
<file path=[Content_Types].xml><?xml version="1.0" encoding="utf-8"?>
<Types xmlns="http://schemas.openxmlformats.org/package/2006/content-types">
  <Override PartName="/ppt/notesSlides/notesSlide20.xml" ContentType="application/vnd.openxmlformats-officedocument.presentationml.notesSlide+xml"/>
  <Override PartName="/ppt/slides/slide72.xml" ContentType="application/vnd.openxmlformats-officedocument.presentationml.slide+xml"/>
  <Override PartName="/ppt/embeddings/oleObject29.bin" ContentType="application/vnd.openxmlformats-officedocument.oleObject"/>
  <Override PartName="/ppt/slideLayouts/slideLayout5.xml" ContentType="application/vnd.openxmlformats-officedocument.presentationml.slideLayout+xml"/>
  <Override PartName="/ppt/notesSlides/notesSlide48.xml" ContentType="application/vnd.openxmlformats-officedocument.presentationml.notesSlide+xml"/>
  <Override PartName="/ppt/notesSlides/notesSlide81.xml" ContentType="application/vnd.openxmlformats-officedocument.presentationml.notesSlide+xml"/>
  <Override PartName="/ppt/slides/slide124.xml" ContentType="application/vnd.openxmlformats-officedocument.presentationml.slide+xml"/>
  <Override PartName="/ppt/slides/slide45.xml" ContentType="application/vnd.openxmlformats-officedocument.presentationml.slide+xml"/>
  <Override PartName="/ppt/slides/slide108.xml" ContentType="application/vnd.openxmlformats-officedocument.presentationml.slide+xml"/>
  <Override PartName="/ppt/embeddings/oleObject35.bin" ContentType="application/vnd.openxmlformats-officedocument.oleObject"/>
  <Override PartName="/ppt/embeddings/oleObject19.bin" ContentType="application/vnd.openxmlformats-officedocument.oleObject"/>
  <Override PartName="/ppt/notesSlides/notesSlide54.xml" ContentType="application/vnd.openxmlformats-officedocument.presentationml.notesSlide+xml"/>
  <Override PartName="/ppt/slides/slide3.xml" ContentType="application/vnd.openxmlformats-officedocument.presentationml.slide+xml"/>
  <Override PartName="/ppt/notesSlides/notesSlide38.xml" ContentType="application/vnd.openxmlformats-officedocument.presentationml.notesSlide+xml"/>
  <Override PartName="/ppt/notesSlides/notesSlide113.xml" ContentType="application/vnd.openxmlformats-officedocument.presentationml.notesSlide+xml"/>
  <Override PartName="/ppt/embeddings/oleObject3.bin" ContentType="application/vnd.openxmlformats-officedocument.oleObject"/>
  <Override PartName="/ppt/slides/slide114.xml" ContentType="application/vnd.openxmlformats-officedocument.presentationml.slide+xml"/>
  <Override PartName="/ppt/notesMasters/notesMaster1.xml" ContentType="application/vnd.openxmlformats-officedocument.presentationml.notesMaster+xml"/>
  <Override PartName="/ppt/slides/slide35.xml" ContentType="application/vnd.openxmlformats-officedocument.presentationml.slide+xml"/>
  <Override PartName="/ppt/embeddings/oleObject25.bin" ContentType="application/vnd.openxmlformats-officedocument.oleObject"/>
  <Override PartName="/ppt/slideLayouts/slideLayout1.xml" ContentType="application/vnd.openxmlformats-officedocument.presentationml.slideLayout+xml"/>
  <Override PartName="/ppt/slides/slide175.xml" ContentType="application/vnd.openxmlformats-officedocument.presentationml.slide+xml"/>
  <Override PartName="/ppt/notesSlides/notesSlide44.xml" ContentType="application/vnd.openxmlformats-officedocument.presentationml.notesSlide+xml"/>
  <Override PartName="/ppt/slides/slide96.xml" ContentType="application/vnd.openxmlformats-officedocument.presentationml.slide+xml"/>
  <Override PartName="/ppt/slides/slide120.xml" ContentType="application/vnd.openxmlformats-officedocument.presentationml.slide+xml"/>
  <Override PartName="/ppt/slides/slide41.xml" ContentType="application/vnd.openxmlformats-officedocument.presentationml.slide+xml"/>
  <Override PartName="/ppt/slides/slide104.xml" ContentType="application/vnd.openxmlformats-officedocument.presentationml.slide+xml"/>
  <Override PartName="/ppt/slideLayouts/slideLayout26.xml" ContentType="application/vnd.openxmlformats-officedocument.presentationml.slideLayout+xml"/>
  <Override PartName="/ppt/slides/slide148.xml" ContentType="application/vnd.openxmlformats-officedocument.presentationml.slide+xml"/>
  <Override PartName="/ppt/embeddings/oleObject31.bin" ContentType="application/vnd.openxmlformats-officedocument.oleObject"/>
  <Default Extension="xml" ContentType="application/xml"/>
  <Override PartName="/ppt/slides/slide69.xml" ContentType="application/vnd.openxmlformats-officedocument.presentationml.slide+xml"/>
  <Override PartName="/docProps/app.xml" ContentType="application/vnd.openxmlformats-officedocument.extended-properties+xml"/>
  <Override PartName="/ppt/embeddings/oleObject15.bin" ContentType="application/vnd.openxmlformats-officedocument.oleObject"/>
  <Override PartName="/ppt/notesSlides/notesSlide50.xml" ContentType="application/vnd.openxmlformats-officedocument.presentationml.notesSlide+xml"/>
  <Override PartName="/ppt/notesSlides/notesSlide78.xml" ContentType="application/vnd.openxmlformats-officedocument.presentationml.notesSlide+xml"/>
  <Default Extension="png" ContentType="image/png"/>
  <Override PartName="/ppt/slides/slide110.xml" ContentType="application/vnd.openxmlformats-officedocument.presentationml.slide+xml"/>
  <Override PartName="/ppt/slides/slide31.xml" ContentType="application/vnd.openxmlformats-officedocument.presentationml.slide+xml"/>
  <Override PartName="/ppt/slides/slide138.xml" ContentType="application/vnd.openxmlformats-officedocument.presentationml.slide+xml"/>
  <Override PartName="/ppt/embeddings/oleObject21.bin" ContentType="application/vnd.openxmlformats-officedocument.oleObject"/>
  <Override PartName="/ppt/slides/slide171.xml" ContentType="application/vnd.openxmlformats-officedocument.presentationml.slide+xml"/>
  <Override PartName="/ppt/slides/slide59.xml" ContentType="application/vnd.openxmlformats-officedocument.presentationml.slide+xml"/>
  <Override PartName="/ppt/notesSlides/notesSlide40.xml" ContentType="application/vnd.openxmlformats-officedocument.presentationml.notesSlide+xml"/>
  <Override PartName="/ppt/embeddings/oleObject49.bin" ContentType="application/vnd.openxmlformats-officedocument.oleObject"/>
  <Override PartName="/ppt/notesSlides/notesSlide68.xml" ContentType="application/vnd.openxmlformats-officedocument.presentationml.notesSlide+xml"/>
  <Override PartName="/ppt/slideLayouts/slideLayout22.xml" ContentType="application/vnd.openxmlformats-officedocument.presentationml.slideLayout+xml"/>
  <Override PartName="/ppt/slides/slide144.xml" ContentType="application/vnd.openxmlformats-officedocument.presentationml.slide+xml"/>
  <Override PartName="/ppt/slides/slide65.xml" ContentType="application/vnd.openxmlformats-officedocument.presentationml.slide+xml"/>
  <Override PartName="/ppt/notesSlides/notesSlide4.xml" ContentType="application/vnd.openxmlformats-officedocument.presentationml.notesSlide+xml"/>
  <Override PartName="/ppt/embeddings/oleObject55.bin" ContentType="application/vnd.openxmlformats-officedocument.oleObject"/>
  <Override PartName="/ppt/embeddings/oleObject39.bin" ContentType="application/vnd.openxmlformats-officedocument.oleObject"/>
  <Override PartName="/ppt/notesSlides/notesSlide74.xml" ContentType="application/vnd.openxmlformats-officedocument.presentationml.notesSlide+xml"/>
  <Override PartName="/ppt/slides/slide71.xml" ContentType="application/vnd.openxmlformats-officedocument.presentationml.slide+xml"/>
  <Override PartName="/ppt/slides/slide134.xml" ContentType="application/vnd.openxmlformats-officedocument.presentationml.slide+xml"/>
  <Override PartName="/ppt/slides/slide55.xml" ContentType="application/vnd.openxmlformats-officedocument.presentationml.slide+xml"/>
  <Override PartName="/ppt/embeddings/oleObject45.bin" ContentType="application/vnd.openxmlformats-officedocument.oleObject"/>
  <Override PartName="/ppt/notesSlides/notesSlide106.xml" ContentType="application/vnd.openxmlformats-officedocument.presentationml.notesSlide+xml"/>
  <Override PartName="/ppt/notesSlides/notesSlide64.xml" ContentType="application/vnd.openxmlformats-officedocument.presentationml.notesSlide+xml"/>
  <Override PartName="/ppt/slides/slide140.xml" ContentType="application/vnd.openxmlformats-officedocument.presentationml.slide+xml"/>
  <Override PartName="/ppt/slides/slide28.xml" ContentType="application/vnd.openxmlformats-officedocument.presentationml.slide+xml"/>
  <Default Extension="pdf" ContentType="application/pdf"/>
  <Override PartName="/ppt/slides/slide61.xml" ContentType="application/vnd.openxmlformats-officedocument.presentationml.slide+xml"/>
  <Override PartName="/ppt/slides/slide168.xml" ContentType="application/vnd.openxmlformats-officedocument.presentationml.slide+xml"/>
  <Override PartName="/ppt/embeddings/oleObject51.bin" ContentType="application/vnd.openxmlformats-officedocument.oleObject"/>
  <Override PartName="/ppt/slides/slide89.xml" ContentType="application/vnd.openxmlformats-officedocument.presentationml.slide+xml"/>
  <Override PartName="/ppt/notesSlides/notesSlide70.xml" ContentType="application/vnd.openxmlformats-officedocument.presentationml.notesSlide+xml"/>
  <Override PartName="/ppt/notesSlides/notesSlide98.xml" ContentType="application/vnd.openxmlformats-officedocument.presentationml.notesSlide+xml"/>
  <Override PartName="/ppt/slideLayouts/slideLayout19.xml" ContentType="application/vnd.openxmlformats-officedocument.presentationml.slideLayout+xml"/>
  <Override PartName="/ppt/slides/slide130.xml" ContentType="application/vnd.openxmlformats-officedocument.presentationml.slide+xml"/>
  <Override PartName="/ppt/slides/slide18.xml" ContentType="application/vnd.openxmlformats-officedocument.presentationml.slide+xml"/>
  <Override PartName="/ppt/slides/slide51.xml" ContentType="application/vnd.openxmlformats-officedocument.presentationml.slide+xml"/>
  <Override PartName="/ppt/slides/slide95.xml" ContentType="application/vnd.openxmlformats-officedocument.presentationml.slide+xml"/>
  <Override PartName="/ppt/slides/slide158.xml" ContentType="application/vnd.openxmlformats-officedocument.presentationml.slide+xml"/>
  <Override PartName="/ppt/embeddings/oleObject41.bin" ContentType="application/vnd.openxmlformats-officedocument.oleObject"/>
  <Override PartName="/ppt/notesSlides/notesSlide27.xml" ContentType="application/vnd.openxmlformats-officedocument.presentationml.notesSlide+xml"/>
  <Override PartName="/ppt/slides/slide79.xml" ContentType="application/vnd.openxmlformats-officedocument.presentationml.slide+xml"/>
  <Override PartName="/ppt/notesSlides/notesSlide102.xml" ContentType="application/vnd.openxmlformats-officedocument.presentationml.notesSlide+xml"/>
  <Override PartName="/ppt/notesSlides/notesSlide60.xml" ContentType="application/vnd.openxmlformats-officedocument.presentationml.notesSlide+xml"/>
  <Override PartName="/ppt/slides/slide103.xml" ContentType="application/vnd.openxmlformats-officedocument.presentationml.slide+xml"/>
  <Override PartName="/ppt/slides/slide24.xml" ContentType="application/vnd.openxmlformats-officedocument.presentationml.slide+xml"/>
  <Override PartName="/ppt/notesSlides/notesSlide88.xml" ContentType="application/vnd.openxmlformats-officedocument.presentationml.notesSlide+xml"/>
  <Override PartName="/ppt/slides/slide164.xml" ContentType="application/vnd.openxmlformats-officedocument.presentationml.slide+xml"/>
  <Override PartName="/ppt/notesSlides/notesSlide33.xml" ContentType="application/vnd.openxmlformats-officedocument.presentationml.notesSlide+xml"/>
  <Override PartName="/ppt/slides/slide85.xml" ContentType="application/vnd.openxmlformats-officedocument.presentationml.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94.xml" ContentType="application/vnd.openxmlformats-officedocument.presentationml.notesSlide+xml"/>
  <Override PartName="/ppt/slideLayouts/slideLayout15.xml" ContentType="application/vnd.openxmlformats-officedocument.presentationml.slideLayout+xml"/>
  <Override PartName="/ppt/slides/slide14.xml" ContentType="application/vnd.openxmlformats-officedocument.presentationml.slide+xml"/>
  <Override PartName="/ppt/slides/slide91.xml" ContentType="application/vnd.openxmlformats-officedocument.presentationml.slide+xml"/>
  <Override PartName="/ppt/slides/slide154.xml" ContentType="application/vnd.openxmlformats-officedocument.presentationml.slide+xml"/>
  <Override PartName="/ppt/notesSlides/notesSlide23.xml" ContentType="application/vnd.openxmlformats-officedocument.presentationml.notesSlide+xml"/>
  <Override PartName="/ppt/slides/slide7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0.xml" ContentType="application/vnd.openxmlformats-officedocument.presentationml.slide+xml"/>
  <Override PartName="/ppt/notesSlides/notesSlide84.xml" ContentType="application/vnd.openxmlformats-officedocument.presentationml.notesSlide+xml"/>
  <Override PartName="/ppt/slides/slide127.xml" ContentType="application/vnd.openxmlformats-officedocument.presentationml.slide+xml"/>
  <Override PartName="/ppt/embeddings/oleObject10.bin" ContentType="application/vnd.openxmlformats-officedocument.oleObject"/>
  <Override PartName="/ppt/slides/slide160.xml" ContentType="application/vnd.openxmlformats-officedocument.presentationml.slide+xml"/>
  <Default Extension="bin" ContentType="application/vnd.openxmlformats-officedocument.presentationml.printerSettings"/>
  <Override PartName="/ppt/slides/slide48.xml" ContentType="application/vnd.openxmlformats-officedocument.presentationml.slide+xml"/>
  <Override PartName="/ppt/slides/slide81.xml" ContentType="application/vnd.openxmlformats-officedocument.presentationml.slide+xml"/>
  <Override PartName="/ppt/notesSlides/notesSlide13.xml" ContentType="application/vnd.openxmlformats-officedocument.presentationml.notesSlide+xml"/>
  <Override PartName="/ppt/notesSlides/notesSlide57.xml" ContentType="application/vnd.openxmlformats-officedocument.presentationml.notesSlide+xml"/>
  <Override PartName="/ppt/notesSlides/notesSlide90.xml" ContentType="application/vnd.openxmlformats-officedocument.presentationml.notesSlide+xml"/>
  <Override PartName="/ppt/slideLayouts/slideLayout11.xml" ContentType="application/vnd.openxmlformats-officedocument.presentationml.slideLayout+xml"/>
  <Override PartName="/ppt/slides/slide6.xml" ContentType="application/vnd.openxmlformats-officedocument.presentationml.slide+xml"/>
  <Override PartName="/ppt/notesSlides/notesSlide116.xml" ContentType="application/vnd.openxmlformats-officedocument.presentationml.notesSlide+xml"/>
  <Override PartName="/ppt/embeddings/oleObject6.bin" ContentType="application/vnd.openxmlformats-officedocument.oleObject"/>
  <Override PartName="/ppt/slides/slide10.xml" ContentType="application/vnd.openxmlformats-officedocument.presentationml.slide+xml"/>
  <Override PartName="/ppt/slides/slide117.xml" ContentType="application/vnd.openxmlformats-officedocument.presentationml.slide+xml"/>
  <Override PartName="/ppt/slides/slide150.xml" ContentType="application/vnd.openxmlformats-officedocument.presentationml.slide+xml"/>
  <Override PartName="/ppt/slides/slide38.xml" ContentType="application/vnd.openxmlformats-officedocument.presentationml.slide+xml"/>
  <Override PartName="/ppt/embeddings/oleObject28.bin" ContentType="application/vnd.openxmlformats-officedocument.oleObject"/>
  <Override PartName="/ppt/slideLayouts/slideLayout4.xml" ContentType="application/vnd.openxmlformats-officedocument.presentationml.slideLayout+xml"/>
  <Override PartName="/ppt/theme/theme3.xml" ContentType="application/vnd.openxmlformats-officedocument.theme+xml"/>
  <Override PartName="/ppt/notesSlides/notesSlide47.xml" ContentType="application/vnd.openxmlformats-officedocument.presentationml.notesSlide+xml"/>
  <Override PartName="/ppt/slides/slide99.xml" ContentType="application/vnd.openxmlformats-officedocument.presentationml.slide+xml"/>
  <Override PartName="/ppt/notesSlides/notesSlide80.xml" ContentType="application/vnd.openxmlformats-officedocument.presentationml.notesSlide+xml"/>
  <Override PartName="/ppt/slides/slide123.xml" ContentType="application/vnd.openxmlformats-officedocument.presentationml.slide+xml"/>
  <Override PartName="/ppt/slides/slide44.xml" ContentType="application/vnd.openxmlformats-officedocument.presentationml.slide+xml"/>
  <Override PartName="/ppt/slides/slide107.xml" ContentType="application/vnd.openxmlformats-officedocument.presentationml.slide+xml"/>
  <Override PartName="/ppt/embeddings/oleObject34.bin" ContentType="application/vnd.openxmlformats-officedocument.oleObject"/>
  <Override PartName="/ppt/notesSlides/notesSlide53.xml" ContentType="application/vnd.openxmlformats-officedocument.presentationml.notesSlide+xml"/>
  <Override PartName="/ppt/embeddings/oleObject18.bin" ContentType="application/vnd.openxmlformats-officedocument.oleObject"/>
  <Override PartName="/ppt/slides/slide2.xml" ContentType="application/vnd.openxmlformats-officedocument.presentationml.slide+xml"/>
  <Override PartName="/ppt/notesSlides/notesSlide37.xml" ContentType="application/vnd.openxmlformats-officedocument.presentationml.notesSlide+xml"/>
  <Override PartName="/ppt/notesSlides/notesSlide112.xml" ContentType="application/vnd.openxmlformats-officedocument.presentationml.notesSlide+xml"/>
  <Override PartName="/ppt/embeddings/oleObject2.bin" ContentType="application/vnd.openxmlformats-officedocument.oleObject"/>
  <Default Extension="vml" ContentType="application/vnd.openxmlformats-officedocument.vmlDrawing"/>
  <Override PartName="/ppt/slides/slide113.xml" ContentType="application/vnd.openxmlformats-officedocument.presentationml.slide+xml"/>
  <Override PartName="/ppt/slides/slide34.xml" ContentType="application/vnd.openxmlformats-officedocument.presentationml.slide+xml"/>
  <Override PartName="/ppt/embeddings/oleObject24.bin" ContentType="application/vnd.openxmlformats-officedocument.oleObject"/>
  <Override PartName="/ppt/slides/slide174.xml" ContentType="application/vnd.openxmlformats-officedocument.presentationml.slide+xml"/>
  <Override PartName="/ppt/notesSlides/notesSlide43.xml" ContentType="application/vnd.openxmlformats-officedocument.presentationml.notesSlide+xml"/>
  <Override PartName="/ppt/slides/slide40.xml" ContentType="application/vnd.openxmlformats-officedocument.presentationml.slide+xml"/>
  <Override PartName="/ppt/slideLayouts/slideLayout25.xml" ContentType="application/vnd.openxmlformats-officedocument.presentationml.slideLayout+xml"/>
  <Override PartName="/ppt/slides/slide147.xml" ContentType="application/vnd.openxmlformats-officedocument.presentationml.slide+xml"/>
  <Override PartName="/ppt/embeddings/oleObject30.bin" ContentType="application/vnd.openxmlformats-officedocument.oleObject"/>
  <Override PartName="/ppt/notesSlides/notesSlide7.xml" ContentType="application/vnd.openxmlformats-officedocument.presentationml.notesSlide+xml"/>
  <Default Extension="jpeg" ContentType="image/jpeg"/>
  <Override PartName="/ppt/embeddings/oleObject14.bin" ContentType="application/vnd.openxmlformats-officedocument.oleObject"/>
  <Override PartName="/ppt/slides/slide68.xml" ContentType="application/vnd.openxmlformats-officedocument.presentationml.slide+xml"/>
  <Override PartName="/ppt/notesSlides/notesSlide77.xml" ContentType="application/vnd.openxmlformats-officedocument.presentationml.notesSlide+xml"/>
  <Override PartName="/ppt/slides/slide30.xml" ContentType="application/vnd.openxmlformats-officedocument.presentationml.slide+xml"/>
  <Override PartName="/ppt/slides/slide137.xml" ContentType="application/vnd.openxmlformats-officedocument.presentationml.slide+xml"/>
  <Override PartName="/ppt/embeddings/oleObject20.bin" ContentType="application/vnd.openxmlformats-officedocument.oleObject"/>
  <Override PartName="/ppt/slides/slide170.xml" ContentType="application/vnd.openxmlformats-officedocument.presentationml.slide+xml"/>
  <Override PartName="/ppt/slides/slide58.xml" ContentType="application/vnd.openxmlformats-officedocument.presentationml.slide+xml"/>
  <Override PartName="/ppt/embeddings/oleObject48.bin" ContentType="application/vnd.openxmlformats-officedocument.oleObject"/>
  <Override PartName="/ppt/notesSlides/notesSlide109.xml" ContentType="application/vnd.openxmlformats-officedocument.presentationml.notesSlide+xml"/>
  <Override PartName="/ppt/notesSlides/notesSlide67.xml" ContentType="application/vnd.openxmlformats-officedocument.presentationml.notesSlide+xml"/>
  <Override PartName="/ppt/slideLayouts/slideLayout21.xml" ContentType="application/vnd.openxmlformats-officedocument.presentationml.slideLayout+xml"/>
  <Override PartName="/ppt/slides/slide143.xml" ContentType="application/vnd.openxmlformats-officedocument.presentationml.slide+xml"/>
  <Override PartName="/ppt/slides/slide64.xml" ContentType="application/vnd.openxmlformats-officedocument.presentationml.slide+xml"/>
  <Override PartName="/ppt/notesSlides/notesSlide3.xml" ContentType="application/vnd.openxmlformats-officedocument.presentationml.notesSlide+xml"/>
  <Override PartName="/ppt/embeddings/oleObject54.bin" ContentType="application/vnd.openxmlformats-officedocument.oleObject"/>
  <Override PartName="/ppt/notesSlides/notesSlide73.xml" ContentType="application/vnd.openxmlformats-officedocument.presentationml.notesSlide+xml"/>
  <Override PartName="/ppt/embeddings/oleObject38.bin" ContentType="application/vnd.openxmlformats-officedocument.oleObject"/>
  <Override PartName="/ppt/slides/slide70.xml" ContentType="application/vnd.openxmlformats-officedocument.presentationml.slide+xml"/>
  <Override PartName="/ppt/slides/slide133.xml" ContentType="application/vnd.openxmlformats-officedocument.presentationml.slide+xml"/>
  <Override PartName="/ppt/slides/slide54.xml" ContentType="application/vnd.openxmlformats-officedocument.presentationml.slide+xml"/>
  <Override PartName="/ppt/embeddings/oleObject44.bin" ContentType="application/vnd.openxmlformats-officedocument.oleObject"/>
  <Override PartName="/ppt/notesSlides/notesSlide105.xml" ContentType="application/vnd.openxmlformats-officedocument.presentationml.notesSlide+xml"/>
  <Override PartName="/ppt/notesSlides/notesSlide63.xml" ContentType="application/vnd.openxmlformats-officedocument.presentationml.notesSlide+xml"/>
  <Override PartName="/ppt/slides/slide27.xml" ContentType="application/vnd.openxmlformats-officedocument.presentationml.slide+xml"/>
  <Override PartName="/ppt/slides/slide60.xml" ContentType="application/vnd.openxmlformats-officedocument.presentationml.slide+xml"/>
  <Override PartName="/ppt/slides/slide167.xml" ContentType="application/vnd.openxmlformats-officedocument.presentationml.slide+xml"/>
  <Override PartName="/ppt/embeddings/oleObject50.bin" ContentType="application/vnd.openxmlformats-officedocument.oleObject"/>
  <Override PartName="/ppt/slides/slide88.xml" ContentType="application/vnd.openxmlformats-officedocument.presentationml.slide+xml"/>
  <Override PartName="/ppt/notesSlides/notesSlide97.xml" ContentType="application/vnd.openxmlformats-officedocument.presentationml.notesSlide+xml"/>
  <Override PartName="/ppt/slideLayouts/slideLayout18.xml" ContentType="application/vnd.openxmlformats-officedocument.presentationml.slideLayout+xml"/>
  <Override PartName="/ppt/slides/slide17.xml" ContentType="application/vnd.openxmlformats-officedocument.presentationml.slide+xml"/>
  <Override PartName="/ppt/slides/slide50.xml" ContentType="application/vnd.openxmlformats-officedocument.presentationml.slide+xml"/>
  <Override PartName="/ppt/slides/slide94.xml" ContentType="application/vnd.openxmlformats-officedocument.presentationml.slide+xml"/>
  <Override PartName="/ppt/slides/slide157.xml" ContentType="application/vnd.openxmlformats-officedocument.presentationml.slide+xml"/>
  <Override PartName="/ppt/embeddings/oleObject40.bin" ContentType="application/vnd.openxmlformats-officedocument.oleObject"/>
  <Override PartName="/ppt/notesSlides/notesSlide26.xml" ContentType="application/vnd.openxmlformats-officedocument.presentationml.notesSlide+xml"/>
  <Override PartName="/ppt/slides/slide78.xml" ContentType="application/vnd.openxmlformats-officedocument.presentationml.slide+xml"/>
  <Override PartName="/ppt/notesSlides/notesSlide101.xml" ContentType="application/vnd.openxmlformats-officedocument.presentationml.notesSlide+xml"/>
  <Override PartName="/ppt/slides/slide102.xml" ContentType="application/vnd.openxmlformats-officedocument.presentationml.slide+xml"/>
  <Override PartName="/ppt/slides/slide23.xml" ContentType="application/vnd.openxmlformats-officedocument.presentationml.slide+xml"/>
  <Override PartName="/ppt/notesSlides/notesSlide87.xml" ContentType="application/vnd.openxmlformats-officedocument.presentationml.notesSlide+xml"/>
  <Override PartName="/ppt/slides/slide163.xml" ContentType="application/vnd.openxmlformats-officedocument.presentationml.slide+xml"/>
  <Override PartName="/ppt/notesSlides/notesSlide32.xml" ContentType="application/vnd.openxmlformats-officedocument.presentationml.notesSlide+xml"/>
  <Override PartName="/ppt/slides/slide84.xml" ContentType="application/vnd.openxmlformats-officedocument.presentationml.slide+xml"/>
  <Override PartName="/ppt/presProps.xml" ContentType="application/vnd.openxmlformats-officedocument.presentationml.presProps+xml"/>
  <Override PartName="/ppt/notesSlides/notesSlide16.xml" ContentType="application/vnd.openxmlformats-officedocument.presentationml.notesSlide+xml"/>
  <Override PartName="/ppt/notesSlides/notesSlide93.xml" ContentType="application/vnd.openxmlformats-officedocument.presentationml.notesSlide+xml"/>
  <Override PartName="/ppt/slides/slide9.xml" ContentType="application/vnd.openxmlformats-officedocument.presentationml.slide+xml"/>
  <Override PartName="/ppt/slideLayouts/slideLayout14.xml" ContentType="application/vnd.openxmlformats-officedocument.presentationml.slideLayout+xml"/>
  <Override PartName="/ppt/slides/slide13.xml" ContentType="application/vnd.openxmlformats-officedocument.presentationml.slide+xml"/>
  <Override PartName="/ppt/embeddings/oleObject9.bin" ContentType="application/vnd.openxmlformats-officedocument.oleObject"/>
  <Default Extension="rels" ContentType="application/vnd.openxmlformats-package.relationships+xml"/>
  <Override PartName="/ppt/slides/slide90.xml" ContentType="application/vnd.openxmlformats-officedocument.presentationml.slide+xml"/>
  <Override PartName="/ppt/slides/slide153.xml" ContentType="application/vnd.openxmlformats-officedocument.presentationml.slide+xml"/>
  <Override PartName="/ppt/notesSlides/notesSlide22.xml" ContentType="application/vnd.openxmlformats-officedocument.presentationml.notesSlide+xml"/>
  <Override PartName="/ppt/slides/slide74.xml" ContentType="application/vnd.openxmlformats-officedocument.presentationml.slide+xml"/>
  <Override PartName="/ppt/slideLayouts/slideLayout7.xml" ContentType="application/vnd.openxmlformats-officedocument.presentationml.slideLayout+xml"/>
  <Override PartName="/ppt/notesSlides/notesSlide83.xml" ContentType="application/vnd.openxmlformats-officedocument.presentationml.notesSlide+xml"/>
  <Override PartName="/ppt/slides/slide126.xml" ContentType="application/vnd.openxmlformats-officedocument.presentationml.slide+xml"/>
  <Default Extension="pict" ContentType="image/pict"/>
  <Override PartName="/ppt/slides/slide47.xml" ContentType="application/vnd.openxmlformats-officedocument.presentationml.slide+xml"/>
  <Override PartName="/ppt/slides/slide80.xml" ContentType="application/vnd.openxmlformats-officedocument.presentationml.slide+xml"/>
  <Override PartName="/ppt/embeddings/oleObject37.bin" ContentType="application/vnd.openxmlformats-officedocument.oleObject"/>
  <Override PartName="/ppt/notesSlides/notesSlide12.xml" ContentType="application/vnd.openxmlformats-officedocument.presentationml.notesSlide+xml"/>
  <Override PartName="/ppt/notesSlides/notesSlide56.xml" ContentType="application/vnd.openxmlformats-officedocument.presentationml.notesSlide+xml"/>
  <Override PartName="/ppt/slides/slide5.xml" ContentType="application/vnd.openxmlformats-officedocument.presentationml.slide+xml"/>
  <Override PartName="/ppt/slideLayouts/slideLayout10.xml" ContentType="application/vnd.openxmlformats-officedocument.presentationml.slideLayout+xml"/>
  <Override PartName="/ppt/notesSlides/notesSlide115.xml" ContentType="application/vnd.openxmlformats-officedocument.presentationml.notesSlide+xml"/>
  <Override PartName="/ppt/embeddings/oleObject5.bin" ContentType="application/vnd.openxmlformats-officedocument.oleObject"/>
  <Override PartName="/ppt/slides/slide116.xml" ContentType="application/vnd.openxmlformats-officedocument.presentationml.slide+xml"/>
  <Override PartName="/ppt/slides/slide37.xml" ContentType="application/vnd.openxmlformats-officedocument.presentationml.slide+xml"/>
  <Override PartName="/ppt/embeddings/oleObject27.bin" ContentType="application/vnd.openxmlformats-officedocument.oleObject"/>
  <Override PartName="/ppt/slideLayouts/slideLayout3.xml" ContentType="application/vnd.openxmlformats-officedocument.presentationml.slideLayout+xml"/>
  <Override PartName="/ppt/theme/theme2.xml" ContentType="application/vnd.openxmlformats-officedocument.theme+xml"/>
  <Override PartName="/ppt/notesSlides/notesSlide46.xml" ContentType="application/vnd.openxmlformats-officedocument.presentationml.notesSlide+xml"/>
  <Override PartName="/ppt/slides/slide98.xml" ContentType="application/vnd.openxmlformats-officedocument.presentationml.slide+xml"/>
  <Override PartName="/ppt/slides/slide122.xml" ContentType="application/vnd.openxmlformats-officedocument.presentationml.slide+xml"/>
  <Override PartName="/ppt/slides/slide43.xml" ContentType="application/vnd.openxmlformats-officedocument.presentationml.slide+xml"/>
  <Override PartName="/ppt/slides/slide106.xml" ContentType="application/vnd.openxmlformats-officedocument.presentationml.slide+xml"/>
  <Override PartName="/ppt/embeddings/oleObject33.bin" ContentType="application/vnd.openxmlformats-officedocument.oleObject"/>
  <Override PartName="/ppt/embeddings/oleObject17.bin" ContentType="application/vnd.openxmlformats-officedocument.oleObject"/>
  <Override PartName="/ppt/notesSlides/notesSlide52.xml" ContentType="application/vnd.openxmlformats-officedocument.presentationml.notesSlide+xml"/>
  <Override PartName="/ppt/slides/slide1.xml" ContentType="application/vnd.openxmlformats-officedocument.presentationml.slide+xml"/>
  <Override PartName="/ppt/notesSlides/notesSlide36.xml" ContentType="application/vnd.openxmlformats-officedocument.presentationml.notesSlide+xml"/>
  <Override PartName="/ppt/notesSlides/notesSlide111.xml" ContentType="application/vnd.openxmlformats-officedocument.presentationml.notesSlide+xml"/>
  <Override PartName="/ppt/embeddings/oleObject1.bin" ContentType="application/vnd.openxmlformats-officedocument.oleObject"/>
  <Override PartName="/ppt/slides/slide112.xml" ContentType="application/vnd.openxmlformats-officedocument.presentationml.slide+xml"/>
  <Override PartName="/ppt/slides/slide33.xml" ContentType="application/vnd.openxmlformats-officedocument.presentationml.slide+xml"/>
  <Override PartName="/ppt/embeddings/oleObject23.bin" ContentType="application/vnd.openxmlformats-officedocument.oleObject"/>
  <Override PartName="/ppt/slides/slide173.xml" ContentType="application/vnd.openxmlformats-officedocument.presentationml.slide+xml"/>
  <Override PartName="/ppt/notesSlides/notesSlide42.xml" ContentType="application/vnd.openxmlformats-officedocument.presentationml.notesSlide+xml"/>
  <Override PartName="/ppt/slideLayouts/slideLayout24.xml" ContentType="application/vnd.openxmlformats-officedocument.presentationml.slideLayout+xml"/>
  <Override PartName="/ppt/slides/slide146.xml" ContentType="application/vnd.openxmlformats-officedocument.presentationml.slide+xml"/>
  <Override PartName="/ppt/slides/slide67.xml" ContentType="application/vnd.openxmlformats-officedocument.presentationml.slide+xml"/>
  <Override PartName="/ppt/notesSlides/notesSlide6.xml" ContentType="application/vnd.openxmlformats-officedocument.presentationml.notesSlide+xml"/>
  <Override PartName="/ppt/embeddings/oleObject13.bin" ContentType="application/vnd.openxmlformats-officedocument.oleObject"/>
  <Override PartName="/ppt/embeddings/oleObject57.bin" ContentType="application/vnd.openxmlformats-officedocument.oleObject"/>
  <Override PartName="/ppt/notesSlides/notesSlide76.xml" ContentType="application/vnd.openxmlformats-officedocument.presentationml.notesSlide+xml"/>
  <Override PartName="/ppt/tableStyles.xml" ContentType="application/vnd.openxmlformats-officedocument.presentationml.tableStyles+xml"/>
  <Override PartName="/ppt/slides/slide136.xml" ContentType="application/vnd.openxmlformats-officedocument.presentationml.slide+xml"/>
  <Override PartName="/ppt/slides/slide57.xml" ContentType="application/vnd.openxmlformats-officedocument.presentationml.slide+xml"/>
  <Override PartName="/ppt/embeddings/oleObject47.bin" ContentType="application/vnd.openxmlformats-officedocument.oleObject"/>
  <Override PartName="/ppt/notesSlides/notesSlide108.xml" ContentType="application/vnd.openxmlformats-officedocument.presentationml.notesSlide+xml"/>
  <Override PartName="/ppt/notesSlides/notesSlide66.xml" ContentType="application/vnd.openxmlformats-officedocument.presentationml.notesSlide+xml"/>
  <Override PartName="/ppt/slideLayouts/slideLayout20.xml" ContentType="application/vnd.openxmlformats-officedocument.presentationml.slideLayout+xml"/>
  <Override PartName="/ppt/slides/slide142.xml" ContentType="application/vnd.openxmlformats-officedocument.presentationml.slide+xml"/>
  <Override PartName="/ppt/slides/slide63.xml" ContentType="application/vnd.openxmlformats-officedocument.presentationml.slide+xml"/>
  <Override PartName="/ppt/notesSlides/notesSlide2.xml" ContentType="application/vnd.openxmlformats-officedocument.presentationml.notesSlide+xml"/>
  <Override PartName="/ppt/embeddings/oleObject53.bin" ContentType="application/vnd.openxmlformats-officedocument.oleObject"/>
  <Override PartName="/ppt/viewProps.xml" ContentType="application/vnd.openxmlformats-officedocument.presentationml.viewProps+xml"/>
  <Override PartName="/ppt/notesSlides/notesSlide72.xml" ContentType="application/vnd.openxmlformats-officedocument.presentationml.notesSlide+xml"/>
  <Override PartName="/ppt/slides/slide132.xml" ContentType="application/vnd.openxmlformats-officedocument.presentationml.slide+xml"/>
  <Override PartName="/ppt/slides/slide53.xml" ContentType="application/vnd.openxmlformats-officedocument.presentationml.slide+xml"/>
  <Override PartName="/ppt/embeddings/oleObject43.bin" ContentType="application/vnd.openxmlformats-officedocument.oleObject"/>
  <Override PartName="/ppt/notesSlides/notesSlide29.xml" ContentType="application/vnd.openxmlformats-officedocument.presentationml.notesSlide+xml"/>
  <Override PartName="/ppt/notesSlides/notesSlide104.xml" ContentType="application/vnd.openxmlformats-officedocument.presentationml.notesSlide+xml"/>
  <Override PartName="/ppt/notesSlides/notesSlide62.xml" ContentType="application/vnd.openxmlformats-officedocument.presentationml.notesSlide+xml"/>
  <Override PartName="/ppt/slides/slide26.xml" ContentType="application/vnd.openxmlformats-officedocument.presentationml.slide+xml"/>
  <Override PartName="/ppt/slides/slide166.xml" ContentType="application/vnd.openxmlformats-officedocument.presentationml.slide+xml"/>
  <Default Extension="wmf" ContentType="image/x-wmf"/>
  <Override PartName="/ppt/notesSlides/notesSlide35.xml" ContentType="application/vnd.openxmlformats-officedocument.presentationml.notesSlide+xml"/>
  <Override PartName="/ppt/slides/slide87.xml" ContentType="application/vnd.openxmlformats-officedocument.presentationml.slide+xml"/>
  <Override PartName="/docProps/core.xml" ContentType="application/vnd.openxmlformats-package.core-properties+xml"/>
  <Override PartName="/ppt/notesSlides/notesSlide19.xml" ContentType="application/vnd.openxmlformats-officedocument.presentationml.notesSlide+xml"/>
  <Override PartName="/ppt/notesSlides/notesSlide96.xml" ContentType="application/vnd.openxmlformats-officedocument.presentationml.notesSlide+xml"/>
  <Override PartName="/ppt/slideLayouts/slideLayout17.xml" ContentType="application/vnd.openxmlformats-officedocument.presentationml.slideLayout+xml"/>
  <Override PartName="/ppt/slides/slide16.xml" ContentType="application/vnd.openxmlformats-officedocument.presentationml.slide+xml"/>
  <Override PartName="/ppt/slides/slide93.xml" ContentType="application/vnd.openxmlformats-officedocument.presentationml.slide+xml"/>
  <Override PartName="/ppt/slides/slide156.xml" ContentType="application/vnd.openxmlformats-officedocument.presentationml.slide+xml"/>
  <Override PartName="/ppt/notesSlides/notesSlide25.xml" ContentType="application/vnd.openxmlformats-officedocument.presentationml.notesSlide+xml"/>
  <Override PartName="/ppt/slides/slide77.xml" ContentType="application/vnd.openxmlformats-officedocument.presentationml.slide+xml"/>
  <Override PartName="/ppt/notesSlides/notesSlide100.xml" ContentType="application/vnd.openxmlformats-officedocument.presentationml.notesSlide+xml"/>
  <Override PartName="/ppt/slides/slide101.xml" ContentType="application/vnd.openxmlformats-officedocument.presentationml.slide+xml"/>
  <Override PartName="/ppt/slides/slide22.xml" ContentType="application/vnd.openxmlformats-officedocument.presentationml.slide+xml"/>
  <Override PartName="/ppt/notesSlides/notesSlide86.xml" ContentType="application/vnd.openxmlformats-officedocument.presentationml.notesSlide+xml"/>
  <Override PartName="/ppt/embeddings/oleObject12.bin" ContentType="application/vnd.openxmlformats-officedocument.oleObject"/>
  <Override PartName="/ppt/slides/slide162.xml" ContentType="application/vnd.openxmlformats-officedocument.presentationml.slide+xml"/>
  <Override PartName="/ppt/notesSlides/notesSlide31.xml" ContentType="application/vnd.openxmlformats-officedocument.presentationml.notesSlide+xml"/>
  <Override PartName="/ppt/slides/slide83.xml" ContentType="application/vnd.openxmlformats-officedocument.presentationml.slide+xml"/>
  <Override PartName="/ppt/notesSlides/notesSlide15.xml" ContentType="application/vnd.openxmlformats-officedocument.presentationml.notesSlide+xml"/>
  <Override PartName="/ppt/notesSlides/notesSlide59.xml" ContentType="application/vnd.openxmlformats-officedocument.presentationml.notesSlide+xml"/>
  <Override PartName="/ppt/notesSlides/notesSlide92.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2.xml" ContentType="application/vnd.openxmlformats-officedocument.presentationml.slide+xml"/>
  <Override PartName="/ppt/embeddings/oleObject8.bin" ContentType="application/vnd.openxmlformats-officedocument.oleObject"/>
  <Override PartName="/ppt/slides/slide119.xml" ContentType="application/vnd.openxmlformats-officedocument.presentationml.slide+xml"/>
  <Override PartName="/ppt/slides/slide152.xml" ContentType="application/vnd.openxmlformats-officedocument.presentationml.slide+xml"/>
  <Override PartName="/ppt/notesSlides/notesSlide21.xml" ContentType="application/vnd.openxmlformats-officedocument.presentationml.notesSlide+xml"/>
  <Override PartName="/ppt/slides/slide73.xml" ContentType="application/vnd.openxmlformats-officedocument.presentationml.slide+xml"/>
  <Override PartName="/ppt/slideLayouts/slideLayout6.xml" ContentType="application/vnd.openxmlformats-officedocument.presentationml.slideLayout+xml"/>
  <Override PartName="/ppt/notesSlides/notesSlide49.xml" ContentType="application/vnd.openxmlformats-officedocument.presentationml.notesSlide+xml"/>
  <Override PartName="/ppt/notesSlides/notesSlide82.xml" ContentType="application/vnd.openxmlformats-officedocument.presentationml.notesSlide+xml"/>
  <Override PartName="/ppt/slides/slide125.xml" ContentType="application/vnd.openxmlformats-officedocument.presentationml.slide+xml"/>
  <Default Extension="emf" ContentType="image/x-emf"/>
  <Override PartName="/ppt/slides/slide46.xml" ContentType="application/vnd.openxmlformats-officedocument.presentationml.slide+xml"/>
  <Override PartName="/ppt/slides/slide109.xml" ContentType="application/vnd.openxmlformats-officedocument.presentationml.slide+xml"/>
  <Override PartName="/ppt/embeddings/oleObject36.bin" ContentType="application/vnd.openxmlformats-officedocument.oleObject"/>
  <Override PartName="/ppt/notesSlides/notesSlide11.xml" ContentType="application/vnd.openxmlformats-officedocument.presentationml.notesSlide+xml"/>
  <Override PartName="/ppt/notesSlides/notesSlide55.xml" ContentType="application/vnd.openxmlformats-officedocument.presentationml.notesSlide+xml"/>
  <Override PartName="/ppt/slides/slide4.xml" ContentType="application/vnd.openxmlformats-officedocument.presentationml.slide+xml"/>
  <Override PartName="/ppt/notesSlides/notesSlide39.xml" ContentType="application/vnd.openxmlformats-officedocument.presentationml.notesSlide+xml"/>
  <Override PartName="/ppt/notesSlides/notesSlide114.xml" ContentType="application/vnd.openxmlformats-officedocument.presentationml.notesSlide+xml"/>
  <Override PartName="/ppt/embeddings/oleObject4.bin" ContentType="application/vnd.openxmlformats-officedocument.oleObject"/>
  <Override PartName="/ppt/slides/slide115.xml" ContentType="application/vnd.openxmlformats-officedocument.presentationml.slide+xml"/>
  <Override PartName="/ppt/slides/slide36.xml" ContentType="application/vnd.openxmlformats-officedocument.presentationml.slide+xml"/>
  <Override PartName="/ppt/embeddings/oleObject26.bin" ContentType="application/vnd.openxmlformats-officedocument.oleObject"/>
  <Override PartName="/ppt/slideLayouts/slideLayout2.xml" ContentType="application/vnd.openxmlformats-officedocument.presentationml.slideLayout+xml"/>
  <Override PartName="/ppt/slides/slide176.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97.xml" ContentType="application/vnd.openxmlformats-officedocument.presentationml.slide+xml"/>
  <Override PartName="/ppt/slides/slide121.xml" ContentType="application/vnd.openxmlformats-officedocument.presentationml.slide+xml"/>
  <Override PartName="/ppt/slides/slide42.xml" ContentType="application/vnd.openxmlformats-officedocument.presentationml.slide+xml"/>
  <Override PartName="/ppt/slides/slide105.xml" ContentType="application/vnd.openxmlformats-officedocument.presentationml.slide+xml"/>
  <Override PartName="/ppt/slides/slide149.xml" ContentType="application/vnd.openxmlformats-officedocument.presentationml.slide+xml"/>
  <Override PartName="/ppt/embeddings/oleObject32.bin" ContentType="application/vnd.openxmlformats-officedocument.oleObject"/>
  <Override PartName="/ppt/notesSlides/notesSlide51.xml" ContentType="application/vnd.openxmlformats-officedocument.presentationml.notesSlide+xml"/>
  <Override PartName="/ppt/embeddings/oleObject16.bin" ContentType="application/vnd.openxmlformats-officedocument.oleObject"/>
  <Override PartName="/ppt/notesSlides/notesSlide110.xml" ContentType="application/vnd.openxmlformats-officedocument.presentationml.notesSlide+xml"/>
  <Override PartName="/ppt/notesSlides/notesSlide79.xml" ContentType="application/vnd.openxmlformats-officedocument.presentationml.notesSlide+xml"/>
  <Override PartName="/ppt/slides/slide111.xml" ContentType="application/vnd.openxmlformats-officedocument.presentationml.slide+xml"/>
  <Override PartName="/ppt/slides/slide32.xml" ContentType="application/vnd.openxmlformats-officedocument.presentationml.slide+xml"/>
  <Override PartName="/ppt/slides/slide139.xml" ContentType="application/vnd.openxmlformats-officedocument.presentationml.slide+xml"/>
  <Override PartName="/ppt/embeddings/oleObject22.bin" ContentType="application/vnd.openxmlformats-officedocument.oleObject"/>
  <Override PartName="/ppt/slides/slide172.xml" ContentType="application/vnd.openxmlformats-officedocument.presentationml.slide+xml"/>
  <Override PartName="/ppt/notesSlides/notesSlide41.xml" ContentType="application/vnd.openxmlformats-officedocument.presentationml.notesSlide+xml"/>
  <Override PartName="/ppt/notesSlides/notesSlide69.xml" ContentType="application/vnd.openxmlformats-officedocument.presentationml.notesSlide+xml"/>
  <Override PartName="/ppt/slideLayouts/slideLayout23.xml" ContentType="application/vnd.openxmlformats-officedocument.presentationml.slideLayout+xml"/>
  <Override PartName="/ppt/slides/slide145.xml" ContentType="application/vnd.openxmlformats-officedocument.presentationml.slide+xml"/>
  <Override PartName="/ppt/slides/slide66.xml" ContentType="application/vnd.openxmlformats-officedocument.presentationml.slide+xml"/>
  <Override PartName="/ppt/notesSlides/notesSlide5.xml" ContentType="application/vnd.openxmlformats-officedocument.presentationml.notesSlide+xml"/>
  <Override PartName="/ppt/slides/slide129.xml" ContentType="application/vnd.openxmlformats-officedocument.presentationml.slide+xml"/>
  <Override PartName="/ppt/embeddings/oleObject56.bin" ContentType="application/vnd.openxmlformats-officedocument.oleObject"/>
  <Override PartName="/ppt/notesSlides/notesSlide75.xml" ContentType="application/vnd.openxmlformats-officedocument.presentationml.notesSlide+xml"/>
  <Override PartName="/ppt/slides/slide135.xml" ContentType="application/vnd.openxmlformats-officedocument.presentationml.slide+xml"/>
  <Override PartName="/ppt/slides/slide56.xml" ContentType="application/vnd.openxmlformats-officedocument.presentationml.slide+xml"/>
  <Override PartName="/ppt/embeddings/oleObject46.bin" ContentType="application/vnd.openxmlformats-officedocument.oleObject"/>
  <Override PartName="/ppt/notesSlides/notesSlide107.xml" ContentType="application/vnd.openxmlformats-officedocument.presentationml.notesSlide+xml"/>
  <Override PartName="/ppt/notesSlides/notesSlide65.xml" ContentType="application/vnd.openxmlformats-officedocument.presentationml.notesSlide+xml"/>
  <Override PartName="/ppt/slides/slide141.xml" ContentType="application/vnd.openxmlformats-officedocument.presentationml.slide+xml"/>
  <Override PartName="/ppt/slides/slide29.xml" ContentType="application/vnd.openxmlformats-officedocument.presentationml.slide+xml"/>
  <Override PartName="/ppt/notesSlides/notesSlide10.xml" ContentType="application/vnd.openxmlformats-officedocument.presentationml.notesSlide+xml"/>
  <Override PartName="/ppt/slides/slide62.xml" ContentType="application/vnd.openxmlformats-officedocument.presentationml.slide+xml"/>
  <Override PartName="/ppt/notesSlides/notesSlide1.xml" ContentType="application/vnd.openxmlformats-officedocument.presentationml.notesSlide+xml"/>
  <Override PartName="/ppt/slides/slide169.xml" ContentType="application/vnd.openxmlformats-officedocument.presentationml.slide+xml"/>
  <Override PartName="/ppt/embeddings/oleObject52.bin" ContentType="application/vnd.openxmlformats-officedocument.oleObject"/>
  <Override PartName="/ppt/notesSlides/notesSlide71.xml" ContentType="application/vnd.openxmlformats-officedocument.presentationml.notesSlide+xml"/>
  <Override PartName="/ppt/notesSlides/notesSlide99.xml" ContentType="application/vnd.openxmlformats-officedocument.presentationml.notesSlide+xml"/>
  <Override PartName="/ppt/presentation.xml" ContentType="application/vnd.openxmlformats-officedocument.presentationml.presentation.main+xml"/>
  <Override PartName="/ppt/slides/slide131.xml" ContentType="application/vnd.openxmlformats-officedocument.presentationml.slide+xml"/>
  <Override PartName="/ppt/slides/slide19.xml" ContentType="application/vnd.openxmlformats-officedocument.presentationml.slide+xml"/>
  <Override PartName="/ppt/slides/slide52.xml" ContentType="application/vnd.openxmlformats-officedocument.presentationml.slide+xml"/>
  <Override PartName="/ppt/slides/slide159.xml" ContentType="application/vnd.openxmlformats-officedocument.presentationml.slide+xml"/>
  <Override PartName="/ppt/embeddings/oleObject42.bin" ContentType="application/vnd.openxmlformats-officedocument.oleObject"/>
  <Override PartName="/ppt/notesSlides/notesSlide28.xml" ContentType="application/vnd.openxmlformats-officedocument.presentationml.notesSlide+xml"/>
  <Override PartName="/ppt/notesSlides/notesSlide103.xml" ContentType="application/vnd.openxmlformats-officedocument.presentationml.notesSlide+xml"/>
  <Override PartName="/ppt/notesSlides/notesSlide61.xml" ContentType="application/vnd.openxmlformats-officedocument.presentationml.notesSlide+xml"/>
  <Override PartName="/ppt/slides/slide25.xml" ContentType="application/vnd.openxmlformats-officedocument.presentationml.slide+xml"/>
  <Override PartName="/ppt/notesSlides/notesSlide89.xml" ContentType="application/vnd.openxmlformats-officedocument.presentationml.notesSlide+xml"/>
  <Override PartName="/ppt/slides/slide165.xml" ContentType="application/vnd.openxmlformats-officedocument.presentationml.slide+xml"/>
  <Override PartName="/ppt/notesSlides/notesSlide34.xml" ContentType="application/vnd.openxmlformats-officedocument.presentationml.notesSlide+xml"/>
  <Override PartName="/ppt/slides/slide86.xml" ContentType="application/vnd.openxmlformats-officedocument.presentationml.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95.xml" ContentType="application/vnd.openxmlformats-officedocument.presentationml.notesSlide+xml"/>
  <Override PartName="/ppt/slideLayouts/slideLayout16.xml" ContentType="application/vnd.openxmlformats-officedocument.presentationml.slideLayout+xml"/>
  <Override PartName="/ppt/slides/slide15.xml" ContentType="application/vnd.openxmlformats-officedocument.presentationml.slide+xml"/>
  <Override PartName="/ppt/slides/slide92.xml" ContentType="application/vnd.openxmlformats-officedocument.presentationml.slide+xml"/>
  <Override PartName="/ppt/slides/slide155.xml" ContentType="application/vnd.openxmlformats-officedocument.presentationml.slide+xml"/>
  <Override PartName="/ppt/notesSlides/notesSlide24.xml" ContentType="application/vnd.openxmlformats-officedocument.presentationml.notesSlide+xml"/>
  <Override PartName="/ppt/slides/slide76.xml" ContentType="application/vnd.openxmlformats-officedocument.presentationml.slide+xml"/>
  <Override PartName="/ppt/slideLayouts/slideLayout9.xml" ContentType="application/vnd.openxmlformats-officedocument.presentationml.slideLayout+xml"/>
  <Override PartName="/ppt/slides/slide100.xml" ContentType="application/vnd.openxmlformats-officedocument.presentationml.slide+xml"/>
  <Override PartName="/ppt/slideMasters/slideMaster2.xml" ContentType="application/vnd.openxmlformats-officedocument.presentationml.slideMaster+xml"/>
  <Override PartName="/ppt/slides/slide21.xml" ContentType="application/vnd.openxmlformats-officedocument.presentationml.slide+xml"/>
  <Override PartName="/ppt/notesSlides/notesSlide85.xml" ContentType="application/vnd.openxmlformats-officedocument.presentationml.notesSlide+xml"/>
  <Override PartName="/ppt/slides/slide128.xml" ContentType="application/vnd.openxmlformats-officedocument.presentationml.slide+xml"/>
  <Override PartName="/ppt/embeddings/oleObject11.bin" ContentType="application/vnd.openxmlformats-officedocument.oleObject"/>
  <Override PartName="/ppt/slides/slide161.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Override PartName="/ppt/slides/slide82.xml" ContentType="application/vnd.openxmlformats-officedocument.presentationml.slide+xml"/>
  <Override PartName="/ppt/notesSlides/notesSlide14.xml" ContentType="application/vnd.openxmlformats-officedocument.presentationml.notesSlide+xml"/>
  <Override PartName="/ppt/notesSlides/notesSlide58.xml" ContentType="application/vnd.openxmlformats-officedocument.presentationml.notesSlide+xml"/>
  <Override PartName="/ppt/notesSlides/notesSlide91.xml" ContentType="application/vnd.openxmlformats-officedocument.presentationml.notesSlide+xml"/>
  <Override PartName="/ppt/slides/slide7.xml" ContentType="application/vnd.openxmlformats-officedocument.presentationml.slide+xml"/>
  <Override PartName="/ppt/slideLayouts/slideLayout12.xml" ContentType="application/vnd.openxmlformats-officedocument.presentationml.slideLayout+xml"/>
  <Override PartName="/ppt/slides/slide11.xml" ContentType="application/vnd.openxmlformats-officedocument.presentationml.slide+xml"/>
  <Override PartName="/ppt/embeddings/oleObject7.bin" ContentType="application/vnd.openxmlformats-officedocument.oleObject"/>
  <Override PartName="/ppt/notesSlides/notesSlide117.xml" ContentType="application/vnd.openxmlformats-officedocument.presentationml.notesSlide+xml"/>
  <Override PartName="/ppt/slides/slide118.xml" ContentType="application/vnd.openxmlformats-officedocument.presentationml.slide+xml"/>
  <Override PartName="/ppt/slides/slide151.xml" ContentType="application/vnd.openxmlformats-officedocument.presentationml.slide+xml"/>
  <Override PartName="/ppt/slides/slide39.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75" r:id="rId2"/>
  </p:sldMasterIdLst>
  <p:notesMasterIdLst>
    <p:notesMasterId r:id="rId179"/>
  </p:notesMasterIdLst>
  <p:sldIdLst>
    <p:sldId id="419" r:id="rId3"/>
    <p:sldId id="420" r:id="rId4"/>
    <p:sldId id="421" r:id="rId5"/>
    <p:sldId id="422" r:id="rId6"/>
    <p:sldId id="424" r:id="rId7"/>
    <p:sldId id="426" r:id="rId8"/>
    <p:sldId id="427" r:id="rId9"/>
    <p:sldId id="428" r:id="rId10"/>
    <p:sldId id="429" r:id="rId11"/>
    <p:sldId id="430" r:id="rId12"/>
    <p:sldId id="431" r:id="rId13"/>
    <p:sldId id="432" r:id="rId14"/>
    <p:sldId id="777" r:id="rId15"/>
    <p:sldId id="433" r:id="rId16"/>
    <p:sldId id="434" r:id="rId17"/>
    <p:sldId id="435" r:id="rId18"/>
    <p:sldId id="436" r:id="rId19"/>
    <p:sldId id="437" r:id="rId20"/>
    <p:sldId id="438" r:id="rId21"/>
    <p:sldId id="439" r:id="rId22"/>
    <p:sldId id="440" r:id="rId23"/>
    <p:sldId id="414" r:id="rId24"/>
    <p:sldId id="415" r:id="rId25"/>
    <p:sldId id="416" r:id="rId26"/>
    <p:sldId id="417" r:id="rId27"/>
    <p:sldId id="418" r:id="rId28"/>
    <p:sldId id="580" r:id="rId29"/>
    <p:sldId id="581" r:id="rId30"/>
    <p:sldId id="582" r:id="rId31"/>
    <p:sldId id="583" r:id="rId32"/>
    <p:sldId id="379" r:id="rId33"/>
    <p:sldId id="383" r:id="rId34"/>
    <p:sldId id="384" r:id="rId35"/>
    <p:sldId id="385" r:id="rId36"/>
    <p:sldId id="386" r:id="rId37"/>
    <p:sldId id="387" r:id="rId38"/>
    <p:sldId id="492" r:id="rId39"/>
    <p:sldId id="495" r:id="rId40"/>
    <p:sldId id="388" r:id="rId41"/>
    <p:sldId id="389" r:id="rId42"/>
    <p:sldId id="390" r:id="rId43"/>
    <p:sldId id="391" r:id="rId44"/>
    <p:sldId id="392" r:id="rId45"/>
    <p:sldId id="393" r:id="rId46"/>
    <p:sldId id="394" r:id="rId47"/>
    <p:sldId id="396" r:id="rId48"/>
    <p:sldId id="397" r:id="rId49"/>
    <p:sldId id="398" r:id="rId50"/>
    <p:sldId id="399" r:id="rId51"/>
    <p:sldId id="400" r:id="rId52"/>
    <p:sldId id="401" r:id="rId53"/>
    <p:sldId id="402" r:id="rId54"/>
    <p:sldId id="403" r:id="rId55"/>
    <p:sldId id="404" r:id="rId56"/>
    <p:sldId id="406" r:id="rId57"/>
    <p:sldId id="407" r:id="rId58"/>
    <p:sldId id="408" r:id="rId59"/>
    <p:sldId id="409" r:id="rId60"/>
    <p:sldId id="410" r:id="rId61"/>
    <p:sldId id="497" r:id="rId62"/>
    <p:sldId id="498" r:id="rId63"/>
    <p:sldId id="499" r:id="rId64"/>
    <p:sldId id="510" r:id="rId65"/>
    <p:sldId id="512" r:id="rId66"/>
    <p:sldId id="513" r:id="rId67"/>
    <p:sldId id="514" r:id="rId68"/>
    <p:sldId id="515" r:id="rId69"/>
    <p:sldId id="516" r:id="rId70"/>
    <p:sldId id="517" r:id="rId71"/>
    <p:sldId id="518" r:id="rId72"/>
    <p:sldId id="519" r:id="rId73"/>
    <p:sldId id="520" r:id="rId74"/>
    <p:sldId id="521" r:id="rId75"/>
    <p:sldId id="522" r:id="rId76"/>
    <p:sldId id="530" r:id="rId77"/>
    <p:sldId id="523" r:id="rId78"/>
    <p:sldId id="524" r:id="rId79"/>
    <p:sldId id="525" r:id="rId80"/>
    <p:sldId id="527" r:id="rId81"/>
    <p:sldId id="528" r:id="rId82"/>
    <p:sldId id="529" r:id="rId83"/>
    <p:sldId id="526" r:id="rId84"/>
    <p:sldId id="557" r:id="rId85"/>
    <p:sldId id="558" r:id="rId86"/>
    <p:sldId id="559" r:id="rId87"/>
    <p:sldId id="563" r:id="rId88"/>
    <p:sldId id="564" r:id="rId89"/>
    <p:sldId id="531" r:id="rId90"/>
    <p:sldId id="532" r:id="rId91"/>
    <p:sldId id="533" r:id="rId92"/>
    <p:sldId id="534" r:id="rId93"/>
    <p:sldId id="585" r:id="rId94"/>
    <p:sldId id="586" r:id="rId95"/>
    <p:sldId id="776" r:id="rId96"/>
    <p:sldId id="588" r:id="rId97"/>
    <p:sldId id="589" r:id="rId98"/>
    <p:sldId id="590" r:id="rId99"/>
    <p:sldId id="591" r:id="rId100"/>
    <p:sldId id="592" r:id="rId101"/>
    <p:sldId id="593" r:id="rId102"/>
    <p:sldId id="594" r:id="rId103"/>
    <p:sldId id="595" r:id="rId104"/>
    <p:sldId id="596" r:id="rId105"/>
    <p:sldId id="781" r:id="rId106"/>
    <p:sldId id="598" r:id="rId107"/>
    <p:sldId id="599" r:id="rId108"/>
    <p:sldId id="780" r:id="rId109"/>
    <p:sldId id="782" r:id="rId110"/>
    <p:sldId id="778" r:id="rId111"/>
    <p:sldId id="779" r:id="rId112"/>
    <p:sldId id="508" r:id="rId113"/>
    <p:sldId id="504" r:id="rId114"/>
    <p:sldId id="536" r:id="rId115"/>
    <p:sldId id="537" r:id="rId116"/>
    <p:sldId id="775" r:id="rId117"/>
    <p:sldId id="505" r:id="rId118"/>
    <p:sldId id="506" r:id="rId119"/>
    <p:sldId id="507" r:id="rId120"/>
    <p:sldId id="763" r:id="rId121"/>
    <p:sldId id="764" r:id="rId122"/>
    <p:sldId id="765" r:id="rId123"/>
    <p:sldId id="767" r:id="rId124"/>
    <p:sldId id="768" r:id="rId125"/>
    <p:sldId id="769" r:id="rId126"/>
    <p:sldId id="770" r:id="rId127"/>
    <p:sldId id="555" r:id="rId128"/>
    <p:sldId id="556" r:id="rId129"/>
    <p:sldId id="600" r:id="rId130"/>
    <p:sldId id="601" r:id="rId131"/>
    <p:sldId id="602" r:id="rId132"/>
    <p:sldId id="604" r:id="rId133"/>
    <p:sldId id="605" r:id="rId134"/>
    <p:sldId id="606" r:id="rId135"/>
    <p:sldId id="608" r:id="rId136"/>
    <p:sldId id="609" r:id="rId137"/>
    <p:sldId id="612" r:id="rId138"/>
    <p:sldId id="619" r:id="rId139"/>
    <p:sldId id="632" r:id="rId140"/>
    <p:sldId id="610" r:id="rId141"/>
    <p:sldId id="611" r:id="rId142"/>
    <p:sldId id="667" r:id="rId143"/>
    <p:sldId id="668" r:id="rId144"/>
    <p:sldId id="669" r:id="rId145"/>
    <p:sldId id="670" r:id="rId146"/>
    <p:sldId id="671" r:id="rId147"/>
    <p:sldId id="672" r:id="rId148"/>
    <p:sldId id="674" r:id="rId149"/>
    <p:sldId id="675" r:id="rId150"/>
    <p:sldId id="676" r:id="rId151"/>
    <p:sldId id="677" r:id="rId152"/>
    <p:sldId id="686" r:id="rId153"/>
    <p:sldId id="687" r:id="rId154"/>
    <p:sldId id="688" r:id="rId155"/>
    <p:sldId id="689" r:id="rId156"/>
    <p:sldId id="690" r:id="rId157"/>
    <p:sldId id="783" r:id="rId158"/>
    <p:sldId id="716" r:id="rId159"/>
    <p:sldId id="717" r:id="rId160"/>
    <p:sldId id="718" r:id="rId161"/>
    <p:sldId id="719" r:id="rId162"/>
    <p:sldId id="720" r:id="rId163"/>
    <p:sldId id="721" r:id="rId164"/>
    <p:sldId id="722" r:id="rId165"/>
    <p:sldId id="723" r:id="rId166"/>
    <p:sldId id="724" r:id="rId167"/>
    <p:sldId id="725" r:id="rId168"/>
    <p:sldId id="727" r:id="rId169"/>
    <p:sldId id="728" r:id="rId170"/>
    <p:sldId id="729" r:id="rId171"/>
    <p:sldId id="730" r:id="rId172"/>
    <p:sldId id="731" r:id="rId173"/>
    <p:sldId id="732" r:id="rId174"/>
    <p:sldId id="733" r:id="rId175"/>
    <p:sldId id="734" r:id="rId176"/>
    <p:sldId id="735" r:id="rId177"/>
    <p:sldId id="740" r:id="rId17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charset="0"/>
        <a:ea typeface="+mn-ea"/>
        <a:cs typeface="+mn-cs"/>
      </a:defRPr>
    </a:lvl1pPr>
    <a:lvl2pPr marL="457200" algn="l" rtl="0" eaLnBrk="0" fontAlgn="base" hangingPunct="0">
      <a:spcBef>
        <a:spcPct val="0"/>
      </a:spcBef>
      <a:spcAft>
        <a:spcPct val="0"/>
      </a:spcAft>
      <a:defRPr kern="1200">
        <a:solidFill>
          <a:schemeClr val="tx1"/>
        </a:solidFill>
        <a:latin typeface="Comic Sans MS" charset="0"/>
        <a:ea typeface="+mn-ea"/>
        <a:cs typeface="+mn-cs"/>
      </a:defRPr>
    </a:lvl2pPr>
    <a:lvl3pPr marL="914400" algn="l" rtl="0" eaLnBrk="0" fontAlgn="base" hangingPunct="0">
      <a:spcBef>
        <a:spcPct val="0"/>
      </a:spcBef>
      <a:spcAft>
        <a:spcPct val="0"/>
      </a:spcAft>
      <a:defRPr kern="1200">
        <a:solidFill>
          <a:schemeClr val="tx1"/>
        </a:solidFill>
        <a:latin typeface="Comic Sans MS" charset="0"/>
        <a:ea typeface="+mn-ea"/>
        <a:cs typeface="+mn-cs"/>
      </a:defRPr>
    </a:lvl3pPr>
    <a:lvl4pPr marL="1371600" algn="l" rtl="0" eaLnBrk="0" fontAlgn="base" hangingPunct="0">
      <a:spcBef>
        <a:spcPct val="0"/>
      </a:spcBef>
      <a:spcAft>
        <a:spcPct val="0"/>
      </a:spcAft>
      <a:defRPr kern="1200">
        <a:solidFill>
          <a:schemeClr val="tx1"/>
        </a:solidFill>
        <a:latin typeface="Comic Sans MS" charset="0"/>
        <a:ea typeface="+mn-ea"/>
        <a:cs typeface="+mn-cs"/>
      </a:defRPr>
    </a:lvl4pPr>
    <a:lvl5pPr marL="1828800" algn="l" rtl="0" eaLnBrk="0" fontAlgn="base" hangingPunct="0">
      <a:spcBef>
        <a:spcPct val="0"/>
      </a:spcBef>
      <a:spcAft>
        <a:spcPct val="0"/>
      </a:spcAft>
      <a:defRPr kern="1200">
        <a:solidFill>
          <a:schemeClr val="tx1"/>
        </a:solidFill>
        <a:latin typeface="Comic Sans MS" charset="0"/>
        <a:ea typeface="+mn-ea"/>
        <a:cs typeface="+mn-cs"/>
      </a:defRPr>
    </a:lvl5pPr>
    <a:lvl6pPr marL="2286000" algn="l" defTabSz="457200" rtl="0" eaLnBrk="1" latinLnBrk="0" hangingPunct="1">
      <a:defRPr kern="1200">
        <a:solidFill>
          <a:schemeClr val="tx1"/>
        </a:solidFill>
        <a:latin typeface="Comic Sans MS" charset="0"/>
        <a:ea typeface="+mn-ea"/>
        <a:cs typeface="+mn-cs"/>
      </a:defRPr>
    </a:lvl6pPr>
    <a:lvl7pPr marL="2743200" algn="l" defTabSz="457200" rtl="0" eaLnBrk="1" latinLnBrk="0" hangingPunct="1">
      <a:defRPr kern="1200">
        <a:solidFill>
          <a:schemeClr val="tx1"/>
        </a:solidFill>
        <a:latin typeface="Comic Sans MS" charset="0"/>
        <a:ea typeface="+mn-ea"/>
        <a:cs typeface="+mn-cs"/>
      </a:defRPr>
    </a:lvl7pPr>
    <a:lvl8pPr marL="3200400" algn="l" defTabSz="457200" rtl="0" eaLnBrk="1" latinLnBrk="0" hangingPunct="1">
      <a:defRPr kern="1200">
        <a:solidFill>
          <a:schemeClr val="tx1"/>
        </a:solidFill>
        <a:latin typeface="Comic Sans MS" charset="0"/>
        <a:ea typeface="+mn-ea"/>
        <a:cs typeface="+mn-cs"/>
      </a:defRPr>
    </a:lvl8pPr>
    <a:lvl9pPr marL="3657600" algn="l" defTabSz="457200" rtl="0" eaLnBrk="1" latinLnBrk="0" hangingPunct="1">
      <a:defRPr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C7C23E"/>
    <a:srgbClr val="FFFF00"/>
    <a:srgbClr val="DDDDDD"/>
    <a:srgbClr val="FFCCFF"/>
    <a:srgbClr val="FF99CC"/>
    <a:srgbClr val="CCFFFF"/>
    <a:srgbClr val="FF0000"/>
    <a:srgbClr val="00CC66"/>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p:cViewPr varScale="1">
        <p:scale>
          <a:sx n="165" d="100"/>
          <a:sy n="165" d="100"/>
        </p:scale>
        <p:origin x="-8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92456"/>
    </p:cViewPr>
  </p:sorterViewPr>
  <p:gridSpacing cx="73736200" cy="73736200"/>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80" Type="http://schemas.openxmlformats.org/officeDocument/2006/relationships/printerSettings" Target="printerSettings/printerSettings1.bin"/><Relationship Id="rId181" Type="http://schemas.openxmlformats.org/officeDocument/2006/relationships/presProps" Target="presProps.xml"/><Relationship Id="rId182"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83" Type="http://schemas.openxmlformats.org/officeDocument/2006/relationships/theme" Target="theme/theme1.xml"/><Relationship Id="rId184" Type="http://schemas.openxmlformats.org/officeDocument/2006/relationships/tableStyles" Target="tableStyles.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notesMaster" Target="notesMasters/notesMaster1.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 Id="rId2" Type="http://schemas.openxmlformats.org/officeDocument/2006/relationships/image" Target="../media/image10.pict"/><Relationship Id="rId3" Type="http://schemas.openxmlformats.org/officeDocument/2006/relationships/image" Target="../media/image11.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ict"/><Relationship Id="rId2" Type="http://schemas.openxmlformats.org/officeDocument/2006/relationships/image" Target="../media/image11.pict"/></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F9781046-3D65-4F4D-A6BA-BE200F8ED3E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29AE1-3471-624D-B263-1444D835C8A8}" type="slidenum">
              <a:rPr lang="en-US"/>
              <a:pPr/>
              <a:t>1</a:t>
            </a:fld>
            <a:endParaRPr lang="en-US"/>
          </a:p>
        </p:txBody>
      </p:sp>
      <p:sp>
        <p:nvSpPr>
          <p:cNvPr id="7170" name="Rectangle 2"/>
          <p:cNvSpPr>
            <a:spLocks noGrp="1" noRot="1" noChangeAspect="1" noChangeArrowheads="1" noTextEdit="1"/>
          </p:cNvSpPr>
          <p:nvPr>
            <p:ph type="sldImg"/>
          </p:nvPr>
        </p:nvSpPr>
        <p:spPr>
          <a:xfrm>
            <a:off x="1146175" y="685800"/>
            <a:ext cx="4570413" cy="3427413"/>
          </a:xfrm>
          <a:ln/>
        </p:spPr>
      </p:sp>
      <p:sp>
        <p:nvSpPr>
          <p:cNvPr id="7171" name="Rectangle 3"/>
          <p:cNvSpPr>
            <a:spLocks noGrp="1" noChangeArrowheads="1"/>
          </p:cNvSpPr>
          <p:nvPr>
            <p:ph type="body" idx="1"/>
          </p:nvPr>
        </p:nvSpPr>
        <p:spPr>
          <a:xfrm>
            <a:off x="914935" y="4341936"/>
            <a:ext cx="5028132" cy="4116265"/>
          </a:xfrm>
        </p:spPr>
        <p:txBody>
          <a:bodyPr/>
          <a:lstStyle/>
          <a:p>
            <a:pPr defTabSz="915988">
              <a:spcBef>
                <a:spcPct val="0"/>
              </a:spcBef>
            </a:pPr>
            <a:endParaRPr lang="en-GB"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14048-500D-E04F-AAE2-7538CAD218B7}" type="slidenum">
              <a:rPr lang="en-US"/>
              <a:pPr/>
              <a:t>10</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1FD9F-ED84-F349-AC3E-D220280C7E9E}" type="slidenum">
              <a:rPr lang="en-US"/>
              <a:pPr/>
              <a:t>100</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sz="1000"/>
              <a:t>Mail message format</a:t>
            </a:r>
            <a:r>
              <a:rPr lang="en-GB"/>
              <a:t> </a:t>
            </a:r>
          </a:p>
          <a:p>
            <a:endParaRPr lang="en-GB"/>
          </a:p>
          <a:p>
            <a:r>
              <a:rPr lang="en-GB"/>
              <a:t>2.4.3</a:t>
            </a:r>
          </a:p>
          <a:p>
            <a:endParaRPr lang="en-GB"/>
          </a:p>
          <a:p>
            <a:r>
              <a:rPr lang="en-GB"/>
              <a:t>Diagram:  SMTP messages have a header similar to HTTP headers (To:, From:, Subject</a:t>
            </a:r>
            <a:r>
              <a:rPr lang="en-GB">
                <a:sym typeface="Wingdings" charset="2"/>
              </a:rPr>
              <a:t>:) then a blank line like HTTP and the message body.</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5DA6E-1A7E-064A-B190-5CB023F41581}" type="slidenum">
              <a:rPr lang="en-US"/>
              <a:pPr/>
              <a:t>101</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sz="900"/>
              <a:t>Message format: multimedia extensions</a:t>
            </a:r>
            <a:r>
              <a:rPr lang="en-GB"/>
              <a:t> </a:t>
            </a:r>
          </a:p>
          <a:p>
            <a:endParaRPr lang="en-GB"/>
          </a:p>
          <a:p>
            <a:r>
              <a:rPr lang="en-GB"/>
              <a:t>2.4.3 – The MIME Extension for Non-ASCII Data</a:t>
            </a:r>
          </a:p>
          <a:p>
            <a:endParaRPr lang="en-GB"/>
          </a:p>
          <a:p>
            <a:r>
              <a:rPr lang="en-GB"/>
              <a:t>Diagram:  MIME messages add an extra few headers – MIME-Version:, Content-Transfer-Encoding and Content-Type.</a:t>
            </a:r>
          </a:p>
          <a:p>
            <a:r>
              <a:rPr lang="en-GB"/>
              <a:t>The encoded data is sent as part of the body.</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AAC3F-7420-954B-9A40-013580885228}" type="slidenum">
              <a:rPr lang="en-US"/>
              <a:pPr/>
              <a:t>102</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r>
              <a:rPr lang="en-US" sz="900"/>
              <a:t>MIME types</a:t>
            </a:r>
            <a:r>
              <a:rPr lang="en-GB"/>
              <a:t> </a:t>
            </a:r>
          </a:p>
          <a:p>
            <a:endParaRPr lang="en-GB"/>
          </a:p>
          <a:p>
            <a:r>
              <a:rPr lang="en-GB"/>
              <a:t>2.4.3 – The MIME Extension for Non-ASCII Data</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50A84-9478-0840-92EA-626018C84E22}" type="slidenum">
              <a:rPr lang="en-US"/>
              <a:pPr/>
              <a:t>103</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sz="900"/>
              <a:t>Multipart Type</a:t>
            </a:r>
            <a:r>
              <a:rPr lang="en-GB"/>
              <a:t> </a:t>
            </a:r>
          </a:p>
          <a:p>
            <a:endParaRPr lang="en-GB"/>
          </a:p>
          <a:p>
            <a:r>
              <a:rPr lang="en-GB"/>
              <a:t>2.4.3 – The MIME Extension for Non-ASCII Data, 2.4.3 – The Received Message</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D36E5-6A65-2F41-8046-9F693D6743E7}" type="slidenum">
              <a:rPr lang="en-US"/>
              <a:pPr/>
              <a:t>105</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sz="1000"/>
              <a:t>POP3 protocol</a:t>
            </a:r>
            <a:r>
              <a:rPr lang="en-GB"/>
              <a:t> </a:t>
            </a:r>
          </a:p>
          <a:p>
            <a:endParaRPr lang="en-GB"/>
          </a:p>
          <a:p>
            <a:r>
              <a:rPr lang="en-GB"/>
              <a:t>2.4.4 – POP3</a:t>
            </a:r>
          </a:p>
          <a:p>
            <a:endParaRPr lang="en-GB"/>
          </a:p>
          <a:p>
            <a:r>
              <a:rPr lang="en-GB"/>
              <a:t>Diagram:  The POP3 protocol consists of an authorisation phase to log on, then a transaction phase to interact with email.</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C2D5A5-5C6C-4D4C-8E4E-35CDAF59FDC2}" type="slidenum">
              <a:rPr lang="en-US"/>
              <a:pPr/>
              <a:t>106</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r>
              <a:rPr lang="en-US"/>
              <a:t>POP3 (more) and IMAP</a:t>
            </a:r>
            <a:r>
              <a:rPr lang="en-GB"/>
              <a:t> </a:t>
            </a:r>
          </a:p>
          <a:p>
            <a:endParaRPr lang="en-GB"/>
          </a:p>
          <a:p>
            <a:r>
              <a:rPr lang="en-GB"/>
              <a:t>2.4.4 – POP3, 2.4.4 – IMAP</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4F81A00-1FC5-094B-8248-9A71404AF951}" type="slidenum">
              <a:rPr lang="en-GB"/>
              <a:pPr/>
              <a:t>111</a:t>
            </a:fld>
            <a:endParaRPr lang="en-GB"/>
          </a:p>
        </p:txBody>
      </p:sp>
      <p:sp>
        <p:nvSpPr>
          <p:cNvPr id="17411" name="Rectangle 1026"/>
          <p:cNvSpPr>
            <a:spLocks noGrp="1" noRot="1" noChangeAspect="1" noChangeArrowheads="1" noTextEdit="1"/>
          </p:cNvSpPr>
          <p:nvPr>
            <p:ph type="sldImg"/>
          </p:nvPr>
        </p:nvSpPr>
        <p:spPr>
          <a:xfrm>
            <a:off x="1143000" y="685800"/>
            <a:ext cx="4572000" cy="3429000"/>
          </a:xfrm>
          <a:ln/>
        </p:spPr>
      </p:sp>
      <p:sp>
        <p:nvSpPr>
          <p:cNvPr id="17412"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C9F39-E850-934D-802C-E3612022EFDA}" type="slidenum">
              <a:rPr lang="en-US"/>
              <a:pPr/>
              <a:t>112</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r>
              <a:rPr lang="en-US" sz="1000"/>
              <a:t>NAT: Network Address Translation</a:t>
            </a:r>
            <a:r>
              <a:rPr lang="en-GB"/>
              <a:t> </a:t>
            </a:r>
          </a:p>
          <a:p>
            <a:endParaRPr lang="en-GB"/>
          </a:p>
          <a:p>
            <a:r>
              <a:rPr lang="en-GB"/>
              <a:t>4.4.7</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25AF1-C1A2-4D44-8D6A-B1B305EAF2D1}" type="slidenum">
              <a:rPr lang="en-US"/>
              <a:pPr/>
              <a:t>115</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r>
              <a:rPr lang="en-US" sz="1000"/>
              <a:t>NAT: Network Address Translation</a:t>
            </a:r>
            <a:r>
              <a:rPr lang="en-GB"/>
              <a:t> </a:t>
            </a:r>
          </a:p>
          <a:p>
            <a:endParaRPr lang="en-GB"/>
          </a:p>
          <a:p>
            <a:r>
              <a:rPr lang="en-GB"/>
              <a:t>4.4.7</a:t>
            </a:r>
          </a:p>
          <a:p>
            <a:endParaRPr lang="en-GB"/>
          </a:p>
          <a:p>
            <a:r>
              <a:rPr lang="en-GB"/>
              <a:t>Diagram:  Network Address Translation (NAT) Gateways join LANs to WANs (e.g. Internet).  No matter what the address of the sending computer on the LAN, all packets leaving the NAT Gateway have the WAN address of the gateway, but with differing source port numbers.  Datagrams within the network are unchanged.</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630BC-6AB0-9545-AA94-2F06F2381296}" type="slidenum">
              <a:rPr lang="en-US"/>
              <a:pPr/>
              <a:t>116</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r>
              <a:rPr lang="en-US" sz="1000"/>
              <a:t>NAT: Network Address Translation</a:t>
            </a:r>
            <a:r>
              <a:rPr lang="en-GB"/>
              <a:t> </a:t>
            </a:r>
          </a:p>
          <a:p>
            <a:endParaRPr lang="en-GB"/>
          </a:p>
          <a:p>
            <a:r>
              <a:rPr lang="en-GB"/>
              <a:t>4.4.7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79BF6-E206-D24B-B904-3C5C708655E4}" type="slidenum">
              <a:rPr lang="en-US"/>
              <a:pPr/>
              <a:t>11</a:t>
            </a:fld>
            <a:endParaRPr lang="en-US"/>
          </a:p>
        </p:txBody>
      </p:sp>
      <p:sp>
        <p:nvSpPr>
          <p:cNvPr id="23554" name="Rectangle 2"/>
          <p:cNvSpPr>
            <a:spLocks noGrp="1" noRot="1" noChangeAspect="1" noChangeArrowheads="1" noTextEdit="1"/>
          </p:cNvSpPr>
          <p:nvPr>
            <p:ph type="sldImg"/>
          </p:nvPr>
        </p:nvSpPr>
        <p:spPr>
          <a:xfrm>
            <a:off x="1146175" y="685800"/>
            <a:ext cx="4570413" cy="3427413"/>
          </a:xfrm>
          <a:ln w="12700" cap="flat">
            <a:solidFill>
              <a:schemeClr val="tx1"/>
            </a:solidFill>
          </a:ln>
        </p:spPr>
      </p:sp>
      <p:sp>
        <p:nvSpPr>
          <p:cNvPr id="23555" name="Rectangle 3"/>
          <p:cNvSpPr>
            <a:spLocks noGrp="1" noChangeArrowheads="1"/>
          </p:cNvSpPr>
          <p:nvPr>
            <p:ph type="body" idx="1"/>
          </p:nvPr>
        </p:nvSpPr>
        <p:spPr>
          <a:xfrm>
            <a:off x="914935" y="4341936"/>
            <a:ext cx="5028132" cy="4116265"/>
          </a:xfrm>
          <a:ln/>
        </p:spPr>
        <p:txBody>
          <a:bodyPr lIns="91796" tIns="45898" rIns="91796" bIns="45898"/>
          <a:lstStyle/>
          <a:p>
            <a:endParaRPr lang="en-GB"/>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2C191-0D27-3041-B660-8DB0F5BD70BD}" type="slidenum">
              <a:rPr lang="en-US"/>
              <a:pPr/>
              <a:t>117</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pPr marL="228600" indent="-228600"/>
            <a:r>
              <a:rPr lang="en-US" sz="1000"/>
              <a:t>NAT: Network Address Translation</a:t>
            </a:r>
            <a:r>
              <a:rPr lang="en-GB"/>
              <a:t> </a:t>
            </a:r>
          </a:p>
          <a:p>
            <a:pPr marL="228600" indent="-228600"/>
            <a:endParaRPr lang="en-GB"/>
          </a:p>
          <a:p>
            <a:pPr marL="228600" indent="-228600"/>
            <a:r>
              <a:rPr lang="en-GB"/>
              <a:t>4.4.7, fig 4.28</a:t>
            </a:r>
          </a:p>
          <a:p>
            <a:pPr marL="228600" indent="-228600"/>
            <a:endParaRPr lang="en-GB"/>
          </a:p>
          <a:p>
            <a:pPr marL="228600" indent="-228600"/>
            <a:r>
              <a:rPr lang="en-GB"/>
              <a:t>Diagram:  Consider host 10.0.0.1 on a LAN with a NAT gateway with internal address 10.0.0.4 and external address 138.76.29.7</a:t>
            </a:r>
          </a:p>
          <a:p>
            <a:pPr marL="228600" indent="-228600">
              <a:buFontTx/>
              <a:buAutoNum type="arabicPeriod"/>
            </a:pPr>
            <a:r>
              <a:rPr lang="en-GB"/>
              <a:t>Host 10.0.0.1 sends datagram to 128.119.40, port 80.</a:t>
            </a:r>
          </a:p>
          <a:p>
            <a:pPr marL="228600" indent="-228600">
              <a:buFontTx/>
              <a:buAutoNum type="arabicPeriod"/>
            </a:pPr>
            <a:r>
              <a:rPr lang="en-GB"/>
              <a:t>NAT router changes datagram source address from 10.0.0.1, port 3345, to 138.76.29.7, port 5001 and updates the NAT table, storing the WAN side address of the datagram and the LAN side address.</a:t>
            </a:r>
          </a:p>
          <a:p>
            <a:pPr marL="228600" indent="-228600">
              <a:buFontTx/>
              <a:buAutoNum type="arabicPeriod"/>
            </a:pPr>
            <a:r>
              <a:rPr lang="en-GB"/>
              <a:t>Reply arrives with destination address 138.76.29.7, port 5001.</a:t>
            </a:r>
          </a:p>
          <a:p>
            <a:pPr marL="228600" indent="-228600">
              <a:buFontTx/>
              <a:buAutoNum type="arabicPeriod"/>
            </a:pPr>
            <a:r>
              <a:rPr lang="en-GB"/>
              <a:t>NAT router looks up destination address and changes reply datagram destination address to 10.0.0.1, port 3345</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B3A58-63CB-2B4F-A2EE-43B6ECF1D169}" type="slidenum">
              <a:rPr lang="en-US"/>
              <a:pPr/>
              <a:t>118</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sz="1000"/>
              <a:t>NAT: Network Address Translation</a:t>
            </a:r>
            <a:r>
              <a:rPr lang="en-GB"/>
              <a:t> </a:t>
            </a:r>
          </a:p>
          <a:p>
            <a:endParaRPr lang="en-GB"/>
          </a:p>
          <a:p>
            <a:r>
              <a:rPr lang="en-GB"/>
              <a:t>4.4.7</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3C325-1D8A-6D45-B818-98671EA13A7F}" type="slidenum">
              <a:rPr lang="en-US"/>
              <a:pPr/>
              <a:t>121</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686098" y="4343704"/>
            <a:ext cx="5485805" cy="4113892"/>
          </a:xfrm>
        </p:spPr>
        <p:txBody>
          <a:bodyPr/>
          <a:lstStyle/>
          <a:p>
            <a:pPr marL="216233" indent="-216233"/>
            <a:r>
              <a:rPr lang="it-IT" dirty="0" err="1"/>
              <a:t>Relaying</a:t>
            </a:r>
            <a:r>
              <a:rPr lang="it-IT" dirty="0"/>
              <a:t> </a:t>
            </a:r>
            <a:r>
              <a:rPr lang="it-IT" dirty="0" err="1"/>
              <a:t>is</a:t>
            </a:r>
            <a:r>
              <a:rPr lang="it-IT" dirty="0"/>
              <a:t> the </a:t>
            </a:r>
            <a:r>
              <a:rPr lang="it-IT" dirty="0" err="1"/>
              <a:t>simplest</a:t>
            </a:r>
            <a:r>
              <a:rPr lang="it-IT" dirty="0"/>
              <a:t> way </a:t>
            </a:r>
            <a:r>
              <a:rPr lang="it-IT" dirty="0" err="1"/>
              <a:t>to</a:t>
            </a:r>
            <a:r>
              <a:rPr lang="it-IT" dirty="0"/>
              <a:t> traverse a NAT and </a:t>
            </a:r>
            <a:r>
              <a:rPr lang="it-IT" dirty="0" err="1"/>
              <a:t>probably</a:t>
            </a:r>
            <a:r>
              <a:rPr lang="it-IT" dirty="0"/>
              <a:t> the </a:t>
            </a:r>
            <a:r>
              <a:rPr lang="it-IT" dirty="0" err="1"/>
              <a:t>only</a:t>
            </a:r>
            <a:r>
              <a:rPr lang="it-IT" dirty="0"/>
              <a:t> </a:t>
            </a:r>
            <a:r>
              <a:rPr lang="it-IT" dirty="0" err="1"/>
              <a:t>solution</a:t>
            </a:r>
            <a:r>
              <a:rPr lang="it-IT" dirty="0"/>
              <a:t> </a:t>
            </a:r>
            <a:r>
              <a:rPr lang="it-IT" dirty="0" err="1"/>
              <a:t>when</a:t>
            </a:r>
            <a:r>
              <a:rPr lang="it-IT" dirty="0"/>
              <a:t> </a:t>
            </a:r>
            <a:r>
              <a:rPr lang="it-IT" dirty="0" err="1"/>
              <a:t>both</a:t>
            </a:r>
            <a:r>
              <a:rPr lang="it-IT" dirty="0"/>
              <a:t> </a:t>
            </a:r>
            <a:r>
              <a:rPr lang="it-IT" dirty="0" err="1"/>
              <a:t>host</a:t>
            </a:r>
            <a:r>
              <a:rPr lang="it-IT" dirty="0"/>
              <a:t> A and </a:t>
            </a:r>
            <a:r>
              <a:rPr lang="it-IT" dirty="0" err="1"/>
              <a:t>host</a:t>
            </a:r>
            <a:r>
              <a:rPr lang="it-IT" dirty="0"/>
              <a:t> </a:t>
            </a:r>
            <a:r>
              <a:rPr lang="it-IT" dirty="0" err="1"/>
              <a:t>B</a:t>
            </a:r>
            <a:r>
              <a:rPr lang="it-IT" dirty="0"/>
              <a:t> are </a:t>
            </a:r>
            <a:r>
              <a:rPr lang="it-IT" dirty="0" err="1"/>
              <a:t>behind</a:t>
            </a:r>
            <a:r>
              <a:rPr lang="it-IT" dirty="0"/>
              <a:t> a NAT/Firewall. </a:t>
            </a:r>
          </a:p>
          <a:p>
            <a:pPr marL="216233" indent="-216233"/>
            <a:r>
              <a:rPr lang="it-IT" dirty="0" err="1"/>
              <a:t>This</a:t>
            </a:r>
            <a:r>
              <a:rPr lang="it-IT" dirty="0"/>
              <a:t> </a:t>
            </a:r>
            <a:r>
              <a:rPr lang="it-IT" dirty="0" err="1"/>
              <a:t>solution</a:t>
            </a:r>
            <a:r>
              <a:rPr lang="it-IT" dirty="0"/>
              <a:t> </a:t>
            </a:r>
            <a:r>
              <a:rPr lang="it-IT" dirty="0" err="1"/>
              <a:t>assumes</a:t>
            </a:r>
            <a:r>
              <a:rPr lang="it-IT" dirty="0"/>
              <a:t> </a:t>
            </a:r>
            <a:r>
              <a:rPr lang="it-IT" dirty="0" err="1"/>
              <a:t>that</a:t>
            </a:r>
            <a:r>
              <a:rPr lang="it-IT" dirty="0"/>
              <a:t> </a:t>
            </a:r>
            <a:r>
              <a:rPr lang="it-IT" dirty="0" err="1"/>
              <a:t>hosts</a:t>
            </a:r>
            <a:r>
              <a:rPr lang="it-IT" dirty="0"/>
              <a:t> can </a:t>
            </a:r>
            <a:r>
              <a:rPr lang="it-IT" dirty="0" err="1"/>
              <a:t>initiate</a:t>
            </a:r>
            <a:r>
              <a:rPr lang="it-IT" dirty="0"/>
              <a:t> a connection (UDP or TCP) </a:t>
            </a:r>
            <a:r>
              <a:rPr lang="it-IT" dirty="0" err="1"/>
              <a:t>to</a:t>
            </a:r>
            <a:r>
              <a:rPr lang="it-IT" dirty="0"/>
              <a:t> a public </a:t>
            </a:r>
            <a:r>
              <a:rPr lang="it-IT" dirty="0" err="1"/>
              <a:t>relay</a:t>
            </a:r>
            <a:r>
              <a:rPr lang="it-IT" dirty="0"/>
              <a:t> server. </a:t>
            </a:r>
          </a:p>
          <a:p>
            <a:pPr marL="216233" indent="-216233"/>
            <a:r>
              <a:rPr lang="it-IT" dirty="0"/>
              <a:t>Some system </a:t>
            </a:r>
            <a:r>
              <a:rPr lang="it-IT" dirty="0" err="1"/>
              <a:t>admin</a:t>
            </a:r>
            <a:r>
              <a:rPr lang="it-IT" dirty="0"/>
              <a:t> can </a:t>
            </a:r>
            <a:r>
              <a:rPr lang="it-IT" dirty="0" err="1"/>
              <a:t>disable</a:t>
            </a:r>
            <a:r>
              <a:rPr lang="it-IT" dirty="0"/>
              <a:t> </a:t>
            </a:r>
            <a:r>
              <a:rPr lang="it-IT" dirty="0" err="1"/>
              <a:t>all</a:t>
            </a:r>
            <a:r>
              <a:rPr lang="it-IT" dirty="0"/>
              <a:t> </a:t>
            </a:r>
            <a:r>
              <a:rPr lang="it-IT" dirty="0" err="1"/>
              <a:t>outgoing</a:t>
            </a:r>
            <a:r>
              <a:rPr lang="it-IT" dirty="0"/>
              <a:t> </a:t>
            </a:r>
            <a:r>
              <a:rPr lang="it-IT" dirty="0" err="1"/>
              <a:t>traffic</a:t>
            </a:r>
            <a:r>
              <a:rPr lang="it-IT" dirty="0"/>
              <a:t> </a:t>
            </a:r>
            <a:r>
              <a:rPr lang="it-IT" dirty="0" err="1"/>
              <a:t>except</a:t>
            </a:r>
            <a:r>
              <a:rPr lang="it-IT" dirty="0"/>
              <a:t> HTTP </a:t>
            </a:r>
            <a:r>
              <a:rPr lang="it-IT" dirty="0" err="1"/>
              <a:t>to</a:t>
            </a:r>
            <a:r>
              <a:rPr lang="it-IT" dirty="0"/>
              <a:t> </a:t>
            </a:r>
            <a:r>
              <a:rPr lang="it-IT" dirty="0" err="1"/>
              <a:t>port</a:t>
            </a:r>
            <a:r>
              <a:rPr lang="it-IT" dirty="0"/>
              <a:t> 80 and in some </a:t>
            </a:r>
            <a:r>
              <a:rPr lang="it-IT" dirty="0" err="1"/>
              <a:t>cases</a:t>
            </a:r>
            <a:r>
              <a:rPr lang="it-IT" dirty="0"/>
              <a:t> </a:t>
            </a:r>
            <a:r>
              <a:rPr lang="it-IT" dirty="0" err="1"/>
              <a:t>hosts</a:t>
            </a:r>
            <a:r>
              <a:rPr lang="it-IT" dirty="0"/>
              <a:t> are </a:t>
            </a:r>
            <a:r>
              <a:rPr lang="it-IT" dirty="0" err="1"/>
              <a:t>only</a:t>
            </a:r>
            <a:r>
              <a:rPr lang="it-IT" dirty="0"/>
              <a:t> </a:t>
            </a:r>
            <a:r>
              <a:rPr lang="it-IT" dirty="0" err="1"/>
              <a:t>allowed</a:t>
            </a:r>
            <a:r>
              <a:rPr lang="it-IT" dirty="0"/>
              <a:t> </a:t>
            </a:r>
            <a:r>
              <a:rPr lang="it-IT" dirty="0" err="1"/>
              <a:t>to</a:t>
            </a:r>
            <a:r>
              <a:rPr lang="it-IT" dirty="0"/>
              <a:t> </a:t>
            </a:r>
            <a:r>
              <a:rPr lang="it-IT" dirty="0" err="1"/>
              <a:t>browse</a:t>
            </a:r>
            <a:r>
              <a:rPr lang="it-IT" dirty="0"/>
              <a:t> the web </a:t>
            </a:r>
            <a:r>
              <a:rPr lang="it-IT" dirty="0" err="1"/>
              <a:t>connecting</a:t>
            </a:r>
            <a:r>
              <a:rPr lang="it-IT" dirty="0"/>
              <a:t> </a:t>
            </a:r>
            <a:r>
              <a:rPr lang="it-IT" dirty="0" err="1"/>
              <a:t>to</a:t>
            </a:r>
            <a:r>
              <a:rPr lang="it-IT" dirty="0"/>
              <a:t> a HTTP </a:t>
            </a:r>
            <a:r>
              <a:rPr lang="it-IT" dirty="0" err="1"/>
              <a:t>proxy</a:t>
            </a:r>
            <a:r>
              <a:rPr lang="it-IT" dirty="0"/>
              <a:t>.</a:t>
            </a:r>
          </a:p>
          <a:p>
            <a:pPr marL="216233" indent="-216233"/>
            <a:endParaRPr lang="it-IT" dirty="0"/>
          </a:p>
          <a:p>
            <a:pPr marL="216233" indent="-216233">
              <a:buFontTx/>
              <a:buAutoNum type="arabicPeriod"/>
            </a:pPr>
            <a:r>
              <a:rPr lang="it-IT" dirty="0" err="1"/>
              <a:t>Host</a:t>
            </a:r>
            <a:r>
              <a:rPr lang="it-IT" dirty="0"/>
              <a:t> A </a:t>
            </a:r>
            <a:r>
              <a:rPr lang="it-IT" dirty="0" err="1"/>
              <a:t>establishes</a:t>
            </a:r>
            <a:r>
              <a:rPr lang="it-IT" dirty="0"/>
              <a:t> a TCP connection </a:t>
            </a:r>
            <a:r>
              <a:rPr lang="it-IT" dirty="0" err="1"/>
              <a:t>to</a:t>
            </a:r>
            <a:r>
              <a:rPr lang="it-IT" dirty="0"/>
              <a:t> </a:t>
            </a:r>
            <a:r>
              <a:rPr lang="it-IT" dirty="0" err="1"/>
              <a:t>relay</a:t>
            </a:r>
            <a:r>
              <a:rPr lang="it-IT" dirty="0"/>
              <a:t> </a:t>
            </a:r>
            <a:r>
              <a:rPr lang="it-IT" dirty="0" err="1"/>
              <a:t>S</a:t>
            </a:r>
            <a:endParaRPr lang="it-IT" dirty="0"/>
          </a:p>
          <a:p>
            <a:pPr marL="216233" indent="-216233"/>
            <a:r>
              <a:rPr lang="it-IT" dirty="0" err="1"/>
              <a:t>2</a:t>
            </a:r>
            <a:r>
              <a:rPr lang="it-IT" dirty="0"/>
              <a:t>. </a:t>
            </a:r>
            <a:r>
              <a:rPr lang="it-IT" dirty="0" err="1"/>
              <a:t>Host</a:t>
            </a:r>
            <a:r>
              <a:rPr lang="it-IT" dirty="0"/>
              <a:t> </a:t>
            </a:r>
            <a:r>
              <a:rPr lang="it-IT" dirty="0" err="1"/>
              <a:t>B</a:t>
            </a:r>
            <a:r>
              <a:rPr lang="it-IT" dirty="0"/>
              <a:t> </a:t>
            </a:r>
            <a:r>
              <a:rPr lang="it-IT" dirty="0" err="1"/>
              <a:t>establishes</a:t>
            </a:r>
            <a:r>
              <a:rPr lang="it-IT" dirty="0"/>
              <a:t> a TCP connection </a:t>
            </a:r>
            <a:r>
              <a:rPr lang="it-IT" dirty="0" err="1"/>
              <a:t>to</a:t>
            </a:r>
            <a:r>
              <a:rPr lang="it-IT" dirty="0"/>
              <a:t> </a:t>
            </a:r>
            <a:r>
              <a:rPr lang="it-IT" dirty="0" err="1"/>
              <a:t>relay</a:t>
            </a:r>
            <a:r>
              <a:rPr lang="it-IT" dirty="0"/>
              <a:t> </a:t>
            </a:r>
            <a:r>
              <a:rPr lang="it-IT" dirty="0" err="1"/>
              <a:t>S</a:t>
            </a:r>
            <a:endParaRPr lang="it-IT" dirty="0"/>
          </a:p>
          <a:p>
            <a:pPr marL="216233" indent="-216233"/>
            <a:endParaRPr lang="it-IT" dirty="0"/>
          </a:p>
          <a:p>
            <a:pPr marL="216233" indent="-216233"/>
            <a:r>
              <a:rPr lang="it-IT" dirty="0" err="1"/>
              <a:t>Now</a:t>
            </a:r>
            <a:r>
              <a:rPr lang="it-IT" dirty="0"/>
              <a:t> A and </a:t>
            </a:r>
            <a:r>
              <a:rPr lang="it-IT" dirty="0" err="1"/>
              <a:t>B</a:t>
            </a:r>
            <a:r>
              <a:rPr lang="it-IT" dirty="0"/>
              <a:t> can </a:t>
            </a:r>
            <a:r>
              <a:rPr lang="it-IT" dirty="0" err="1"/>
              <a:t>exchange</a:t>
            </a:r>
            <a:r>
              <a:rPr lang="it-IT" dirty="0"/>
              <a:t> </a:t>
            </a:r>
            <a:r>
              <a:rPr lang="it-IT" dirty="0" err="1"/>
              <a:t>traffic</a:t>
            </a:r>
            <a:r>
              <a:rPr lang="it-IT" dirty="0"/>
              <a:t> </a:t>
            </a:r>
            <a:r>
              <a:rPr lang="it-IT" dirty="0" err="1"/>
              <a:t>because</a:t>
            </a:r>
            <a:r>
              <a:rPr lang="it-IT" dirty="0"/>
              <a:t> </a:t>
            </a:r>
            <a:r>
              <a:rPr lang="it-IT" dirty="0" err="1"/>
              <a:t>relay</a:t>
            </a:r>
            <a:r>
              <a:rPr lang="it-IT" dirty="0"/>
              <a:t> </a:t>
            </a:r>
            <a:r>
              <a:rPr lang="it-IT" dirty="0" err="1"/>
              <a:t>S</a:t>
            </a:r>
            <a:r>
              <a:rPr lang="it-IT" dirty="0"/>
              <a:t> can </a:t>
            </a:r>
            <a:r>
              <a:rPr lang="it-IT" dirty="0" err="1"/>
              <a:t>bounce</a:t>
            </a:r>
            <a:r>
              <a:rPr lang="it-IT" dirty="0"/>
              <a:t> data back and </a:t>
            </a:r>
            <a:r>
              <a:rPr lang="it-IT" dirty="0" err="1"/>
              <a:t>forth</a:t>
            </a:r>
            <a:r>
              <a:rPr lang="it-IT" dirty="0"/>
              <a:t>. </a:t>
            </a:r>
            <a:r>
              <a:rPr lang="it-IT" dirty="0" err="1"/>
              <a:t>This</a:t>
            </a:r>
            <a:r>
              <a:rPr lang="it-IT" dirty="0"/>
              <a:t> </a:t>
            </a:r>
            <a:r>
              <a:rPr lang="it-IT" dirty="0" err="1"/>
              <a:t>solution</a:t>
            </a:r>
            <a:r>
              <a:rPr lang="it-IT" dirty="0"/>
              <a:t> </a:t>
            </a:r>
            <a:r>
              <a:rPr lang="it-IT" dirty="0" err="1"/>
              <a:t>is</a:t>
            </a:r>
            <a:r>
              <a:rPr lang="it-IT" dirty="0"/>
              <a:t> </a:t>
            </a:r>
            <a:r>
              <a:rPr lang="it-IT" dirty="0" err="1"/>
              <a:t>robust</a:t>
            </a:r>
            <a:r>
              <a:rPr lang="it-IT" dirty="0"/>
              <a:t> and </a:t>
            </a:r>
            <a:r>
              <a:rPr lang="it-IT" dirty="0" err="1"/>
              <a:t>fully</a:t>
            </a:r>
            <a:r>
              <a:rPr lang="it-IT" dirty="0"/>
              <a:t> </a:t>
            </a:r>
            <a:r>
              <a:rPr lang="it-IT" dirty="0" err="1"/>
              <a:t>functional</a:t>
            </a:r>
            <a:r>
              <a:rPr lang="it-IT" dirty="0"/>
              <a:t> </a:t>
            </a:r>
            <a:r>
              <a:rPr lang="it-IT" dirty="0" err="1"/>
              <a:t>but</a:t>
            </a:r>
            <a:r>
              <a:rPr lang="it-IT" dirty="0"/>
              <a:t> </a:t>
            </a:r>
            <a:r>
              <a:rPr lang="it-IT" dirty="0" err="1"/>
              <a:t>has</a:t>
            </a:r>
            <a:r>
              <a:rPr lang="it-IT" dirty="0"/>
              <a:t> the big </a:t>
            </a:r>
            <a:r>
              <a:rPr lang="it-IT" dirty="0" err="1"/>
              <a:t>disadvantage</a:t>
            </a:r>
            <a:r>
              <a:rPr lang="it-IT" dirty="0"/>
              <a:t> </a:t>
            </a:r>
            <a:r>
              <a:rPr lang="it-IT" dirty="0" err="1"/>
              <a:t>of</a:t>
            </a:r>
            <a:r>
              <a:rPr lang="it-IT" dirty="0"/>
              <a:t> </a:t>
            </a:r>
            <a:r>
              <a:rPr lang="it-IT" dirty="0" err="1"/>
              <a:t>involving</a:t>
            </a:r>
            <a:r>
              <a:rPr lang="it-IT" dirty="0"/>
              <a:t> S. In case </a:t>
            </a:r>
            <a:r>
              <a:rPr lang="it-IT" dirty="0" err="1"/>
              <a:t>of</a:t>
            </a:r>
            <a:r>
              <a:rPr lang="it-IT" dirty="0"/>
              <a:t> </a:t>
            </a:r>
            <a:r>
              <a:rPr lang="it-IT" dirty="0" err="1"/>
              <a:t>large</a:t>
            </a:r>
            <a:r>
              <a:rPr lang="it-IT" dirty="0"/>
              <a:t> data transfer </a:t>
            </a:r>
            <a:r>
              <a:rPr lang="it-IT" dirty="0" err="1"/>
              <a:t>between</a:t>
            </a:r>
            <a:r>
              <a:rPr lang="it-IT" dirty="0"/>
              <a:t> A and </a:t>
            </a:r>
            <a:r>
              <a:rPr lang="it-IT" dirty="0" err="1"/>
              <a:t>B</a:t>
            </a:r>
            <a:r>
              <a:rPr lang="it-IT" dirty="0"/>
              <a:t> the server </a:t>
            </a:r>
            <a:r>
              <a:rPr lang="it-IT" dirty="0" err="1"/>
              <a:t>S</a:t>
            </a:r>
            <a:r>
              <a:rPr lang="it-IT" dirty="0"/>
              <a:t> </a:t>
            </a:r>
            <a:r>
              <a:rPr lang="it-IT" dirty="0" err="1"/>
              <a:t>has</a:t>
            </a:r>
            <a:r>
              <a:rPr lang="it-IT" dirty="0"/>
              <a:t> a </a:t>
            </a:r>
            <a:r>
              <a:rPr lang="it-IT" dirty="0" err="1"/>
              <a:t>large</a:t>
            </a:r>
            <a:r>
              <a:rPr lang="it-IT" dirty="0"/>
              <a:t> </a:t>
            </a:r>
            <a:r>
              <a:rPr lang="it-IT" dirty="0" err="1"/>
              <a:t>workload</a:t>
            </a:r>
            <a:r>
              <a:rPr lang="it-IT" dirty="0"/>
              <a:t>.</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EEF94-1728-344C-946E-3796F77FC76F}" type="slidenum">
              <a:rPr lang="en-US"/>
              <a:pPr/>
              <a:t>123</a:t>
            </a:fld>
            <a:endParaRPr lang="en-US"/>
          </a:p>
        </p:txBody>
      </p:sp>
      <p:sp>
        <p:nvSpPr>
          <p:cNvPr id="227330" name="Text Box 2"/>
          <p:cNvSpPr txBox="1">
            <a:spLocks noGrp="1" noRot="1" noChangeAspect="1" noChangeArrowheads="1" noTextEdit="1"/>
          </p:cNvSpPr>
          <p:nvPr>
            <p:ph type="sldImg"/>
          </p:nvPr>
        </p:nvSpPr>
        <p:spPr>
          <a:xfrm>
            <a:off x="1143000" y="695325"/>
            <a:ext cx="4570413" cy="3429000"/>
          </a:xfrm>
          <a:ln/>
        </p:spPr>
      </p:sp>
      <p:sp>
        <p:nvSpPr>
          <p:cNvPr id="227331" name="Text Box 3"/>
          <p:cNvSpPr txBox="1">
            <a:spLocks noGrp="1" noChangeArrowheads="1"/>
          </p:cNvSpPr>
          <p:nvPr>
            <p:ph type="body" idx="1"/>
          </p:nvPr>
        </p:nvSpPr>
        <p:spPr>
          <a:xfrm>
            <a:off x="686098" y="4343703"/>
            <a:ext cx="5485805" cy="4036786"/>
          </a:xfrm>
          <a:ln/>
        </p:spPr>
        <p:txBody>
          <a:bodyPr wrap="none" anchor="ctr"/>
          <a:lstStyle/>
          <a:p>
            <a:pPr defTabSz="424958"/>
            <a:endParaRPr lang="de-DE"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65C5C-A675-C946-B04C-EC37805B977A}" type="slidenum">
              <a:rPr lang="en-US"/>
              <a:pPr/>
              <a:t>124</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xfrm>
            <a:off x="686098" y="4343704"/>
            <a:ext cx="5485805" cy="4113892"/>
          </a:xfrm>
        </p:spPr>
        <p:txBody>
          <a:bodyPr/>
          <a:lstStyle/>
          <a:p>
            <a:r>
              <a:rPr lang="it-IT"/>
              <a:t>A support to hole punching is given by the STUN protocol.</a:t>
            </a:r>
          </a:p>
          <a:p>
            <a:endParaRPr lang="it-IT"/>
          </a:p>
          <a:p>
            <a:r>
              <a:rPr lang="it-IT"/>
              <a:t>STUN is “a lightweight protocol that allows applications to discover the presence and types of Network Address Translators and firewalls between them and the public Internet. It also provides the ability for applications to determine the public IP addresses allocated to them by the NAT. STUN works with many existing NATs, and does not require any special behavior from them. As a result, it allows a wide variety of applications to work through existing NAT infrastructure.”</a:t>
            </a:r>
          </a:p>
          <a:p>
            <a:endParaRPr lang="it-IT"/>
          </a:p>
          <a:p>
            <a:r>
              <a:rPr lang="it-IT"/>
              <a:t>From http://www.networksorcery.com/enp/protocol/stun.htm</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90E39-8828-124F-ADAB-B1187454AB87}" type="slidenum">
              <a:rPr lang="en-US"/>
              <a:pPr/>
              <a:t>125</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686098" y="4343704"/>
            <a:ext cx="5485805" cy="4113892"/>
          </a:xfrm>
        </p:spPr>
        <p:txBody>
          <a:bodyPr/>
          <a:lstStyle/>
          <a:p>
            <a:r>
              <a:rPr lang="it-IT"/>
              <a:t>From http://nutss.gforge.cis.cornell.edu/stunt.php</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AE478-7B20-5742-8A31-A4DBCF8DAC8E}" type="slidenum">
              <a:rPr lang="en-US"/>
              <a:pPr/>
              <a:t>134</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37D8C-EF16-7441-A459-8A3DD2850968}" type="slidenum">
              <a:rPr lang="en-US"/>
              <a:pPr/>
              <a:t>152</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14400" y="4345587"/>
            <a:ext cx="5029200" cy="4112926"/>
          </a:xfrm>
        </p:spPr>
        <p:txBody>
          <a:bodyPr lIns="89492" tIns="44746" rIns="89492" bIns="44746"/>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F4407-0B3D-AF41-9621-A71E469F77F5}" type="slidenum">
              <a:rPr lang="en-US"/>
              <a:pPr/>
              <a:t>12</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79BF6-E206-D24B-B904-3C5C708655E4}" type="slidenum">
              <a:rPr lang="en-US"/>
              <a:pPr/>
              <a:t>13</a:t>
            </a:fld>
            <a:endParaRPr lang="en-US"/>
          </a:p>
        </p:txBody>
      </p:sp>
      <p:sp>
        <p:nvSpPr>
          <p:cNvPr id="23554" name="Rectangle 2"/>
          <p:cNvSpPr>
            <a:spLocks noGrp="1" noRot="1" noChangeAspect="1" noChangeArrowheads="1" noTextEdit="1"/>
          </p:cNvSpPr>
          <p:nvPr>
            <p:ph type="sldImg"/>
          </p:nvPr>
        </p:nvSpPr>
        <p:spPr>
          <a:xfrm>
            <a:off x="1146175" y="685800"/>
            <a:ext cx="4570413" cy="3427413"/>
          </a:xfrm>
          <a:ln w="12700" cap="flat">
            <a:solidFill>
              <a:schemeClr val="tx1"/>
            </a:solidFill>
          </a:ln>
        </p:spPr>
      </p:sp>
      <p:sp>
        <p:nvSpPr>
          <p:cNvPr id="23555" name="Rectangle 3"/>
          <p:cNvSpPr>
            <a:spLocks noGrp="1" noChangeArrowheads="1"/>
          </p:cNvSpPr>
          <p:nvPr>
            <p:ph type="body" idx="1"/>
          </p:nvPr>
        </p:nvSpPr>
        <p:spPr>
          <a:xfrm>
            <a:off x="914935" y="4341936"/>
            <a:ext cx="5028132" cy="4116265"/>
          </a:xfrm>
          <a:ln/>
        </p:spPr>
        <p:txBody>
          <a:bodyPr lIns="91796" tIns="45898" rIns="91796" bIns="45898"/>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B7D22-6B60-6A43-B683-2730C189F0A1}" type="slidenum">
              <a:rPr lang="en-US"/>
              <a:pPr/>
              <a:t>14</a:t>
            </a:fld>
            <a:endParaRPr lang="en-US"/>
          </a:p>
        </p:txBody>
      </p:sp>
      <p:sp>
        <p:nvSpPr>
          <p:cNvPr id="193538" name="Rectangle 1026"/>
          <p:cNvSpPr>
            <a:spLocks noGrp="1" noRot="1" noChangeAspect="1" noChangeArrowheads="1" noTextEdit="1"/>
          </p:cNvSpPr>
          <p:nvPr>
            <p:ph type="sldImg"/>
          </p:nvPr>
        </p:nvSpPr>
        <p:spPr>
          <a:ln/>
        </p:spPr>
      </p:sp>
      <p:sp>
        <p:nvSpPr>
          <p:cNvPr id="193539"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C18C7-0854-5C40-ABEB-43E9722AD394}" type="slidenum">
              <a:rPr lang="en-US"/>
              <a:pPr/>
              <a:t>15</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0C36E-88C4-D44A-902D-64D00C39B8BE}" type="slidenum">
              <a:rPr lang="en-US"/>
              <a:pPr/>
              <a:t>16</a:t>
            </a:fld>
            <a:endParaRPr lang="en-US"/>
          </a:p>
        </p:txBody>
      </p:sp>
      <p:sp>
        <p:nvSpPr>
          <p:cNvPr id="195586" name="Rectangle 1026"/>
          <p:cNvSpPr>
            <a:spLocks noGrp="1" noRot="1" noChangeAspect="1" noChangeArrowheads="1" noTextEdit="1"/>
          </p:cNvSpPr>
          <p:nvPr>
            <p:ph type="sldImg"/>
          </p:nvPr>
        </p:nvSpPr>
        <p:spPr>
          <a:ln/>
        </p:spPr>
      </p:sp>
      <p:sp>
        <p:nvSpPr>
          <p:cNvPr id="195587"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C1B5F-2931-0048-A4AC-75D50D7FF743}" type="slidenum">
              <a:rPr lang="en-US"/>
              <a:pPr/>
              <a:t>17</a:t>
            </a:fld>
            <a:endParaRPr lang="en-US"/>
          </a:p>
        </p:txBody>
      </p:sp>
      <p:sp>
        <p:nvSpPr>
          <p:cNvPr id="25602" name="Rectangle 2"/>
          <p:cNvSpPr>
            <a:spLocks noGrp="1" noRot="1" noChangeAspect="1" noChangeArrowheads="1" noTextEdit="1"/>
          </p:cNvSpPr>
          <p:nvPr>
            <p:ph type="sldImg"/>
          </p:nvPr>
        </p:nvSpPr>
        <p:spPr>
          <a:xfrm>
            <a:off x="1146175" y="685800"/>
            <a:ext cx="4570413" cy="3427413"/>
          </a:xfrm>
          <a:ln/>
        </p:spPr>
      </p:sp>
      <p:sp>
        <p:nvSpPr>
          <p:cNvPr id="25603" name="Rectangle 3"/>
          <p:cNvSpPr>
            <a:spLocks noGrp="1" noChangeArrowheads="1"/>
          </p:cNvSpPr>
          <p:nvPr>
            <p:ph type="body" idx="1"/>
          </p:nvPr>
        </p:nvSpPr>
        <p:spPr>
          <a:xfrm>
            <a:off x="914935" y="4341936"/>
            <a:ext cx="5028132" cy="4116265"/>
          </a:xfrm>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0E6B8-4803-6446-BED7-D874F774908E}" type="slidenum">
              <a:rPr lang="en-US"/>
              <a:pPr/>
              <a:t>18</a:t>
            </a:fld>
            <a:endParaRPr lang="en-US"/>
          </a:p>
        </p:txBody>
      </p:sp>
      <p:sp>
        <p:nvSpPr>
          <p:cNvPr id="196610" name="Rectangle 1026"/>
          <p:cNvSpPr>
            <a:spLocks noGrp="1" noRot="1" noChangeAspect="1" noChangeArrowheads="1" noTextEdit="1"/>
          </p:cNvSpPr>
          <p:nvPr>
            <p:ph type="sldImg"/>
          </p:nvPr>
        </p:nvSpPr>
        <p:spPr>
          <a:ln/>
        </p:spPr>
      </p:sp>
      <p:sp>
        <p:nvSpPr>
          <p:cNvPr id="196611"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E0121-EAEF-AF44-9798-690367F0B4D4}" type="slidenum">
              <a:rPr lang="en-US"/>
              <a:pPr/>
              <a:t>19</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25B76-4E0B-134F-899F-6D5E95BE914A}" type="slidenum">
              <a:rPr lang="en-US"/>
              <a:pPr/>
              <a:t>2</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27FCA-597B-8A40-B180-2B7BCD056C7F}" type="slidenum">
              <a:rPr lang="en-US"/>
              <a:pPr/>
              <a:t>20</a:t>
            </a:fld>
            <a:endParaRPr lang="en-US"/>
          </a:p>
        </p:txBody>
      </p:sp>
      <p:sp>
        <p:nvSpPr>
          <p:cNvPr id="198658" name="Rectangle 1026"/>
          <p:cNvSpPr>
            <a:spLocks noGrp="1" noRot="1" noChangeAspect="1" noChangeArrowheads="1" noTextEdit="1"/>
          </p:cNvSpPr>
          <p:nvPr>
            <p:ph type="sldImg"/>
          </p:nvPr>
        </p:nvSpPr>
        <p:spPr>
          <a:ln/>
        </p:spPr>
      </p:sp>
      <p:sp>
        <p:nvSpPr>
          <p:cNvPr id="198659"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9E73C-9CD1-0044-B050-E95B5290426C}" type="slidenum">
              <a:rPr lang="en-US"/>
              <a:pPr/>
              <a:t>21</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A4925-A2B5-8945-B242-FFAF5B94C39D}" type="slidenum">
              <a:rPr lang="en-US"/>
              <a:pPr/>
              <a:t>22</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7C1D8-1626-E54D-A5C5-F3680983B202}" type="slidenum">
              <a:rPr lang="en-US"/>
              <a:pPr/>
              <a:t>23</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4F879-A731-9145-8A4E-4C1294F962BF}" type="slidenum">
              <a:rPr lang="en-US"/>
              <a:pPr/>
              <a:t>24</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EFACC-0E72-5740-AF4E-E69DE5B33DCB}" type="slidenum">
              <a:rPr lang="en-US"/>
              <a:pPr/>
              <a:t>25</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E2A55-D3D4-BA40-8B01-6CC96F221387}" type="slidenum">
              <a:rPr lang="en-US"/>
              <a:pPr/>
              <a:t>26</a:t>
            </a:fld>
            <a:endParaRPr lang="en-US"/>
          </a:p>
        </p:txBody>
      </p:sp>
      <p:sp>
        <p:nvSpPr>
          <p:cNvPr id="229378" name="Rectangle 1026"/>
          <p:cNvSpPr>
            <a:spLocks noGrp="1" noRot="1" noChangeAspect="1" noChangeArrowheads="1" noTextEdit="1"/>
          </p:cNvSpPr>
          <p:nvPr>
            <p:ph type="sldImg"/>
          </p:nvPr>
        </p:nvSpPr>
        <p:spPr>
          <a:ln/>
        </p:spPr>
      </p:sp>
      <p:sp>
        <p:nvSpPr>
          <p:cNvPr id="229379"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4F81A00-1FC5-094B-8248-9A71404AF951}" type="slidenum">
              <a:rPr lang="en-GB"/>
              <a:pPr/>
              <a:t>27</a:t>
            </a:fld>
            <a:endParaRPr lang="en-GB"/>
          </a:p>
        </p:txBody>
      </p:sp>
      <p:sp>
        <p:nvSpPr>
          <p:cNvPr id="17411" name="Rectangle 1026"/>
          <p:cNvSpPr>
            <a:spLocks noGrp="1" noRot="1" noChangeAspect="1" noChangeArrowheads="1" noTextEdit="1"/>
          </p:cNvSpPr>
          <p:nvPr>
            <p:ph type="sldImg"/>
          </p:nvPr>
        </p:nvSpPr>
        <p:spPr>
          <a:xfrm>
            <a:off x="1143000" y="685800"/>
            <a:ext cx="4572000" cy="3429000"/>
          </a:xfrm>
          <a:ln/>
        </p:spPr>
      </p:sp>
      <p:sp>
        <p:nvSpPr>
          <p:cNvPr id="17412"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CFACF-D405-5E4C-A6CB-271380AE5074}" type="slidenum">
              <a:rPr lang="en-US"/>
              <a:pPr/>
              <a:t>28</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sz="900"/>
              <a:t>DHCP: Dynamic Host Configuration Protocol</a:t>
            </a:r>
            <a:r>
              <a:rPr lang="en-GB"/>
              <a:t> </a:t>
            </a:r>
          </a:p>
          <a:p>
            <a:endParaRPr lang="en-GB"/>
          </a:p>
          <a:p>
            <a:r>
              <a:rPr lang="en-GB"/>
              <a:t>4.4.6</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D37FE-01FC-9744-B0A2-C0C52F386A64}" type="slidenum">
              <a:rPr lang="en-US"/>
              <a:pPr/>
              <a:t>29</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r>
              <a:rPr lang="en-US" sz="1000"/>
              <a:t>DHCP client-server scenario</a:t>
            </a:r>
            <a:r>
              <a:rPr lang="en-GB"/>
              <a:t> </a:t>
            </a:r>
          </a:p>
          <a:p>
            <a:endParaRPr lang="en-GB"/>
          </a:p>
          <a:p>
            <a:r>
              <a:rPr lang="en-GB"/>
              <a:t>4.4.6, Fig 4.26</a:t>
            </a:r>
          </a:p>
          <a:p>
            <a:endParaRPr lang="en-GB"/>
          </a:p>
          <a:p>
            <a:r>
              <a:rPr lang="en-GB"/>
              <a:t>Diagram:  Diagram:  Consider host A on a LAN connected to two other LANs via a gateway.  The address of A is 223.1.1.1, the address of the gateway interface with A’s LAN is 223.1.1.4, and the network portion of the addresses on the other two LANs are 223.1.2 and 223.1.3.  Host B is on the same LAN as A and has address 223.1.1.3.  Host E is on a different LAN to A and has address 223.1.2.2.  E’s LAN has a DHCP server.  A DHCP client arrives in E’s LAN.</a:t>
            </a:r>
          </a:p>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484A7-0252-CF42-9A6B-4831FAB6A089}" type="slidenum">
              <a:rPr lang="en-US"/>
              <a:pPr/>
              <a:t>3</a:t>
            </a:fld>
            <a:endParaRPr lang="en-US"/>
          </a:p>
        </p:txBody>
      </p:sp>
      <p:sp>
        <p:nvSpPr>
          <p:cNvPr id="184322" name="Rectangle 1026"/>
          <p:cNvSpPr>
            <a:spLocks noGrp="1" noRot="1" noChangeAspect="1" noChangeArrowheads="1" noTextEdit="1"/>
          </p:cNvSpPr>
          <p:nvPr>
            <p:ph type="sldImg"/>
          </p:nvPr>
        </p:nvSpPr>
        <p:spPr>
          <a:ln/>
        </p:spPr>
      </p:sp>
      <p:sp>
        <p:nvSpPr>
          <p:cNvPr id="184323"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3F718-81C4-164E-AF51-6AC69CE693F5}" type="slidenum">
              <a:rPr lang="en-US"/>
              <a:pPr/>
              <a:t>30</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r>
              <a:rPr lang="en-US" sz="1000"/>
              <a:t>DHCP client-server scenario</a:t>
            </a:r>
            <a:r>
              <a:rPr lang="en-GB"/>
              <a:t> </a:t>
            </a:r>
          </a:p>
          <a:p>
            <a:endParaRPr lang="en-GB"/>
          </a:p>
          <a:p>
            <a:r>
              <a:rPr lang="en-GB"/>
              <a:t>4.4.6</a:t>
            </a:r>
          </a:p>
          <a:p>
            <a:endParaRPr lang="en-GB"/>
          </a:p>
          <a:p>
            <a:r>
              <a:rPr lang="en-GB"/>
              <a:t>Diagram:  Consider an arriving client negotiating an address lease with DHCP server 223.1.2.5.</a:t>
            </a:r>
          </a:p>
          <a:p>
            <a:endParaRPr lang="en-GB"/>
          </a:p>
          <a:p>
            <a:r>
              <a:rPr lang="en-GB"/>
              <a:t>Client broadcasts DHCP Discover:</a:t>
            </a:r>
          </a:p>
          <a:p>
            <a:r>
              <a:rPr lang="en-GB"/>
              <a:t>	Source: 0.0.0.0, port 68.</a:t>
            </a:r>
          </a:p>
          <a:p>
            <a:r>
              <a:rPr lang="en-GB"/>
              <a:t>	Destination: 255.255.255.255, port 67</a:t>
            </a:r>
          </a:p>
          <a:p>
            <a:r>
              <a:rPr lang="en-GB"/>
              <a:t>	Via Address: 0.0.0.0</a:t>
            </a:r>
          </a:p>
          <a:p>
            <a:r>
              <a:rPr lang="en-GB"/>
              <a:t>	Transaction ID: 654</a:t>
            </a:r>
          </a:p>
          <a:p>
            <a:endParaRPr lang="en-GB"/>
          </a:p>
          <a:p>
            <a:r>
              <a:rPr lang="en-GB"/>
              <a:t>Server receives broadcast and responds with a DCHP Offer</a:t>
            </a:r>
          </a:p>
          <a:p>
            <a:r>
              <a:rPr lang="en-GB"/>
              <a:t>	Source 223.1.2.5, Port 67</a:t>
            </a:r>
          </a:p>
          <a:p>
            <a:r>
              <a:rPr lang="en-GB"/>
              <a:t>	Destination: 255.255.255.255, port 68</a:t>
            </a:r>
          </a:p>
          <a:p>
            <a:r>
              <a:rPr lang="en-GB"/>
              <a:t>	Via Address: 223.1.2.4</a:t>
            </a:r>
          </a:p>
          <a:p>
            <a:r>
              <a:rPr lang="en-GB"/>
              <a:t>	Transaction ID: 654</a:t>
            </a:r>
          </a:p>
          <a:p>
            <a:r>
              <a:rPr lang="en-GB"/>
              <a:t>	Lifetime: 3600 seconds</a:t>
            </a:r>
          </a:p>
          <a:p>
            <a:endParaRPr lang="en-GB"/>
          </a:p>
          <a:p>
            <a:r>
              <a:rPr lang="en-GB"/>
              <a:t>Client receives Offer and sends DHCP Request</a:t>
            </a:r>
          </a:p>
          <a:p>
            <a:r>
              <a:rPr lang="en-GB"/>
              <a:t>	Source: 0.0.0.0, port 68</a:t>
            </a:r>
          </a:p>
          <a:p>
            <a:r>
              <a:rPr lang="en-GB"/>
              <a:t>	Destination 255.255.255.255, port 67</a:t>
            </a:r>
          </a:p>
          <a:p>
            <a:r>
              <a:rPr lang="en-GB"/>
              <a:t>	Via Address: 223.1.2.4</a:t>
            </a:r>
          </a:p>
          <a:p>
            <a:r>
              <a:rPr lang="en-GB"/>
              <a:t>	Transaction ID: 655</a:t>
            </a:r>
          </a:p>
          <a:p>
            <a:r>
              <a:rPr lang="en-GB"/>
              <a:t>	Lifetime 3600 seconds</a:t>
            </a:r>
          </a:p>
          <a:p>
            <a:endParaRPr lang="en-GB"/>
          </a:p>
          <a:p>
            <a:r>
              <a:rPr lang="en-GB"/>
              <a:t>Server accepts request and sends DHCP ACK</a:t>
            </a:r>
          </a:p>
          <a:p>
            <a:r>
              <a:rPr lang="en-GB"/>
              <a:t>	Source: 223.1.2.5, port 67</a:t>
            </a:r>
          </a:p>
          <a:p>
            <a:r>
              <a:rPr lang="en-GB"/>
              <a:t>	Destination: 255.255.255.255, port 68</a:t>
            </a:r>
          </a:p>
          <a:p>
            <a:r>
              <a:rPr lang="en-GB"/>
              <a:t>	Via Address: 223.1.2.4</a:t>
            </a:r>
          </a:p>
          <a:p>
            <a:r>
              <a:rPr lang="en-GB"/>
              <a:t>	Transaction ID: 655</a:t>
            </a:r>
          </a:p>
          <a:p>
            <a:r>
              <a:rPr lang="en-GB"/>
              <a:t>	Lifetime: 3600 seconds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4F81A00-1FC5-094B-8248-9A71404AF951}" type="slidenum">
              <a:rPr lang="en-GB"/>
              <a:pPr/>
              <a:t>31</a:t>
            </a:fld>
            <a:endParaRPr lang="en-GB"/>
          </a:p>
        </p:txBody>
      </p:sp>
      <p:sp>
        <p:nvSpPr>
          <p:cNvPr id="17411" name="Rectangle 1026"/>
          <p:cNvSpPr>
            <a:spLocks noGrp="1" noRot="1" noChangeAspect="1" noChangeArrowheads="1" noTextEdit="1"/>
          </p:cNvSpPr>
          <p:nvPr>
            <p:ph type="sldImg"/>
          </p:nvPr>
        </p:nvSpPr>
        <p:spPr>
          <a:xfrm>
            <a:off x="1143000" y="685800"/>
            <a:ext cx="4572000" cy="3429000"/>
          </a:xfrm>
          <a:ln/>
        </p:spPr>
      </p:sp>
      <p:sp>
        <p:nvSpPr>
          <p:cNvPr id="17412"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35843"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36867" name="Text Box 2"/>
          <p:cNvSpPr>
            <a:spLocks noGrp="1" noChangeArrowheads="1"/>
          </p:cNvSpPr>
          <p:nvPr>
            <p:ph type="body"/>
          </p:nvPr>
        </p:nvSpPr>
        <p:spPr>
          <a:xfrm>
            <a:off x="913805" y="4460119"/>
            <a:ext cx="5334000" cy="4116511"/>
          </a:xfrm>
          <a:noFill/>
          <a:ln/>
        </p:spPr>
        <p:txBody>
          <a:bodyPr>
            <a:spAutoFit/>
          </a:bodyPr>
          <a:lstStyle/>
          <a:p>
            <a:pPr>
              <a:spcBef>
                <a:spcPts val="320"/>
              </a:spcBef>
              <a:buSzPct val="337000"/>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sz="1300" b="1" dirty="0"/>
              <a:t>Really Basic Lists (the quick &amp; dirty way)</a:t>
            </a:r>
            <a:r>
              <a:rPr lang="en-GB" dirty="0">
                <a:latin typeface="Times New Roman" charset="0"/>
              </a:rPr>
              <a:t> </a:t>
            </a:r>
          </a:p>
          <a:p>
            <a:pPr>
              <a:spcBef>
                <a:spcPts val="320"/>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u="sng" dirty="0" err="1">
                <a:latin typeface="Times New Roman" charset="0"/>
              </a:rPr>
              <a:t>Addressbook</a:t>
            </a:r>
            <a:endParaRPr lang="en-GB" u="sng" dirty="0">
              <a:latin typeface="Times New Roman" charset="0"/>
            </a:endParaRPr>
          </a:p>
          <a:p>
            <a:pPr marL="432465" lvl="1">
              <a:spcBef>
                <a:spcPts val="320"/>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Times New Roman" charset="0"/>
              </a:rPr>
              <a:t>This is where most mailing lists start - a single user enters a list of addresses into their  </a:t>
            </a:r>
            <a:r>
              <a:rPr lang="en-GB" dirty="0" err="1">
                <a:latin typeface="Times New Roman" charset="0"/>
              </a:rPr>
              <a:t>favorite</a:t>
            </a:r>
            <a:r>
              <a:rPr lang="en-GB" dirty="0">
                <a:latin typeface="Times New Roman" charset="0"/>
              </a:rPr>
              <a:t> mail client in order to send messages to a group of friends without typing all the addresses each time they want to send a message: </a:t>
            </a:r>
          </a:p>
          <a:p>
            <a:pPr>
              <a:spcBef>
                <a:spcPts val="320"/>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Times New Roman" charset="0"/>
              </a:rPr>
              <a:t>     </a:t>
            </a:r>
            <a:r>
              <a:rPr lang="en-GB" dirty="0" err="1">
                <a:latin typeface="Times New Roman" charset="0"/>
              </a:rPr>
              <a:t>nus</a:t>
            </a:r>
            <a:r>
              <a:rPr lang="en-GB" dirty="0">
                <a:latin typeface="Times New Roman" charset="0"/>
              </a:rPr>
              <a:t>   Us - NANOG     (</a:t>
            </a:r>
            <a:r>
              <a:rPr lang="en-GB" dirty="0" err="1">
                <a:latin typeface="Times New Roman" charset="0"/>
              </a:rPr>
              <a:t>hak@darkwing.uoregon.edu</a:t>
            </a:r>
            <a:r>
              <a:rPr lang="en-GB" dirty="0">
                <a:latin typeface="Times New Roman" charset="0"/>
              </a:rPr>
              <a:t>, </a:t>
            </a:r>
            <a:r>
              <a:rPr lang="en-GB" dirty="0" err="1">
                <a:latin typeface="Times New Roman" charset="0"/>
              </a:rPr>
              <a:t>hugi@oregon.uoregon.edu</a:t>
            </a:r>
            <a:r>
              <a:rPr lang="en-GB" dirty="0">
                <a:latin typeface="Times New Roman" charset="0"/>
              </a:rPr>
              <a:t>, 	                   </a:t>
            </a:r>
            <a:r>
              <a:rPr lang="en-GB" dirty="0" err="1">
                <a:latin typeface="Times New Roman" charset="0"/>
              </a:rPr>
              <a:t>jad@ns.uoregon.edu</a:t>
            </a:r>
            <a:r>
              <a:rPr lang="en-GB" dirty="0">
                <a:latin typeface="Times New Roman" charset="0"/>
              </a:rPr>
              <a:t>, </a:t>
            </a:r>
            <a:r>
              <a:rPr lang="en-GB" dirty="0" err="1">
                <a:latin typeface="Times New Roman" charset="0"/>
              </a:rPr>
              <a:t>joelja@darkwing.uoregon.edu</a:t>
            </a:r>
            <a:r>
              <a:rPr lang="en-GB" dirty="0">
                <a:latin typeface="Times New Roman" charset="0"/>
              </a:rPr>
              <a:t>)</a:t>
            </a:r>
          </a:p>
          <a:p>
            <a:pPr>
              <a:spcBef>
                <a:spcPts val="320"/>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Times New Roman" charset="0"/>
            </a:endParaRPr>
          </a:p>
          <a:p>
            <a:pPr>
              <a:spcBef>
                <a:spcPts val="320"/>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u="sng" dirty="0">
                <a:latin typeface="Times New Roman" charset="0"/>
              </a:rPr>
              <a:t>Advantages</a:t>
            </a:r>
          </a:p>
          <a:p>
            <a:pPr>
              <a:spcBef>
                <a:spcPts val="320"/>
              </a:spcBef>
              <a:buFont typeface="Times New Roman" charset="0"/>
              <a:buChar cha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Times New Roman" charset="0"/>
              </a:rPr>
              <a:t>  quick to implement</a:t>
            </a:r>
          </a:p>
          <a:p>
            <a:pPr>
              <a:spcBef>
                <a:spcPts val="320"/>
              </a:spcBef>
              <a:buFont typeface="Times New Roman" charset="0"/>
              <a:buChar cha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Times New Roman" charset="0"/>
              </a:rPr>
              <a:t>  requires no interaction with any outside agent (</a:t>
            </a:r>
            <a:r>
              <a:rPr lang="en-GB" dirty="0" err="1">
                <a:latin typeface="Times New Roman" charset="0"/>
              </a:rPr>
              <a:t>listmaster</a:t>
            </a:r>
            <a:r>
              <a:rPr lang="en-GB" dirty="0">
                <a:latin typeface="Times New Roman" charset="0"/>
              </a:rPr>
              <a:t>, MLM software, etc.)</a:t>
            </a:r>
          </a:p>
          <a:p>
            <a:pPr>
              <a:spcBef>
                <a:spcPts val="320"/>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Times New Roman" charset="0"/>
            </a:endParaRPr>
          </a:p>
          <a:p>
            <a:pPr>
              <a:spcBef>
                <a:spcPts val="320"/>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u="sng" dirty="0">
                <a:latin typeface="Times New Roman" charset="0"/>
              </a:rPr>
              <a:t>Disadvantages</a:t>
            </a:r>
          </a:p>
          <a:p>
            <a:pPr>
              <a:spcBef>
                <a:spcPts val="320"/>
              </a:spcBef>
              <a:buFont typeface="Times New Roman" charset="0"/>
              <a:buChar cha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Times New Roman" charset="0"/>
              </a:rPr>
              <a:t> It can quickly become a pain to keep updated</a:t>
            </a:r>
          </a:p>
          <a:p>
            <a:pPr>
              <a:spcBef>
                <a:spcPts val="320"/>
              </a:spcBef>
              <a:buFont typeface="Times New Roman" charset="0"/>
              <a:buChar cha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Times New Roman" charset="0"/>
              </a:rPr>
              <a:t> If the full list is displayed in headers, users replying to a message may end up talking to many more people than they intended to. </a:t>
            </a:r>
          </a:p>
          <a:p>
            <a:pPr>
              <a:spcBef>
                <a:spcPts val="320"/>
              </a:spcBef>
              <a:buFont typeface="Times New Roman" charset="0"/>
              <a:buChar cha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Times New Roman" charset="0"/>
              </a:rPr>
              <a:t> Individual members have no control over their participation, so they must depend on the address book owner to remove them or update their address if it changes. </a:t>
            </a:r>
          </a:p>
          <a:p>
            <a:pPr>
              <a:spcBef>
                <a:spcPts val="320"/>
              </a:spcBef>
              <a:buFont typeface="Times New Roman" charset="0"/>
              <a:buChar cha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Times New Roman" charset="0"/>
              </a:rPr>
              <a:t> Does not scale well.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37891"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38915"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39939"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77616-250E-864A-B9C0-3C0AB689CF08}" type="slidenum">
              <a:rPr lang="en-US"/>
              <a:pPr/>
              <a:t>37</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sz="1000"/>
              <a:t>DNS: Root name servers</a:t>
            </a:r>
            <a:r>
              <a:rPr lang="en-GB"/>
              <a:t> </a:t>
            </a:r>
          </a:p>
          <a:p>
            <a:endParaRPr lang="en-GB"/>
          </a:p>
          <a:p>
            <a:r>
              <a:rPr lang="en-GB"/>
              <a:t>2.5.2</a:t>
            </a:r>
          </a:p>
          <a:p>
            <a:endParaRPr lang="en-GB"/>
          </a:p>
          <a:p>
            <a:r>
              <a:rPr lang="en-GB"/>
              <a:t>Diagram: There are 13 root name servers worldwide, named ‘a’ – ‘m’.  Aside from ones in London, Tokyo and Stockholm, all other root name servers are in North America.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DC600-5E93-C64C-8952-66E62E73FBC9}" type="slidenum">
              <a:rPr lang="en-US"/>
              <a:pPr/>
              <a:t>38</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sz="1000"/>
              <a:t>DNS: iterated queries</a:t>
            </a:r>
            <a:r>
              <a:rPr lang="en-GB"/>
              <a:t> </a:t>
            </a:r>
          </a:p>
          <a:p>
            <a:endParaRPr lang="en-GB"/>
          </a:p>
          <a:p>
            <a:r>
              <a:rPr lang="en-GB"/>
              <a:t>2.5.2</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40963"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DEF51-9EEC-FE46-951D-38D7F5F19664}" type="slidenum">
              <a:rPr lang="en-US"/>
              <a:pPr/>
              <a:t>4</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41987"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43011"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44035"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45059"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46083"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47107"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49155"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50179"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51203"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52227"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F6BDB-B974-CD4B-9759-EB6F45C0F4FA}" type="slidenum">
              <a:rPr lang="en-US"/>
              <a:pPr/>
              <a:t>5</a:t>
            </a:fld>
            <a:endParaRPr lang="en-US"/>
          </a:p>
        </p:txBody>
      </p:sp>
      <p:sp>
        <p:nvSpPr>
          <p:cNvPr id="187394" name="Rectangle 1026"/>
          <p:cNvSpPr>
            <a:spLocks noGrp="1" noRot="1" noChangeAspect="1" noChangeArrowheads="1" noTextEdit="1"/>
          </p:cNvSpPr>
          <p:nvPr>
            <p:ph type="sldImg"/>
          </p:nvPr>
        </p:nvSpPr>
        <p:spPr>
          <a:ln/>
        </p:spPr>
      </p:sp>
      <p:sp>
        <p:nvSpPr>
          <p:cNvPr id="187395"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53251"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54275"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55299"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56323"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57347"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59395"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60419"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61443"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62467"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86493" tIns="43247" rIns="86493" bIns="43247" anchor="ctr">
            <a:prstTxWarp prst="textNoShape">
              <a:avLst/>
            </a:prstTxWarp>
          </a:bodyPr>
          <a:lstStyle/>
          <a:p>
            <a:endParaRPr lang="en-US"/>
          </a:p>
        </p:txBody>
      </p:sp>
      <p:sp>
        <p:nvSpPr>
          <p:cNvPr id="63491" name="Rectangle 2"/>
          <p:cNvSpPr>
            <a:spLocks noGrp="1" noChangeArrowheads="1"/>
          </p:cNvSpPr>
          <p:nvPr>
            <p:ph type="body"/>
          </p:nvPr>
        </p:nvSpPr>
        <p:spPr>
          <a:xfrm>
            <a:off x="913805" y="4343703"/>
            <a:ext cx="5030391" cy="4115405"/>
          </a:xfrm>
          <a:noFill/>
          <a:ln/>
        </p:spPr>
        <p:txBody>
          <a:bodyPr wrap="none" lIns="91432" tIns="45716" rIns="91432" bIns="45716"/>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6A3E89-6D19-A140-BB00-CBAB3D22E149}" type="slidenum">
              <a:rPr lang="en-US"/>
              <a:pPr/>
              <a:t>6</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7FF3E-3F47-E743-A104-F5D1654AB3CA}" type="slidenum">
              <a:rPr lang="en-US"/>
              <a:pPr/>
              <a:t>60</a:t>
            </a:fld>
            <a:endParaRPr lang="en-US"/>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sz="1000"/>
              <a:t>DNS records</a:t>
            </a:r>
          </a:p>
          <a:p>
            <a:endParaRPr lang="en-GB"/>
          </a:p>
          <a:p>
            <a:r>
              <a:rPr lang="en-GB"/>
              <a:t>2.5.3</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85A17-2F46-F440-86CF-51BDDFC781FF}" type="slidenum">
              <a:rPr lang="en-US"/>
              <a:pPr/>
              <a:t>61</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n-US" sz="1000"/>
              <a:t>DNS protocol, messages</a:t>
            </a:r>
            <a:r>
              <a:rPr lang="en-GB"/>
              <a:t> </a:t>
            </a:r>
          </a:p>
          <a:p>
            <a:endParaRPr lang="en-GB"/>
          </a:p>
          <a:p>
            <a:r>
              <a:rPr lang="en-GB"/>
              <a:t>2.5.4</a:t>
            </a:r>
          </a:p>
          <a:p>
            <a:endParaRPr lang="en-GB"/>
          </a:p>
          <a:p>
            <a:r>
              <a:rPr lang="en-GB"/>
              <a:t>Diagram:  A DNS message consists of a 16-bit identification number, several flags (indicating the nature of the message), the number of questions (each consisting of a Name and Type field), the number of answer Resource Records (RRs) (giving a response to the query) , the number of authority RRs (showing which servers answered the query), and the number of additional RRs (any other ‘useful’ information).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BD987-F7BC-7044-9D09-8797DC4FE1AC}" type="slidenum">
              <a:rPr lang="en-US"/>
              <a:pPr/>
              <a:t>62</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sz="1000"/>
              <a:t>DNS protocol, messages</a:t>
            </a:r>
            <a:r>
              <a:rPr lang="en-GB"/>
              <a:t> </a:t>
            </a:r>
          </a:p>
          <a:p>
            <a:endParaRPr lang="en-GB"/>
          </a:p>
          <a:p>
            <a:r>
              <a:rPr lang="en-GB"/>
              <a:t>2.5.4</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4F81A00-1FC5-094B-8248-9A71404AF951}" type="slidenum">
              <a:rPr lang="en-GB"/>
              <a:pPr/>
              <a:t>63</a:t>
            </a:fld>
            <a:endParaRPr lang="en-GB"/>
          </a:p>
        </p:txBody>
      </p:sp>
      <p:sp>
        <p:nvSpPr>
          <p:cNvPr id="17411" name="Rectangle 1026"/>
          <p:cNvSpPr>
            <a:spLocks noGrp="1" noRot="1" noChangeAspect="1" noChangeArrowheads="1" noTextEdit="1"/>
          </p:cNvSpPr>
          <p:nvPr>
            <p:ph type="sldImg"/>
          </p:nvPr>
        </p:nvSpPr>
        <p:spPr>
          <a:xfrm>
            <a:off x="1143000" y="685800"/>
            <a:ext cx="4572000" cy="3429000"/>
          </a:xfrm>
          <a:ln/>
        </p:spPr>
      </p:sp>
      <p:sp>
        <p:nvSpPr>
          <p:cNvPr id="17412"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46DF2-F8E5-944D-BADA-E77536C2AC3B}" type="slidenum">
              <a:rPr lang="en-US"/>
              <a:pPr/>
              <a:t>64</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sz="1000"/>
              <a:t>HTTP overview</a:t>
            </a:r>
            <a:endParaRPr lang="en-GB"/>
          </a:p>
          <a:p>
            <a:endParaRPr lang="en-GB"/>
          </a:p>
          <a:p>
            <a:r>
              <a:rPr lang="en-GB"/>
              <a:t>2.2.1</a:t>
            </a:r>
          </a:p>
          <a:p>
            <a:endParaRPr lang="en-GB"/>
          </a:p>
          <a:p>
            <a:r>
              <a:rPr lang="en-GB"/>
              <a:t>Diagram:  Typical HTTP software clients include Explorer on PCs and Navigator on Macs.  Typical HTTP servers include Apache.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FBB9E-DA0E-C047-90E7-650E86924DDA}" type="slidenum">
              <a:rPr lang="en-US"/>
              <a:pPr/>
              <a:t>65</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t>HTTP overview (continued)</a:t>
            </a:r>
            <a:endParaRPr lang="en-GB"/>
          </a:p>
          <a:p>
            <a:endParaRPr lang="en-GB"/>
          </a:p>
          <a:p>
            <a:r>
              <a:rPr lang="en-GB"/>
              <a:t>2.2.1</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35521-EFEA-2740-87B8-70F62585AA87}" type="slidenum">
              <a:rPr lang="en-US"/>
              <a:pPr/>
              <a:t>66</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a:t>HTTP overview (continued)</a:t>
            </a:r>
            <a:endParaRPr lang="en-GB"/>
          </a:p>
          <a:p>
            <a:endParaRPr lang="en-GB"/>
          </a:p>
          <a:p>
            <a:r>
              <a:rPr lang="en-GB"/>
              <a:t>2.2.2</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8ABAC-2B11-7E42-85DD-7A5F2C0AFCC8}" type="slidenum">
              <a:rPr lang="en-US"/>
              <a:pPr/>
              <a:t>67</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sz="1000"/>
              <a:t>Nonpersistent HTTP</a:t>
            </a:r>
          </a:p>
          <a:p>
            <a:endParaRPr lang="en-GB"/>
          </a:p>
          <a:p>
            <a:r>
              <a:rPr lang="en-GB"/>
              <a:t>2.2.2 – Nonpersistent Connections</a:t>
            </a:r>
          </a:p>
          <a:p>
            <a:endParaRPr lang="en-GB"/>
          </a:p>
          <a:p>
            <a:r>
              <a:rPr lang="en-GB"/>
              <a:t>Diagram:  Consider the URL www.someSchool.edu/someDept/home.index, and assume that home.index file contains text and references to 10 images.</a:t>
            </a:r>
          </a:p>
          <a:p>
            <a:endParaRPr lang="en-GB"/>
          </a:p>
          <a:p>
            <a:r>
              <a:rPr lang="en-GB"/>
              <a:t>The communication is as follows:</a:t>
            </a:r>
          </a:p>
          <a:p>
            <a:endParaRPr lang="en-GB"/>
          </a:p>
          <a:p>
            <a:r>
              <a:rPr lang="en-GB"/>
              <a:t>1a – HTTP Client initiates TCP connection to HTTP server (which is a process on a host) at www.someSchool.edu, on port 80.</a:t>
            </a:r>
          </a:p>
          <a:p>
            <a:r>
              <a:rPr lang="en-GB"/>
              <a:t>1b – HTTP Server at host accepts the connection on port 80, and notifies the client.</a:t>
            </a:r>
          </a:p>
          <a:p>
            <a:r>
              <a:rPr lang="en-GB"/>
              <a:t>2 – HTTP client sets HTTP Request Message (containing URL) into the TCP connection socket.  Message indicates that the client wants someDept/home.index</a:t>
            </a:r>
          </a:p>
          <a:p>
            <a:r>
              <a:rPr lang="en-GB"/>
              <a:t>3 – HTTP server receives Request Message and forms a Response Message, containing the requested file, and sends the message into its socket.</a:t>
            </a:r>
          </a:p>
          <a:p>
            <a:r>
              <a:rPr lang="en-GB"/>
              <a:t>4 – The Server closes the connection with the Client.</a:t>
            </a:r>
          </a:p>
          <a:p>
            <a:r>
              <a:rPr lang="en-GB"/>
              <a:t>5 – The Client processes the HTML file received and discovers the links to the images.</a:t>
            </a:r>
          </a:p>
          <a:p>
            <a:r>
              <a:rPr lang="en-GB"/>
              <a:t>6 – Steps 1 to 5 are carried out again, for each image.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44055-93E6-744B-80DC-B8381EC1E12D}" type="slidenum">
              <a:rPr lang="en-US"/>
              <a:pPr/>
              <a:t>68</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sz="1000"/>
              <a:t>Nonpersistent HTTP (cont.)</a:t>
            </a:r>
            <a:endParaRPr lang="en-GB"/>
          </a:p>
          <a:p>
            <a:endParaRPr lang="en-GB"/>
          </a:p>
          <a:p>
            <a:r>
              <a:rPr lang="en-GB"/>
              <a:t>2.2.2 – Nonpersistent Connections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83DE4-4075-DB41-ACB1-B1C12B725ACE}" type="slidenum">
              <a:rPr lang="en-US"/>
              <a:pPr/>
              <a:t>69</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a:t>Response time modeling</a:t>
            </a:r>
            <a:endParaRPr lang="en-GB"/>
          </a:p>
          <a:p>
            <a:endParaRPr lang="en-GB"/>
          </a:p>
          <a:p>
            <a:r>
              <a:rPr lang="en-GB"/>
              <a:t>2.2.2 – Nonpersistent Connections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69524-B4C4-574F-8065-FD22DA46EBE1}" type="slidenum">
              <a:rPr lang="en-US"/>
              <a:pPr/>
              <a:t>7</a:t>
            </a:fld>
            <a:endParaRPr lang="en-US"/>
          </a:p>
        </p:txBody>
      </p:sp>
      <p:sp>
        <p:nvSpPr>
          <p:cNvPr id="190466" name="Rectangle 1026"/>
          <p:cNvSpPr>
            <a:spLocks noGrp="1" noRot="1" noChangeAspect="1" noChangeArrowheads="1" noTextEdit="1"/>
          </p:cNvSpPr>
          <p:nvPr>
            <p:ph type="sldImg"/>
          </p:nvPr>
        </p:nvSpPr>
        <p:spPr>
          <a:ln/>
        </p:spPr>
      </p:sp>
      <p:sp>
        <p:nvSpPr>
          <p:cNvPr id="190467"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F8D21-1DB9-5341-A3F5-C66D94F2A20F}" type="slidenum">
              <a:rPr lang="en-US"/>
              <a:pPr/>
              <a:t>70</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sz="900"/>
              <a:t>Persistent HTTP</a:t>
            </a:r>
            <a:endParaRPr lang="en-GB"/>
          </a:p>
          <a:p>
            <a:endParaRPr lang="en-GB"/>
          </a:p>
          <a:p>
            <a:r>
              <a:rPr lang="en-GB"/>
              <a:t>2.2.2 – Persistent Connections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C0972-490F-3E4E-B2D1-BC15F000CC21}" type="slidenum">
              <a:rPr lang="en-US"/>
              <a:pPr/>
              <a:t>71</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sz="1000"/>
              <a:t>HTTP request message</a:t>
            </a:r>
            <a:endParaRPr lang="en-GB"/>
          </a:p>
          <a:p>
            <a:endParaRPr lang="en-GB"/>
          </a:p>
          <a:p>
            <a:r>
              <a:rPr lang="en-GB"/>
              <a:t>2.2.3 – HTTP Request Message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EE3D8-A301-354A-ADAF-625FB4B58A2B}" type="slidenum">
              <a:rPr lang="en-US"/>
              <a:pPr/>
              <a:t>72</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sz="900"/>
              <a:t>HTTP request message: general format</a:t>
            </a:r>
            <a:r>
              <a:rPr lang="en-GB"/>
              <a:t> </a:t>
            </a:r>
          </a:p>
          <a:p>
            <a:endParaRPr lang="en-GB"/>
          </a:p>
          <a:p>
            <a:r>
              <a:rPr lang="en-GB"/>
              <a:t>2.2.3 – HTTP Request Message</a:t>
            </a:r>
          </a:p>
          <a:p>
            <a:endParaRPr lang="en-GB"/>
          </a:p>
          <a:p>
            <a:r>
              <a:rPr lang="en-GB"/>
              <a:t>Diagram:  The HTTP Request Message is split into 3 sections:</a:t>
            </a:r>
          </a:p>
          <a:p>
            <a:endParaRPr lang="en-GB"/>
          </a:p>
          <a:p>
            <a:r>
              <a:rPr lang="en-GB"/>
              <a:t>Request Line:</a:t>
            </a:r>
          </a:p>
          <a:p>
            <a:r>
              <a:rPr lang="en-GB"/>
              <a:t>This consists of a Method (e.g. GET or POST), then a space then the URL then a space then the Version then a Carriage Return and Line Feed.</a:t>
            </a:r>
          </a:p>
          <a:p>
            <a:endParaRPr lang="en-GB"/>
          </a:p>
          <a:p>
            <a:r>
              <a:rPr lang="en-GB"/>
              <a:t>Header Lines:</a:t>
            </a:r>
          </a:p>
          <a:p>
            <a:r>
              <a:rPr lang="en-GB"/>
              <a:t>These are zero or more lines specifying extra information.  Each line consists of a Header Field Name (e.g. User-Agent, Connection) then a colon then a value (e.g. Mozilla 4.0, Close) then a Carriage Return and Line Feed.</a:t>
            </a:r>
          </a:p>
          <a:p>
            <a:r>
              <a:rPr lang="en-GB"/>
              <a:t>After the final header, even if there are zero headers, an extra Carriage Return and Line Feed is sent.</a:t>
            </a:r>
          </a:p>
          <a:p>
            <a:endParaRPr lang="en-GB"/>
          </a:p>
          <a:p>
            <a:r>
              <a:rPr lang="en-GB"/>
              <a:t>Entity Body:</a:t>
            </a:r>
          </a:p>
          <a:p>
            <a:r>
              <a:rPr lang="en-GB"/>
              <a:t>Contains the rest of the request, for example uploaded files, etc.</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D5E5B-A882-2B42-893D-9A4EF0D74A03}" type="slidenum">
              <a:rPr lang="en-US"/>
              <a:pPr/>
              <a:t>73</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t>Uploading form input</a:t>
            </a:r>
          </a:p>
          <a:p>
            <a:endParaRPr lang="en-GB"/>
          </a:p>
          <a:p>
            <a:r>
              <a:rPr lang="en-GB"/>
              <a:t>2.2.3 – HTTP Request Message</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6202E-0150-834B-AD39-34C3EEC1DD7B}" type="slidenum">
              <a:rPr lang="en-US"/>
              <a:pPr/>
              <a:t>74</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a:t>Method types</a:t>
            </a:r>
          </a:p>
          <a:p>
            <a:endParaRPr lang="en-GB"/>
          </a:p>
          <a:p>
            <a:r>
              <a:rPr lang="en-GB"/>
              <a:t>2.2.3 – HTTP Request Message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E74A6-D987-6F4C-B5EF-E25E9ACBBF97}" type="slidenum">
              <a:rPr lang="en-US"/>
              <a:pPr/>
              <a:t>75</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sz="900"/>
              <a:t>Conditional GET: client-side caching</a:t>
            </a:r>
            <a:r>
              <a:rPr lang="en-GB"/>
              <a:t> </a:t>
            </a:r>
          </a:p>
          <a:p>
            <a:endParaRPr lang="en-GB"/>
          </a:p>
          <a:p>
            <a:r>
              <a:rPr lang="en-GB"/>
              <a:t>2.2.5</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C7016-2197-2141-97F3-A8B6A8AA4AF2}" type="slidenum">
              <a:rPr lang="en-US"/>
              <a:pPr/>
              <a:t>76</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r>
              <a:rPr lang="en-US" sz="1000"/>
              <a:t>HTTP response message</a:t>
            </a:r>
            <a:r>
              <a:rPr lang="en-GB"/>
              <a:t> </a:t>
            </a:r>
          </a:p>
          <a:p>
            <a:endParaRPr lang="en-GB"/>
          </a:p>
          <a:p>
            <a:r>
              <a:rPr lang="en-GB"/>
              <a:t>2.2.3 – HTTP Response Message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BCA5A-873F-8049-A8CB-72FC15FE1D2F}" type="slidenum">
              <a:rPr lang="en-US"/>
              <a:pPr/>
              <a:t>77</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sz="1000"/>
              <a:t>HTTP response status codes</a:t>
            </a:r>
            <a:r>
              <a:rPr lang="en-GB"/>
              <a:t> </a:t>
            </a:r>
          </a:p>
          <a:p>
            <a:endParaRPr lang="en-GB"/>
          </a:p>
          <a:p>
            <a:r>
              <a:rPr lang="en-GB"/>
              <a:t>2.2.3 – HTTP Response Message</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1F1F3-87A5-E44A-BD81-7A98D387C5AD}" type="slidenum">
              <a:rPr lang="en-US"/>
              <a:pPr/>
              <a:t>78</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r>
              <a:rPr lang="en-US" sz="900"/>
              <a:t>Trying out HTTP (client side) for yourself</a:t>
            </a:r>
            <a:endParaRPr lang="en-GB" sz="900"/>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8217E-5185-E540-BDE8-5D10EAF59F7F}" type="slidenum">
              <a:rPr lang="en-US"/>
              <a:pPr/>
              <a:t>79</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a:t>Cookies: keeping “state”</a:t>
            </a:r>
            <a:r>
              <a:rPr lang="en-GB"/>
              <a:t> </a:t>
            </a:r>
          </a:p>
          <a:p>
            <a:endParaRPr lang="en-GB"/>
          </a:p>
          <a:p>
            <a:r>
              <a:rPr lang="en-GB"/>
              <a:t>2.2.4 - Cookies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19462-4690-C543-AA81-4263B681A778}" type="slidenum">
              <a:rPr lang="en-US"/>
              <a:pPr/>
              <a:t>8</a:t>
            </a:fld>
            <a:endParaRPr lang="en-US"/>
          </a:p>
        </p:txBody>
      </p:sp>
      <p:sp>
        <p:nvSpPr>
          <p:cNvPr id="19458" name="Rectangle 2"/>
          <p:cNvSpPr>
            <a:spLocks noGrp="1" noRot="1" noChangeAspect="1" noChangeArrowheads="1" noTextEdit="1"/>
          </p:cNvSpPr>
          <p:nvPr>
            <p:ph type="sldImg"/>
          </p:nvPr>
        </p:nvSpPr>
        <p:spPr>
          <a:xfrm>
            <a:off x="1146175" y="685800"/>
            <a:ext cx="4570413" cy="3427413"/>
          </a:xfrm>
          <a:ln/>
        </p:spPr>
      </p:sp>
      <p:sp>
        <p:nvSpPr>
          <p:cNvPr id="19459" name="Rectangle 3"/>
          <p:cNvSpPr>
            <a:spLocks noGrp="1" noChangeArrowheads="1"/>
          </p:cNvSpPr>
          <p:nvPr>
            <p:ph type="body" idx="1"/>
          </p:nvPr>
        </p:nvSpPr>
        <p:spPr>
          <a:xfrm>
            <a:off x="914935" y="4341936"/>
            <a:ext cx="5028132" cy="4116265"/>
          </a:xfrm>
        </p:spPr>
        <p:txBody>
          <a:bodyPr/>
          <a:lstStyle/>
          <a:p>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443EA-D323-6644-B92E-7373E0A0DF40}" type="slidenum">
              <a:rPr lang="en-US"/>
              <a:pPr/>
              <a:t>80</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r>
              <a:rPr lang="en-US" sz="900"/>
              <a:t>Cookies: keeping “state” (cont.)</a:t>
            </a:r>
          </a:p>
          <a:p>
            <a:endParaRPr lang="en-US" sz="900"/>
          </a:p>
          <a:p>
            <a:r>
              <a:rPr lang="en-GB"/>
              <a:t>2.2.4 – Cookies</a:t>
            </a:r>
          </a:p>
          <a:p>
            <a:endParaRPr lang="en-GB"/>
          </a:p>
          <a:p>
            <a:r>
              <a:rPr lang="en-GB"/>
              <a:t>Diagram:  Consider a client and server interacting using cookies.</a:t>
            </a:r>
          </a:p>
          <a:p>
            <a:endParaRPr lang="en-GB"/>
          </a:p>
          <a:p>
            <a:r>
              <a:rPr lang="en-GB"/>
              <a:t>Client sends HTTP request to server.</a:t>
            </a:r>
          </a:p>
          <a:p>
            <a:r>
              <a:rPr lang="en-GB"/>
              <a:t>Server creates ID 1678 for user and enters it into a back-end database.</a:t>
            </a:r>
          </a:p>
          <a:p>
            <a:r>
              <a:rPr lang="en-GB"/>
              <a:t>Server sends a usual response along with Set-Cookie: 1678 (a header line)</a:t>
            </a:r>
          </a:p>
          <a:p>
            <a:r>
              <a:rPr lang="en-GB"/>
              <a:t>Client stores this cookie in the HTTP browser.</a:t>
            </a:r>
          </a:p>
          <a:p>
            <a:r>
              <a:rPr lang="en-GB"/>
              <a:t>Client sends HTTP request to server and includes Cookie: 1678</a:t>
            </a:r>
          </a:p>
          <a:p>
            <a:r>
              <a:rPr lang="en-GB"/>
              <a:t>Server looks up ID 1678 in its database and acts accordingly</a:t>
            </a:r>
          </a:p>
          <a:p>
            <a:r>
              <a:rPr lang="en-GB"/>
              <a:t>Server sends a usual response.</a:t>
            </a:r>
          </a:p>
          <a:p>
            <a:endParaRPr lang="en-GB"/>
          </a:p>
          <a:p>
            <a:r>
              <a:rPr lang="en-GB"/>
              <a:t>-- one week later –</a:t>
            </a:r>
          </a:p>
          <a:p>
            <a:endParaRPr lang="en-GB"/>
          </a:p>
          <a:p>
            <a:r>
              <a:rPr lang="en-GB"/>
              <a:t>Client sends HTTP request to server and cookie</a:t>
            </a:r>
          </a:p>
          <a:p>
            <a:r>
              <a:rPr lang="en-GB"/>
              <a:t>Server looks up ID 1678 in its database and acts accordingly</a:t>
            </a:r>
          </a:p>
          <a:p>
            <a:r>
              <a:rPr lang="en-GB"/>
              <a:t>Server sends a usual response.</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EE2C4-7E1F-1942-A43A-1C2B50726835}" type="slidenum">
              <a:rPr lang="en-US"/>
              <a:pPr/>
              <a:t>81</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a:t>Cookies (continued)</a:t>
            </a:r>
            <a:r>
              <a:rPr lang="en-GB"/>
              <a:t> </a:t>
            </a:r>
          </a:p>
          <a:p>
            <a:endParaRPr lang="en-GB"/>
          </a:p>
          <a:p>
            <a:r>
              <a:rPr lang="en-GB"/>
              <a:t>2.2.4 - Cookies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D9417-E65E-024C-BF52-7658E39943A5}" type="slidenum">
              <a:rPr lang="en-US"/>
              <a:pPr/>
              <a:t>82</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sz="900"/>
              <a:t>User-server interaction: authorization</a:t>
            </a:r>
            <a:r>
              <a:rPr lang="en-GB"/>
              <a:t> </a:t>
            </a:r>
          </a:p>
          <a:p>
            <a:endParaRPr lang="en-GB"/>
          </a:p>
          <a:p>
            <a:r>
              <a:rPr lang="en-GB"/>
              <a:t>2.2.4 – Authorization</a:t>
            </a:r>
          </a:p>
          <a:p>
            <a:endParaRPr lang="en-GB"/>
          </a:p>
          <a:p>
            <a:r>
              <a:rPr lang="en-GB"/>
              <a:t>Diagram:  Consider a client connecting to a server requiring authorisation, to obtain 2 files.</a:t>
            </a:r>
          </a:p>
          <a:p>
            <a:endParaRPr lang="en-GB"/>
          </a:p>
          <a:p>
            <a:r>
              <a:rPr lang="en-GB"/>
              <a:t>Client sends usual HTTP request message</a:t>
            </a:r>
          </a:p>
          <a:p>
            <a:r>
              <a:rPr lang="en-GB"/>
              <a:t>Server sends 401: Authorisation Required (WWW Authenticate:)</a:t>
            </a:r>
          </a:p>
          <a:p>
            <a:endParaRPr lang="en-GB"/>
          </a:p>
          <a:p>
            <a:r>
              <a:rPr lang="en-GB"/>
              <a:t>Client sends usual HTTP request message with authentication information (obtained from user)</a:t>
            </a:r>
          </a:p>
          <a:p>
            <a:r>
              <a:rPr lang="en-GB"/>
              <a:t>Server sends usual response message</a:t>
            </a:r>
          </a:p>
          <a:p>
            <a:endParaRPr lang="en-GB"/>
          </a:p>
          <a:p>
            <a:r>
              <a:rPr lang="en-GB"/>
              <a:t>Client sends usual request message with authentication information</a:t>
            </a:r>
          </a:p>
          <a:p>
            <a:r>
              <a:rPr lang="en-GB"/>
              <a:t>Server sends usual response message.</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4F81A00-1FC5-094B-8248-9A71404AF951}" type="slidenum">
              <a:rPr lang="en-GB"/>
              <a:pPr/>
              <a:t>83</a:t>
            </a:fld>
            <a:endParaRPr lang="en-GB"/>
          </a:p>
        </p:txBody>
      </p:sp>
      <p:sp>
        <p:nvSpPr>
          <p:cNvPr id="17411" name="Rectangle 1026"/>
          <p:cNvSpPr>
            <a:spLocks noGrp="1" noRot="1" noChangeAspect="1" noChangeArrowheads="1" noTextEdit="1"/>
          </p:cNvSpPr>
          <p:nvPr>
            <p:ph type="sldImg"/>
          </p:nvPr>
        </p:nvSpPr>
        <p:spPr>
          <a:xfrm>
            <a:off x="1143000" y="685800"/>
            <a:ext cx="4572000" cy="3429000"/>
          </a:xfrm>
          <a:ln/>
        </p:spPr>
      </p:sp>
      <p:sp>
        <p:nvSpPr>
          <p:cNvPr id="17412"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E223A-5150-1448-83D5-3674B25C15E8}" type="slidenum">
              <a:rPr lang="en-US"/>
              <a:pPr/>
              <a:t>84</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r>
              <a:rPr lang="en-US" sz="1000"/>
              <a:t>Web caches (proxy server)</a:t>
            </a:r>
            <a:r>
              <a:rPr lang="en-GB"/>
              <a:t> </a:t>
            </a:r>
          </a:p>
          <a:p>
            <a:endParaRPr lang="en-GB"/>
          </a:p>
          <a:p>
            <a:r>
              <a:rPr lang="en-GB"/>
              <a:t>2.9.1</a:t>
            </a:r>
          </a:p>
          <a:p>
            <a:endParaRPr lang="en-GB"/>
          </a:p>
          <a:p>
            <a:r>
              <a:rPr lang="en-GB"/>
              <a:t>Diagram:  A proxy server sits between clients and a server.  It intercepts all requests and if it can answer them then it replies on behalf of the origin server. If it cannot answer the request then it sends it on to the origin server and passes the reply back.  It may cache the reply in case the same request comes through again later.</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FC18A-A5B6-EB4D-90D4-F277BBD5A486}" type="slidenum">
              <a:rPr lang="en-US"/>
              <a:pPr/>
              <a:t>85</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US"/>
              <a:t>More about Web caching</a:t>
            </a:r>
            <a:r>
              <a:rPr lang="en-GB"/>
              <a:t> </a:t>
            </a:r>
          </a:p>
          <a:p>
            <a:endParaRPr lang="en-GB"/>
          </a:p>
          <a:p>
            <a:r>
              <a:rPr lang="en-GB"/>
              <a:t>2.9.1</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4EC93-E443-BC42-BD10-570CAEF6EACE}" type="slidenum">
              <a:rPr lang="en-US"/>
              <a:pPr/>
              <a:t>86</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sz="900"/>
              <a:t>Content distribution networks (CDNs)</a:t>
            </a:r>
            <a:r>
              <a:rPr lang="en-GB"/>
              <a:t> </a:t>
            </a:r>
          </a:p>
          <a:p>
            <a:endParaRPr lang="en-GB"/>
          </a:p>
          <a:p>
            <a:r>
              <a:rPr lang="en-GB"/>
              <a:t>2.9.2</a:t>
            </a:r>
          </a:p>
          <a:p>
            <a:endParaRPr lang="en-GB"/>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EFD4C-D5B7-3D42-BB14-A57E67A0195F}" type="slidenum">
              <a:rPr lang="en-US"/>
              <a:pPr/>
              <a:t>87</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sz="900"/>
              <a:t>CDN example</a:t>
            </a:r>
            <a:r>
              <a:rPr lang="en-GB"/>
              <a:t> </a:t>
            </a:r>
          </a:p>
          <a:p>
            <a:endParaRPr lang="en-GB"/>
          </a:p>
          <a:p>
            <a:r>
              <a:rPr lang="en-GB"/>
              <a:t>2.9.2</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4F81A00-1FC5-094B-8248-9A71404AF951}" type="slidenum">
              <a:rPr lang="en-GB"/>
              <a:pPr/>
              <a:t>88</a:t>
            </a:fld>
            <a:endParaRPr lang="en-GB"/>
          </a:p>
        </p:txBody>
      </p:sp>
      <p:sp>
        <p:nvSpPr>
          <p:cNvPr id="17411" name="Rectangle 1026"/>
          <p:cNvSpPr>
            <a:spLocks noGrp="1" noRot="1" noChangeAspect="1" noChangeArrowheads="1" noTextEdit="1"/>
          </p:cNvSpPr>
          <p:nvPr>
            <p:ph type="sldImg"/>
          </p:nvPr>
        </p:nvSpPr>
        <p:spPr>
          <a:xfrm>
            <a:off x="1143000" y="685800"/>
            <a:ext cx="4572000" cy="3429000"/>
          </a:xfrm>
          <a:ln/>
        </p:spPr>
      </p:sp>
      <p:sp>
        <p:nvSpPr>
          <p:cNvPr id="17412"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F6909-9BBA-5C46-B935-BD62AE2622DE}" type="slidenum">
              <a:rPr lang="en-US"/>
              <a:pPr/>
              <a:t>89</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sz="1000"/>
              <a:t>FTP: the file transfer protocol</a:t>
            </a:r>
            <a:r>
              <a:rPr lang="en-GB"/>
              <a:t> </a:t>
            </a:r>
          </a:p>
          <a:p>
            <a:endParaRPr lang="en-GB"/>
          </a:p>
          <a:p>
            <a:r>
              <a:rPr lang="en-GB"/>
              <a:t>2.3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D21E8-E1D1-354D-9FFB-30389646FBF1}" type="slidenum">
              <a:rPr lang="en-US"/>
              <a:pPr/>
              <a:t>9</a:t>
            </a:fld>
            <a:endParaRPr lang="en-US"/>
          </a:p>
        </p:txBody>
      </p:sp>
      <p:sp>
        <p:nvSpPr>
          <p:cNvPr id="21506" name="Rectangle 2"/>
          <p:cNvSpPr>
            <a:spLocks noGrp="1" noRot="1" noChangeAspect="1" noChangeArrowheads="1" noTextEdit="1"/>
          </p:cNvSpPr>
          <p:nvPr>
            <p:ph type="sldImg"/>
          </p:nvPr>
        </p:nvSpPr>
        <p:spPr>
          <a:xfrm>
            <a:off x="1146175" y="685800"/>
            <a:ext cx="4570413" cy="3427413"/>
          </a:xfrm>
          <a:ln w="12700" cap="flat">
            <a:solidFill>
              <a:schemeClr val="tx1"/>
            </a:solidFill>
          </a:ln>
        </p:spPr>
      </p:sp>
      <p:sp>
        <p:nvSpPr>
          <p:cNvPr id="21507" name="Rectangle 3"/>
          <p:cNvSpPr>
            <a:spLocks noGrp="1" noChangeArrowheads="1"/>
          </p:cNvSpPr>
          <p:nvPr>
            <p:ph type="body" idx="1"/>
          </p:nvPr>
        </p:nvSpPr>
        <p:spPr>
          <a:xfrm>
            <a:off x="914935" y="4341936"/>
            <a:ext cx="5028132" cy="4116265"/>
          </a:xfrm>
          <a:ln/>
        </p:spPr>
        <p:txBody>
          <a:bodyPr lIns="91796" tIns="45898" rIns="91796" bIns="45898"/>
          <a:lstStyle/>
          <a:p>
            <a:endParaRPr lang="en-GB"/>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02786-7708-DE45-871A-CDE8BBBD166E}" type="slidenum">
              <a:rPr lang="en-US"/>
              <a:pPr/>
              <a:t>90</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sz="900"/>
              <a:t>FTP: separate control, data connections</a:t>
            </a:r>
            <a:r>
              <a:rPr lang="en-GB"/>
              <a:t> </a:t>
            </a:r>
          </a:p>
          <a:p>
            <a:endParaRPr lang="en-GB"/>
          </a:p>
          <a:p>
            <a:r>
              <a:rPr lang="en-GB"/>
              <a:t>2.3</a:t>
            </a:r>
          </a:p>
          <a:p>
            <a:endParaRPr lang="en-GB"/>
          </a:p>
          <a:p>
            <a:r>
              <a:rPr lang="en-GB"/>
              <a:t>Diagram:  FTP uses TCP port 21 to send commands (Control Connection), and TCP port 20 to move data (Data Connection)</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86BCC-D6D8-6444-9CC5-C3B15A283A64}" type="slidenum">
              <a:rPr lang="en-US"/>
              <a:pPr/>
              <a:t>91</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sz="1000"/>
              <a:t>FTP commands, responses</a:t>
            </a:r>
            <a:r>
              <a:rPr lang="en-GB"/>
              <a:t> </a:t>
            </a:r>
          </a:p>
          <a:p>
            <a:endParaRPr lang="en-GB"/>
          </a:p>
          <a:p>
            <a:r>
              <a:rPr lang="en-GB"/>
              <a:t>2.3.1</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4F81A00-1FC5-094B-8248-9A71404AF951}" type="slidenum">
              <a:rPr lang="en-GB"/>
              <a:pPr/>
              <a:t>92</a:t>
            </a:fld>
            <a:endParaRPr lang="en-GB"/>
          </a:p>
        </p:txBody>
      </p:sp>
      <p:sp>
        <p:nvSpPr>
          <p:cNvPr id="17411" name="Rectangle 1026"/>
          <p:cNvSpPr>
            <a:spLocks noGrp="1" noRot="1" noChangeAspect="1" noChangeArrowheads="1" noTextEdit="1"/>
          </p:cNvSpPr>
          <p:nvPr>
            <p:ph type="sldImg"/>
          </p:nvPr>
        </p:nvSpPr>
        <p:spPr>
          <a:xfrm>
            <a:off x="1143000" y="685800"/>
            <a:ext cx="4572000" cy="3429000"/>
          </a:xfrm>
          <a:ln/>
        </p:spPr>
      </p:sp>
      <p:sp>
        <p:nvSpPr>
          <p:cNvPr id="17412"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6823B-8DE4-3641-8D7C-4FAE0937D14C}" type="slidenum">
              <a:rPr lang="en-US"/>
              <a:pPr/>
              <a:t>93</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sz="1000"/>
              <a:t>Electronic Mail</a:t>
            </a:r>
            <a:r>
              <a:rPr lang="en-GB"/>
              <a:t> </a:t>
            </a:r>
          </a:p>
          <a:p>
            <a:endParaRPr lang="en-GB"/>
          </a:p>
          <a:p>
            <a:r>
              <a:rPr lang="en-GB"/>
              <a:t>2.4</a:t>
            </a:r>
          </a:p>
          <a:p>
            <a:endParaRPr lang="en-GB"/>
          </a:p>
          <a:p>
            <a:r>
              <a:rPr lang="en-GB"/>
              <a:t>Diagram:  Mail servers have outgoing message queues and mail boxes for each of their users’ incoming mail.</a:t>
            </a:r>
          </a:p>
          <a:p>
            <a:r>
              <a:rPr lang="en-GB"/>
              <a:t>Mail servers communicate with each other using SMTP, user agents (I.e. user mail reading software) do not use SMTP to retrieve email.</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6823B-8DE4-3641-8D7C-4FAE0937D14C}" type="slidenum">
              <a:rPr lang="en-US"/>
              <a:pPr/>
              <a:t>94</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sz="1000"/>
              <a:t>Electronic Mail</a:t>
            </a:r>
            <a:r>
              <a:rPr lang="en-GB"/>
              <a:t> </a:t>
            </a:r>
          </a:p>
          <a:p>
            <a:endParaRPr lang="en-GB"/>
          </a:p>
          <a:p>
            <a:r>
              <a:rPr lang="en-GB"/>
              <a:t>2.4</a:t>
            </a:r>
          </a:p>
          <a:p>
            <a:endParaRPr lang="en-GB"/>
          </a:p>
          <a:p>
            <a:r>
              <a:rPr lang="en-GB"/>
              <a:t>Diagram:  Mail servers have outgoing message queues and mail boxes for each of their users’ incoming mail.</a:t>
            </a:r>
          </a:p>
          <a:p>
            <a:r>
              <a:rPr lang="en-GB"/>
              <a:t>Mail servers communicate with each other using SMTP, user agents (I.e. user mail reading software) do not use SMTP to retrieve email.</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CA526-74AD-2A40-A18B-4C5A2E8CFD48}" type="slidenum">
              <a:rPr lang="en-US"/>
              <a:pPr/>
              <a:t>95</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sz="1000"/>
              <a:t>Electronic Mail: SMTP </a:t>
            </a:r>
            <a:r>
              <a:rPr lang="en-US" sz="900"/>
              <a:t>[RFC 2821]</a:t>
            </a:r>
            <a:r>
              <a:rPr lang="en-GB"/>
              <a:t> </a:t>
            </a:r>
          </a:p>
          <a:p>
            <a:endParaRPr lang="en-GB"/>
          </a:p>
          <a:p>
            <a:r>
              <a:rPr lang="en-GB"/>
              <a:t>2.4.1</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CBB5F-55B0-754B-A697-FDFF297BE90B}" type="slidenum">
              <a:rPr lang="en-US"/>
              <a:pPr/>
              <a:t>96</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sz="1000"/>
              <a:t>Scenario: Alice sends message to Bob</a:t>
            </a:r>
            <a:r>
              <a:rPr lang="en-GB"/>
              <a:t> </a:t>
            </a:r>
          </a:p>
          <a:p>
            <a:endParaRPr lang="en-GB"/>
          </a:p>
          <a:p>
            <a:r>
              <a:rPr lang="en-GB"/>
              <a:t>2.4.1</a:t>
            </a:r>
          </a:p>
          <a:p>
            <a:endParaRPr lang="en-GB"/>
          </a:p>
          <a:p>
            <a:r>
              <a:rPr lang="en-GB"/>
              <a:t>Diagram:  Consider a message sent from Alice to Bob.  It will travel from Alices User Agent to a mail server then to Bob’s mail server, and is retrieved by Bob’s User Agent.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5B084-6DE3-7B4F-A5E7-923FF7B11EA6}" type="slidenum">
              <a:rPr lang="en-US"/>
              <a:pPr/>
              <a:t>97</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sz="1000"/>
              <a:t>Sample SMTP interaction</a:t>
            </a:r>
            <a:r>
              <a:rPr lang="en-GB"/>
              <a:t> </a:t>
            </a:r>
          </a:p>
          <a:p>
            <a:endParaRPr lang="en-GB"/>
          </a:p>
          <a:p>
            <a:r>
              <a:rPr lang="en-GB"/>
              <a:t>2.4.1</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9107E-5657-D947-92E5-27C6EBFB67C2}" type="slidenum">
              <a:rPr lang="en-US"/>
              <a:pPr/>
              <a:t>98</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sz="900">
                <a:solidFill>
                  <a:srgbClr val="FF0000"/>
                </a:solidFill>
              </a:rPr>
              <a:t>Try SMTP interaction for yourself:</a:t>
            </a:r>
            <a:endParaRPr lang="en-GB" sz="900">
              <a:solidFill>
                <a:srgbClr val="FF0000"/>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34E19-8285-F241-9373-72929ED8CE47}" type="slidenum">
              <a:rPr lang="en-US"/>
              <a:pPr/>
              <a:t>99</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a:t>SMTP: final words</a:t>
            </a:r>
            <a:r>
              <a:rPr lang="en-GB"/>
              <a:t> </a:t>
            </a:r>
          </a:p>
          <a:p>
            <a:endParaRPr lang="en-GB"/>
          </a:p>
          <a:p>
            <a:r>
              <a:rPr lang="en-GB"/>
              <a:t>2.4.1, 2.4.2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fld id="{38F81D41-F122-DD45-B928-162DA0E4B8B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28A9CB57-63F1-2742-8D70-F1AEF4B3E65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944A68E4-BE04-BC42-8931-99B3985F14A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AU" smtClean="0"/>
              <a:t>Click to edit Master title style</a:t>
            </a:r>
            <a:endParaRPr lang="en-GB"/>
          </a:p>
        </p:txBody>
      </p:sp>
      <p:sp>
        <p:nvSpPr>
          <p:cNvPr id="3" name="Table Placeholder 2"/>
          <p:cNvSpPr>
            <a:spLocks noGrp="1"/>
          </p:cNvSpPr>
          <p:nvPr>
            <p:ph type="tbl" idx="1"/>
          </p:nvPr>
        </p:nvSpPr>
        <p:spPr>
          <a:xfrm>
            <a:off x="533400" y="1600200"/>
            <a:ext cx="7772400" cy="4648200"/>
          </a:xfrm>
        </p:spPr>
        <p:txBody>
          <a:bodyPr/>
          <a:lstStyle/>
          <a:p>
            <a:endParaRPr lang="en-GB"/>
          </a:p>
        </p:txBody>
      </p:sp>
      <p:sp>
        <p:nvSpPr>
          <p:cNvPr id="4" name="Footer Placeholder 3"/>
          <p:cNvSpPr>
            <a:spLocks noGrp="1"/>
          </p:cNvSpPr>
          <p:nvPr>
            <p:ph type="ftr" sz="quarter" idx="10"/>
          </p:nvPr>
        </p:nvSpPr>
        <p:spPr>
          <a:xfrm>
            <a:off x="5410200" y="6400800"/>
            <a:ext cx="2895600" cy="457200"/>
          </a:xfrm>
          <a:prstGeom prst="rect">
            <a:avLst/>
          </a:prstGeom>
        </p:spPr>
        <p:txBody>
          <a:bodyPr/>
          <a:lstStyle>
            <a:lvl1pPr>
              <a:defRPr/>
            </a:lvl1pPr>
          </a:lstStyle>
          <a:p>
            <a:r>
              <a:rPr lang="en-US"/>
              <a:t>Introduction</a:t>
            </a:r>
          </a:p>
        </p:txBody>
      </p:sp>
      <p:sp>
        <p:nvSpPr>
          <p:cNvPr id="5" name="Slide Number Placeholder 4"/>
          <p:cNvSpPr>
            <a:spLocks noGrp="1"/>
          </p:cNvSpPr>
          <p:nvPr>
            <p:ph type="sldNum" sz="quarter" idx="11"/>
          </p:nvPr>
        </p:nvSpPr>
        <p:spPr>
          <a:xfrm>
            <a:off x="8305800" y="6400800"/>
            <a:ext cx="457200" cy="457200"/>
          </a:xfrm>
        </p:spPr>
        <p:txBody>
          <a:bodyPr/>
          <a:lstStyle>
            <a:lvl1pPr>
              <a:defRPr smtClean="0"/>
            </a:lvl1pPr>
          </a:lstStyle>
          <a:p>
            <a:fld id="{B3B2889D-564D-9647-B42E-2612AAE4DD6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AU" smtClean="0"/>
              <a:t>Click to edit Master title style</a:t>
            </a:r>
            <a:endParaRPr lang="en-GB"/>
          </a:p>
        </p:txBody>
      </p:sp>
      <p:sp>
        <p:nvSpPr>
          <p:cNvPr id="3" name="Text Placeholder 2"/>
          <p:cNvSpPr>
            <a:spLocks noGrp="1"/>
          </p:cNvSpPr>
          <p:nvPr>
            <p:ph type="body" sz="half" idx="1"/>
          </p:nvPr>
        </p:nvSpPr>
        <p:spPr>
          <a:xfrm>
            <a:off x="533400" y="1600200"/>
            <a:ext cx="7772400" cy="22479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Content Placeholder 3"/>
          <p:cNvSpPr>
            <a:spLocks noGrp="1"/>
          </p:cNvSpPr>
          <p:nvPr>
            <p:ph sz="half" idx="2"/>
          </p:nvPr>
        </p:nvSpPr>
        <p:spPr>
          <a:xfrm>
            <a:off x="533400" y="4000500"/>
            <a:ext cx="7772400" cy="22479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5" name="Footer Placeholder 4"/>
          <p:cNvSpPr>
            <a:spLocks noGrp="1"/>
          </p:cNvSpPr>
          <p:nvPr>
            <p:ph type="ftr" sz="quarter" idx="10"/>
          </p:nvPr>
        </p:nvSpPr>
        <p:spPr>
          <a:xfrm>
            <a:off x="5410200" y="6400800"/>
            <a:ext cx="2895600" cy="457200"/>
          </a:xfrm>
          <a:prstGeom prst="rect">
            <a:avLst/>
          </a:prstGeom>
        </p:spPr>
        <p:txBody>
          <a:bodyPr/>
          <a:lstStyle>
            <a:lvl1pPr>
              <a:defRPr/>
            </a:lvl1pPr>
          </a:lstStyle>
          <a:p>
            <a:r>
              <a:rPr lang="en-US"/>
              <a:t>Introduction</a:t>
            </a:r>
          </a:p>
        </p:txBody>
      </p:sp>
      <p:sp>
        <p:nvSpPr>
          <p:cNvPr id="6" name="Slide Number Placeholder 5"/>
          <p:cNvSpPr>
            <a:spLocks noGrp="1"/>
          </p:cNvSpPr>
          <p:nvPr>
            <p:ph type="sldNum" sz="quarter" idx="11"/>
          </p:nvPr>
        </p:nvSpPr>
        <p:spPr>
          <a:xfrm>
            <a:off x="8305800" y="6400800"/>
            <a:ext cx="457200" cy="457200"/>
          </a:xfrm>
        </p:spPr>
        <p:txBody>
          <a:bodyPr/>
          <a:lstStyle>
            <a:lvl1pPr>
              <a:defRPr smtClean="0"/>
            </a:lvl1pPr>
          </a:lstStyle>
          <a:p>
            <a:fld id="{636A192C-0536-2E41-BD99-A858447A6EB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0" y="1610878"/>
            <a:ext cx="777196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2040" y="3886200"/>
            <a:ext cx="6399920" cy="1752600"/>
          </a:xfrm>
          <a:prstGeom prst="rect">
            <a:avLst/>
          </a:prstGeom>
        </p:spPr>
        <p:txBody>
          <a:bodyPr/>
          <a:lstStyle>
            <a:lvl1pPr marL="0" indent="0" algn="ctr">
              <a:buNone/>
              <a:defRPr>
                <a:solidFill>
                  <a:schemeClr val="accent6">
                    <a:lumMod val="40000"/>
                    <a:lumOff val="6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dirty="0" smtClean="0"/>
              <a:t>Click to edit Master subtitle style</a:t>
            </a:r>
            <a:endParaRPr lang="en-US" dirty="0"/>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BEEBC7DA-A1A3-9742-8299-2562BFAC42B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457349" y="1604963"/>
            <a:ext cx="8224910" cy="4522787"/>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FDB3A078-C854-F045-B24C-54C047A60F3A}"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06905"/>
            <a:ext cx="777196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667" y="2906713"/>
            <a:ext cx="777196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D3F9639B-7F58-8746-A577-642754B9C31A}"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349" y="1604963"/>
            <a:ext cx="4041361" cy="45227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39432" y="1604963"/>
            <a:ext cx="4042827" cy="45227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F4FD105D-5216-8444-A6F2-19940E6FB82F}"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49" y="274638"/>
            <a:ext cx="8229307"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347" y="1535113"/>
            <a:ext cx="403989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347" y="2174875"/>
            <a:ext cx="403989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296" y="1535113"/>
            <a:ext cx="404136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296" y="2174875"/>
            <a:ext cx="404136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2"/>
          <p:cNvSpPr>
            <a:spLocks noGrp="1" noChangeArrowheads="1"/>
          </p:cNvSpPr>
          <p:nvPr>
            <p:ph type="dt" idx="10"/>
          </p:nvPr>
        </p:nvSpPr>
        <p:spPr>
          <a:ln/>
        </p:spPr>
        <p:txBody>
          <a:bodyPr/>
          <a:lstStyle>
            <a:lvl1pPr>
              <a:defRPr/>
            </a:lvl1pPr>
          </a:lstStyle>
          <a:p>
            <a:pPr>
              <a:defRPr/>
            </a:pPr>
            <a:endParaRPr lang="en-GB"/>
          </a:p>
        </p:txBody>
      </p:sp>
      <p:sp>
        <p:nvSpPr>
          <p:cNvPr id="8" name="Rectangle 3"/>
          <p:cNvSpPr>
            <a:spLocks noGrp="1" noChangeArrowheads="1"/>
          </p:cNvSpPr>
          <p:nvPr>
            <p:ph type="ftr" idx="11"/>
          </p:nvPr>
        </p:nvSpPr>
        <p:spPr>
          <a:ln/>
        </p:spPr>
        <p:txBody>
          <a:bodyPr/>
          <a:lstStyle>
            <a:lvl1pPr>
              <a:defRPr/>
            </a:lvl1pPr>
          </a:lstStyle>
          <a:p>
            <a:pPr>
              <a:defRPr/>
            </a:pPr>
            <a:endParaRPr lang="en-GB"/>
          </a:p>
        </p:txBody>
      </p:sp>
      <p:sp>
        <p:nvSpPr>
          <p:cNvPr id="9" name="Rectangle 4"/>
          <p:cNvSpPr>
            <a:spLocks noGrp="1" noChangeArrowheads="1"/>
          </p:cNvSpPr>
          <p:nvPr>
            <p:ph type="sldNum" idx="12"/>
          </p:nvPr>
        </p:nvSpPr>
        <p:spPr>
          <a:ln/>
        </p:spPr>
        <p:txBody>
          <a:bodyPr/>
          <a:lstStyle>
            <a:lvl1pPr>
              <a:defRPr/>
            </a:lvl1pPr>
          </a:lstStyle>
          <a:p>
            <a:pPr>
              <a:defRPr/>
            </a:pPr>
            <a:fld id="{DDF2FCA4-9A89-4F43-8563-C60C1C35ED48}"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GB"/>
          </a:p>
        </p:txBody>
      </p:sp>
      <p:sp>
        <p:nvSpPr>
          <p:cNvPr id="4" name="Rectangle 3"/>
          <p:cNvSpPr>
            <a:spLocks noGrp="1" noChangeArrowheads="1"/>
          </p:cNvSpPr>
          <p:nvPr>
            <p:ph type="ftr" idx="11"/>
          </p:nvPr>
        </p:nvSpPr>
        <p:spPr>
          <a:ln/>
        </p:spPr>
        <p:txBody>
          <a:bodyPr/>
          <a:lstStyle>
            <a:lvl1pPr>
              <a:defRPr/>
            </a:lvl1pPr>
          </a:lstStyle>
          <a:p>
            <a:pPr>
              <a:defRPr/>
            </a:pPr>
            <a:endParaRPr lang="en-GB"/>
          </a:p>
        </p:txBody>
      </p:sp>
      <p:sp>
        <p:nvSpPr>
          <p:cNvPr id="5" name="Rectangle 4"/>
          <p:cNvSpPr>
            <a:spLocks noGrp="1" noChangeArrowheads="1"/>
          </p:cNvSpPr>
          <p:nvPr>
            <p:ph type="sldNum" idx="12"/>
          </p:nvPr>
        </p:nvSpPr>
        <p:spPr>
          <a:ln/>
        </p:spPr>
        <p:txBody>
          <a:bodyPr/>
          <a:lstStyle>
            <a:lvl1pPr>
              <a:defRPr/>
            </a:lvl1pPr>
          </a:lstStyle>
          <a:p>
            <a:pPr>
              <a:defRPr/>
            </a:pPr>
            <a:fld id="{5EEDA85C-C8B5-BE4E-B667-919C68A272E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6339017E-7B1B-AC44-9CE9-4B0304C8549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endParaRPr lang="en-GB"/>
          </a:p>
        </p:txBody>
      </p:sp>
      <p:sp>
        <p:nvSpPr>
          <p:cNvPr id="3" name="Rectangle 3"/>
          <p:cNvSpPr>
            <a:spLocks noGrp="1" noChangeArrowheads="1"/>
          </p:cNvSpPr>
          <p:nvPr>
            <p:ph type="ftr" idx="11"/>
          </p:nvPr>
        </p:nvSpPr>
        <p:spPr>
          <a:ln/>
        </p:spPr>
        <p:txBody>
          <a:bodyPr/>
          <a:lstStyle>
            <a:lvl1pPr>
              <a:defRPr/>
            </a:lvl1pPr>
          </a:lstStyle>
          <a:p>
            <a:pPr>
              <a:defRPr/>
            </a:pPr>
            <a:endParaRPr lang="en-GB"/>
          </a:p>
        </p:txBody>
      </p:sp>
      <p:sp>
        <p:nvSpPr>
          <p:cNvPr id="4" name="Rectangle 4"/>
          <p:cNvSpPr>
            <a:spLocks noGrp="1" noChangeArrowheads="1"/>
          </p:cNvSpPr>
          <p:nvPr>
            <p:ph type="sldNum" idx="12"/>
          </p:nvPr>
        </p:nvSpPr>
        <p:spPr>
          <a:ln/>
        </p:spPr>
        <p:txBody>
          <a:bodyPr/>
          <a:lstStyle>
            <a:lvl1pPr>
              <a:defRPr/>
            </a:lvl1pPr>
          </a:lstStyle>
          <a:p>
            <a:pPr>
              <a:defRPr/>
            </a:pPr>
            <a:fld id="{48C14516-8045-1644-86D1-8545CED4B91C}"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9" y="273050"/>
            <a:ext cx="300793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219" y="273055"/>
            <a:ext cx="5111434"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349" y="1435103"/>
            <a:ext cx="300793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2FA325D6-5A7C-014E-ABA0-B62AA0D97055}"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3" y="4800600"/>
            <a:ext cx="5485227"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743" y="612775"/>
            <a:ext cx="5485227"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743" y="5367338"/>
            <a:ext cx="5485227"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91614821-7CA9-BE48-9C8A-745C44A72C5F}"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457349" y="1604963"/>
            <a:ext cx="8224910" cy="4522787"/>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C71E748D-55A2-3840-8FBC-C84CCFDA3F03}"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131" y="685800"/>
            <a:ext cx="2055128" cy="544195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346" y="685800"/>
            <a:ext cx="6029060" cy="5441950"/>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0BE50080-641F-644B-B9C1-1F487107E569}"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6022" y="685800"/>
            <a:ext cx="7766097" cy="2124075"/>
          </a:xfrm>
        </p:spPr>
        <p:txBody>
          <a:bodyPr/>
          <a:lstStyle/>
          <a:p>
            <a:r>
              <a:rPr lang="en-AU"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GB"/>
          </a:p>
        </p:txBody>
      </p:sp>
      <p:sp>
        <p:nvSpPr>
          <p:cNvPr id="4" name="Rectangle 3"/>
          <p:cNvSpPr>
            <a:spLocks noGrp="1" noChangeArrowheads="1"/>
          </p:cNvSpPr>
          <p:nvPr>
            <p:ph type="ftr" idx="11"/>
          </p:nvPr>
        </p:nvSpPr>
        <p:spPr>
          <a:ln/>
        </p:spPr>
        <p:txBody>
          <a:bodyPr/>
          <a:lstStyle>
            <a:lvl1pPr>
              <a:defRPr/>
            </a:lvl1pPr>
          </a:lstStyle>
          <a:p>
            <a:pPr>
              <a:defRPr/>
            </a:pPr>
            <a:endParaRPr lang="en-GB"/>
          </a:p>
        </p:txBody>
      </p:sp>
      <p:sp>
        <p:nvSpPr>
          <p:cNvPr id="5" name="Rectangle 4"/>
          <p:cNvSpPr>
            <a:spLocks noGrp="1" noChangeArrowheads="1"/>
          </p:cNvSpPr>
          <p:nvPr>
            <p:ph type="sldNum" idx="12"/>
          </p:nvPr>
        </p:nvSpPr>
        <p:spPr>
          <a:ln/>
        </p:spPr>
        <p:txBody>
          <a:bodyPr/>
          <a:lstStyle>
            <a:lvl1pPr>
              <a:defRPr/>
            </a:lvl1pPr>
          </a:lstStyle>
          <a:p>
            <a:pPr>
              <a:defRPr/>
            </a:pPr>
            <a:fld id="{91DC4F8C-84AE-7740-862C-059C52D5F787}"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4226" y="228376"/>
            <a:ext cx="7771476" cy="1143560"/>
          </a:xfrm>
        </p:spPr>
        <p:txBody>
          <a:bodyPr/>
          <a:lstStyle/>
          <a:p>
            <a:r>
              <a:rPr lang="en-AU" smtClean="0"/>
              <a:t>Click to edit Master title style</a:t>
            </a:r>
            <a:endParaRPr lang="en-GB"/>
          </a:p>
        </p:txBody>
      </p:sp>
      <p:sp>
        <p:nvSpPr>
          <p:cNvPr id="3" name="Text Placeholder 2"/>
          <p:cNvSpPr>
            <a:spLocks noGrp="1"/>
          </p:cNvSpPr>
          <p:nvPr>
            <p:ph type="body" sz="half" idx="1"/>
          </p:nvPr>
        </p:nvSpPr>
        <p:spPr>
          <a:xfrm>
            <a:off x="534226" y="1600313"/>
            <a:ext cx="3805100" cy="4648125"/>
          </a:xfrm>
          <a:prstGeom prst="rect">
            <a:avLst/>
          </a:prstGeom>
        </p:spPr>
        <p:txBody>
          <a:bodyPr lIns="96744" tIns="48372" rIns="96744" bIns="48372"/>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Chart Placeholder 3"/>
          <p:cNvSpPr>
            <a:spLocks noGrp="1"/>
          </p:cNvSpPr>
          <p:nvPr>
            <p:ph type="chart" sz="half" idx="2"/>
          </p:nvPr>
        </p:nvSpPr>
        <p:spPr>
          <a:xfrm>
            <a:off x="4500603" y="1600313"/>
            <a:ext cx="3805099" cy="4648125"/>
          </a:xfrm>
          <a:prstGeom prst="rect">
            <a:avLst/>
          </a:prstGeom>
        </p:spPr>
        <p:txBody>
          <a:bodyPr lIns="96744" tIns="48372" rIns="96744" bIns="48372"/>
          <a:lstStyle/>
          <a:p>
            <a:endParaRPr lang="en-GB"/>
          </a:p>
        </p:txBody>
      </p:sp>
      <p:sp>
        <p:nvSpPr>
          <p:cNvPr id="5" name="Date Placeholder 4"/>
          <p:cNvSpPr>
            <a:spLocks noGrp="1"/>
          </p:cNvSpPr>
          <p:nvPr>
            <p:ph type="dt" sz="half" idx="10"/>
          </p:nvPr>
        </p:nvSpPr>
        <p:spPr>
          <a:xfrm>
            <a:off x="685422" y="6248438"/>
            <a:ext cx="1905070" cy="456752"/>
          </a:xfrm>
        </p:spPr>
        <p:txBody>
          <a:bodyPr/>
          <a:lstStyle>
            <a:lvl1pPr>
              <a:defRPr smtClean="0"/>
            </a:lvl1pPr>
          </a:lstStyle>
          <a:p>
            <a:r>
              <a:rPr lang="en-US"/>
              <a:t>Monday</a:t>
            </a:r>
          </a:p>
        </p:txBody>
      </p:sp>
      <p:sp>
        <p:nvSpPr>
          <p:cNvPr id="6" name="Footer Placeholder 5"/>
          <p:cNvSpPr>
            <a:spLocks noGrp="1"/>
          </p:cNvSpPr>
          <p:nvPr>
            <p:ph type="ftr" sz="quarter" idx="11"/>
          </p:nvPr>
        </p:nvSpPr>
        <p:spPr>
          <a:xfrm>
            <a:off x="3810140" y="6401248"/>
            <a:ext cx="4495562" cy="303942"/>
          </a:xfrm>
        </p:spPr>
        <p:txBody>
          <a:bodyPr/>
          <a:lstStyle>
            <a:lvl1pPr>
              <a:defRPr/>
            </a:lvl1pPr>
          </a:lstStyle>
          <a:p>
            <a:r>
              <a:rPr lang="en-US"/>
              <a:t> COP335 From Networks to the Internet</a:t>
            </a:r>
            <a:endParaRPr lang="en-US">
              <a:latin typeface="Times New Roman" charset="0"/>
            </a:endParaRPr>
          </a:p>
        </p:txBody>
      </p:sp>
      <p:sp>
        <p:nvSpPr>
          <p:cNvPr id="7" name="Slide Number Placeholder 6"/>
          <p:cNvSpPr>
            <a:spLocks noGrp="1"/>
          </p:cNvSpPr>
          <p:nvPr>
            <p:ph type="sldNum" sz="quarter" idx="12"/>
          </p:nvPr>
        </p:nvSpPr>
        <p:spPr>
          <a:xfrm>
            <a:off x="8305701" y="6401248"/>
            <a:ext cx="624944" cy="303942"/>
          </a:xfrm>
        </p:spPr>
        <p:txBody>
          <a:bodyPr/>
          <a:lstStyle>
            <a:lvl1pPr>
              <a:defRPr smtClean="0"/>
            </a:lvl1pPr>
          </a:lstStyle>
          <a:p>
            <a:r>
              <a:rPr lang="en-US"/>
              <a:t>1-</a:t>
            </a:r>
            <a:fld id="{00059EB4-62B4-C34B-89A4-DE9B7A4959E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1A98E318-8CC7-0142-AD93-BE63A94191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533401"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699E70C4-EF10-9445-8942-89BCC28BE12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41F49188-810F-5E41-9D5B-44B229C3D46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A075DE0F-BF4C-BB4F-BDB0-DBE713AB657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03CCAAC5-E562-644A-84FF-DF0ED8E52E6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140AA80F-F006-2540-BD73-2B7C110083A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E3F7186B-EA2B-5347-8CB6-357569969EF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1"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33401" y="16002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162925" y="6400800"/>
            <a:ext cx="676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5CC3C1AE-CF7A-764C-BF22-E089F8C4127E}" type="slidenum">
              <a:rPr lang="en-US"/>
              <a:pPr/>
              <a:t>‹#›</a:t>
            </a:fld>
            <a:endParaRPr lang="en-US"/>
          </a:p>
        </p:txBody>
      </p:sp>
      <p:sp>
        <p:nvSpPr>
          <p:cNvPr id="9" name="Rectangle 6"/>
          <p:cNvSpPr>
            <a:spLocks noChangeArrowheads="1"/>
          </p:cNvSpPr>
          <p:nvPr userDrawn="1"/>
        </p:nvSpPr>
        <p:spPr bwMode="auto">
          <a:xfrm>
            <a:off x="0" y="0"/>
            <a:ext cx="247650" cy="2286000"/>
          </a:xfrm>
          <a:prstGeom prst="rect">
            <a:avLst/>
          </a:prstGeom>
          <a:solidFill>
            <a:schemeClr val="accent6">
              <a:lumMod val="60000"/>
              <a:lumOff val="40000"/>
            </a:schemeClr>
          </a:solidFill>
          <a:ln w="9525">
            <a:noFill/>
            <a:round/>
            <a:headEnd/>
            <a:tailEnd/>
          </a:ln>
          <a:effectLst/>
        </p:spPr>
        <p:txBody>
          <a:bodyPr wrap="none" anchor="ctr">
            <a:prstTxWarp prst="textNoShape">
              <a:avLst/>
            </a:prstTxWarp>
          </a:bodyPr>
          <a:lstStyle/>
          <a:p>
            <a:pPr>
              <a:defRPr/>
            </a:pPr>
            <a:endParaRPr lang="en-US"/>
          </a:p>
        </p:txBody>
      </p:sp>
      <p:sp>
        <p:nvSpPr>
          <p:cNvPr id="10" name="Rectangle 8"/>
          <p:cNvSpPr>
            <a:spLocks noChangeArrowheads="1"/>
          </p:cNvSpPr>
          <p:nvPr userDrawn="1"/>
        </p:nvSpPr>
        <p:spPr bwMode="auto">
          <a:xfrm>
            <a:off x="0" y="2286000"/>
            <a:ext cx="247650" cy="2286000"/>
          </a:xfrm>
          <a:prstGeom prst="rect">
            <a:avLst/>
          </a:prstGeom>
          <a:solidFill>
            <a:schemeClr val="accent6">
              <a:lumMod val="20000"/>
              <a:lumOff val="80000"/>
            </a:schemeClr>
          </a:solidFill>
          <a:ln w="9525">
            <a:noFill/>
            <a:round/>
            <a:headEnd/>
            <a:tailEnd/>
          </a:ln>
          <a:effectLst/>
        </p:spPr>
        <p:txBody>
          <a:bodyPr wrap="none" anchor="ctr">
            <a:prstTxWarp prst="textNoShape">
              <a:avLst/>
            </a:prstTxWarp>
          </a:bodyPr>
          <a:lstStyle/>
          <a:p>
            <a:pPr>
              <a:defRPr/>
            </a:pPr>
            <a:endParaRPr lang="en-US"/>
          </a:p>
        </p:txBody>
      </p:sp>
      <p:sp>
        <p:nvSpPr>
          <p:cNvPr id="11" name="Rectangle 9"/>
          <p:cNvSpPr>
            <a:spLocks noChangeArrowheads="1"/>
          </p:cNvSpPr>
          <p:nvPr userDrawn="1"/>
        </p:nvSpPr>
        <p:spPr bwMode="auto">
          <a:xfrm>
            <a:off x="0" y="4572000"/>
            <a:ext cx="247650" cy="2286000"/>
          </a:xfrm>
          <a:prstGeom prst="rect">
            <a:avLst/>
          </a:prstGeom>
          <a:solidFill>
            <a:schemeClr val="accent6">
              <a:lumMod val="40000"/>
              <a:lumOff val="60000"/>
            </a:schemeClr>
          </a:solidFill>
          <a:ln w="9525">
            <a:noFill/>
            <a:round/>
            <a:headEnd/>
            <a:tailEnd/>
          </a:ln>
          <a:effectLst/>
        </p:spPr>
        <p:txBody>
          <a:bodyPr wrap="none" anchor="ctr">
            <a:prstTxWarp prst="textNoShape">
              <a:avLst/>
            </a:prstTxWarp>
          </a:bodyPr>
          <a:lstStyle/>
          <a:p>
            <a:pPr>
              <a:defRPr/>
            </a:pPr>
            <a:endParaRPr lang="en-US"/>
          </a:p>
        </p:txBody>
      </p:sp>
      <p:sp>
        <p:nvSpPr>
          <p:cNvPr id="12" name="Line 7"/>
          <p:cNvSpPr>
            <a:spLocks noChangeShapeType="1"/>
          </p:cNvSpPr>
          <p:nvPr userDrawn="1"/>
        </p:nvSpPr>
        <p:spPr bwMode="auto">
          <a:xfrm flipV="1">
            <a:off x="495301" y="1436347"/>
            <a:ext cx="8211951" cy="0"/>
          </a:xfrm>
          <a:prstGeom prst="line">
            <a:avLst/>
          </a:prstGeom>
          <a:noFill/>
          <a:ln w="19080">
            <a:solidFill>
              <a:schemeClr val="accent6">
                <a:lumMod val="60000"/>
                <a:lumOff val="40000"/>
              </a:schemeClr>
            </a:solidFill>
            <a:miter lim="800000"/>
            <a:headEnd/>
            <a:tailEnd/>
          </a:ln>
          <a:effectLst/>
        </p:spPr>
        <p:txBody>
          <a:bodyP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 id="214748369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400" u="none">
          <a:solidFill>
            <a:schemeClr val="accent2"/>
          </a:solidFill>
          <a:latin typeface="Garamond (Headings)"/>
          <a:ea typeface="+mj-ea"/>
          <a:cs typeface="Garamond (Headings)"/>
        </a:defRPr>
      </a:lvl1pPr>
      <a:lvl2pPr algn="l" rtl="0" eaLnBrk="0" fontAlgn="base" hangingPunct="0">
        <a:spcBef>
          <a:spcPct val="0"/>
        </a:spcBef>
        <a:spcAft>
          <a:spcPct val="0"/>
        </a:spcAft>
        <a:defRPr sz="4000" u="sng">
          <a:solidFill>
            <a:schemeClr val="accent2"/>
          </a:solidFill>
          <a:latin typeface="Comic Sans MS" charset="0"/>
        </a:defRPr>
      </a:lvl2pPr>
      <a:lvl3pPr algn="l" rtl="0" eaLnBrk="0" fontAlgn="base" hangingPunct="0">
        <a:spcBef>
          <a:spcPct val="0"/>
        </a:spcBef>
        <a:spcAft>
          <a:spcPct val="0"/>
        </a:spcAft>
        <a:defRPr sz="4000" u="sng">
          <a:solidFill>
            <a:schemeClr val="accent2"/>
          </a:solidFill>
          <a:latin typeface="Comic Sans MS" charset="0"/>
        </a:defRPr>
      </a:lvl3pPr>
      <a:lvl4pPr algn="l" rtl="0" eaLnBrk="0" fontAlgn="base" hangingPunct="0">
        <a:spcBef>
          <a:spcPct val="0"/>
        </a:spcBef>
        <a:spcAft>
          <a:spcPct val="0"/>
        </a:spcAft>
        <a:defRPr sz="4000" u="sng">
          <a:solidFill>
            <a:schemeClr val="accent2"/>
          </a:solidFill>
          <a:latin typeface="Comic Sans MS" charset="0"/>
        </a:defRPr>
      </a:lvl4pPr>
      <a:lvl5pPr algn="l" rtl="0" eaLnBrk="0" fontAlgn="base" hangingPunct="0">
        <a:spcBef>
          <a:spcPct val="0"/>
        </a:spcBef>
        <a:spcAft>
          <a:spcPct val="0"/>
        </a:spcAft>
        <a:defRPr sz="4000" u="sng">
          <a:solidFill>
            <a:schemeClr val="accent2"/>
          </a:solidFill>
          <a:latin typeface="Comic Sans MS" charset="0"/>
        </a:defRPr>
      </a:lvl5pPr>
      <a:lvl6pPr marL="457200" algn="l" rtl="0" eaLnBrk="0" fontAlgn="base" hangingPunct="0">
        <a:spcBef>
          <a:spcPct val="0"/>
        </a:spcBef>
        <a:spcAft>
          <a:spcPct val="0"/>
        </a:spcAft>
        <a:defRPr sz="4000" u="sng">
          <a:solidFill>
            <a:schemeClr val="accent2"/>
          </a:solidFill>
          <a:latin typeface="Comic Sans MS" charset="0"/>
        </a:defRPr>
      </a:lvl6pPr>
      <a:lvl7pPr marL="914400" algn="l" rtl="0" eaLnBrk="0" fontAlgn="base" hangingPunct="0">
        <a:spcBef>
          <a:spcPct val="0"/>
        </a:spcBef>
        <a:spcAft>
          <a:spcPct val="0"/>
        </a:spcAft>
        <a:defRPr sz="4000" u="sng">
          <a:solidFill>
            <a:schemeClr val="accent2"/>
          </a:solidFill>
          <a:latin typeface="Comic Sans MS" charset="0"/>
        </a:defRPr>
      </a:lvl7pPr>
      <a:lvl8pPr marL="1371600" algn="l" rtl="0" eaLnBrk="0" fontAlgn="base" hangingPunct="0">
        <a:spcBef>
          <a:spcPct val="0"/>
        </a:spcBef>
        <a:spcAft>
          <a:spcPct val="0"/>
        </a:spcAft>
        <a:defRPr sz="4000" u="sng">
          <a:solidFill>
            <a:schemeClr val="accent2"/>
          </a:solidFill>
          <a:latin typeface="Comic Sans MS" charset="0"/>
        </a:defRPr>
      </a:lvl8pPr>
      <a:lvl9pPr marL="1828800" algn="l" rtl="0" eaLnBrk="0" fontAlgn="base" hangingPunct="0">
        <a:spcBef>
          <a:spcPct val="0"/>
        </a:spcBef>
        <a:spcAft>
          <a:spcPct val="0"/>
        </a:spcAft>
        <a:defRPr sz="4000" u="sng">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6">
            <a:lumMod val="60000"/>
            <a:lumOff val="40000"/>
          </a:schemeClr>
        </a:buClr>
        <a:buSzPct val="85000"/>
        <a:buFont typeface="Wingdings" charset="2"/>
        <a:buChar char="§"/>
        <a:defRPr sz="2800">
          <a:solidFill>
            <a:schemeClr val="tx1"/>
          </a:solidFill>
          <a:latin typeface="Verdana"/>
          <a:ea typeface="+mn-ea"/>
          <a:cs typeface="Verdana"/>
        </a:defRPr>
      </a:lvl1pPr>
      <a:lvl2pPr marL="742950" indent="-285750" algn="l" rtl="0" eaLnBrk="0" fontAlgn="base" hangingPunct="0">
        <a:spcBef>
          <a:spcPct val="20000"/>
        </a:spcBef>
        <a:spcAft>
          <a:spcPct val="0"/>
        </a:spcAft>
        <a:buClr>
          <a:schemeClr val="accent6">
            <a:lumMod val="60000"/>
            <a:lumOff val="40000"/>
          </a:schemeClr>
        </a:buClr>
        <a:buSzPct val="75000"/>
        <a:buFont typeface="Wingdings" charset="2"/>
        <a:buChar char="§"/>
        <a:defRPr sz="2400">
          <a:solidFill>
            <a:schemeClr val="tx1"/>
          </a:solidFill>
          <a:latin typeface="Verdana"/>
          <a:ea typeface="ヒラギノ角ゴ Pro W3" charset="-128"/>
          <a:cs typeface="Verdana"/>
        </a:defRPr>
      </a:lvl2pPr>
      <a:lvl3pPr marL="1143000" indent="-228600" algn="l" rtl="0" eaLnBrk="0" fontAlgn="base" hangingPunct="0">
        <a:spcBef>
          <a:spcPct val="20000"/>
        </a:spcBef>
        <a:spcAft>
          <a:spcPct val="0"/>
        </a:spcAft>
        <a:buClr>
          <a:schemeClr val="accent6">
            <a:lumMod val="60000"/>
            <a:lumOff val="40000"/>
          </a:schemeClr>
        </a:buClr>
        <a:buFont typeface="Wingdings" charset="2"/>
        <a:buChar char="§"/>
        <a:defRPr sz="2000">
          <a:solidFill>
            <a:schemeClr val="tx1"/>
          </a:solidFill>
          <a:latin typeface="Verdana"/>
          <a:ea typeface="ヒラギノ角ゴ Pro W3" charset="-128"/>
          <a:cs typeface="Verdana"/>
        </a:defRPr>
      </a:lvl3pPr>
      <a:lvl4pPr marL="1600200" indent="-228600" algn="l" rtl="0" eaLnBrk="0" fontAlgn="base" hangingPunct="0">
        <a:spcBef>
          <a:spcPct val="20000"/>
        </a:spcBef>
        <a:spcAft>
          <a:spcPct val="0"/>
        </a:spcAft>
        <a:buClr>
          <a:schemeClr val="accent6">
            <a:lumMod val="60000"/>
            <a:lumOff val="40000"/>
          </a:schemeClr>
        </a:buClr>
        <a:buFont typeface="Wingdings" charset="2"/>
        <a:buChar char="§"/>
        <a:defRPr sz="2000">
          <a:solidFill>
            <a:schemeClr val="tx1"/>
          </a:solidFill>
          <a:latin typeface="Verdana"/>
          <a:ea typeface="ヒラギノ角ゴ Pro W3" charset="-128"/>
          <a:cs typeface="Verdana"/>
        </a:defRPr>
      </a:lvl4pPr>
      <a:lvl5pPr marL="2057400" indent="-228600" algn="l" rtl="0" eaLnBrk="0" fontAlgn="base" hangingPunct="0">
        <a:spcBef>
          <a:spcPct val="20000"/>
        </a:spcBef>
        <a:spcAft>
          <a:spcPct val="0"/>
        </a:spcAft>
        <a:buClr>
          <a:schemeClr val="accent6">
            <a:lumMod val="60000"/>
            <a:lumOff val="40000"/>
          </a:schemeClr>
        </a:buClr>
        <a:buFont typeface="Wingdings" charset="2"/>
        <a:buChar char="§"/>
        <a:defRPr sz="2000">
          <a:solidFill>
            <a:schemeClr val="tx1"/>
          </a:solidFill>
          <a:latin typeface="Verdana"/>
          <a:ea typeface="ヒラギノ角ゴ Pro W3" charset="-128"/>
          <a:cs typeface="Verdana"/>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ヒラギノ角ゴ Pro W3" charset="-128"/>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ヒラギノ角ゴ Pro W3" charset="-128"/>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ヒラギノ角ゴ Pro W3" charset="-128"/>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680773" y="1105651"/>
            <a:ext cx="7766097"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2050" name="Rectangle 2"/>
          <p:cNvSpPr>
            <a:spLocks noGrp="1" noChangeArrowheads="1"/>
          </p:cNvSpPr>
          <p:nvPr>
            <p:ph type="dt"/>
          </p:nvPr>
        </p:nvSpPr>
        <p:spPr bwMode="auto">
          <a:xfrm>
            <a:off x="457348" y="6248400"/>
            <a:ext cx="2126955"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lnSpc>
                <a:spcPct val="102000"/>
              </a:lnSpc>
              <a:tabLst>
                <a:tab pos="723900" algn="l"/>
                <a:tab pos="1447800" algn="l"/>
                <a:tab pos="2171700" algn="l"/>
              </a:tabLst>
              <a:defRPr sz="1000">
                <a:solidFill>
                  <a:srgbClr val="000000"/>
                </a:solidFill>
                <a:latin typeface="+mn-lt"/>
                <a:ea typeface="+mn-ea"/>
                <a:cs typeface="+mn-cs"/>
              </a:defRPr>
            </a:lvl1pPr>
          </a:lstStyle>
          <a:p>
            <a:pPr>
              <a:defRPr/>
            </a:pPr>
            <a:endParaRPr lang="en-GB"/>
          </a:p>
        </p:txBody>
      </p:sp>
      <p:sp>
        <p:nvSpPr>
          <p:cNvPr id="2051" name="Rectangle 3"/>
          <p:cNvSpPr>
            <a:spLocks noGrp="1" noChangeArrowheads="1"/>
          </p:cNvSpPr>
          <p:nvPr>
            <p:ph type="ftr"/>
          </p:nvPr>
        </p:nvSpPr>
        <p:spPr bwMode="auto">
          <a:xfrm>
            <a:off x="3123736" y="6248400"/>
            <a:ext cx="2890665"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hangingPunct="1">
              <a:lnSpc>
                <a:spcPct val="102000"/>
              </a:lnSpc>
              <a:tabLst>
                <a:tab pos="723900" algn="l"/>
                <a:tab pos="1447800" algn="l"/>
                <a:tab pos="2171700" algn="l"/>
                <a:tab pos="2895600" algn="l"/>
              </a:tabLst>
              <a:defRPr sz="1000">
                <a:solidFill>
                  <a:srgbClr val="000000"/>
                </a:solidFill>
                <a:latin typeface="+mn-lt"/>
                <a:ea typeface="+mn-ea"/>
                <a:cs typeface="+mn-cs"/>
              </a:defRPr>
            </a:lvl1pPr>
          </a:lstStyle>
          <a:p>
            <a:pPr>
              <a:defRPr/>
            </a:pPr>
            <a:endParaRPr lang="en-GB"/>
          </a:p>
        </p:txBody>
      </p:sp>
      <p:sp>
        <p:nvSpPr>
          <p:cNvPr id="2052" name="Rectangle 4"/>
          <p:cNvSpPr>
            <a:spLocks noGrp="1" noChangeArrowheads="1"/>
          </p:cNvSpPr>
          <p:nvPr>
            <p:ph type="sldNum"/>
          </p:nvPr>
        </p:nvSpPr>
        <p:spPr bwMode="auto">
          <a:xfrm>
            <a:off x="6553836" y="6248400"/>
            <a:ext cx="2126954"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lnSpc>
                <a:spcPct val="102000"/>
              </a:lnSpc>
              <a:tabLst>
                <a:tab pos="723900" algn="l"/>
                <a:tab pos="1447800" algn="l"/>
                <a:tab pos="2171700" algn="l"/>
              </a:tabLst>
              <a:defRPr sz="1000">
                <a:solidFill>
                  <a:srgbClr val="000000"/>
                </a:solidFill>
                <a:latin typeface="+mn-lt"/>
                <a:ea typeface="+mn-ea"/>
                <a:cs typeface="+mn-cs"/>
              </a:defRPr>
            </a:lvl1pPr>
          </a:lstStyle>
          <a:p>
            <a:pPr>
              <a:defRPr/>
            </a:pPr>
            <a:fld id="{7439054B-9323-BA44-B025-57672476A59C}" type="slidenum">
              <a:rPr lang="en-GB"/>
              <a:pPr>
                <a:defRPr/>
              </a:pPr>
              <a:t>‹#›</a:t>
            </a:fld>
            <a:endParaRPr lang="en-GB"/>
          </a:p>
        </p:txBody>
      </p:sp>
      <p:sp>
        <p:nvSpPr>
          <p:cNvPr id="2054" name="Rectangle 6"/>
          <p:cNvSpPr>
            <a:spLocks noChangeArrowheads="1"/>
          </p:cNvSpPr>
          <p:nvPr/>
        </p:nvSpPr>
        <p:spPr bwMode="auto">
          <a:xfrm>
            <a:off x="228675" y="2889253"/>
            <a:ext cx="2870143" cy="201613"/>
          </a:xfrm>
          <a:prstGeom prst="rect">
            <a:avLst/>
          </a:prstGeom>
          <a:solidFill>
            <a:schemeClr val="accent6">
              <a:lumMod val="75000"/>
            </a:schemeClr>
          </a:solidFill>
          <a:ln w="9525">
            <a:noFill/>
            <a:round/>
            <a:headEnd/>
            <a:tailEnd/>
          </a:ln>
          <a:effectLst/>
        </p:spPr>
        <p:txBody>
          <a:bodyPr wrap="none" anchor="ctr">
            <a:prstTxWarp prst="textNoShape">
              <a:avLst/>
            </a:prstTxWarp>
          </a:bodyPr>
          <a:lstStyle/>
          <a:p>
            <a:pPr>
              <a:defRPr/>
            </a:pPr>
            <a:endParaRPr lang="en-US"/>
          </a:p>
        </p:txBody>
      </p:sp>
      <p:sp>
        <p:nvSpPr>
          <p:cNvPr id="2055" name="Rectangle 7"/>
          <p:cNvSpPr>
            <a:spLocks noChangeArrowheads="1"/>
          </p:cNvSpPr>
          <p:nvPr/>
        </p:nvSpPr>
        <p:spPr bwMode="auto">
          <a:xfrm>
            <a:off x="3098818" y="2889253"/>
            <a:ext cx="2870143" cy="201613"/>
          </a:xfrm>
          <a:prstGeom prst="rect">
            <a:avLst/>
          </a:prstGeom>
          <a:solidFill>
            <a:schemeClr val="accent6">
              <a:lumMod val="40000"/>
              <a:lumOff val="60000"/>
            </a:schemeClr>
          </a:solidFill>
          <a:ln w="9525">
            <a:noFill/>
            <a:round/>
            <a:headEnd/>
            <a:tailEnd/>
          </a:ln>
          <a:effectLst/>
        </p:spPr>
        <p:txBody>
          <a:bodyPr wrap="none" anchor="ctr">
            <a:prstTxWarp prst="textNoShape">
              <a:avLst/>
            </a:prstTxWarp>
          </a:bodyPr>
          <a:lstStyle/>
          <a:p>
            <a:pPr>
              <a:defRPr/>
            </a:pPr>
            <a:endParaRPr lang="en-US"/>
          </a:p>
        </p:txBody>
      </p:sp>
      <p:sp>
        <p:nvSpPr>
          <p:cNvPr id="2056" name="Rectangle 8"/>
          <p:cNvSpPr>
            <a:spLocks noChangeArrowheads="1"/>
          </p:cNvSpPr>
          <p:nvPr/>
        </p:nvSpPr>
        <p:spPr bwMode="auto">
          <a:xfrm>
            <a:off x="5968961" y="2889253"/>
            <a:ext cx="2870143" cy="201613"/>
          </a:xfrm>
          <a:prstGeom prst="rect">
            <a:avLst/>
          </a:prstGeom>
          <a:solidFill>
            <a:schemeClr val="accent6"/>
          </a:solidFill>
          <a:ln w="9525">
            <a:noFill/>
            <a:round/>
            <a:headEnd/>
            <a:tailEnd/>
          </a:ln>
          <a:effectLst/>
        </p:spPr>
        <p:txBody>
          <a:bodyPr wrap="none" anchor="ct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defTabSz="457200" rtl="0" eaLnBrk="0" fontAlgn="base" hangingPunct="0">
        <a:lnSpc>
          <a:spcPct val="78000"/>
        </a:lnSpc>
        <a:spcBef>
          <a:spcPct val="0"/>
        </a:spcBef>
        <a:spcAft>
          <a:spcPct val="0"/>
        </a:spcAft>
        <a:buClr>
          <a:srgbClr val="000000"/>
        </a:buClr>
        <a:buSzPct val="100000"/>
        <a:buFont typeface="Times New Roman" charset="0"/>
        <a:defRPr sz="4400">
          <a:solidFill>
            <a:schemeClr val="accent6"/>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2pPr>
      <a:lvl3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3pPr>
      <a:lvl4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4pPr>
      <a:lvl5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5pPr>
      <a:lvl6pPr marL="25146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6pPr>
      <a:lvl7pPr marL="29718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7pPr>
      <a:lvl8pPr marL="34290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8pPr>
      <a:lvl9pPr marL="38862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9pPr>
    </p:titleStyle>
    <p:bodyStyle>
      <a:lvl1pPr marL="342900" indent="-342900" algn="l" defTabSz="457200" rtl="0" eaLnBrk="0" fontAlgn="base" hangingPunct="0">
        <a:lnSpc>
          <a:spcPct val="108000"/>
        </a:lnSpc>
        <a:spcBef>
          <a:spcPts val="700"/>
        </a:spcBef>
        <a:spcAft>
          <a:spcPct val="0"/>
        </a:spcAft>
        <a:buClr>
          <a:srgbClr val="000000"/>
        </a:buClr>
        <a:buSzPct val="100000"/>
        <a:buFont typeface="Times New Roman" charset="0"/>
        <a:defRPr sz="2800">
          <a:solidFill>
            <a:srgbClr val="000000"/>
          </a:solidFill>
          <a:latin typeface="+mn-lt"/>
          <a:ea typeface="+mn-ea"/>
          <a:cs typeface="+mn-cs"/>
        </a:defRPr>
      </a:lvl1pPr>
      <a:lvl2pPr marL="742950" indent="-285750" algn="l" defTabSz="457200" rtl="0" eaLnBrk="0" fontAlgn="base" hangingPunct="0">
        <a:lnSpc>
          <a:spcPct val="108000"/>
        </a:lnSpc>
        <a:spcBef>
          <a:spcPts val="600"/>
        </a:spcBef>
        <a:spcAft>
          <a:spcPct val="0"/>
        </a:spcAft>
        <a:buClr>
          <a:srgbClr val="000000"/>
        </a:buClr>
        <a:buSzPct val="100000"/>
        <a:buFont typeface="Times New Roman" charset="0"/>
        <a:defRPr sz="2400">
          <a:solidFill>
            <a:srgbClr val="000000"/>
          </a:solidFill>
          <a:latin typeface="+mn-lt"/>
          <a:ea typeface="+mn-ea"/>
          <a:cs typeface="+mn-cs"/>
        </a:defRPr>
      </a:lvl2pPr>
      <a:lvl3pPr marL="1143000" indent="-228600" algn="l" defTabSz="457200" rtl="0" eaLnBrk="0" fontAlgn="base" hangingPunct="0">
        <a:lnSpc>
          <a:spcPct val="108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5pPr>
      <a:lvl6pPr marL="25146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vmlDrawing" Target="../drawings/vmlDrawing13.vml"/><Relationship Id="rId2" Type="http://schemas.openxmlformats.org/officeDocument/2006/relationships/slideLayout" Target="../slideLayouts/slideLayout6.xml"/><Relationship Id="rId3" Type="http://schemas.openxmlformats.org/officeDocument/2006/relationships/oleObject" Target="../embeddings/oleObject37.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8.xml"/><Relationship Id="rId4" Type="http://schemas.openxmlformats.org/officeDocument/2006/relationships/oleObject" Target="../embeddings/oleObject38.bin"/><Relationship Id="rId5" Type="http://schemas.openxmlformats.org/officeDocument/2006/relationships/oleObject" Target="../embeddings/oleObject39.bin"/><Relationship Id="rId6" Type="http://schemas.openxmlformats.org/officeDocument/2006/relationships/oleObject" Target="../embeddings/oleObject40.bin"/><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9.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4" Type="http://schemas.openxmlformats.org/officeDocument/2006/relationships/oleObject" Target="../embeddings/oleObject41.bin"/><Relationship Id="rId5" Type="http://schemas.openxmlformats.org/officeDocument/2006/relationships/oleObject" Target="../embeddings/oleObject42.bin"/><Relationship Id="rId6" Type="http://schemas.openxmlformats.org/officeDocument/2006/relationships/oleObject" Target="../embeddings/oleObject43.bin"/><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26.xml.rels><?xml version="1.0" encoding="UTF-8" standalone="yes"?>
<Relationships xmlns="http://schemas.openxmlformats.org/package/2006/relationships"><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44.bin"/></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oleObject" Target="../embeddings/oleObject45.bin"/><Relationship Id="rId6" Type="http://schemas.openxmlformats.org/officeDocument/2006/relationships/oleObject" Target="../embeddings/oleObject46.bin"/><Relationship Id="rId7" Type="http://schemas.openxmlformats.org/officeDocument/2006/relationships/oleObject" Target="../embeddings/oleObject47.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oleObject" Target="../embeddings/oleObject48.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21.png"/><Relationship Id="rId5" Type="http://schemas.openxmlformats.org/officeDocument/2006/relationships/image" Target="../media/image22.jpeg"/><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oleObject" Target="../embeddings/oleObject51.bin"/><Relationship Id="rId5" Type="http://schemas.openxmlformats.org/officeDocument/2006/relationships/oleObject" Target="../embeddings/oleObject52.bin"/><Relationship Id="rId1" Type="http://schemas.openxmlformats.org/officeDocument/2006/relationships/vmlDrawing" Target="../drawings/vmlDrawing20.vml"/><Relationship Id="rId2"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oleObject" Target="../embeddings/oleObject54.bin"/><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vmlDrawing" Target="../drawings/vmlDrawing22.vml"/><Relationship Id="rId2" Type="http://schemas.openxmlformats.org/officeDocument/2006/relationships/slideLayout" Target="../slideLayouts/slideLayout6.xml"/><Relationship Id="rId3" Type="http://schemas.openxmlformats.org/officeDocument/2006/relationships/oleObject" Target="../embeddings/oleObject55.bin"/></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7.xml"/><Relationship Id="rId3" Type="http://schemas.openxmlformats.org/officeDocument/2006/relationships/image" Target="../media/image36.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vmlDrawing" Target="../drawings/vmlDrawing23.vml"/><Relationship Id="rId2" Type="http://schemas.openxmlformats.org/officeDocument/2006/relationships/slideLayout" Target="../slideLayouts/slideLayout2.xml"/><Relationship Id="rId3" Type="http://schemas.openxmlformats.org/officeDocument/2006/relationships/oleObject" Target="../embeddings/oleObject56.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vmlDrawing" Target="../drawings/vmlDrawing24.vml"/><Relationship Id="rId2" Type="http://schemas.openxmlformats.org/officeDocument/2006/relationships/slideLayout" Target="../slideLayouts/slideLayout6.xml"/><Relationship Id="rId3" Type="http://schemas.openxmlformats.org/officeDocument/2006/relationships/oleObject" Target="../embeddings/oleObject57.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5" Type="http://schemas.openxmlformats.org/officeDocument/2006/relationships/image" Target="../media/image3.pdf"/><Relationship Id="rId6" Type="http://schemas.openxmlformats.org/officeDocument/2006/relationships/image" Target="../media/image4.png"/><Relationship Id="rId7" Type="http://schemas.openxmlformats.org/officeDocument/2006/relationships/image" Target="../media/image5.pdf"/><Relationship Id="rId8" Type="http://schemas.openxmlformats.org/officeDocument/2006/relationships/image" Target="../media/image6.png"/><Relationship Id="rId9" Type="http://schemas.openxmlformats.org/officeDocument/2006/relationships/image" Target="../media/image7.pdf"/><Relationship Id="rId10"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5" Type="http://schemas.openxmlformats.org/officeDocument/2006/relationships/image" Target="../media/image3.pdf"/><Relationship Id="rId6" Type="http://schemas.openxmlformats.org/officeDocument/2006/relationships/image" Target="../media/image4.png"/><Relationship Id="rId7" Type="http://schemas.openxmlformats.org/officeDocument/2006/relationships/image" Target="../media/image5.pdf"/><Relationship Id="rId8" Type="http://schemas.openxmlformats.org/officeDocument/2006/relationships/image" Target="../media/image6.png"/><Relationship Id="rId9" Type="http://schemas.openxmlformats.org/officeDocument/2006/relationships/image" Target="../media/image7.pdf"/><Relationship Id="rId10"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9.xml"/><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oleObject" Target="../embeddings/oleObject6.bin"/><Relationship Id="rId10"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0.bin"/><Relationship Id="rId5" Type="http://schemas.openxmlformats.org/officeDocument/2006/relationships/oleObject" Target="../embeddings/oleObject11.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2.bin"/><Relationship Id="rId5" Type="http://schemas.openxmlformats.org/officeDocument/2006/relationships/oleObject" Target="../embeddings/oleObject13.bin"/><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1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1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oleObject" Target="../embeddings/oleObject14.bin"/><Relationship Id="rId5" Type="http://schemas.openxmlformats.org/officeDocument/2006/relationships/oleObject" Target="../embeddings/oleObject15.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16.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 Id="rId3" Type="http://schemas.openxmlformats.org/officeDocument/2006/relationships/image" Target="../media/image1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oleObject" Target="../embeddings/oleObject17.bin"/><Relationship Id="rId5" Type="http://schemas.openxmlformats.org/officeDocument/2006/relationships/oleObject" Target="../embeddings/oleObject18.bin"/><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4" Type="http://schemas.openxmlformats.org/officeDocument/2006/relationships/oleObject" Target="../embeddings/oleObject19.bin"/><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4" Type="http://schemas.openxmlformats.org/officeDocument/2006/relationships/oleObject" Target="../embeddings/oleObject20.bin"/><Relationship Id="rId5" Type="http://schemas.openxmlformats.org/officeDocument/2006/relationships/oleObject" Target="../embeddings/oleObject21.bin"/><Relationship Id="rId6" Type="http://schemas.openxmlformats.org/officeDocument/2006/relationships/image" Target="../media/image15.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4" Type="http://schemas.openxmlformats.org/officeDocument/2006/relationships/oleObject" Target="../embeddings/oleObject22.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4" Type="http://schemas.openxmlformats.org/officeDocument/2006/relationships/oleObject" Target="../embeddings/oleObject23.bin"/><Relationship Id="rId5" Type="http://schemas.openxmlformats.org/officeDocument/2006/relationships/oleObject" Target="../embeddings/oleObject24.bin"/><Relationship Id="rId6" Type="http://schemas.openxmlformats.org/officeDocument/2006/relationships/oleObject" Target="../embeddings/oleObject25.bin"/><Relationship Id="rId7" Type="http://schemas.openxmlformats.org/officeDocument/2006/relationships/oleObject" Target="../embeddings/oleObject26.bin"/><Relationship Id="rId8" Type="http://schemas.openxmlformats.org/officeDocument/2006/relationships/oleObject" Target="../embeddings/oleObject27.bin"/><Relationship Id="rId9" Type="http://schemas.openxmlformats.org/officeDocument/2006/relationships/oleObject" Target="../embeddings/oleObject28.bin"/><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4" Type="http://schemas.openxmlformats.org/officeDocument/2006/relationships/oleObject" Target="../embeddings/oleObject29.bin"/><Relationship Id="rId5" Type="http://schemas.openxmlformats.org/officeDocument/2006/relationships/oleObject" Target="../embeddings/oleObject30.bin"/><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oleObject" Target="../embeddings/oleObject33.bin"/><Relationship Id="rId9" Type="http://schemas.openxmlformats.org/officeDocument/2006/relationships/oleObject" Target="../embeddings/oleObject34.bin"/><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oleObject" Target="../embeddings/oleObject35.bin"/><Relationship Id="rId7" Type="http://schemas.openxmlformats.org/officeDocument/2006/relationships/oleObject" Target="../embeddings/oleObject36.bin"/><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smtClean="0"/>
              <a:t>Internet Exchange Points (IXPs)</a:t>
            </a:r>
            <a:endParaRPr lang="en-US"/>
          </a:p>
        </p:txBody>
      </p:sp>
      <p:sp>
        <p:nvSpPr>
          <p:cNvPr id="6" name="Subtitle 5"/>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p:txBody>
          <a:bodyPr/>
          <a:lstStyle/>
          <a:p>
            <a:r>
              <a:rPr lang="en-GB" smtClean="0"/>
              <a:t>Internet Exchange Point</a:t>
            </a:r>
            <a:br>
              <a:rPr lang="en-GB" smtClean="0"/>
            </a:br>
            <a:r>
              <a:rPr lang="en-GB" smtClean="0"/>
              <a:t>Why peer?</a:t>
            </a:r>
            <a:endParaRPr lang="en-GB"/>
          </a:p>
        </p:txBody>
      </p:sp>
      <p:sp>
        <p:nvSpPr>
          <p:cNvPr id="144389" name="Rectangle 5"/>
          <p:cNvSpPr>
            <a:spLocks noGrp="1" noChangeArrowheads="1"/>
          </p:cNvSpPr>
          <p:nvPr>
            <p:ph idx="1"/>
          </p:nvPr>
        </p:nvSpPr>
        <p:spPr/>
        <p:txBody>
          <a:bodyPr/>
          <a:lstStyle/>
          <a:p>
            <a:r>
              <a:rPr lang="en-GB" smtClean="0"/>
              <a:t>Solution:</a:t>
            </a:r>
          </a:p>
          <a:p>
            <a:pPr lvl="1"/>
            <a:r>
              <a:rPr lang="en-GB" smtClean="0"/>
              <a:t>Two competing ISPs peer with each other</a:t>
            </a:r>
          </a:p>
          <a:p>
            <a:r>
              <a:rPr lang="en-GB" smtClean="0"/>
              <a:t>Result:</a:t>
            </a:r>
          </a:p>
          <a:p>
            <a:pPr lvl="1"/>
            <a:r>
              <a:rPr lang="en-GB" smtClean="0"/>
              <a:t>Both save money</a:t>
            </a:r>
          </a:p>
          <a:p>
            <a:pPr lvl="1"/>
            <a:r>
              <a:rPr lang="en-GB" smtClean="0"/>
              <a:t>Local traffic stays local</a:t>
            </a:r>
          </a:p>
          <a:p>
            <a:pPr lvl="1"/>
            <a:r>
              <a:rPr lang="en-GB" smtClean="0"/>
              <a:t>Better network performance, better QoS,…</a:t>
            </a:r>
          </a:p>
          <a:p>
            <a:pPr lvl="1"/>
            <a:r>
              <a:rPr lang="en-GB" smtClean="0"/>
              <a:t>More international bandwidth for expensive international traffic</a:t>
            </a:r>
          </a:p>
          <a:p>
            <a:pPr lvl="1"/>
            <a:r>
              <a:rPr lang="en-GB" smtClean="0"/>
              <a:t>Everyone is happy</a:t>
            </a:r>
            <a:endParaRPr lang="en-GB"/>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mtClean="0"/>
              <a:t>Mail message format</a:t>
            </a:r>
            <a:endParaRPr lang="en-US" dirty="0"/>
          </a:p>
        </p:txBody>
      </p:sp>
      <p:sp>
        <p:nvSpPr>
          <p:cNvPr id="145411" name="Rectangle 3"/>
          <p:cNvSpPr>
            <a:spLocks noGrp="1" noChangeArrowheads="1"/>
          </p:cNvSpPr>
          <p:nvPr>
            <p:ph idx="4294967295"/>
          </p:nvPr>
        </p:nvSpPr>
        <p:spPr>
          <a:xfrm>
            <a:off x="537012" y="1600200"/>
            <a:ext cx="3681413" cy="4648200"/>
          </a:xfrm>
        </p:spPr>
        <p:txBody>
          <a:bodyPr lIns="96744" tIns="48372" rIns="96744" bIns="48372"/>
          <a:lstStyle/>
          <a:p>
            <a:pPr>
              <a:lnSpc>
                <a:spcPct val="90000"/>
              </a:lnSpc>
              <a:buFont typeface="Wingdings" charset="2"/>
              <a:buNone/>
            </a:pPr>
            <a:r>
              <a:rPr lang="en-US" sz="2000" dirty="0"/>
              <a:t>SMTP: protocol for exchanging email </a:t>
            </a:r>
            <a:r>
              <a:rPr lang="en-US" sz="2000" dirty="0" err="1"/>
              <a:t>msgs</a:t>
            </a:r>
            <a:endParaRPr lang="en-US" sz="2000" dirty="0"/>
          </a:p>
          <a:p>
            <a:pPr>
              <a:lnSpc>
                <a:spcPct val="90000"/>
              </a:lnSpc>
              <a:buFont typeface="Wingdings" charset="2"/>
              <a:buNone/>
            </a:pPr>
            <a:r>
              <a:rPr lang="en-US" sz="2000" dirty="0"/>
              <a:t>RFC 822: standard for text message format:</a:t>
            </a:r>
          </a:p>
          <a:p>
            <a:pPr>
              <a:lnSpc>
                <a:spcPct val="90000"/>
              </a:lnSpc>
            </a:pPr>
            <a:r>
              <a:rPr lang="en-US" sz="2000" dirty="0"/>
              <a:t>header lines, e.g.,</a:t>
            </a:r>
          </a:p>
          <a:p>
            <a:pPr lvl="1">
              <a:lnSpc>
                <a:spcPct val="90000"/>
              </a:lnSpc>
            </a:pPr>
            <a:r>
              <a:rPr lang="en-US" sz="1800" dirty="0"/>
              <a:t>To:</a:t>
            </a:r>
          </a:p>
          <a:p>
            <a:pPr lvl="1">
              <a:lnSpc>
                <a:spcPct val="90000"/>
              </a:lnSpc>
            </a:pPr>
            <a:r>
              <a:rPr lang="en-US" sz="1800" dirty="0"/>
              <a:t>From:</a:t>
            </a:r>
          </a:p>
          <a:p>
            <a:pPr lvl="1">
              <a:lnSpc>
                <a:spcPct val="90000"/>
              </a:lnSpc>
            </a:pPr>
            <a:r>
              <a:rPr lang="en-US" sz="1800" dirty="0"/>
              <a:t>Subject:</a:t>
            </a:r>
          </a:p>
          <a:p>
            <a:pPr lvl="1">
              <a:lnSpc>
                <a:spcPct val="90000"/>
              </a:lnSpc>
              <a:buFontTx/>
              <a:buNone/>
            </a:pPr>
            <a:r>
              <a:rPr lang="en-US" sz="1800" i="1" dirty="0">
                <a:solidFill>
                  <a:srgbClr val="FF0000"/>
                </a:solidFill>
              </a:rPr>
              <a:t>different</a:t>
            </a:r>
            <a:r>
              <a:rPr lang="en-US" sz="1800" i="1" dirty="0">
                <a:solidFill>
                  <a:srgbClr val="66FFCC"/>
                </a:solidFill>
              </a:rPr>
              <a:t> </a:t>
            </a:r>
            <a:r>
              <a:rPr lang="en-US" sz="1800" i="1" dirty="0"/>
              <a:t>from SMTP commands</a:t>
            </a:r>
            <a:r>
              <a:rPr lang="en-US" sz="1800" dirty="0"/>
              <a:t>!</a:t>
            </a:r>
          </a:p>
          <a:p>
            <a:pPr>
              <a:lnSpc>
                <a:spcPct val="90000"/>
              </a:lnSpc>
            </a:pPr>
            <a:r>
              <a:rPr lang="en-US" sz="2000" dirty="0"/>
              <a:t>body</a:t>
            </a:r>
          </a:p>
          <a:p>
            <a:pPr lvl="1">
              <a:lnSpc>
                <a:spcPct val="90000"/>
              </a:lnSpc>
            </a:pPr>
            <a:r>
              <a:rPr lang="en-US" sz="1800" dirty="0"/>
              <a:t>the “message”, ASCII characters only</a:t>
            </a:r>
          </a:p>
        </p:txBody>
      </p:sp>
      <p:sp>
        <p:nvSpPr>
          <p:cNvPr id="145412" name="Rectangle 4"/>
          <p:cNvSpPr>
            <a:spLocks noChangeArrowheads="1"/>
          </p:cNvSpPr>
          <p:nvPr/>
        </p:nvSpPr>
        <p:spPr bwMode="auto">
          <a:xfrm>
            <a:off x="4977710" y="1892500"/>
            <a:ext cx="2832405" cy="431563"/>
          </a:xfrm>
          <a:prstGeom prst="rect">
            <a:avLst/>
          </a:prstGeom>
          <a:solidFill>
            <a:schemeClr val="accent1"/>
          </a:solidFill>
          <a:ln w="9525">
            <a:solidFill>
              <a:schemeClr val="tx1"/>
            </a:solidFill>
            <a:miter lim="800000"/>
            <a:headEnd/>
            <a:tailEnd/>
          </a:ln>
          <a:effectLst/>
        </p:spPr>
        <p:txBody>
          <a:bodyPr wrap="none" lIns="91432" tIns="45716" rIns="91432" bIns="45716" anchor="ctr">
            <a:prstTxWarp prst="textNoShape">
              <a:avLst/>
            </a:prstTxWarp>
          </a:bodyPr>
          <a:lstStyle/>
          <a:p>
            <a:pPr algn="ctr" defTabSz="913689"/>
            <a:r>
              <a:rPr lang="en-US" sz="2400" dirty="0">
                <a:solidFill>
                  <a:schemeClr val="bg1"/>
                </a:solidFill>
                <a:latin typeface="Verdana"/>
                <a:cs typeface="Verdana"/>
              </a:rPr>
              <a:t>header</a:t>
            </a:r>
          </a:p>
        </p:txBody>
      </p:sp>
      <p:sp>
        <p:nvSpPr>
          <p:cNvPr id="145413" name="Rectangle 5"/>
          <p:cNvSpPr>
            <a:spLocks noChangeArrowheads="1"/>
          </p:cNvSpPr>
          <p:nvPr/>
        </p:nvSpPr>
        <p:spPr bwMode="auto">
          <a:xfrm>
            <a:off x="4977710" y="2705250"/>
            <a:ext cx="2832405" cy="1739689"/>
          </a:xfrm>
          <a:prstGeom prst="rect">
            <a:avLst/>
          </a:prstGeom>
          <a:solidFill>
            <a:schemeClr val="accent2"/>
          </a:solidFill>
          <a:ln w="9525">
            <a:solidFill>
              <a:schemeClr val="tx1"/>
            </a:solidFill>
            <a:miter lim="800000"/>
            <a:headEnd/>
            <a:tailEnd/>
          </a:ln>
          <a:effectLst/>
        </p:spPr>
        <p:txBody>
          <a:bodyPr wrap="none" lIns="91432" tIns="45716" rIns="91432" bIns="45716" anchor="ctr">
            <a:prstTxWarp prst="textNoShape">
              <a:avLst/>
            </a:prstTxWarp>
          </a:bodyPr>
          <a:lstStyle/>
          <a:p>
            <a:pPr algn="ctr" defTabSz="913689"/>
            <a:r>
              <a:rPr lang="en-US" sz="2400" dirty="0">
                <a:solidFill>
                  <a:schemeClr val="bg1"/>
                </a:solidFill>
                <a:latin typeface="Verdana"/>
                <a:cs typeface="Verdana"/>
              </a:rPr>
              <a:t>body</a:t>
            </a:r>
          </a:p>
        </p:txBody>
      </p:sp>
      <p:sp>
        <p:nvSpPr>
          <p:cNvPr id="145414" name="Rectangle 6"/>
          <p:cNvSpPr>
            <a:spLocks noChangeArrowheads="1"/>
          </p:cNvSpPr>
          <p:nvPr/>
        </p:nvSpPr>
        <p:spPr bwMode="auto">
          <a:xfrm>
            <a:off x="4774434" y="1778312"/>
            <a:ext cx="3238955" cy="3073002"/>
          </a:xfrm>
          <a:prstGeom prst="rect">
            <a:avLst/>
          </a:prstGeom>
          <a:noFill/>
          <a:ln w="12700">
            <a:solidFill>
              <a:schemeClr val="tx1"/>
            </a:solidFill>
            <a:miter lim="800000"/>
            <a:headEnd/>
            <a:tailEnd/>
          </a:ln>
          <a:effectLst/>
        </p:spPr>
        <p:txBody>
          <a:bodyPr wrap="none" lIns="96744" tIns="48372" rIns="96744" bIns="48372" anchor="ctr">
            <a:prstTxWarp prst="textNoShape">
              <a:avLst/>
            </a:prstTxWarp>
          </a:bodyPr>
          <a:lstStyle/>
          <a:p>
            <a:endParaRPr lang="en-GB"/>
          </a:p>
        </p:txBody>
      </p:sp>
      <p:sp>
        <p:nvSpPr>
          <p:cNvPr id="145415" name="Line 7"/>
          <p:cNvSpPr>
            <a:spLocks noChangeShapeType="1"/>
          </p:cNvSpPr>
          <p:nvPr/>
        </p:nvSpPr>
        <p:spPr bwMode="auto">
          <a:xfrm flipV="1">
            <a:off x="3377593" y="2159498"/>
            <a:ext cx="1549717" cy="834975"/>
          </a:xfrm>
          <a:prstGeom prst="line">
            <a:avLst/>
          </a:prstGeom>
          <a:noFill/>
          <a:ln w="1905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45416" name="Line 8"/>
          <p:cNvSpPr>
            <a:spLocks noChangeShapeType="1"/>
          </p:cNvSpPr>
          <p:nvPr/>
        </p:nvSpPr>
        <p:spPr bwMode="auto">
          <a:xfrm flipV="1">
            <a:off x="2627626" y="3321093"/>
            <a:ext cx="2287925" cy="1562033"/>
          </a:xfrm>
          <a:prstGeom prst="line">
            <a:avLst/>
          </a:prstGeom>
          <a:noFill/>
          <a:ln w="1905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45417" name="Text Box 9"/>
          <p:cNvSpPr txBox="1">
            <a:spLocks noChangeArrowheads="1"/>
          </p:cNvSpPr>
          <p:nvPr/>
        </p:nvSpPr>
        <p:spPr bwMode="auto">
          <a:xfrm>
            <a:off x="8090031" y="2112479"/>
            <a:ext cx="889971" cy="707878"/>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000" dirty="0">
                <a:latin typeface="Verdana"/>
                <a:cs typeface="Verdana"/>
              </a:rPr>
              <a:t>blank</a:t>
            </a:r>
          </a:p>
          <a:p>
            <a:pPr algn="ctr" defTabSz="913689"/>
            <a:r>
              <a:rPr lang="en-US" sz="2000" dirty="0">
                <a:latin typeface="Verdana"/>
                <a:cs typeface="Verdana"/>
              </a:rPr>
              <a:t>line</a:t>
            </a:r>
          </a:p>
        </p:txBody>
      </p:sp>
      <p:sp>
        <p:nvSpPr>
          <p:cNvPr id="145418" name="Line 10"/>
          <p:cNvSpPr>
            <a:spLocks noChangeShapeType="1"/>
          </p:cNvSpPr>
          <p:nvPr/>
        </p:nvSpPr>
        <p:spPr bwMode="auto">
          <a:xfrm flipH="1">
            <a:off x="7252370" y="2552439"/>
            <a:ext cx="964295" cy="0"/>
          </a:xfrm>
          <a:prstGeom prst="line">
            <a:avLst/>
          </a:prstGeom>
          <a:noFill/>
          <a:ln w="1905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mtClean="0"/>
              <a:t>Message format: multimedia extensions</a:t>
            </a:r>
            <a:endParaRPr lang="en-US" dirty="0"/>
          </a:p>
        </p:txBody>
      </p:sp>
      <p:sp>
        <p:nvSpPr>
          <p:cNvPr id="146435" name="Rectangle 3"/>
          <p:cNvSpPr>
            <a:spLocks noGrp="1" noChangeArrowheads="1"/>
          </p:cNvSpPr>
          <p:nvPr>
            <p:ph idx="4294967295"/>
          </p:nvPr>
        </p:nvSpPr>
        <p:spPr>
          <a:xfrm>
            <a:off x="511433" y="1600200"/>
            <a:ext cx="7772400" cy="1377950"/>
          </a:xfrm>
        </p:spPr>
        <p:txBody>
          <a:bodyPr lIns="96744" tIns="48372" rIns="96744" bIns="48372"/>
          <a:lstStyle/>
          <a:p>
            <a:r>
              <a:rPr lang="en-US" sz="2000" dirty="0"/>
              <a:t>MIME: multimedia mail extension, RFC 2045, 2056</a:t>
            </a:r>
          </a:p>
          <a:p>
            <a:r>
              <a:rPr lang="en-US" sz="2000" dirty="0"/>
              <a:t>additional lines in </a:t>
            </a:r>
            <a:r>
              <a:rPr lang="en-US" sz="2000" dirty="0" err="1"/>
              <a:t>msg</a:t>
            </a:r>
            <a:r>
              <a:rPr lang="en-US" sz="2000" dirty="0"/>
              <a:t> header declare MIME content type</a:t>
            </a:r>
            <a:endParaRPr lang="en-US" sz="2400" dirty="0"/>
          </a:p>
        </p:txBody>
      </p:sp>
      <p:grpSp>
        <p:nvGrpSpPr>
          <p:cNvPr id="2" name="Group 4"/>
          <p:cNvGrpSpPr>
            <a:grpSpLocks/>
          </p:cNvGrpSpPr>
          <p:nvPr/>
        </p:nvGrpSpPr>
        <p:grpSpPr bwMode="auto">
          <a:xfrm>
            <a:off x="3975701" y="3053881"/>
            <a:ext cx="5004588" cy="3129218"/>
            <a:chOff x="1424" y="1808"/>
            <a:chExt cx="3152" cy="2163"/>
          </a:xfrm>
        </p:grpSpPr>
        <p:sp>
          <p:nvSpPr>
            <p:cNvPr id="146437" name="Text Box 5"/>
            <p:cNvSpPr txBox="1">
              <a:spLocks noChangeArrowheads="1"/>
            </p:cNvSpPr>
            <p:nvPr/>
          </p:nvSpPr>
          <p:spPr bwMode="auto">
            <a:xfrm>
              <a:off x="1440" y="1808"/>
              <a:ext cx="3136" cy="2163"/>
            </a:xfrm>
            <a:prstGeom prst="rect">
              <a:avLst/>
            </a:prstGeom>
            <a:noFill/>
            <a:ln w="9525">
              <a:noFill/>
              <a:miter lim="800000"/>
              <a:headEnd/>
              <a:tailEnd/>
            </a:ln>
            <a:effectLst/>
          </p:spPr>
          <p:txBody>
            <a:bodyPr lIns="81676" tIns="40838" rIns="81676" bIns="40838">
              <a:prstTxWarp prst="textNoShape">
                <a:avLst/>
              </a:prstTxWarp>
              <a:spAutoFit/>
            </a:bodyPr>
            <a:lstStyle/>
            <a:p>
              <a:pPr defTabSz="913689"/>
              <a:r>
                <a:rPr lang="en-US" b="1" dirty="0">
                  <a:latin typeface="Courier New" charset="0"/>
                </a:rPr>
                <a:t>From: </a:t>
              </a:r>
              <a:r>
                <a:rPr lang="en-US" b="1" dirty="0" err="1">
                  <a:latin typeface="Courier New" charset="0"/>
                </a:rPr>
                <a:t>alice@crepes.fr</a:t>
              </a:r>
              <a:r>
                <a:rPr lang="en-US" b="1" dirty="0">
                  <a:latin typeface="Courier New" charset="0"/>
                </a:rPr>
                <a:t> </a:t>
              </a:r>
            </a:p>
            <a:p>
              <a:pPr defTabSz="913689"/>
              <a:r>
                <a:rPr lang="en-US" b="1" dirty="0">
                  <a:latin typeface="Courier New" charset="0"/>
                </a:rPr>
                <a:t>To: </a:t>
              </a:r>
              <a:r>
                <a:rPr lang="en-US" b="1" dirty="0" err="1">
                  <a:latin typeface="Courier New" charset="0"/>
                </a:rPr>
                <a:t>bob@hamburger.edu</a:t>
              </a:r>
              <a:r>
                <a:rPr lang="en-US" b="1" dirty="0">
                  <a:latin typeface="Courier New" charset="0"/>
                </a:rPr>
                <a:t> </a:t>
              </a:r>
            </a:p>
            <a:p>
              <a:pPr defTabSz="913689"/>
              <a:r>
                <a:rPr lang="en-US" b="1" dirty="0">
                  <a:latin typeface="Courier New" charset="0"/>
                </a:rPr>
                <a:t>Subject: Picture of yummy crepe. </a:t>
              </a:r>
            </a:p>
            <a:p>
              <a:pPr defTabSz="913689"/>
              <a:r>
                <a:rPr lang="en-US" b="1" dirty="0">
                  <a:latin typeface="Courier New" charset="0"/>
                </a:rPr>
                <a:t>MIME-Version: 1.0 </a:t>
              </a:r>
            </a:p>
            <a:p>
              <a:pPr defTabSz="913689"/>
              <a:r>
                <a:rPr lang="en-US" b="1" dirty="0">
                  <a:latin typeface="Courier New" charset="0"/>
                </a:rPr>
                <a:t>Content-Transfer-Encoding: base64 </a:t>
              </a:r>
            </a:p>
            <a:p>
              <a:pPr defTabSz="913689"/>
              <a:r>
                <a:rPr lang="en-US" b="1" dirty="0">
                  <a:latin typeface="Courier New" charset="0"/>
                </a:rPr>
                <a:t>Content-Type: image/jpeg </a:t>
              </a:r>
            </a:p>
            <a:p>
              <a:pPr defTabSz="913689"/>
              <a:endParaRPr lang="en-US" b="1" dirty="0">
                <a:latin typeface="Courier New" charset="0"/>
              </a:endParaRPr>
            </a:p>
            <a:p>
              <a:pPr defTabSz="913689"/>
              <a:r>
                <a:rPr lang="en-US" b="1" dirty="0">
                  <a:latin typeface="Courier New" charset="0"/>
                </a:rPr>
                <a:t>base64 encoded data ..... </a:t>
              </a:r>
            </a:p>
            <a:p>
              <a:pPr defTabSz="913689"/>
              <a:r>
                <a:rPr lang="en-US" b="1" dirty="0">
                  <a:latin typeface="Courier New" charset="0"/>
                </a:rPr>
                <a:t>......................... </a:t>
              </a:r>
            </a:p>
            <a:p>
              <a:pPr defTabSz="913689"/>
              <a:r>
                <a:rPr lang="en-US" b="1" dirty="0">
                  <a:latin typeface="Courier New" charset="0"/>
                </a:rPr>
                <a:t>......base64 encoded data </a:t>
              </a:r>
            </a:p>
            <a:p>
              <a:pPr defTabSz="913689"/>
              <a:r>
                <a:rPr lang="en-US" b="1" dirty="0">
                  <a:latin typeface="Courier New" charset="0"/>
                </a:rPr>
                <a:t> </a:t>
              </a:r>
            </a:p>
          </p:txBody>
        </p:sp>
        <p:sp>
          <p:nvSpPr>
            <p:cNvPr id="146438" name="Rectangle 6"/>
            <p:cNvSpPr>
              <a:spLocks noChangeArrowheads="1"/>
            </p:cNvSpPr>
            <p:nvPr/>
          </p:nvSpPr>
          <p:spPr bwMode="auto">
            <a:xfrm>
              <a:off x="1424" y="1808"/>
              <a:ext cx="2984" cy="252"/>
            </a:xfrm>
            <a:prstGeom prst="rect">
              <a:avLst/>
            </a:prstGeom>
            <a:noFill/>
            <a:ln w="12700">
              <a:solidFill>
                <a:schemeClr val="tx1"/>
              </a:solidFill>
              <a:miter lim="800000"/>
              <a:headEnd/>
              <a:tailEnd/>
            </a:ln>
            <a:effectLst/>
          </p:spPr>
          <p:txBody>
            <a:bodyPr wrap="square" lIns="81676" tIns="40838" rIns="81676" bIns="40838">
              <a:prstTxWarp prst="textNoShape">
                <a:avLst/>
              </a:prstTxWarp>
              <a:spAutoFit/>
            </a:bodyPr>
            <a:lstStyle/>
            <a:p>
              <a:pPr algn="ctr" defTabSz="913689"/>
              <a:endParaRPr lang="en-GB" sz="2400" dirty="0"/>
            </a:p>
          </p:txBody>
        </p:sp>
      </p:grpSp>
      <p:sp>
        <p:nvSpPr>
          <p:cNvPr id="146439" name="Text Box 7"/>
          <p:cNvSpPr txBox="1">
            <a:spLocks noChangeArrowheads="1"/>
          </p:cNvSpPr>
          <p:nvPr/>
        </p:nvSpPr>
        <p:spPr bwMode="auto">
          <a:xfrm>
            <a:off x="347929" y="4550080"/>
            <a:ext cx="2624838" cy="1015655"/>
          </a:xfrm>
          <a:prstGeom prst="rect">
            <a:avLst/>
          </a:prstGeom>
          <a:noFill/>
          <a:ln w="9525">
            <a:noFill/>
            <a:miter lim="800000"/>
            <a:headEnd/>
            <a:tailEnd/>
          </a:ln>
          <a:effectLst/>
        </p:spPr>
        <p:txBody>
          <a:bodyPr wrap="square" lIns="91432" tIns="45716" rIns="91432" bIns="45716">
            <a:prstTxWarp prst="textNoShape">
              <a:avLst/>
            </a:prstTxWarp>
            <a:spAutoFit/>
          </a:bodyPr>
          <a:lstStyle/>
          <a:p>
            <a:pPr algn="r" defTabSz="913689"/>
            <a:r>
              <a:rPr lang="en-US" sz="2000" dirty="0">
                <a:latin typeface="Verdana"/>
                <a:cs typeface="Verdana"/>
              </a:rPr>
              <a:t>multimedia data</a:t>
            </a:r>
          </a:p>
          <a:p>
            <a:pPr algn="r" defTabSz="913689"/>
            <a:r>
              <a:rPr lang="en-US" sz="2000" dirty="0">
                <a:latin typeface="Verdana"/>
                <a:cs typeface="Verdana"/>
              </a:rPr>
              <a:t>type, subtype, </a:t>
            </a:r>
          </a:p>
          <a:p>
            <a:pPr algn="r" defTabSz="913689"/>
            <a:r>
              <a:rPr lang="en-US" sz="2000" dirty="0" err="1" smtClean="0">
                <a:latin typeface="Verdana"/>
                <a:cs typeface="Verdana"/>
              </a:rPr>
              <a:t>param</a:t>
            </a:r>
            <a:r>
              <a:rPr lang="en-US" sz="2000" dirty="0" smtClean="0">
                <a:latin typeface="Verdana"/>
                <a:cs typeface="Verdana"/>
              </a:rPr>
              <a:t>. </a:t>
            </a:r>
            <a:r>
              <a:rPr lang="en-US" sz="2000" dirty="0">
                <a:latin typeface="Verdana"/>
                <a:cs typeface="Verdana"/>
              </a:rPr>
              <a:t>declaration</a:t>
            </a:r>
            <a:endParaRPr lang="en-US" sz="2400" dirty="0">
              <a:latin typeface="Verdana"/>
              <a:cs typeface="Verdana"/>
            </a:endParaRPr>
          </a:p>
        </p:txBody>
      </p:sp>
      <p:sp>
        <p:nvSpPr>
          <p:cNvPr id="146440" name="Text Box 8"/>
          <p:cNvSpPr txBox="1">
            <a:spLocks noChangeArrowheads="1"/>
          </p:cNvSpPr>
          <p:nvPr/>
        </p:nvSpPr>
        <p:spPr bwMode="auto">
          <a:xfrm>
            <a:off x="767251" y="3762519"/>
            <a:ext cx="2108078" cy="707878"/>
          </a:xfrm>
          <a:prstGeom prst="rect">
            <a:avLst/>
          </a:prstGeom>
          <a:noFill/>
          <a:ln w="9525">
            <a:noFill/>
            <a:miter lim="800000"/>
            <a:headEnd/>
            <a:tailEnd/>
          </a:ln>
          <a:effectLst/>
        </p:spPr>
        <p:txBody>
          <a:bodyPr wrap="none" lIns="91432" tIns="45716" rIns="91432" bIns="45716">
            <a:prstTxWarp prst="textNoShape">
              <a:avLst/>
            </a:prstTxWarp>
            <a:spAutoFit/>
          </a:bodyPr>
          <a:lstStyle/>
          <a:p>
            <a:pPr algn="r" defTabSz="913689"/>
            <a:r>
              <a:rPr lang="en-US" sz="2000" dirty="0">
                <a:latin typeface="Verdana"/>
                <a:cs typeface="Verdana"/>
              </a:rPr>
              <a:t>method used</a:t>
            </a:r>
          </a:p>
          <a:p>
            <a:pPr algn="r" defTabSz="913689"/>
            <a:r>
              <a:rPr lang="en-US" sz="2000" dirty="0">
                <a:latin typeface="Verdana"/>
                <a:cs typeface="Verdana"/>
              </a:rPr>
              <a:t>to encode data</a:t>
            </a:r>
            <a:endParaRPr lang="en-US" sz="2400" dirty="0">
              <a:latin typeface="Verdana"/>
              <a:cs typeface="Verdana"/>
            </a:endParaRPr>
          </a:p>
        </p:txBody>
      </p:sp>
      <p:sp>
        <p:nvSpPr>
          <p:cNvPr id="146441" name="Text Box 9"/>
          <p:cNvSpPr txBox="1">
            <a:spLocks noChangeArrowheads="1"/>
          </p:cNvSpPr>
          <p:nvPr/>
        </p:nvSpPr>
        <p:spPr bwMode="auto">
          <a:xfrm>
            <a:off x="975403" y="3205012"/>
            <a:ext cx="1913263" cy="400101"/>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000" dirty="0">
                <a:latin typeface="Verdana"/>
                <a:cs typeface="Verdana"/>
              </a:rPr>
              <a:t>MIME version</a:t>
            </a:r>
            <a:endParaRPr lang="en-US" sz="2400" dirty="0">
              <a:latin typeface="Verdana"/>
              <a:cs typeface="Verdana"/>
            </a:endParaRPr>
          </a:p>
        </p:txBody>
      </p:sp>
      <p:sp>
        <p:nvSpPr>
          <p:cNvPr id="146442" name="Text Box 10"/>
          <p:cNvSpPr txBox="1">
            <a:spLocks noChangeArrowheads="1"/>
          </p:cNvSpPr>
          <p:nvPr/>
        </p:nvSpPr>
        <p:spPr bwMode="auto">
          <a:xfrm>
            <a:off x="1060809" y="5732263"/>
            <a:ext cx="1920527" cy="400101"/>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000" dirty="0">
                <a:latin typeface="Verdana"/>
                <a:cs typeface="Verdana"/>
              </a:rPr>
              <a:t>encoded data</a:t>
            </a:r>
            <a:endParaRPr lang="en-US" sz="2400" dirty="0">
              <a:latin typeface="Verdana"/>
              <a:cs typeface="Verdana"/>
            </a:endParaRPr>
          </a:p>
        </p:txBody>
      </p:sp>
      <p:sp>
        <p:nvSpPr>
          <p:cNvPr id="146443" name="Line 11"/>
          <p:cNvSpPr>
            <a:spLocks noChangeShapeType="1"/>
          </p:cNvSpPr>
          <p:nvPr/>
        </p:nvSpPr>
        <p:spPr bwMode="auto">
          <a:xfrm>
            <a:off x="2890449" y="3478729"/>
            <a:ext cx="1155810" cy="545751"/>
          </a:xfrm>
          <a:prstGeom prst="line">
            <a:avLst/>
          </a:prstGeom>
          <a:noFill/>
          <a:ln w="1905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46444" name="Line 12"/>
          <p:cNvSpPr>
            <a:spLocks noChangeShapeType="1"/>
          </p:cNvSpPr>
          <p:nvPr/>
        </p:nvSpPr>
        <p:spPr bwMode="auto">
          <a:xfrm>
            <a:off x="2865250" y="4113480"/>
            <a:ext cx="1181009" cy="191433"/>
          </a:xfrm>
          <a:prstGeom prst="line">
            <a:avLst/>
          </a:prstGeom>
          <a:noFill/>
          <a:ln w="1905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46445" name="Line 13"/>
          <p:cNvSpPr>
            <a:spLocks noChangeShapeType="1"/>
          </p:cNvSpPr>
          <p:nvPr/>
        </p:nvSpPr>
        <p:spPr bwMode="auto">
          <a:xfrm flipV="1">
            <a:off x="2840051" y="4622287"/>
            <a:ext cx="1244847" cy="355998"/>
          </a:xfrm>
          <a:prstGeom prst="line">
            <a:avLst/>
          </a:prstGeom>
          <a:noFill/>
          <a:ln w="1905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46446" name="Line 14"/>
          <p:cNvSpPr>
            <a:spLocks noChangeShapeType="1"/>
          </p:cNvSpPr>
          <p:nvPr/>
        </p:nvSpPr>
        <p:spPr bwMode="auto">
          <a:xfrm flipV="1">
            <a:off x="2877010" y="5371227"/>
            <a:ext cx="1004614" cy="508809"/>
          </a:xfrm>
          <a:prstGeom prst="line">
            <a:avLst/>
          </a:prstGeom>
          <a:noFill/>
          <a:ln w="1905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46447" name="Freeform 15"/>
          <p:cNvSpPr>
            <a:spLocks/>
          </p:cNvSpPr>
          <p:nvPr/>
        </p:nvSpPr>
        <p:spPr bwMode="auto">
          <a:xfrm>
            <a:off x="3905143" y="5011870"/>
            <a:ext cx="309112" cy="881599"/>
          </a:xfrm>
          <a:custGeom>
            <a:avLst/>
            <a:gdLst/>
            <a:ahLst/>
            <a:cxnLst>
              <a:cxn ang="0">
                <a:pos x="159" y="3"/>
              </a:cxn>
              <a:cxn ang="0">
                <a:pos x="0" y="0"/>
              </a:cxn>
              <a:cxn ang="0">
                <a:pos x="0" y="555"/>
              </a:cxn>
              <a:cxn ang="0">
                <a:pos x="195" y="552"/>
              </a:cxn>
            </a:cxnLst>
            <a:rect l="0" t="0" r="r" b="b"/>
            <a:pathLst>
              <a:path w="195" h="555">
                <a:moveTo>
                  <a:pt x="159" y="3"/>
                </a:moveTo>
                <a:lnTo>
                  <a:pt x="0" y="0"/>
                </a:lnTo>
                <a:lnTo>
                  <a:pt x="0" y="555"/>
                </a:lnTo>
                <a:lnTo>
                  <a:pt x="195" y="552"/>
                </a:lnTo>
              </a:path>
            </a:pathLst>
          </a:custGeom>
          <a:noFill/>
          <a:ln w="19050" cap="flat" cmpd="sng">
            <a:solidFill>
              <a:srgbClr val="FF0000"/>
            </a:solidFill>
            <a:prstDash val="solid"/>
            <a:round/>
            <a:headEnd/>
            <a:tailEnd/>
          </a:ln>
          <a:effectLst/>
        </p:spPr>
        <p:txBody>
          <a:bodyPr wrap="none" lIns="96744" tIns="48372" rIns="96744" bIns="48372" anchor="ctr">
            <a:prstTxWarp prst="textNoShape">
              <a:avLst/>
            </a:prstTxWarp>
          </a:bodyPr>
          <a:lstStyle/>
          <a:p>
            <a:endParaRPr lang="en-GB"/>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z="3200" dirty="0"/>
              <a:t>MIME types</a:t>
            </a:r>
            <a:r>
              <a:rPr lang="en-US" dirty="0"/>
              <a:t/>
            </a:r>
            <a:br>
              <a:rPr lang="en-US" dirty="0"/>
            </a:br>
            <a:r>
              <a:rPr lang="en-US" sz="2400" b="1" dirty="0">
                <a:latin typeface="Courier New" charset="0"/>
              </a:rPr>
              <a:t>Content-Type: type/subtype; parameters</a:t>
            </a:r>
            <a:endParaRPr lang="en-US" dirty="0"/>
          </a:p>
        </p:txBody>
      </p:sp>
      <p:sp>
        <p:nvSpPr>
          <p:cNvPr id="147459" name="Rectangle 3"/>
          <p:cNvSpPr>
            <a:spLocks noGrp="1" noChangeArrowheads="1"/>
          </p:cNvSpPr>
          <p:nvPr>
            <p:ph idx="1"/>
          </p:nvPr>
        </p:nvSpPr>
        <p:spPr>
          <a:xfrm>
            <a:off x="533401" y="1594726"/>
            <a:ext cx="4612366" cy="4648200"/>
          </a:xfrm>
        </p:spPr>
        <p:txBody>
          <a:bodyPr lIns="96744" tIns="48372" rIns="96744" bIns="48372"/>
          <a:lstStyle/>
          <a:p>
            <a:pPr>
              <a:lnSpc>
                <a:spcPct val="90000"/>
              </a:lnSpc>
              <a:buFont typeface="Wingdings" charset="2"/>
              <a:buNone/>
            </a:pPr>
            <a:r>
              <a:rPr lang="en-US" sz="2400" dirty="0">
                <a:solidFill>
                  <a:srgbClr val="FF0000"/>
                </a:solidFill>
              </a:rPr>
              <a:t>Text</a:t>
            </a:r>
            <a:endParaRPr lang="en-US" sz="2400" dirty="0"/>
          </a:p>
          <a:p>
            <a:pPr>
              <a:lnSpc>
                <a:spcPct val="90000"/>
              </a:lnSpc>
            </a:pPr>
            <a:r>
              <a:rPr lang="en-US" sz="2000" dirty="0"/>
              <a:t>example subtypes: </a:t>
            </a:r>
            <a:r>
              <a:rPr lang="en-US" sz="2000" b="1" dirty="0">
                <a:latin typeface="Courier New" charset="0"/>
              </a:rPr>
              <a:t>plain, html</a:t>
            </a:r>
          </a:p>
          <a:p>
            <a:pPr>
              <a:lnSpc>
                <a:spcPct val="90000"/>
              </a:lnSpc>
            </a:pPr>
            <a:endParaRPr lang="en-US" sz="2000" dirty="0"/>
          </a:p>
          <a:p>
            <a:pPr>
              <a:lnSpc>
                <a:spcPct val="90000"/>
              </a:lnSpc>
              <a:buFont typeface="Wingdings" charset="2"/>
              <a:buNone/>
            </a:pPr>
            <a:r>
              <a:rPr lang="en-US" sz="2400" dirty="0">
                <a:solidFill>
                  <a:srgbClr val="FF0000"/>
                </a:solidFill>
              </a:rPr>
              <a:t>Image</a:t>
            </a:r>
            <a:endParaRPr lang="en-US" sz="2000" dirty="0"/>
          </a:p>
          <a:p>
            <a:pPr>
              <a:lnSpc>
                <a:spcPct val="90000"/>
              </a:lnSpc>
            </a:pPr>
            <a:r>
              <a:rPr lang="en-US" sz="2000" dirty="0"/>
              <a:t>example subtypes: </a:t>
            </a:r>
            <a:r>
              <a:rPr lang="en-US" sz="2000" b="1" dirty="0">
                <a:latin typeface="Courier New" charset="0"/>
              </a:rPr>
              <a:t>jpeg, gif</a:t>
            </a:r>
            <a:endParaRPr lang="en-US" sz="2000" dirty="0"/>
          </a:p>
          <a:p>
            <a:pPr>
              <a:lnSpc>
                <a:spcPct val="90000"/>
              </a:lnSpc>
            </a:pPr>
            <a:endParaRPr lang="en-US" sz="2000" dirty="0"/>
          </a:p>
          <a:p>
            <a:pPr>
              <a:lnSpc>
                <a:spcPct val="90000"/>
              </a:lnSpc>
              <a:buFont typeface="Wingdings" charset="2"/>
              <a:buNone/>
            </a:pPr>
            <a:r>
              <a:rPr lang="en-US" sz="2400" dirty="0">
                <a:solidFill>
                  <a:srgbClr val="FF0000"/>
                </a:solidFill>
              </a:rPr>
              <a:t>Audio</a:t>
            </a:r>
            <a:endParaRPr lang="en-US" sz="2000" dirty="0" smtClean="0"/>
          </a:p>
          <a:p>
            <a:pPr>
              <a:lnSpc>
                <a:spcPct val="90000"/>
              </a:lnSpc>
            </a:pPr>
            <a:r>
              <a:rPr lang="en-US" sz="2000" dirty="0" smtClean="0"/>
              <a:t>example </a:t>
            </a:r>
            <a:r>
              <a:rPr lang="en-US" sz="2000" dirty="0"/>
              <a:t>subtypes: </a:t>
            </a:r>
            <a:r>
              <a:rPr lang="en-US" sz="2000" b="1" dirty="0">
                <a:latin typeface="Courier New" charset="0"/>
              </a:rPr>
              <a:t>basic</a:t>
            </a:r>
            <a:r>
              <a:rPr lang="en-US" sz="2000" dirty="0"/>
              <a:t> (8-bit mu-law encoded), </a:t>
            </a:r>
            <a:r>
              <a:rPr lang="en-US" sz="2000" b="1" dirty="0">
                <a:latin typeface="Courier New" charset="0"/>
              </a:rPr>
              <a:t>32kadpcm </a:t>
            </a:r>
            <a:r>
              <a:rPr lang="en-US" sz="2000" dirty="0"/>
              <a:t>(32 kbps coding)</a:t>
            </a:r>
            <a:endParaRPr lang="en-US" sz="2400" dirty="0"/>
          </a:p>
        </p:txBody>
      </p:sp>
      <p:sp>
        <p:nvSpPr>
          <p:cNvPr id="147460" name="Rectangle 4"/>
          <p:cNvSpPr>
            <a:spLocks noGrp="1" noChangeArrowheads="1"/>
          </p:cNvSpPr>
          <p:nvPr>
            <p:ph type="body" sz="half" idx="4294967295"/>
          </p:nvPr>
        </p:nvSpPr>
        <p:spPr>
          <a:xfrm>
            <a:off x="5334000" y="1600200"/>
            <a:ext cx="3810000" cy="4648200"/>
          </a:xfrm>
        </p:spPr>
        <p:txBody>
          <a:bodyPr lIns="96744" tIns="48372" rIns="96744" bIns="48372"/>
          <a:lstStyle/>
          <a:p>
            <a:pPr>
              <a:buFont typeface="Wingdings" charset="2"/>
              <a:buNone/>
            </a:pPr>
            <a:r>
              <a:rPr lang="en-US" sz="2400" dirty="0">
                <a:solidFill>
                  <a:srgbClr val="FF0000"/>
                </a:solidFill>
              </a:rPr>
              <a:t>Video</a:t>
            </a:r>
            <a:endParaRPr lang="en-US" sz="2400" dirty="0"/>
          </a:p>
          <a:p>
            <a:r>
              <a:rPr lang="en-US" sz="2000" dirty="0"/>
              <a:t>example subtypes: </a:t>
            </a:r>
            <a:r>
              <a:rPr lang="en-US" sz="2000" b="1" dirty="0">
                <a:latin typeface="Courier New" charset="0"/>
              </a:rPr>
              <a:t>mpeg, </a:t>
            </a:r>
            <a:r>
              <a:rPr lang="en-US" sz="2000" b="1" dirty="0" err="1">
                <a:latin typeface="Courier New" charset="0"/>
              </a:rPr>
              <a:t>quicktime</a:t>
            </a:r>
            <a:endParaRPr lang="en-US" sz="2400" b="1" dirty="0">
              <a:latin typeface="Courier New" charset="0"/>
            </a:endParaRPr>
          </a:p>
          <a:p>
            <a:endParaRPr lang="en-US" sz="2400" dirty="0"/>
          </a:p>
          <a:p>
            <a:pPr>
              <a:buFont typeface="Wingdings" charset="2"/>
              <a:buNone/>
            </a:pPr>
            <a:r>
              <a:rPr lang="en-US" sz="2400" dirty="0">
                <a:solidFill>
                  <a:srgbClr val="FF0000"/>
                </a:solidFill>
              </a:rPr>
              <a:t>Application</a:t>
            </a:r>
            <a:endParaRPr lang="en-US" sz="2400" dirty="0"/>
          </a:p>
          <a:p>
            <a:r>
              <a:rPr lang="en-US" sz="2000" dirty="0"/>
              <a:t>other data that must be processed by reader before “viewable”</a:t>
            </a:r>
          </a:p>
          <a:p>
            <a:r>
              <a:rPr lang="en-US" sz="2000" dirty="0"/>
              <a:t>example subtypes: </a:t>
            </a:r>
            <a:r>
              <a:rPr lang="en-US" sz="2000" b="1" dirty="0" err="1">
                <a:latin typeface="Courier New" charset="0"/>
              </a:rPr>
              <a:t>msword</a:t>
            </a:r>
            <a:r>
              <a:rPr lang="en-US" sz="2000" b="1" dirty="0">
                <a:latin typeface="Courier New" charset="0"/>
              </a:rPr>
              <a:t>, octet-stream </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Multipart Type</a:t>
            </a:r>
            <a:endParaRPr lang="en-US" dirty="0"/>
          </a:p>
        </p:txBody>
      </p:sp>
      <p:sp>
        <p:nvSpPr>
          <p:cNvPr id="148483" name="Text Box 3"/>
          <p:cNvSpPr txBox="1">
            <a:spLocks noChangeArrowheads="1"/>
          </p:cNvSpPr>
          <p:nvPr/>
        </p:nvSpPr>
        <p:spPr bwMode="auto">
          <a:xfrm>
            <a:off x="759718" y="1663630"/>
            <a:ext cx="7346447" cy="4293475"/>
          </a:xfrm>
          <a:prstGeom prst="rect">
            <a:avLst/>
          </a:prstGeom>
          <a:noFill/>
          <a:ln w="9525">
            <a:noFill/>
            <a:miter lim="800000"/>
            <a:headEnd/>
            <a:tailEnd/>
          </a:ln>
          <a:effectLst/>
        </p:spPr>
        <p:txBody>
          <a:bodyPr lIns="91432" tIns="45716" rIns="91432" bIns="45716">
            <a:prstTxWarp prst="textNoShape">
              <a:avLst/>
            </a:prstTxWarp>
            <a:spAutoFit/>
          </a:bodyPr>
          <a:lstStyle/>
          <a:p>
            <a:pPr defTabSz="913689"/>
            <a:r>
              <a:rPr lang="en-US" sz="1600" b="1" dirty="0">
                <a:latin typeface="Courier New" charset="0"/>
              </a:rPr>
              <a:t>From: </a:t>
            </a:r>
            <a:r>
              <a:rPr lang="en-US" sz="1600" b="1" dirty="0" err="1">
                <a:latin typeface="Courier New" charset="0"/>
              </a:rPr>
              <a:t>alice@crepes.fr</a:t>
            </a:r>
            <a:r>
              <a:rPr lang="en-US" sz="1600" b="1" dirty="0">
                <a:latin typeface="Courier New" charset="0"/>
              </a:rPr>
              <a:t> </a:t>
            </a:r>
          </a:p>
          <a:p>
            <a:pPr defTabSz="913689"/>
            <a:r>
              <a:rPr lang="en-US" sz="1600" b="1" dirty="0">
                <a:latin typeface="Courier New" charset="0"/>
              </a:rPr>
              <a:t>To: </a:t>
            </a:r>
            <a:r>
              <a:rPr lang="en-US" sz="1600" b="1" dirty="0" err="1">
                <a:latin typeface="Courier New" charset="0"/>
              </a:rPr>
              <a:t>bob@hamburger.edu</a:t>
            </a:r>
            <a:r>
              <a:rPr lang="en-US" sz="1600" b="1" dirty="0">
                <a:latin typeface="Courier New" charset="0"/>
              </a:rPr>
              <a:t> </a:t>
            </a:r>
          </a:p>
          <a:p>
            <a:pPr defTabSz="913689"/>
            <a:r>
              <a:rPr lang="en-US" sz="1600" b="1" dirty="0">
                <a:latin typeface="Courier New" charset="0"/>
              </a:rPr>
              <a:t>Subject: Picture of yummy crepe. </a:t>
            </a:r>
          </a:p>
          <a:p>
            <a:pPr defTabSz="913689"/>
            <a:r>
              <a:rPr lang="en-US" sz="1600" b="1" dirty="0">
                <a:latin typeface="Courier New" charset="0"/>
              </a:rPr>
              <a:t>MIME-Version: 1.0 </a:t>
            </a:r>
          </a:p>
          <a:p>
            <a:pPr defTabSz="913689"/>
            <a:r>
              <a:rPr lang="en-US" sz="1600" b="1" dirty="0">
                <a:latin typeface="Courier New" charset="0"/>
              </a:rPr>
              <a:t>Content-Type: multipart/mixed; boundary=</a:t>
            </a:r>
            <a:r>
              <a:rPr lang="en-US" sz="1600" b="1" dirty="0" err="1">
                <a:latin typeface="Courier New" charset="0"/>
              </a:rPr>
              <a:t>StartOfNextPart</a:t>
            </a:r>
            <a:endParaRPr lang="en-US" sz="1600" b="1" dirty="0">
              <a:latin typeface="Courier New" charset="0"/>
            </a:endParaRPr>
          </a:p>
          <a:p>
            <a:pPr defTabSz="913689"/>
            <a:r>
              <a:rPr lang="en-US" sz="1600" b="1" dirty="0">
                <a:latin typeface="Courier New" charset="0"/>
              </a:rPr>
              <a:t> </a:t>
            </a:r>
          </a:p>
          <a:p>
            <a:pPr defTabSz="913689"/>
            <a:r>
              <a:rPr lang="en-US" sz="1600" b="1" dirty="0">
                <a:latin typeface="Courier New" charset="0"/>
              </a:rPr>
              <a:t>--</a:t>
            </a:r>
            <a:r>
              <a:rPr lang="en-US" sz="1600" b="1" dirty="0" err="1">
                <a:latin typeface="Courier New" charset="0"/>
              </a:rPr>
              <a:t>StartOfNextPart</a:t>
            </a:r>
            <a:endParaRPr lang="en-US" sz="1600" b="1" dirty="0">
              <a:latin typeface="Courier New" charset="0"/>
            </a:endParaRPr>
          </a:p>
          <a:p>
            <a:pPr defTabSz="913689"/>
            <a:r>
              <a:rPr lang="en-US" sz="1600" b="1" dirty="0">
                <a:latin typeface="Courier New" charset="0"/>
              </a:rPr>
              <a:t>Dear Bob, Please find a picture of a crepe.</a:t>
            </a:r>
          </a:p>
          <a:p>
            <a:pPr defTabSz="913689"/>
            <a:r>
              <a:rPr lang="en-US" sz="1600" b="1" dirty="0">
                <a:latin typeface="Courier New" charset="0"/>
              </a:rPr>
              <a:t>--</a:t>
            </a:r>
            <a:r>
              <a:rPr lang="en-US" sz="1600" b="1" dirty="0" err="1">
                <a:latin typeface="Courier New" charset="0"/>
              </a:rPr>
              <a:t>StartOfNextPart</a:t>
            </a:r>
            <a:endParaRPr lang="en-US" sz="1600" b="1" dirty="0">
              <a:latin typeface="Courier New" charset="0"/>
            </a:endParaRPr>
          </a:p>
          <a:p>
            <a:pPr defTabSz="913689"/>
            <a:r>
              <a:rPr lang="en-US" sz="1600" b="1" dirty="0">
                <a:latin typeface="Courier New" charset="0"/>
              </a:rPr>
              <a:t>Content-Transfer-Encoding: base64</a:t>
            </a:r>
          </a:p>
          <a:p>
            <a:pPr defTabSz="913689"/>
            <a:r>
              <a:rPr lang="en-US" sz="1600" b="1" dirty="0">
                <a:latin typeface="Courier New" charset="0"/>
              </a:rPr>
              <a:t>Content-Type: image/jpeg</a:t>
            </a:r>
          </a:p>
          <a:p>
            <a:pPr defTabSz="913689"/>
            <a:r>
              <a:rPr lang="en-US" sz="1600" b="1" dirty="0">
                <a:latin typeface="Courier New" charset="0"/>
              </a:rPr>
              <a:t>base64 encoded data ..... </a:t>
            </a:r>
          </a:p>
          <a:p>
            <a:pPr defTabSz="913689"/>
            <a:r>
              <a:rPr lang="en-US" sz="1600" b="1" dirty="0">
                <a:latin typeface="Courier New" charset="0"/>
              </a:rPr>
              <a:t>......................... </a:t>
            </a:r>
          </a:p>
          <a:p>
            <a:pPr defTabSz="913689"/>
            <a:r>
              <a:rPr lang="en-US" sz="1600" b="1" dirty="0">
                <a:latin typeface="Courier New" charset="0"/>
              </a:rPr>
              <a:t>......base64 encoded data </a:t>
            </a:r>
          </a:p>
          <a:p>
            <a:pPr defTabSz="913689"/>
            <a:r>
              <a:rPr lang="en-US" sz="1600" b="1" dirty="0">
                <a:latin typeface="Courier New" charset="0"/>
              </a:rPr>
              <a:t>--</a:t>
            </a:r>
            <a:r>
              <a:rPr lang="en-US" sz="1600" b="1" dirty="0" err="1">
                <a:latin typeface="Courier New" charset="0"/>
              </a:rPr>
              <a:t>StartOfNextPart</a:t>
            </a:r>
            <a:endParaRPr lang="en-US" sz="1600" b="1" dirty="0">
              <a:latin typeface="Courier New" charset="0"/>
            </a:endParaRPr>
          </a:p>
          <a:p>
            <a:pPr defTabSz="913689"/>
            <a:r>
              <a:rPr lang="en-US" sz="1600" b="1" dirty="0">
                <a:latin typeface="Courier New" charset="0"/>
              </a:rPr>
              <a:t>Do you want the recipe?</a:t>
            </a:r>
          </a:p>
          <a:p>
            <a:pPr defTabSz="913689"/>
            <a:endParaRPr lang="en-US" b="1" dirty="0">
              <a:latin typeface="Courier New" charset="0"/>
            </a:endParaRPr>
          </a:p>
        </p:txBody>
      </p:sp>
      <p:sp>
        <p:nvSpPr>
          <p:cNvPr id="148484" name="Freeform 4"/>
          <p:cNvSpPr>
            <a:spLocks/>
          </p:cNvSpPr>
          <p:nvPr/>
        </p:nvSpPr>
        <p:spPr bwMode="auto">
          <a:xfrm>
            <a:off x="5933981" y="3284094"/>
            <a:ext cx="324232" cy="377828"/>
          </a:xfrm>
          <a:custGeom>
            <a:avLst/>
            <a:gdLst/>
            <a:ahLst/>
            <a:cxnLst>
              <a:cxn ang="0">
                <a:pos x="32" y="0"/>
              </a:cxn>
              <a:cxn ang="0">
                <a:pos x="204" y="0"/>
              </a:cxn>
              <a:cxn ang="0">
                <a:pos x="203" y="806"/>
              </a:cxn>
              <a:cxn ang="0">
                <a:pos x="0" y="806"/>
              </a:cxn>
            </a:cxnLst>
            <a:rect l="0" t="0" r="r" b="b"/>
            <a:pathLst>
              <a:path w="204" h="806">
                <a:moveTo>
                  <a:pt x="32" y="0"/>
                </a:moveTo>
                <a:lnTo>
                  <a:pt x="204" y="0"/>
                </a:lnTo>
                <a:lnTo>
                  <a:pt x="203" y="806"/>
                </a:lnTo>
                <a:lnTo>
                  <a:pt x="0" y="806"/>
                </a:lnTo>
              </a:path>
            </a:pathLst>
          </a:custGeom>
          <a:noFill/>
          <a:ln w="38100" cap="flat" cmpd="sng">
            <a:solidFill>
              <a:srgbClr val="FF0000"/>
            </a:solidFill>
            <a:prstDash val="solid"/>
            <a:round/>
            <a:headEnd/>
            <a:tailEnd/>
          </a:ln>
          <a:effectLst/>
        </p:spPr>
        <p:txBody>
          <a:bodyPr wrap="none" lIns="96744" tIns="48372" rIns="96744" bIns="48372" anchor="ctr">
            <a:prstTxWarp prst="textNoShape">
              <a:avLst/>
            </a:prstTxWarp>
          </a:bodyPr>
          <a:lstStyle/>
          <a:p>
            <a:endParaRPr lang="en-GB"/>
          </a:p>
        </p:txBody>
      </p:sp>
      <p:sp>
        <p:nvSpPr>
          <p:cNvPr id="148485" name="Freeform 5"/>
          <p:cNvSpPr>
            <a:spLocks/>
          </p:cNvSpPr>
          <p:nvPr/>
        </p:nvSpPr>
        <p:spPr bwMode="auto">
          <a:xfrm>
            <a:off x="5900383" y="3734130"/>
            <a:ext cx="347751" cy="1405520"/>
          </a:xfrm>
          <a:custGeom>
            <a:avLst/>
            <a:gdLst/>
            <a:ahLst/>
            <a:cxnLst>
              <a:cxn ang="0">
                <a:pos x="32" y="0"/>
              </a:cxn>
              <a:cxn ang="0">
                <a:pos x="204" y="0"/>
              </a:cxn>
              <a:cxn ang="0">
                <a:pos x="203" y="806"/>
              </a:cxn>
              <a:cxn ang="0">
                <a:pos x="0" y="806"/>
              </a:cxn>
            </a:cxnLst>
            <a:rect l="0" t="0" r="r" b="b"/>
            <a:pathLst>
              <a:path w="204" h="806">
                <a:moveTo>
                  <a:pt x="32" y="0"/>
                </a:moveTo>
                <a:lnTo>
                  <a:pt x="204" y="0"/>
                </a:lnTo>
                <a:lnTo>
                  <a:pt x="203" y="806"/>
                </a:lnTo>
                <a:lnTo>
                  <a:pt x="0" y="806"/>
                </a:lnTo>
              </a:path>
            </a:pathLst>
          </a:custGeom>
          <a:noFill/>
          <a:ln w="38100" cap="flat" cmpd="sng">
            <a:solidFill>
              <a:srgbClr val="FF0000"/>
            </a:solidFill>
            <a:prstDash val="solid"/>
            <a:round/>
            <a:headEnd/>
            <a:tailEnd/>
          </a:ln>
          <a:effectLst/>
        </p:spPr>
        <p:txBody>
          <a:bodyPr wrap="none" lIns="96744" tIns="48372" rIns="96744" bIns="48372" anchor="ctr">
            <a:prstTxWarp prst="textNoShape">
              <a:avLst/>
            </a:prstTxWarp>
          </a:bodyPr>
          <a:lstStyle/>
          <a:p>
            <a:endParaRPr lang="en-GB"/>
          </a:p>
        </p:txBody>
      </p:sp>
      <p:sp>
        <p:nvSpPr>
          <p:cNvPr id="148486" name="Line 6"/>
          <p:cNvSpPr>
            <a:spLocks noChangeShapeType="1"/>
          </p:cNvSpPr>
          <p:nvPr/>
        </p:nvSpPr>
        <p:spPr bwMode="auto">
          <a:xfrm>
            <a:off x="2557270" y="2966718"/>
            <a:ext cx="4193170" cy="0"/>
          </a:xfrm>
          <a:prstGeom prst="line">
            <a:avLst/>
          </a:prstGeom>
          <a:noFill/>
          <a:ln w="38100">
            <a:solidFill>
              <a:srgbClr val="FF0000"/>
            </a:solidFill>
            <a:round/>
            <a:headEnd/>
            <a:tailEnd/>
          </a:ln>
          <a:effectLst/>
        </p:spPr>
        <p:txBody>
          <a:bodyPr wrap="none" lIns="96744" tIns="48372" rIns="96744" bIns="48372" anchor="ctr">
            <a:prstTxWarp prst="textNoShape">
              <a:avLst/>
            </a:prstTxWarp>
          </a:bodyPr>
          <a:lstStyle/>
          <a:p>
            <a:endParaRPr lang="en-GB"/>
          </a:p>
        </p:txBody>
      </p:sp>
      <p:sp>
        <p:nvSpPr>
          <p:cNvPr id="148487" name="Freeform 7"/>
          <p:cNvSpPr>
            <a:spLocks/>
          </p:cNvSpPr>
          <p:nvPr/>
        </p:nvSpPr>
        <p:spPr bwMode="auto">
          <a:xfrm>
            <a:off x="5915503" y="5232008"/>
            <a:ext cx="324231" cy="377828"/>
          </a:xfrm>
          <a:custGeom>
            <a:avLst/>
            <a:gdLst/>
            <a:ahLst/>
            <a:cxnLst>
              <a:cxn ang="0">
                <a:pos x="32" y="0"/>
              </a:cxn>
              <a:cxn ang="0">
                <a:pos x="204" y="0"/>
              </a:cxn>
              <a:cxn ang="0">
                <a:pos x="203" y="806"/>
              </a:cxn>
              <a:cxn ang="0">
                <a:pos x="0" y="806"/>
              </a:cxn>
            </a:cxnLst>
            <a:rect l="0" t="0" r="r" b="b"/>
            <a:pathLst>
              <a:path w="204" h="806">
                <a:moveTo>
                  <a:pt x="32" y="0"/>
                </a:moveTo>
                <a:lnTo>
                  <a:pt x="204" y="0"/>
                </a:lnTo>
                <a:lnTo>
                  <a:pt x="203" y="806"/>
                </a:lnTo>
                <a:lnTo>
                  <a:pt x="0" y="806"/>
                </a:lnTo>
              </a:path>
            </a:pathLst>
          </a:custGeom>
          <a:noFill/>
          <a:ln w="38100" cap="flat" cmpd="sng">
            <a:solidFill>
              <a:srgbClr val="FF0000"/>
            </a:solidFill>
            <a:prstDash val="solid"/>
            <a:round/>
            <a:headEnd/>
            <a:tailEnd/>
          </a:ln>
          <a:effectLst/>
        </p:spPr>
        <p:txBody>
          <a:bodyPr wrap="none" lIns="96744" tIns="48372" rIns="96744" bIns="48372" anchor="ctr">
            <a:prstTxWarp prst="textNoShape">
              <a:avLst/>
            </a:prstTxWarp>
          </a:bodyPr>
          <a:lstStyle/>
          <a:p>
            <a:endParaRPr lang="en-GB"/>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POP3</a:t>
            </a:r>
            <a:endParaRPr lang="en-GB" dirty="0"/>
          </a:p>
        </p:txBody>
      </p:sp>
      <p:sp>
        <p:nvSpPr>
          <p:cNvPr id="4099" name="Rectangle 3"/>
          <p:cNvSpPr>
            <a:spLocks noGrp="1" noChangeArrowheads="1"/>
          </p:cNvSpPr>
          <p:nvPr>
            <p:ph type="body" idx="1"/>
          </p:nvPr>
        </p:nvSpPr>
        <p:spPr/>
        <p:txBody>
          <a:bodyPr/>
          <a:lstStyle/>
          <a:p>
            <a:r>
              <a:rPr lang="en-GB" sz="2400" dirty="0" smtClean="0"/>
              <a:t>Short for </a:t>
            </a:r>
            <a:r>
              <a:rPr lang="en-GB" sz="2400" b="1" i="1" dirty="0" smtClean="0"/>
              <a:t>Post Office Protocol</a:t>
            </a:r>
            <a:r>
              <a:rPr lang="en-GB" sz="2400" dirty="0" smtClean="0"/>
              <a:t>, a protocol used to retrieve e-mail from a mail server.</a:t>
            </a:r>
          </a:p>
          <a:p>
            <a:r>
              <a:rPr lang="en-GB" sz="2400" dirty="0" smtClean="0"/>
              <a:t>Still most e-mail applications use the POP protocol, although some can use the newer IMAP (Internet Message Access Protocol). </a:t>
            </a:r>
          </a:p>
          <a:p>
            <a:r>
              <a:rPr lang="en-GB" sz="2400" dirty="0" smtClean="0"/>
              <a:t>There are two versions of POP. The first, called POP2, became a standard in the mid-80's and requires SMTP to send messages. The newer version, POP3, can be used with or without SMTP. POP3 uses TCP/IP port 110.</a:t>
            </a:r>
            <a:endParaRPr lang="en-GB" sz="24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z="3600" dirty="0"/>
              <a:t>POP3 protocol</a:t>
            </a:r>
            <a:endParaRPr lang="en-US" dirty="0"/>
          </a:p>
        </p:txBody>
      </p:sp>
      <p:sp>
        <p:nvSpPr>
          <p:cNvPr id="150531" name="Rectangle 3"/>
          <p:cNvSpPr>
            <a:spLocks noGrp="1" noChangeArrowheads="1"/>
          </p:cNvSpPr>
          <p:nvPr>
            <p:ph idx="1"/>
          </p:nvPr>
        </p:nvSpPr>
        <p:spPr>
          <a:xfrm>
            <a:off x="533402" y="1600200"/>
            <a:ext cx="4393406" cy="4648200"/>
          </a:xfrm>
        </p:spPr>
        <p:txBody>
          <a:bodyPr lIns="96744" tIns="48372" rIns="96744" bIns="48372"/>
          <a:lstStyle/>
          <a:p>
            <a:pPr>
              <a:lnSpc>
                <a:spcPct val="90000"/>
              </a:lnSpc>
              <a:buFont typeface="Wingdings" charset="2"/>
              <a:buNone/>
            </a:pPr>
            <a:r>
              <a:rPr lang="en-US" sz="2400" dirty="0">
                <a:solidFill>
                  <a:srgbClr val="FF0000"/>
                </a:solidFill>
              </a:rPr>
              <a:t>authorization phase</a:t>
            </a:r>
            <a:endParaRPr lang="en-US" sz="2000" dirty="0"/>
          </a:p>
          <a:p>
            <a:pPr>
              <a:lnSpc>
                <a:spcPct val="90000"/>
              </a:lnSpc>
            </a:pPr>
            <a:r>
              <a:rPr lang="en-US" sz="2000" dirty="0"/>
              <a:t>client commands: </a:t>
            </a:r>
          </a:p>
          <a:p>
            <a:pPr lvl="1">
              <a:lnSpc>
                <a:spcPct val="90000"/>
              </a:lnSpc>
            </a:pPr>
            <a:r>
              <a:rPr lang="en-US" sz="2000" b="1" dirty="0">
                <a:latin typeface="Courier New" charset="0"/>
              </a:rPr>
              <a:t>user:</a:t>
            </a:r>
            <a:r>
              <a:rPr lang="en-US" sz="2000" dirty="0"/>
              <a:t> declare username</a:t>
            </a:r>
          </a:p>
          <a:p>
            <a:pPr lvl="1">
              <a:lnSpc>
                <a:spcPct val="90000"/>
              </a:lnSpc>
            </a:pPr>
            <a:r>
              <a:rPr lang="en-US" sz="2000" b="1" dirty="0">
                <a:latin typeface="Courier New" charset="0"/>
              </a:rPr>
              <a:t>pass:</a:t>
            </a:r>
            <a:r>
              <a:rPr lang="en-US" sz="2000" dirty="0"/>
              <a:t> password</a:t>
            </a:r>
          </a:p>
          <a:p>
            <a:pPr>
              <a:lnSpc>
                <a:spcPct val="90000"/>
              </a:lnSpc>
            </a:pPr>
            <a:r>
              <a:rPr lang="en-US" sz="2000" dirty="0"/>
              <a:t>server responses</a:t>
            </a:r>
          </a:p>
          <a:p>
            <a:pPr lvl="1">
              <a:lnSpc>
                <a:spcPct val="90000"/>
              </a:lnSpc>
            </a:pPr>
            <a:r>
              <a:rPr lang="en-US" sz="2000" b="1" dirty="0">
                <a:latin typeface="Courier New" charset="0"/>
              </a:rPr>
              <a:t>+OK</a:t>
            </a:r>
          </a:p>
          <a:p>
            <a:pPr lvl="1">
              <a:lnSpc>
                <a:spcPct val="90000"/>
              </a:lnSpc>
            </a:pPr>
            <a:r>
              <a:rPr lang="en-US" sz="2000" b="1" dirty="0">
                <a:latin typeface="Courier New" charset="0"/>
              </a:rPr>
              <a:t>-ERR</a:t>
            </a:r>
            <a:endParaRPr lang="en-US" sz="1800" dirty="0"/>
          </a:p>
          <a:p>
            <a:pPr>
              <a:lnSpc>
                <a:spcPct val="90000"/>
              </a:lnSpc>
              <a:buFont typeface="Wingdings" charset="2"/>
              <a:buNone/>
            </a:pPr>
            <a:r>
              <a:rPr lang="en-US" sz="2400" dirty="0">
                <a:solidFill>
                  <a:srgbClr val="FF0000"/>
                </a:solidFill>
              </a:rPr>
              <a:t>transaction phase, </a:t>
            </a:r>
            <a:r>
              <a:rPr lang="en-US" sz="2000" dirty="0">
                <a:solidFill>
                  <a:schemeClr val="tx2"/>
                </a:solidFill>
              </a:rPr>
              <a:t>client:</a:t>
            </a:r>
            <a:endParaRPr lang="en-US" sz="2000" dirty="0"/>
          </a:p>
          <a:p>
            <a:pPr>
              <a:lnSpc>
                <a:spcPct val="90000"/>
              </a:lnSpc>
            </a:pPr>
            <a:r>
              <a:rPr lang="en-US" sz="2000" b="1" dirty="0">
                <a:latin typeface="Courier New" charset="0"/>
              </a:rPr>
              <a:t>list:</a:t>
            </a:r>
            <a:r>
              <a:rPr lang="en-US" sz="2000" dirty="0"/>
              <a:t> list message numbers</a:t>
            </a:r>
          </a:p>
          <a:p>
            <a:pPr>
              <a:lnSpc>
                <a:spcPct val="90000"/>
              </a:lnSpc>
            </a:pPr>
            <a:r>
              <a:rPr lang="en-US" sz="2000" b="1" dirty="0" err="1">
                <a:latin typeface="Courier New" charset="0"/>
              </a:rPr>
              <a:t>retr</a:t>
            </a:r>
            <a:r>
              <a:rPr lang="en-US" sz="2000" b="1" dirty="0">
                <a:latin typeface="Courier New" charset="0"/>
              </a:rPr>
              <a:t>:</a:t>
            </a:r>
            <a:r>
              <a:rPr lang="en-US" sz="2000" dirty="0"/>
              <a:t> retrieve message </a:t>
            </a:r>
            <a:r>
              <a:rPr lang="en-US" sz="2000" dirty="0" smtClean="0"/>
              <a:t>by</a:t>
            </a:r>
            <a:br>
              <a:rPr lang="en-US" sz="2000" dirty="0" smtClean="0"/>
            </a:br>
            <a:r>
              <a:rPr lang="en-US" sz="2000" dirty="0" smtClean="0"/>
              <a:t>	   </a:t>
            </a:r>
            <a:r>
              <a:rPr lang="en-US" sz="2000" dirty="0"/>
              <a:t>number</a:t>
            </a:r>
          </a:p>
          <a:p>
            <a:pPr>
              <a:lnSpc>
                <a:spcPct val="90000"/>
              </a:lnSpc>
            </a:pPr>
            <a:r>
              <a:rPr lang="en-US" sz="2000" b="1" dirty="0">
                <a:latin typeface="Courier New" charset="0"/>
              </a:rPr>
              <a:t>dele:</a:t>
            </a:r>
            <a:r>
              <a:rPr lang="en-US" sz="2000" dirty="0"/>
              <a:t> delete</a:t>
            </a:r>
          </a:p>
          <a:p>
            <a:pPr>
              <a:lnSpc>
                <a:spcPct val="90000"/>
              </a:lnSpc>
            </a:pPr>
            <a:r>
              <a:rPr lang="en-US" sz="2000" b="1" dirty="0">
                <a:latin typeface="Courier New" charset="0"/>
              </a:rPr>
              <a:t>quit</a:t>
            </a:r>
            <a:endParaRPr lang="en-US" sz="2000" dirty="0"/>
          </a:p>
        </p:txBody>
      </p:sp>
      <p:sp>
        <p:nvSpPr>
          <p:cNvPr id="150532" name="Text Box 4"/>
          <p:cNvSpPr txBox="1">
            <a:spLocks noChangeArrowheads="1"/>
          </p:cNvSpPr>
          <p:nvPr/>
        </p:nvSpPr>
        <p:spPr bwMode="auto">
          <a:xfrm>
            <a:off x="4341006" y="2310629"/>
            <a:ext cx="4324918" cy="4062643"/>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sz="2400" dirty="0"/>
              <a:t>         </a:t>
            </a:r>
            <a:r>
              <a:rPr lang="en-US" b="1" dirty="0">
                <a:latin typeface="Courier New" charset="0"/>
              </a:rPr>
              <a:t>C: list </a:t>
            </a:r>
          </a:p>
          <a:p>
            <a:pPr defTabSz="913689"/>
            <a:r>
              <a:rPr lang="en-US" b="1" dirty="0">
                <a:latin typeface="Courier New" charset="0"/>
              </a:rPr>
              <a:t>     S: 1 498 </a:t>
            </a:r>
          </a:p>
          <a:p>
            <a:pPr defTabSz="913689"/>
            <a:r>
              <a:rPr lang="en-US" b="1" dirty="0">
                <a:latin typeface="Courier New" charset="0"/>
              </a:rPr>
              <a:t>     S: 2 912 </a:t>
            </a:r>
          </a:p>
          <a:p>
            <a:pPr defTabSz="913689"/>
            <a:r>
              <a:rPr lang="en-US" b="1" dirty="0">
                <a:latin typeface="Courier New" charset="0"/>
              </a:rPr>
              <a:t>     S: . </a:t>
            </a:r>
          </a:p>
          <a:p>
            <a:pPr defTabSz="913689"/>
            <a:r>
              <a:rPr lang="en-US" b="1" dirty="0">
                <a:latin typeface="Courier New" charset="0"/>
              </a:rPr>
              <a:t>     C: </a:t>
            </a:r>
            <a:r>
              <a:rPr lang="en-US" b="1" dirty="0" err="1">
                <a:latin typeface="Courier New" charset="0"/>
              </a:rPr>
              <a:t>retr</a:t>
            </a:r>
            <a:r>
              <a:rPr lang="en-US" b="1" dirty="0">
                <a:latin typeface="Courier New" charset="0"/>
              </a:rPr>
              <a:t> 1 </a:t>
            </a:r>
          </a:p>
          <a:p>
            <a:pPr defTabSz="913689"/>
            <a:r>
              <a:rPr lang="en-US" b="1" dirty="0">
                <a:latin typeface="Courier New" charset="0"/>
              </a:rPr>
              <a:t>     S: &lt;message 1 contents&gt;</a:t>
            </a:r>
          </a:p>
          <a:p>
            <a:pPr defTabSz="913689"/>
            <a:r>
              <a:rPr lang="en-US" b="1" dirty="0">
                <a:latin typeface="Courier New" charset="0"/>
              </a:rPr>
              <a:t>     S: . </a:t>
            </a:r>
          </a:p>
          <a:p>
            <a:pPr defTabSz="913689"/>
            <a:r>
              <a:rPr lang="en-US" b="1" dirty="0">
                <a:latin typeface="Courier New" charset="0"/>
              </a:rPr>
              <a:t>     C: dele 1 </a:t>
            </a:r>
          </a:p>
          <a:p>
            <a:pPr defTabSz="913689"/>
            <a:r>
              <a:rPr lang="en-US" b="1" dirty="0">
                <a:latin typeface="Courier New" charset="0"/>
              </a:rPr>
              <a:t>     C: </a:t>
            </a:r>
            <a:r>
              <a:rPr lang="en-US" b="1" dirty="0" err="1">
                <a:latin typeface="Courier New" charset="0"/>
              </a:rPr>
              <a:t>retr</a:t>
            </a:r>
            <a:r>
              <a:rPr lang="en-US" b="1" dirty="0">
                <a:latin typeface="Courier New" charset="0"/>
              </a:rPr>
              <a:t> 2 </a:t>
            </a:r>
          </a:p>
          <a:p>
            <a:pPr defTabSz="913689"/>
            <a:r>
              <a:rPr lang="en-US" b="1" dirty="0">
                <a:latin typeface="Courier New" charset="0"/>
              </a:rPr>
              <a:t>     S: &lt;message 1 contents&gt;</a:t>
            </a:r>
          </a:p>
          <a:p>
            <a:pPr defTabSz="913689"/>
            <a:r>
              <a:rPr lang="en-US" b="1" dirty="0">
                <a:latin typeface="Courier New" charset="0"/>
              </a:rPr>
              <a:t>     S: . </a:t>
            </a:r>
          </a:p>
          <a:p>
            <a:pPr defTabSz="913689"/>
            <a:r>
              <a:rPr lang="en-US" b="1" dirty="0">
                <a:latin typeface="Courier New" charset="0"/>
              </a:rPr>
              <a:t>     C: dele 2 </a:t>
            </a:r>
          </a:p>
          <a:p>
            <a:pPr defTabSz="913689"/>
            <a:r>
              <a:rPr lang="en-US" b="1" dirty="0">
                <a:latin typeface="Courier New" charset="0"/>
              </a:rPr>
              <a:t>     C: quit </a:t>
            </a:r>
          </a:p>
          <a:p>
            <a:pPr defTabSz="913689"/>
            <a:r>
              <a:rPr lang="en-US" b="1" dirty="0">
                <a:latin typeface="Courier New" charset="0"/>
              </a:rPr>
              <a:t>     S: +OK </a:t>
            </a:r>
            <a:r>
              <a:rPr lang="en-US" sz="1400" b="1" dirty="0">
                <a:latin typeface="Courier New" charset="0"/>
              </a:rPr>
              <a:t>POP3 server signing off</a:t>
            </a:r>
            <a:endParaRPr lang="en-US" b="1" dirty="0">
              <a:latin typeface="Courier New" charset="0"/>
            </a:endParaRPr>
          </a:p>
        </p:txBody>
      </p:sp>
      <p:sp>
        <p:nvSpPr>
          <p:cNvPr id="150533" name="Text Box 5"/>
          <p:cNvSpPr txBox="1">
            <a:spLocks noChangeArrowheads="1"/>
          </p:cNvSpPr>
          <p:nvPr/>
        </p:nvSpPr>
        <p:spPr bwMode="auto">
          <a:xfrm>
            <a:off x="4989469" y="591091"/>
            <a:ext cx="4032483" cy="1754318"/>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endParaRPr lang="en-US" b="1" dirty="0">
              <a:latin typeface="Courier New" charset="0"/>
            </a:endParaRPr>
          </a:p>
          <a:p>
            <a:pPr defTabSz="913689"/>
            <a:r>
              <a:rPr lang="en-US" b="1" dirty="0">
                <a:latin typeface="Courier New" charset="0"/>
              </a:rPr>
              <a:t>S: +OK POP3 server ready </a:t>
            </a:r>
          </a:p>
          <a:p>
            <a:pPr defTabSz="913689"/>
            <a:r>
              <a:rPr lang="en-US" b="1" dirty="0">
                <a:latin typeface="Courier New" charset="0"/>
              </a:rPr>
              <a:t>C: user bob </a:t>
            </a:r>
          </a:p>
          <a:p>
            <a:pPr defTabSz="913689"/>
            <a:r>
              <a:rPr lang="en-US" b="1" dirty="0">
                <a:latin typeface="Courier New" charset="0"/>
              </a:rPr>
              <a:t>S: +OK </a:t>
            </a:r>
          </a:p>
          <a:p>
            <a:pPr defTabSz="913689"/>
            <a:r>
              <a:rPr lang="en-US" b="1" dirty="0">
                <a:latin typeface="Courier New" charset="0"/>
              </a:rPr>
              <a:t>C: pass hungry </a:t>
            </a:r>
          </a:p>
          <a:p>
            <a:pPr defTabSz="913689"/>
            <a:r>
              <a:rPr lang="en-US" b="1" dirty="0">
                <a:latin typeface="Courier New" charset="0"/>
              </a:rPr>
              <a:t>S: +OK</a:t>
            </a:r>
            <a:r>
              <a:rPr lang="en-US" sz="1400" b="1" dirty="0">
                <a:latin typeface="Courier New" charset="0"/>
              </a:rPr>
              <a:t> user successfully logged on</a:t>
            </a:r>
            <a:endParaRPr lang="en-US" sz="2400" dirty="0"/>
          </a:p>
        </p:txBody>
      </p:sp>
      <p:sp>
        <p:nvSpPr>
          <p:cNvPr id="150534" name="Freeform 6"/>
          <p:cNvSpPr>
            <a:spLocks/>
          </p:cNvSpPr>
          <p:nvPr/>
        </p:nvSpPr>
        <p:spPr bwMode="auto">
          <a:xfrm>
            <a:off x="4972669" y="848015"/>
            <a:ext cx="371271" cy="1457577"/>
          </a:xfrm>
          <a:custGeom>
            <a:avLst/>
            <a:gdLst/>
            <a:ahLst/>
            <a:cxnLst>
              <a:cxn ang="0">
                <a:pos x="234" y="0"/>
              </a:cxn>
              <a:cxn ang="0">
                <a:pos x="0" y="0"/>
              </a:cxn>
              <a:cxn ang="0">
                <a:pos x="0" y="918"/>
              </a:cxn>
              <a:cxn ang="0">
                <a:pos x="228" y="918"/>
              </a:cxn>
            </a:cxnLst>
            <a:rect l="0" t="0" r="r" b="b"/>
            <a:pathLst>
              <a:path w="234" h="918">
                <a:moveTo>
                  <a:pt x="234" y="0"/>
                </a:moveTo>
                <a:lnTo>
                  <a:pt x="0" y="0"/>
                </a:lnTo>
                <a:lnTo>
                  <a:pt x="0" y="918"/>
                </a:lnTo>
                <a:lnTo>
                  <a:pt x="228" y="918"/>
                </a:lnTo>
              </a:path>
            </a:pathLst>
          </a:custGeom>
          <a:noFill/>
          <a:ln w="19050" cap="flat" cmpd="sng">
            <a:solidFill>
              <a:srgbClr val="FF0000"/>
            </a:solidFill>
            <a:prstDash val="solid"/>
            <a:round/>
            <a:headEnd/>
            <a:tailEnd/>
          </a:ln>
          <a:effectLst/>
        </p:spPr>
        <p:txBody>
          <a:bodyPr wrap="none" lIns="96744" tIns="48372" rIns="96744" bIns="48372" anchor="ctr">
            <a:prstTxWarp prst="textNoShape">
              <a:avLst/>
            </a:prstTxWarp>
          </a:bodyPr>
          <a:lstStyle/>
          <a:p>
            <a:endParaRPr lang="en-GB"/>
          </a:p>
        </p:txBody>
      </p:sp>
      <p:sp>
        <p:nvSpPr>
          <p:cNvPr id="150535" name="Line 7"/>
          <p:cNvSpPr>
            <a:spLocks noChangeShapeType="1"/>
          </p:cNvSpPr>
          <p:nvPr/>
        </p:nvSpPr>
        <p:spPr bwMode="auto">
          <a:xfrm flipV="1">
            <a:off x="3485909" y="1439106"/>
            <a:ext cx="1401083" cy="236772"/>
          </a:xfrm>
          <a:prstGeom prst="line">
            <a:avLst/>
          </a:prstGeom>
          <a:noFill/>
          <a:ln w="1905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50536" name="Freeform 8"/>
          <p:cNvSpPr>
            <a:spLocks/>
          </p:cNvSpPr>
          <p:nvPr/>
        </p:nvSpPr>
        <p:spPr bwMode="auto">
          <a:xfrm>
            <a:off x="4962589" y="2428175"/>
            <a:ext cx="371271" cy="3895828"/>
          </a:xfrm>
          <a:custGeom>
            <a:avLst/>
            <a:gdLst/>
            <a:ahLst/>
            <a:cxnLst>
              <a:cxn ang="0">
                <a:pos x="234" y="0"/>
              </a:cxn>
              <a:cxn ang="0">
                <a:pos x="0" y="0"/>
              </a:cxn>
              <a:cxn ang="0">
                <a:pos x="0" y="918"/>
              </a:cxn>
              <a:cxn ang="0">
                <a:pos x="228" y="918"/>
              </a:cxn>
            </a:cxnLst>
            <a:rect l="0" t="0" r="r" b="b"/>
            <a:pathLst>
              <a:path w="234" h="918">
                <a:moveTo>
                  <a:pt x="234" y="0"/>
                </a:moveTo>
                <a:lnTo>
                  <a:pt x="0" y="0"/>
                </a:lnTo>
                <a:lnTo>
                  <a:pt x="0" y="918"/>
                </a:lnTo>
                <a:lnTo>
                  <a:pt x="228" y="918"/>
                </a:lnTo>
              </a:path>
            </a:pathLst>
          </a:custGeom>
          <a:noFill/>
          <a:ln w="19050" cap="flat" cmpd="sng">
            <a:solidFill>
              <a:srgbClr val="FF0000"/>
            </a:solidFill>
            <a:prstDash val="solid"/>
            <a:round/>
            <a:headEnd/>
            <a:tailEnd/>
          </a:ln>
          <a:effectLst/>
        </p:spPr>
        <p:txBody>
          <a:bodyPr wrap="none" lIns="96744" tIns="48372" rIns="96744" bIns="48372" anchor="ctr">
            <a:prstTxWarp prst="textNoShape">
              <a:avLst/>
            </a:prstTxWarp>
          </a:bodyPr>
          <a:lstStyle/>
          <a:p>
            <a:endParaRPr lang="en-GB"/>
          </a:p>
        </p:txBody>
      </p:sp>
      <p:sp>
        <p:nvSpPr>
          <p:cNvPr id="150537" name="Line 9"/>
          <p:cNvSpPr>
            <a:spLocks noChangeShapeType="1"/>
          </p:cNvSpPr>
          <p:nvPr/>
        </p:nvSpPr>
        <p:spPr bwMode="auto">
          <a:xfrm flipV="1">
            <a:off x="3375458" y="3952922"/>
            <a:ext cx="1511533" cy="223458"/>
          </a:xfrm>
          <a:prstGeom prst="line">
            <a:avLst/>
          </a:prstGeom>
          <a:noFill/>
          <a:ln w="1905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POP3 (more) and IMAP</a:t>
            </a:r>
          </a:p>
        </p:txBody>
      </p:sp>
      <p:sp>
        <p:nvSpPr>
          <p:cNvPr id="151555" name="Rectangle 3"/>
          <p:cNvSpPr>
            <a:spLocks noGrp="1" noChangeArrowheads="1"/>
          </p:cNvSpPr>
          <p:nvPr>
            <p:ph idx="1"/>
          </p:nvPr>
        </p:nvSpPr>
        <p:spPr>
          <a:xfrm>
            <a:off x="533401" y="1600200"/>
            <a:ext cx="4059469" cy="4648200"/>
          </a:xfrm>
        </p:spPr>
        <p:txBody>
          <a:bodyPr lIns="96744" tIns="48372" rIns="96744" bIns="48372"/>
          <a:lstStyle/>
          <a:p>
            <a:pPr>
              <a:lnSpc>
                <a:spcPct val="90000"/>
              </a:lnSpc>
              <a:buFont typeface="Wingdings" charset="2"/>
              <a:buNone/>
            </a:pPr>
            <a:r>
              <a:rPr lang="en-US" sz="2200" dirty="0">
                <a:solidFill>
                  <a:srgbClr val="FF0000"/>
                </a:solidFill>
              </a:rPr>
              <a:t>More about POP3</a:t>
            </a:r>
            <a:endParaRPr lang="en-US" sz="2200" dirty="0"/>
          </a:p>
          <a:p>
            <a:pPr>
              <a:lnSpc>
                <a:spcPct val="90000"/>
              </a:lnSpc>
            </a:pPr>
            <a:r>
              <a:rPr lang="en-US" sz="2200" dirty="0"/>
              <a:t>Previous example uses “download and delete” mode.</a:t>
            </a:r>
          </a:p>
          <a:p>
            <a:pPr>
              <a:lnSpc>
                <a:spcPct val="90000"/>
              </a:lnSpc>
            </a:pPr>
            <a:r>
              <a:rPr lang="en-US" sz="2200" dirty="0"/>
              <a:t>Bob cannot re-read e-mail if he changes client</a:t>
            </a:r>
          </a:p>
          <a:p>
            <a:pPr>
              <a:lnSpc>
                <a:spcPct val="90000"/>
              </a:lnSpc>
            </a:pPr>
            <a:r>
              <a:rPr lang="en-US" sz="2200" dirty="0"/>
              <a:t>“Download-and-keep”: copies of messages on different clients</a:t>
            </a:r>
          </a:p>
          <a:p>
            <a:pPr>
              <a:lnSpc>
                <a:spcPct val="90000"/>
              </a:lnSpc>
            </a:pPr>
            <a:r>
              <a:rPr lang="en-US" sz="2200" dirty="0"/>
              <a:t>POP3 is stateless across sessions</a:t>
            </a:r>
          </a:p>
        </p:txBody>
      </p:sp>
      <p:sp>
        <p:nvSpPr>
          <p:cNvPr id="151556" name="Rectangle 4"/>
          <p:cNvSpPr>
            <a:spLocks noGrp="1" noChangeArrowheads="1"/>
          </p:cNvSpPr>
          <p:nvPr>
            <p:ph type="body" sz="half" idx="4294967295"/>
          </p:nvPr>
        </p:nvSpPr>
        <p:spPr>
          <a:xfrm>
            <a:off x="5067362" y="1578189"/>
            <a:ext cx="3808412" cy="4649788"/>
          </a:xfrm>
        </p:spPr>
        <p:txBody>
          <a:bodyPr lIns="96744" tIns="48372" rIns="96744" bIns="48372"/>
          <a:lstStyle/>
          <a:p>
            <a:pPr>
              <a:buFont typeface="Wingdings" charset="2"/>
              <a:buNone/>
            </a:pPr>
            <a:r>
              <a:rPr lang="en-US" sz="2200" dirty="0">
                <a:solidFill>
                  <a:srgbClr val="FF0000"/>
                </a:solidFill>
              </a:rPr>
              <a:t>IMAP</a:t>
            </a:r>
            <a:endParaRPr lang="en-US" sz="2200" dirty="0"/>
          </a:p>
          <a:p>
            <a:r>
              <a:rPr lang="en-US" sz="2200" dirty="0"/>
              <a:t>Keep all messages in one place: the server</a:t>
            </a:r>
          </a:p>
          <a:p>
            <a:r>
              <a:rPr lang="en-US" sz="2200" dirty="0"/>
              <a:t>Allows user to organize messages in folders</a:t>
            </a:r>
          </a:p>
          <a:p>
            <a:r>
              <a:rPr lang="en-US" sz="2200" dirty="0"/>
              <a:t>IMAP keeps user state across sessions:</a:t>
            </a:r>
          </a:p>
          <a:p>
            <a:pPr lvl="1"/>
            <a:r>
              <a:rPr lang="en-US" sz="1800" dirty="0"/>
              <a:t>names of folders and mappings between message IDs and folder name</a:t>
            </a: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IMAP</a:t>
            </a:r>
            <a:endParaRPr lang="en-GB"/>
          </a:p>
        </p:txBody>
      </p:sp>
      <p:sp>
        <p:nvSpPr>
          <p:cNvPr id="3075" name="Rectangle 3"/>
          <p:cNvSpPr>
            <a:spLocks noGrp="1" noChangeArrowheads="1"/>
          </p:cNvSpPr>
          <p:nvPr>
            <p:ph type="body" idx="1"/>
          </p:nvPr>
        </p:nvSpPr>
        <p:spPr/>
        <p:txBody>
          <a:bodyPr/>
          <a:lstStyle/>
          <a:p>
            <a:r>
              <a:rPr lang="en-GB" sz="2400" dirty="0" smtClean="0"/>
              <a:t>IMAP is an </a:t>
            </a:r>
            <a:r>
              <a:rPr lang="en-GB" sz="2400" b="1" dirty="0" smtClean="0"/>
              <a:t>Internet Message Access Protocol</a:t>
            </a:r>
            <a:r>
              <a:rPr lang="en-GB" sz="2400" dirty="0" smtClean="0"/>
              <a:t>. It is a method of accessing electronic mail messages that are kept on a possibly shared mail server. In other words, it permits a "client" email program to access remote message stores as if they were local. For example, email stored on an IMAP server can be manipulated from a desktop computer at home, a workstation at the office, and a notebook computer while travelling, without the need to transfer messages or files back and forth between these computers. </a:t>
            </a:r>
          </a:p>
          <a:p>
            <a:r>
              <a:rPr lang="en-GB" sz="2400" dirty="0" smtClean="0"/>
              <a:t>IMAP uses TCP/IP port 143.</a:t>
            </a:r>
            <a:endParaRPr lang="en-GB" sz="24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POP3 vs IMAP</a:t>
            </a:r>
            <a:endParaRPr lang="en-GB"/>
          </a:p>
        </p:txBody>
      </p:sp>
      <p:sp>
        <p:nvSpPr>
          <p:cNvPr id="11267" name="Rectangle 3"/>
          <p:cNvSpPr>
            <a:spLocks noGrp="1" noChangeArrowheads="1"/>
          </p:cNvSpPr>
          <p:nvPr>
            <p:ph type="body" idx="1"/>
          </p:nvPr>
        </p:nvSpPr>
        <p:spPr/>
        <p:txBody>
          <a:bodyPr/>
          <a:lstStyle/>
          <a:p>
            <a:r>
              <a:rPr lang="en-AU" sz="2000" dirty="0" smtClean="0"/>
              <a:t>With IMAP, all your mail stays on the server in multiple folders, some of which you have created. This enables you to connect to any computer and see all your mail and mail folders. In general, IMAP is great if you have a dedicated connection to the Internet or you like to check your mail from various locations.</a:t>
            </a:r>
          </a:p>
          <a:p>
            <a:r>
              <a:rPr lang="en-AU" sz="2000" dirty="0" smtClean="0"/>
              <a:t>With POP3 you only have one folder, the Inbox folder. When you open your mailbox, new mail is moved from the host server and saved on your computer. If you want to be able to see your old mail messages, you have to go back to the computer where you last opened your mail.</a:t>
            </a:r>
            <a:r>
              <a:rPr lang="en-GB" sz="2000" dirty="0" smtClean="0"/>
              <a:t> </a:t>
            </a:r>
            <a:endParaRPr lang="en-AU" sz="2000" dirty="0" smtClean="0"/>
          </a:p>
          <a:p>
            <a:r>
              <a:rPr lang="en-AU" sz="2000" dirty="0" smtClean="0"/>
              <a:t>With POP3 "leave mail on server" only your email messages are on the server, but with IMAP your email folders are also on the server.</a:t>
            </a:r>
            <a:endParaRPr lang="en-GB" sz="20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Test POP3 and IMAP …..</a:t>
            </a:r>
            <a:endParaRPr lang="en-GB"/>
          </a:p>
        </p:txBody>
      </p:sp>
      <p:sp>
        <p:nvSpPr>
          <p:cNvPr id="29699" name="Rectangle 3"/>
          <p:cNvSpPr>
            <a:spLocks noGrp="1" noChangeArrowheads="1"/>
          </p:cNvSpPr>
          <p:nvPr>
            <p:ph type="body" idx="4294967295"/>
          </p:nvPr>
        </p:nvSpPr>
        <p:spPr>
          <a:xfrm>
            <a:off x="485861" y="1547396"/>
            <a:ext cx="8229600" cy="5327650"/>
          </a:xfrm>
        </p:spPr>
        <p:txBody>
          <a:bodyPr/>
          <a:lstStyle/>
          <a:p>
            <a:pPr>
              <a:lnSpc>
                <a:spcPct val="80000"/>
              </a:lnSpc>
            </a:pPr>
            <a:r>
              <a:rPr lang="en-US" sz="1600" dirty="0" smtClean="0"/>
              <a:t># </a:t>
            </a:r>
            <a:r>
              <a:rPr lang="en-US" sz="1600" b="1" dirty="0" smtClean="0"/>
              <a:t>telnet </a:t>
            </a:r>
            <a:r>
              <a:rPr lang="en-US" sz="1600" b="1" dirty="0" err="1" smtClean="0"/>
              <a:t>localhost</a:t>
            </a:r>
            <a:r>
              <a:rPr lang="en-US" sz="1600" b="1" dirty="0" smtClean="0"/>
              <a:t> 143</a:t>
            </a:r>
            <a:endParaRPr lang="en-US" sz="1600" dirty="0" smtClean="0"/>
          </a:p>
          <a:p>
            <a:pPr>
              <a:lnSpc>
                <a:spcPct val="80000"/>
              </a:lnSpc>
            </a:pPr>
            <a:r>
              <a:rPr lang="en-US" sz="1600" dirty="0" smtClean="0"/>
              <a:t>Connected to staff-</a:t>
            </a:r>
            <a:r>
              <a:rPr lang="en-US" sz="1600" dirty="0" err="1" smtClean="0"/>
              <a:t>mail.lboro.ac.uk</a:t>
            </a:r>
            <a:r>
              <a:rPr lang="en-US" sz="1600" dirty="0" smtClean="0"/>
              <a:t>.</a:t>
            </a:r>
          </a:p>
          <a:p>
            <a:pPr>
              <a:lnSpc>
                <a:spcPct val="80000"/>
              </a:lnSpc>
            </a:pPr>
            <a:r>
              <a:rPr lang="en-US" sz="1600" dirty="0" smtClean="0"/>
              <a:t>Escape character is '^]'.</a:t>
            </a:r>
          </a:p>
          <a:p>
            <a:pPr>
              <a:lnSpc>
                <a:spcPct val="80000"/>
              </a:lnSpc>
            </a:pPr>
            <a:r>
              <a:rPr lang="en-US" sz="1600" dirty="0" smtClean="0"/>
              <a:t>* OK [CAPABILITY IMAP4rev1 UIDPLUS CHILDREN NAMESPACE THREAD=ORDEREDSUBJECT </a:t>
            </a:r>
          </a:p>
          <a:p>
            <a:pPr>
              <a:lnSpc>
                <a:spcPct val="80000"/>
              </a:lnSpc>
            </a:pPr>
            <a:r>
              <a:rPr lang="en-US" sz="1600" dirty="0" smtClean="0"/>
              <a:t>THREAD=REFERENCES SORT QUOTA IDLE ACL ACL2=UNION STARTTLS] Courier-IMAP ready. </a:t>
            </a:r>
          </a:p>
          <a:p>
            <a:pPr>
              <a:lnSpc>
                <a:spcPct val="80000"/>
              </a:lnSpc>
            </a:pPr>
            <a:r>
              <a:rPr lang="en-US" sz="1600" dirty="0" smtClean="0"/>
              <a:t>Copyright 1998-2005 Double Precision, Inc.  See COPYING for distribution information.</a:t>
            </a:r>
            <a:endParaRPr lang="en-US" sz="1600" b="1" dirty="0" smtClean="0"/>
          </a:p>
          <a:p>
            <a:pPr>
              <a:lnSpc>
                <a:spcPct val="80000"/>
              </a:lnSpc>
            </a:pPr>
            <a:r>
              <a:rPr lang="en-US" sz="1600" b="1" dirty="0" smtClean="0"/>
              <a:t>a login </a:t>
            </a:r>
            <a:r>
              <a:rPr lang="en-US" sz="1600" i="1" dirty="0" smtClean="0"/>
              <a:t>username password</a:t>
            </a:r>
            <a:endParaRPr lang="en-US" sz="1600" dirty="0" smtClean="0"/>
          </a:p>
          <a:p>
            <a:pPr>
              <a:lnSpc>
                <a:spcPct val="80000"/>
              </a:lnSpc>
            </a:pPr>
            <a:r>
              <a:rPr lang="en-US" sz="1600" dirty="0" smtClean="0"/>
              <a:t>a OK LOGIN Ok.</a:t>
            </a:r>
            <a:endParaRPr lang="en-US" sz="1600" b="1" dirty="0" smtClean="0"/>
          </a:p>
          <a:p>
            <a:pPr>
              <a:lnSpc>
                <a:spcPct val="80000"/>
              </a:lnSpc>
            </a:pPr>
            <a:r>
              <a:rPr lang="en-US" sz="1600" b="1" dirty="0" smtClean="0"/>
              <a:t>a examine inbox</a:t>
            </a:r>
            <a:endParaRPr lang="en-US" sz="1600" dirty="0" smtClean="0"/>
          </a:p>
          <a:p>
            <a:pPr>
              <a:lnSpc>
                <a:spcPct val="80000"/>
              </a:lnSpc>
            </a:pPr>
            <a:r>
              <a:rPr lang="en-US" sz="1600" dirty="0" smtClean="0"/>
              <a:t>* FLAGS (\Answered \Flagged \Deleted \Seen \Recent)</a:t>
            </a:r>
          </a:p>
          <a:p>
            <a:pPr>
              <a:lnSpc>
                <a:spcPct val="80000"/>
              </a:lnSpc>
            </a:pPr>
            <a:r>
              <a:rPr lang="en-US" sz="1600" dirty="0" smtClean="0"/>
              <a:t>* OK [PERMANENTFLAGS ()] No permanent flags permitted</a:t>
            </a:r>
          </a:p>
          <a:p>
            <a:pPr>
              <a:lnSpc>
                <a:spcPct val="80000"/>
              </a:lnSpc>
            </a:pPr>
            <a:r>
              <a:rPr lang="en-US" sz="1600" dirty="0" smtClean="0"/>
              <a:t>* 26 EXISTS</a:t>
            </a:r>
          </a:p>
          <a:p>
            <a:pPr>
              <a:lnSpc>
                <a:spcPct val="80000"/>
              </a:lnSpc>
            </a:pPr>
            <a:r>
              <a:rPr lang="en-US" sz="1600" dirty="0" smtClean="0"/>
              <a:t>* 0 RECENT</a:t>
            </a:r>
          </a:p>
          <a:p>
            <a:pPr>
              <a:lnSpc>
                <a:spcPct val="80000"/>
              </a:lnSpc>
            </a:pPr>
            <a:r>
              <a:rPr lang="en-US" sz="1600" dirty="0" smtClean="0"/>
              <a:t>* OK [UIDVALIDITY 989061119] Ok</a:t>
            </a:r>
          </a:p>
          <a:p>
            <a:pPr>
              <a:lnSpc>
                <a:spcPct val="80000"/>
              </a:lnSpc>
            </a:pPr>
            <a:r>
              <a:rPr lang="en-US" sz="1600" dirty="0" smtClean="0"/>
              <a:t>* OK [READ-ONLY] Ok</a:t>
            </a:r>
            <a:endParaRPr lang="en-US" sz="1600" b="1" dirty="0" smtClean="0"/>
          </a:p>
          <a:p>
            <a:pPr>
              <a:lnSpc>
                <a:spcPct val="80000"/>
              </a:lnSpc>
            </a:pPr>
            <a:r>
              <a:rPr lang="en-US" sz="1600" b="1" dirty="0" smtClean="0"/>
              <a:t>a logout</a:t>
            </a:r>
            <a:endParaRPr lang="en-US" sz="1600" dirty="0" smtClean="0"/>
          </a:p>
          <a:p>
            <a:pPr>
              <a:lnSpc>
                <a:spcPct val="80000"/>
              </a:lnSpc>
            </a:pPr>
            <a:r>
              <a:rPr lang="en-US" sz="1600" dirty="0" smtClean="0"/>
              <a:t>* BYE Courier-IMAP server shutting down</a:t>
            </a:r>
          </a:p>
          <a:p>
            <a:pPr>
              <a:lnSpc>
                <a:spcPct val="80000"/>
              </a:lnSpc>
            </a:pPr>
            <a:r>
              <a:rPr lang="en-US" sz="1600" dirty="0" smtClean="0"/>
              <a:t>a OK LOGOUT completed</a:t>
            </a:r>
          </a:p>
          <a:p>
            <a:pPr>
              <a:lnSpc>
                <a:spcPct val="80000"/>
              </a:lnSpc>
            </a:pPr>
            <a:r>
              <a:rPr lang="en-US" sz="1600" dirty="0" smtClean="0"/>
              <a:t>Connection closed by foreign host.</a:t>
            </a:r>
            <a:endParaRPr lang="en-GB" sz="1600" dirty="0" smtClean="0"/>
          </a:p>
          <a:p>
            <a:pPr>
              <a:lnSpc>
                <a:spcPct val="80000"/>
              </a:lnSpc>
            </a:pPr>
            <a:endParaRPr lang="en-GB"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39763" y="3678238"/>
            <a:ext cx="8243887" cy="2808287"/>
          </a:xfrm>
          <a:prstGeom prst="rect">
            <a:avLst/>
          </a:prstGeom>
          <a:solidFill>
            <a:srgbClr val="9C9388"/>
          </a:solidFill>
          <a:ln w="12700">
            <a:noFill/>
            <a:miter lim="800000"/>
            <a:headEnd type="none" w="sm" len="sm"/>
            <a:tailEnd type="none" w="sm" len="sm"/>
          </a:ln>
          <a:effectLst>
            <a:prstShdw prst="shdw17" dist="17961" dir="2700000">
              <a:srgbClr val="9C9388">
                <a:gamma/>
                <a:shade val="60000"/>
                <a:invGamma/>
                <a:alpha val="74998"/>
              </a:srgbClr>
            </a:prstShdw>
          </a:effectLst>
        </p:spPr>
        <p:txBody>
          <a:bodyPr wrap="none" anchor="ctr">
            <a:prstTxWarp prst="textNoShape">
              <a:avLst/>
            </a:prstTxWarp>
          </a:bodyPr>
          <a:lstStyle/>
          <a:p>
            <a:endParaRPr lang="en-GB"/>
          </a:p>
        </p:txBody>
      </p:sp>
      <p:sp>
        <p:nvSpPr>
          <p:cNvPr id="22531" name="Freeform 3"/>
          <p:cNvSpPr>
            <a:spLocks/>
          </p:cNvSpPr>
          <p:nvPr/>
        </p:nvSpPr>
        <p:spPr bwMode="auto">
          <a:xfrm>
            <a:off x="3048000" y="4191000"/>
            <a:ext cx="3582988" cy="306388"/>
          </a:xfrm>
          <a:custGeom>
            <a:avLst/>
            <a:gdLst/>
            <a:ahLst/>
            <a:cxnLst>
              <a:cxn ang="0">
                <a:pos x="0" y="192"/>
              </a:cxn>
              <a:cxn ang="0">
                <a:pos x="912" y="0"/>
              </a:cxn>
              <a:cxn ang="0">
                <a:pos x="2256" y="96"/>
              </a:cxn>
            </a:cxnLst>
            <a:rect l="0" t="0" r="r" b="b"/>
            <a:pathLst>
              <a:path w="2257" h="193">
                <a:moveTo>
                  <a:pt x="0" y="192"/>
                </a:moveTo>
                <a:lnTo>
                  <a:pt x="912" y="0"/>
                </a:lnTo>
                <a:lnTo>
                  <a:pt x="2256" y="96"/>
                </a:lnTo>
              </a:path>
            </a:pathLst>
          </a:custGeom>
          <a:noFill/>
          <a:ln w="127000" cap="rnd" cmpd="sng">
            <a:solidFill>
              <a:srgbClr val="C7C23E"/>
            </a:solidFill>
            <a:prstDash val="solid"/>
            <a:round/>
            <a:headEnd type="none" w="sm" len="sm"/>
            <a:tailEnd type="none" w="sm" len="sm"/>
          </a:ln>
          <a:effectLst/>
        </p:spPr>
        <p:txBody>
          <a:bodyPr>
            <a:prstTxWarp prst="textNoShape">
              <a:avLst/>
            </a:prstTxWarp>
          </a:bodyPr>
          <a:lstStyle/>
          <a:p>
            <a:endParaRPr lang="en-GB"/>
          </a:p>
        </p:txBody>
      </p:sp>
      <p:sp>
        <p:nvSpPr>
          <p:cNvPr id="22532" name="Rectangle 4"/>
          <p:cNvSpPr>
            <a:spLocks noGrp="1" noChangeArrowheads="1"/>
          </p:cNvSpPr>
          <p:nvPr>
            <p:ph type="title"/>
          </p:nvPr>
        </p:nvSpPr>
        <p:spPr/>
        <p:txBody>
          <a:bodyPr/>
          <a:lstStyle/>
          <a:p>
            <a:r>
              <a:rPr lang="en-AU" smtClean="0"/>
              <a:t>Why IXPs?</a:t>
            </a:r>
            <a:endParaRPr lang="en-AU"/>
          </a:p>
        </p:txBody>
      </p:sp>
      <p:sp>
        <p:nvSpPr>
          <p:cNvPr id="22533" name="Rectangle 5"/>
          <p:cNvSpPr>
            <a:spLocks noGrp="1" noChangeArrowheads="1"/>
          </p:cNvSpPr>
          <p:nvPr>
            <p:ph idx="1"/>
          </p:nvPr>
        </p:nvSpPr>
        <p:spPr/>
        <p:txBody>
          <a:bodyPr/>
          <a:lstStyle/>
          <a:p>
            <a:r>
              <a:rPr lang="en-AU" smtClean="0"/>
              <a:t>Domestic Interconnection</a:t>
            </a:r>
            <a:endParaRPr lang="en-AU"/>
          </a:p>
        </p:txBody>
      </p:sp>
      <p:grpSp>
        <p:nvGrpSpPr>
          <p:cNvPr id="2" name="Group 6"/>
          <p:cNvGrpSpPr>
            <a:grpSpLocks/>
          </p:cNvGrpSpPr>
          <p:nvPr/>
        </p:nvGrpSpPr>
        <p:grpSpPr bwMode="auto">
          <a:xfrm>
            <a:off x="938213" y="2898775"/>
            <a:ext cx="7693025" cy="3213100"/>
            <a:chOff x="591" y="1826"/>
            <a:chExt cx="4846" cy="2024"/>
          </a:xfrm>
        </p:grpSpPr>
        <p:grpSp>
          <p:nvGrpSpPr>
            <p:cNvPr id="3" name="Group 7"/>
            <p:cNvGrpSpPr>
              <a:grpSpLocks/>
            </p:cNvGrpSpPr>
            <p:nvPr/>
          </p:nvGrpSpPr>
          <p:grpSpPr bwMode="auto">
            <a:xfrm>
              <a:off x="2235" y="1826"/>
              <a:ext cx="1077" cy="430"/>
              <a:chOff x="2235" y="1826"/>
              <a:chExt cx="1077" cy="430"/>
            </a:xfrm>
          </p:grpSpPr>
          <p:grpSp>
            <p:nvGrpSpPr>
              <p:cNvPr id="4" name="Group 8"/>
              <p:cNvGrpSpPr>
                <a:grpSpLocks/>
              </p:cNvGrpSpPr>
              <p:nvPr/>
            </p:nvGrpSpPr>
            <p:grpSpPr bwMode="auto">
              <a:xfrm>
                <a:off x="2264" y="1848"/>
                <a:ext cx="1048" cy="408"/>
                <a:chOff x="2264" y="1848"/>
                <a:chExt cx="1048" cy="408"/>
              </a:xfrm>
            </p:grpSpPr>
            <p:sp>
              <p:nvSpPr>
                <p:cNvPr id="22537" name="Oval 9"/>
                <p:cNvSpPr>
                  <a:spLocks noChangeArrowheads="1"/>
                </p:cNvSpPr>
                <p:nvPr/>
              </p:nvSpPr>
              <p:spPr bwMode="auto">
                <a:xfrm>
                  <a:off x="2264" y="1977"/>
                  <a:ext cx="384"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38" name="Oval 10"/>
                <p:cNvSpPr>
                  <a:spLocks noChangeArrowheads="1"/>
                </p:cNvSpPr>
                <p:nvPr/>
              </p:nvSpPr>
              <p:spPr bwMode="auto">
                <a:xfrm>
                  <a:off x="2438" y="1917"/>
                  <a:ext cx="385"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39" name="Oval 11"/>
                <p:cNvSpPr>
                  <a:spLocks noChangeArrowheads="1"/>
                </p:cNvSpPr>
                <p:nvPr/>
              </p:nvSpPr>
              <p:spPr bwMode="auto">
                <a:xfrm>
                  <a:off x="2810" y="2049"/>
                  <a:ext cx="384" cy="186"/>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40" name="Oval 12"/>
                <p:cNvSpPr>
                  <a:spLocks noChangeArrowheads="1"/>
                </p:cNvSpPr>
                <p:nvPr/>
              </p:nvSpPr>
              <p:spPr bwMode="auto">
                <a:xfrm>
                  <a:off x="2727" y="1949"/>
                  <a:ext cx="388" cy="19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41" name="Oval 13"/>
                <p:cNvSpPr>
                  <a:spLocks noChangeArrowheads="1"/>
                </p:cNvSpPr>
                <p:nvPr/>
              </p:nvSpPr>
              <p:spPr bwMode="auto">
                <a:xfrm>
                  <a:off x="2505" y="2067"/>
                  <a:ext cx="385"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42" name="Oval 14"/>
                <p:cNvSpPr>
                  <a:spLocks noChangeArrowheads="1"/>
                </p:cNvSpPr>
                <p:nvPr/>
              </p:nvSpPr>
              <p:spPr bwMode="auto">
                <a:xfrm>
                  <a:off x="2626" y="1848"/>
                  <a:ext cx="387"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43" name="Oval 15"/>
                <p:cNvSpPr>
                  <a:spLocks noChangeArrowheads="1"/>
                </p:cNvSpPr>
                <p:nvPr/>
              </p:nvSpPr>
              <p:spPr bwMode="auto">
                <a:xfrm>
                  <a:off x="2848" y="1947"/>
                  <a:ext cx="384" cy="188"/>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44" name="Oval 16"/>
                <p:cNvSpPr>
                  <a:spLocks noChangeArrowheads="1"/>
                </p:cNvSpPr>
                <p:nvPr/>
              </p:nvSpPr>
              <p:spPr bwMode="auto">
                <a:xfrm>
                  <a:off x="2928" y="2025"/>
                  <a:ext cx="384"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5" name="Group 17"/>
              <p:cNvGrpSpPr>
                <a:grpSpLocks/>
              </p:cNvGrpSpPr>
              <p:nvPr/>
            </p:nvGrpSpPr>
            <p:grpSpPr bwMode="auto">
              <a:xfrm>
                <a:off x="2235" y="1826"/>
                <a:ext cx="1048" cy="408"/>
                <a:chOff x="2235" y="1826"/>
                <a:chExt cx="1048" cy="408"/>
              </a:xfrm>
            </p:grpSpPr>
            <p:sp>
              <p:nvSpPr>
                <p:cNvPr id="22546" name="Oval 18"/>
                <p:cNvSpPr>
                  <a:spLocks noChangeArrowheads="1"/>
                </p:cNvSpPr>
                <p:nvPr/>
              </p:nvSpPr>
              <p:spPr bwMode="auto">
                <a:xfrm>
                  <a:off x="2235" y="1955"/>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47" name="Oval 19"/>
                <p:cNvSpPr>
                  <a:spLocks noChangeArrowheads="1"/>
                </p:cNvSpPr>
                <p:nvPr/>
              </p:nvSpPr>
              <p:spPr bwMode="auto">
                <a:xfrm>
                  <a:off x="2410" y="1895"/>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48" name="Oval 20"/>
                <p:cNvSpPr>
                  <a:spLocks noChangeArrowheads="1"/>
                </p:cNvSpPr>
                <p:nvPr/>
              </p:nvSpPr>
              <p:spPr bwMode="auto">
                <a:xfrm>
                  <a:off x="2781" y="2027"/>
                  <a:ext cx="384" cy="186"/>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49" name="Oval 21"/>
                <p:cNvSpPr>
                  <a:spLocks noChangeArrowheads="1"/>
                </p:cNvSpPr>
                <p:nvPr/>
              </p:nvSpPr>
              <p:spPr bwMode="auto">
                <a:xfrm>
                  <a:off x="2699" y="1929"/>
                  <a:ext cx="387" cy="188"/>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50" name="Oval 22"/>
                <p:cNvSpPr>
                  <a:spLocks noChangeArrowheads="1"/>
                </p:cNvSpPr>
                <p:nvPr/>
              </p:nvSpPr>
              <p:spPr bwMode="auto">
                <a:xfrm>
                  <a:off x="2477" y="2045"/>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51" name="Oval 23"/>
                <p:cNvSpPr>
                  <a:spLocks noChangeArrowheads="1"/>
                </p:cNvSpPr>
                <p:nvPr/>
              </p:nvSpPr>
              <p:spPr bwMode="auto">
                <a:xfrm>
                  <a:off x="2597" y="1826"/>
                  <a:ext cx="388"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52" name="Oval 24"/>
                <p:cNvSpPr>
                  <a:spLocks noChangeArrowheads="1"/>
                </p:cNvSpPr>
                <p:nvPr/>
              </p:nvSpPr>
              <p:spPr bwMode="auto">
                <a:xfrm>
                  <a:off x="2820" y="1925"/>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53" name="Oval 25"/>
                <p:cNvSpPr>
                  <a:spLocks noChangeArrowheads="1"/>
                </p:cNvSpPr>
                <p:nvPr/>
              </p:nvSpPr>
              <p:spPr bwMode="auto">
                <a:xfrm>
                  <a:off x="2899" y="2003"/>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sp>
          <p:nvSpPr>
            <p:cNvPr id="22554" name="Rectangle 26"/>
            <p:cNvSpPr>
              <a:spLocks noChangeArrowheads="1"/>
            </p:cNvSpPr>
            <p:nvPr/>
          </p:nvSpPr>
          <p:spPr bwMode="auto">
            <a:xfrm>
              <a:off x="2379" y="1872"/>
              <a:ext cx="767"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a:solidFill>
                    <a:srgbClr val="081D58"/>
                  </a:solidFill>
                  <a:effectLst>
                    <a:outerShdw blurRad="38100" dist="38100" dir="2700000" algn="tl">
                      <a:srgbClr val="DDDDDD"/>
                    </a:outerShdw>
                  </a:effectLst>
                  <a:latin typeface="Arial" charset="0"/>
                </a:rPr>
                <a:t>Internet</a:t>
              </a:r>
            </a:p>
          </p:txBody>
        </p:sp>
        <p:sp>
          <p:nvSpPr>
            <p:cNvPr id="22555" name="Line 27"/>
            <p:cNvSpPr>
              <a:spLocks noChangeShapeType="1"/>
            </p:cNvSpPr>
            <p:nvPr/>
          </p:nvSpPr>
          <p:spPr bwMode="auto">
            <a:xfrm flipH="1" flipV="1">
              <a:off x="3216" y="2208"/>
              <a:ext cx="960" cy="480"/>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556" name="Line 28"/>
            <p:cNvSpPr>
              <a:spLocks noChangeShapeType="1"/>
            </p:cNvSpPr>
            <p:nvPr/>
          </p:nvSpPr>
          <p:spPr bwMode="auto">
            <a:xfrm flipV="1">
              <a:off x="1824" y="2160"/>
              <a:ext cx="624" cy="62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6" name="Group 29"/>
            <p:cNvGrpSpPr>
              <a:grpSpLocks/>
            </p:cNvGrpSpPr>
            <p:nvPr/>
          </p:nvGrpSpPr>
          <p:grpSpPr bwMode="auto">
            <a:xfrm>
              <a:off x="1035" y="2786"/>
              <a:ext cx="1461" cy="478"/>
              <a:chOff x="1035" y="2786"/>
              <a:chExt cx="1461" cy="478"/>
            </a:xfrm>
          </p:grpSpPr>
          <p:grpSp>
            <p:nvGrpSpPr>
              <p:cNvPr id="7" name="Group 30"/>
              <p:cNvGrpSpPr>
                <a:grpSpLocks/>
              </p:cNvGrpSpPr>
              <p:nvPr/>
            </p:nvGrpSpPr>
            <p:grpSpPr bwMode="auto">
              <a:xfrm>
                <a:off x="1074" y="2810"/>
                <a:ext cx="1422" cy="454"/>
                <a:chOff x="1074" y="2810"/>
                <a:chExt cx="1422" cy="454"/>
              </a:xfrm>
            </p:grpSpPr>
            <p:sp>
              <p:nvSpPr>
                <p:cNvPr id="22559" name="Oval 31"/>
                <p:cNvSpPr>
                  <a:spLocks noChangeArrowheads="1"/>
                </p:cNvSpPr>
                <p:nvPr/>
              </p:nvSpPr>
              <p:spPr bwMode="auto">
                <a:xfrm>
                  <a:off x="1074" y="2954"/>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0" name="Oval 32"/>
                <p:cNvSpPr>
                  <a:spLocks noChangeArrowheads="1"/>
                </p:cNvSpPr>
                <p:nvPr/>
              </p:nvSpPr>
              <p:spPr bwMode="auto">
                <a:xfrm>
                  <a:off x="1311" y="2887"/>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1" name="Oval 33"/>
                <p:cNvSpPr>
                  <a:spLocks noChangeArrowheads="1"/>
                </p:cNvSpPr>
                <p:nvPr/>
              </p:nvSpPr>
              <p:spPr bwMode="auto">
                <a:xfrm>
                  <a:off x="1815" y="3034"/>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2" name="Oval 34"/>
                <p:cNvSpPr>
                  <a:spLocks noChangeArrowheads="1"/>
                </p:cNvSpPr>
                <p:nvPr/>
              </p:nvSpPr>
              <p:spPr bwMode="auto">
                <a:xfrm>
                  <a:off x="1703" y="2923"/>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3" name="Oval 35"/>
                <p:cNvSpPr>
                  <a:spLocks noChangeArrowheads="1"/>
                </p:cNvSpPr>
                <p:nvPr/>
              </p:nvSpPr>
              <p:spPr bwMode="auto">
                <a:xfrm>
                  <a:off x="1401" y="3054"/>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4" name="Oval 36"/>
                <p:cNvSpPr>
                  <a:spLocks noChangeArrowheads="1"/>
                </p:cNvSpPr>
                <p:nvPr/>
              </p:nvSpPr>
              <p:spPr bwMode="auto">
                <a:xfrm>
                  <a:off x="1565" y="2810"/>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5" name="Oval 37"/>
                <p:cNvSpPr>
                  <a:spLocks noChangeArrowheads="1"/>
                </p:cNvSpPr>
                <p:nvPr/>
              </p:nvSpPr>
              <p:spPr bwMode="auto">
                <a:xfrm>
                  <a:off x="1867" y="2920"/>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6" name="Oval 38"/>
                <p:cNvSpPr>
                  <a:spLocks noChangeArrowheads="1"/>
                </p:cNvSpPr>
                <p:nvPr/>
              </p:nvSpPr>
              <p:spPr bwMode="auto">
                <a:xfrm>
                  <a:off x="1975" y="3007"/>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8" name="Group 39"/>
              <p:cNvGrpSpPr>
                <a:grpSpLocks/>
              </p:cNvGrpSpPr>
              <p:nvPr/>
            </p:nvGrpSpPr>
            <p:grpSpPr bwMode="auto">
              <a:xfrm>
                <a:off x="1035" y="2786"/>
                <a:ext cx="1422" cy="454"/>
                <a:chOff x="1035" y="2786"/>
                <a:chExt cx="1422" cy="454"/>
              </a:xfrm>
            </p:grpSpPr>
            <p:sp>
              <p:nvSpPr>
                <p:cNvPr id="22568" name="Oval 40"/>
                <p:cNvSpPr>
                  <a:spLocks noChangeArrowheads="1"/>
                </p:cNvSpPr>
                <p:nvPr/>
              </p:nvSpPr>
              <p:spPr bwMode="auto">
                <a:xfrm>
                  <a:off x="1035" y="2929"/>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69" name="Oval 41"/>
                <p:cNvSpPr>
                  <a:spLocks noChangeArrowheads="1"/>
                </p:cNvSpPr>
                <p:nvPr/>
              </p:nvSpPr>
              <p:spPr bwMode="auto">
                <a:xfrm>
                  <a:off x="1272" y="2863"/>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0" name="Oval 42"/>
                <p:cNvSpPr>
                  <a:spLocks noChangeArrowheads="1"/>
                </p:cNvSpPr>
                <p:nvPr/>
              </p:nvSpPr>
              <p:spPr bwMode="auto">
                <a:xfrm>
                  <a:off x="1776" y="3009"/>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1" name="Oval 43"/>
                <p:cNvSpPr>
                  <a:spLocks noChangeArrowheads="1"/>
                </p:cNvSpPr>
                <p:nvPr/>
              </p:nvSpPr>
              <p:spPr bwMode="auto">
                <a:xfrm>
                  <a:off x="1664" y="2900"/>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2" name="Oval 44"/>
                <p:cNvSpPr>
                  <a:spLocks noChangeArrowheads="1"/>
                </p:cNvSpPr>
                <p:nvPr/>
              </p:nvSpPr>
              <p:spPr bwMode="auto">
                <a:xfrm>
                  <a:off x="1363" y="3029"/>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3" name="Oval 45"/>
                <p:cNvSpPr>
                  <a:spLocks noChangeArrowheads="1"/>
                </p:cNvSpPr>
                <p:nvPr/>
              </p:nvSpPr>
              <p:spPr bwMode="auto">
                <a:xfrm>
                  <a:off x="1526" y="2786"/>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4" name="Oval 46"/>
                <p:cNvSpPr>
                  <a:spLocks noChangeArrowheads="1"/>
                </p:cNvSpPr>
                <p:nvPr/>
              </p:nvSpPr>
              <p:spPr bwMode="auto">
                <a:xfrm>
                  <a:off x="1828" y="2896"/>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5" name="Oval 47"/>
                <p:cNvSpPr>
                  <a:spLocks noChangeArrowheads="1"/>
                </p:cNvSpPr>
                <p:nvPr/>
              </p:nvSpPr>
              <p:spPr bwMode="auto">
                <a:xfrm>
                  <a:off x="1936" y="2983"/>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9" name="Group 48"/>
            <p:cNvGrpSpPr>
              <a:grpSpLocks/>
            </p:cNvGrpSpPr>
            <p:nvPr/>
          </p:nvGrpSpPr>
          <p:grpSpPr bwMode="auto">
            <a:xfrm>
              <a:off x="2304" y="2104"/>
              <a:ext cx="215" cy="109"/>
              <a:chOff x="2304" y="2104"/>
              <a:chExt cx="215" cy="109"/>
            </a:xfrm>
          </p:grpSpPr>
          <p:sp>
            <p:nvSpPr>
              <p:cNvPr id="22577" name="Oval 49"/>
              <p:cNvSpPr>
                <a:spLocks noChangeArrowheads="1"/>
              </p:cNvSpPr>
              <p:nvPr/>
            </p:nvSpPr>
            <p:spPr bwMode="auto">
              <a:xfrm>
                <a:off x="2310" y="2138"/>
                <a:ext cx="206" cy="75"/>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578" name="Rectangle 50"/>
              <p:cNvSpPr>
                <a:spLocks noChangeArrowheads="1"/>
              </p:cNvSpPr>
              <p:nvPr/>
            </p:nvSpPr>
            <p:spPr bwMode="auto">
              <a:xfrm>
                <a:off x="2304" y="2146"/>
                <a:ext cx="215"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579" name="Oval 51"/>
              <p:cNvSpPr>
                <a:spLocks noChangeArrowheads="1"/>
              </p:cNvSpPr>
              <p:nvPr/>
            </p:nvSpPr>
            <p:spPr bwMode="auto">
              <a:xfrm>
                <a:off x="2310" y="2106"/>
                <a:ext cx="206" cy="7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2580" name="Freeform 52"/>
              <p:cNvSpPr>
                <a:spLocks/>
              </p:cNvSpPr>
              <p:nvPr/>
            </p:nvSpPr>
            <p:spPr bwMode="auto">
              <a:xfrm>
                <a:off x="2309" y="2121"/>
                <a:ext cx="91" cy="40"/>
              </a:xfrm>
              <a:custGeom>
                <a:avLst/>
                <a:gdLst/>
                <a:ahLst/>
                <a:cxnLst>
                  <a:cxn ang="0">
                    <a:pos x="2" y="10"/>
                  </a:cxn>
                  <a:cxn ang="0">
                    <a:pos x="57" y="10"/>
                  </a:cxn>
                  <a:cxn ang="0">
                    <a:pos x="59" y="0"/>
                  </a:cxn>
                  <a:cxn ang="0">
                    <a:pos x="90" y="19"/>
                  </a:cxn>
                  <a:cxn ang="0">
                    <a:pos x="52" y="39"/>
                  </a:cxn>
                  <a:cxn ang="0">
                    <a:pos x="52" y="30"/>
                  </a:cxn>
                  <a:cxn ang="0">
                    <a:pos x="0" y="30"/>
                  </a:cxn>
                  <a:cxn ang="0">
                    <a:pos x="0" y="19"/>
                  </a:cxn>
                  <a:cxn ang="0">
                    <a:pos x="2" y="10"/>
                  </a:cxn>
                </a:cxnLst>
                <a:rect l="0" t="0" r="r" b="b"/>
                <a:pathLst>
                  <a:path w="91" h="40">
                    <a:moveTo>
                      <a:pt x="2" y="10"/>
                    </a:moveTo>
                    <a:lnTo>
                      <a:pt x="57" y="10"/>
                    </a:lnTo>
                    <a:lnTo>
                      <a:pt x="59" y="0"/>
                    </a:lnTo>
                    <a:lnTo>
                      <a:pt x="90" y="19"/>
                    </a:lnTo>
                    <a:lnTo>
                      <a:pt x="52" y="39"/>
                    </a:lnTo>
                    <a:lnTo>
                      <a:pt x="52" y="30"/>
                    </a:lnTo>
                    <a:lnTo>
                      <a:pt x="0" y="30"/>
                    </a:lnTo>
                    <a:lnTo>
                      <a:pt x="0" y="19"/>
                    </a:lnTo>
                    <a:lnTo>
                      <a:pt x="2" y="1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81" name="Freeform 53"/>
              <p:cNvSpPr>
                <a:spLocks/>
              </p:cNvSpPr>
              <p:nvPr/>
            </p:nvSpPr>
            <p:spPr bwMode="auto">
              <a:xfrm>
                <a:off x="2424" y="2122"/>
                <a:ext cx="91" cy="40"/>
              </a:xfrm>
              <a:custGeom>
                <a:avLst/>
                <a:gdLst/>
                <a:ahLst/>
                <a:cxnLst>
                  <a:cxn ang="0">
                    <a:pos x="85" y="10"/>
                  </a:cxn>
                  <a:cxn ang="0">
                    <a:pos x="33" y="10"/>
                  </a:cxn>
                  <a:cxn ang="0">
                    <a:pos x="30" y="0"/>
                  </a:cxn>
                  <a:cxn ang="0">
                    <a:pos x="0" y="19"/>
                  </a:cxn>
                  <a:cxn ang="0">
                    <a:pos x="37" y="39"/>
                  </a:cxn>
                  <a:cxn ang="0">
                    <a:pos x="35" y="28"/>
                  </a:cxn>
                  <a:cxn ang="0">
                    <a:pos x="90" y="28"/>
                  </a:cxn>
                  <a:cxn ang="0">
                    <a:pos x="85" y="8"/>
                  </a:cxn>
                  <a:cxn ang="0">
                    <a:pos x="85" y="10"/>
                  </a:cxn>
                </a:cxnLst>
                <a:rect l="0" t="0" r="r" b="b"/>
                <a:pathLst>
                  <a:path w="91" h="40">
                    <a:moveTo>
                      <a:pt x="85" y="10"/>
                    </a:moveTo>
                    <a:lnTo>
                      <a:pt x="33" y="10"/>
                    </a:lnTo>
                    <a:lnTo>
                      <a:pt x="30" y="0"/>
                    </a:lnTo>
                    <a:lnTo>
                      <a:pt x="0" y="19"/>
                    </a:lnTo>
                    <a:lnTo>
                      <a:pt x="37" y="39"/>
                    </a:lnTo>
                    <a:lnTo>
                      <a:pt x="35" y="28"/>
                    </a:lnTo>
                    <a:lnTo>
                      <a:pt x="90" y="28"/>
                    </a:lnTo>
                    <a:lnTo>
                      <a:pt x="85" y="8"/>
                    </a:lnTo>
                    <a:lnTo>
                      <a:pt x="85" y="10"/>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582" name="Freeform 54"/>
              <p:cNvSpPr>
                <a:spLocks/>
              </p:cNvSpPr>
              <p:nvPr/>
            </p:nvSpPr>
            <p:spPr bwMode="auto">
              <a:xfrm>
                <a:off x="2382" y="2148"/>
                <a:ext cx="65" cy="33"/>
              </a:xfrm>
              <a:custGeom>
                <a:avLst/>
                <a:gdLst/>
                <a:ahLst/>
                <a:cxnLst>
                  <a:cxn ang="0">
                    <a:pos x="22" y="0"/>
                  </a:cxn>
                  <a:cxn ang="0">
                    <a:pos x="22" y="16"/>
                  </a:cxn>
                  <a:cxn ang="0">
                    <a:pos x="0" y="16"/>
                  </a:cxn>
                  <a:cxn ang="0">
                    <a:pos x="30" y="32"/>
                  </a:cxn>
                  <a:cxn ang="0">
                    <a:pos x="64" y="16"/>
                  </a:cxn>
                  <a:cxn ang="0">
                    <a:pos x="41" y="16"/>
                  </a:cxn>
                  <a:cxn ang="0">
                    <a:pos x="41" y="0"/>
                  </a:cxn>
                  <a:cxn ang="0">
                    <a:pos x="33" y="0"/>
                  </a:cxn>
                  <a:cxn ang="0">
                    <a:pos x="22" y="0"/>
                  </a:cxn>
                </a:cxnLst>
                <a:rect l="0" t="0" r="r" b="b"/>
                <a:pathLst>
                  <a:path w="65" h="33">
                    <a:moveTo>
                      <a:pt x="22" y="0"/>
                    </a:moveTo>
                    <a:lnTo>
                      <a:pt x="22" y="16"/>
                    </a:lnTo>
                    <a:lnTo>
                      <a:pt x="0" y="16"/>
                    </a:lnTo>
                    <a:lnTo>
                      <a:pt x="30" y="32"/>
                    </a:lnTo>
                    <a:lnTo>
                      <a:pt x="64" y="16"/>
                    </a:lnTo>
                    <a:lnTo>
                      <a:pt x="41" y="16"/>
                    </a:lnTo>
                    <a:lnTo>
                      <a:pt x="41" y="0"/>
                    </a:lnTo>
                    <a:lnTo>
                      <a:pt x="33" y="0"/>
                    </a:lnTo>
                    <a:lnTo>
                      <a:pt x="22"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83" name="Freeform 55"/>
              <p:cNvSpPr>
                <a:spLocks/>
              </p:cNvSpPr>
              <p:nvPr/>
            </p:nvSpPr>
            <p:spPr bwMode="auto">
              <a:xfrm>
                <a:off x="2382" y="2104"/>
                <a:ext cx="65" cy="36"/>
              </a:xfrm>
              <a:custGeom>
                <a:avLst/>
                <a:gdLst/>
                <a:ahLst/>
                <a:cxnLst>
                  <a:cxn ang="0">
                    <a:pos x="41" y="35"/>
                  </a:cxn>
                  <a:cxn ang="0">
                    <a:pos x="41" y="16"/>
                  </a:cxn>
                  <a:cxn ang="0">
                    <a:pos x="64" y="16"/>
                  </a:cxn>
                  <a:cxn ang="0">
                    <a:pos x="30" y="0"/>
                  </a:cxn>
                  <a:cxn ang="0">
                    <a:pos x="0" y="16"/>
                  </a:cxn>
                  <a:cxn ang="0">
                    <a:pos x="19" y="16"/>
                  </a:cxn>
                  <a:cxn ang="0">
                    <a:pos x="19" y="35"/>
                  </a:cxn>
                  <a:cxn ang="0">
                    <a:pos x="30" y="35"/>
                  </a:cxn>
                  <a:cxn ang="0">
                    <a:pos x="41" y="35"/>
                  </a:cxn>
                </a:cxnLst>
                <a:rect l="0" t="0" r="r" b="b"/>
                <a:pathLst>
                  <a:path w="65" h="36">
                    <a:moveTo>
                      <a:pt x="41" y="35"/>
                    </a:moveTo>
                    <a:lnTo>
                      <a:pt x="41" y="16"/>
                    </a:lnTo>
                    <a:lnTo>
                      <a:pt x="64" y="16"/>
                    </a:lnTo>
                    <a:lnTo>
                      <a:pt x="30" y="0"/>
                    </a:lnTo>
                    <a:lnTo>
                      <a:pt x="0" y="16"/>
                    </a:lnTo>
                    <a:lnTo>
                      <a:pt x="19" y="16"/>
                    </a:lnTo>
                    <a:lnTo>
                      <a:pt x="19" y="35"/>
                    </a:lnTo>
                    <a:lnTo>
                      <a:pt x="30" y="35"/>
                    </a:lnTo>
                    <a:lnTo>
                      <a:pt x="41"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0" name="Group 56"/>
            <p:cNvGrpSpPr>
              <a:grpSpLocks/>
            </p:cNvGrpSpPr>
            <p:nvPr/>
          </p:nvGrpSpPr>
          <p:grpSpPr bwMode="auto">
            <a:xfrm>
              <a:off x="1608" y="2691"/>
              <a:ext cx="359" cy="185"/>
              <a:chOff x="1608" y="2691"/>
              <a:chExt cx="359" cy="185"/>
            </a:xfrm>
          </p:grpSpPr>
          <p:sp>
            <p:nvSpPr>
              <p:cNvPr id="22585" name="Oval 57"/>
              <p:cNvSpPr>
                <a:spLocks noChangeArrowheads="1"/>
              </p:cNvSpPr>
              <p:nvPr/>
            </p:nvSpPr>
            <p:spPr bwMode="auto">
              <a:xfrm>
                <a:off x="1616" y="2746"/>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586" name="Rectangle 58"/>
              <p:cNvSpPr>
                <a:spLocks noChangeArrowheads="1"/>
              </p:cNvSpPr>
              <p:nvPr/>
            </p:nvSpPr>
            <p:spPr bwMode="auto">
              <a:xfrm>
                <a:off x="1608" y="2761"/>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587" name="Oval 59"/>
              <p:cNvSpPr>
                <a:spLocks noChangeArrowheads="1"/>
              </p:cNvSpPr>
              <p:nvPr/>
            </p:nvSpPr>
            <p:spPr bwMode="auto">
              <a:xfrm>
                <a:off x="1616" y="2692"/>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2588" name="Freeform 60"/>
              <p:cNvSpPr>
                <a:spLocks/>
              </p:cNvSpPr>
              <p:nvPr/>
            </p:nvSpPr>
            <p:spPr bwMode="auto">
              <a:xfrm>
                <a:off x="1616" y="2720"/>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89" name="Freeform 61"/>
              <p:cNvSpPr>
                <a:spLocks/>
              </p:cNvSpPr>
              <p:nvPr/>
            </p:nvSpPr>
            <p:spPr bwMode="auto">
              <a:xfrm>
                <a:off x="1808" y="2722"/>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590" name="Freeform 62"/>
              <p:cNvSpPr>
                <a:spLocks/>
              </p:cNvSpPr>
              <p:nvPr/>
            </p:nvSpPr>
            <p:spPr bwMode="auto">
              <a:xfrm>
                <a:off x="1738" y="2765"/>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91" name="Freeform 63"/>
              <p:cNvSpPr>
                <a:spLocks/>
              </p:cNvSpPr>
              <p:nvPr/>
            </p:nvSpPr>
            <p:spPr bwMode="auto">
              <a:xfrm>
                <a:off x="1738" y="2691"/>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1" name="Group 64"/>
            <p:cNvGrpSpPr>
              <a:grpSpLocks/>
            </p:cNvGrpSpPr>
            <p:nvPr/>
          </p:nvGrpSpPr>
          <p:grpSpPr bwMode="auto">
            <a:xfrm>
              <a:off x="1215" y="3699"/>
              <a:ext cx="238" cy="151"/>
              <a:chOff x="1215" y="3699"/>
              <a:chExt cx="238" cy="151"/>
            </a:xfrm>
          </p:grpSpPr>
          <p:sp>
            <p:nvSpPr>
              <p:cNvPr id="22593" name="Oval 65"/>
              <p:cNvSpPr>
                <a:spLocks noChangeArrowheads="1"/>
              </p:cNvSpPr>
              <p:nvPr/>
            </p:nvSpPr>
            <p:spPr bwMode="auto">
              <a:xfrm>
                <a:off x="1221" y="3746"/>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594" name="Rectangle 66"/>
              <p:cNvSpPr>
                <a:spLocks noChangeArrowheads="1"/>
              </p:cNvSpPr>
              <p:nvPr/>
            </p:nvSpPr>
            <p:spPr bwMode="auto">
              <a:xfrm>
                <a:off x="1215" y="3757"/>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595" name="Oval 67"/>
              <p:cNvSpPr>
                <a:spLocks noChangeArrowheads="1"/>
              </p:cNvSpPr>
              <p:nvPr/>
            </p:nvSpPr>
            <p:spPr bwMode="auto">
              <a:xfrm>
                <a:off x="1221" y="3701"/>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596" name="Freeform 68"/>
              <p:cNvSpPr>
                <a:spLocks/>
              </p:cNvSpPr>
              <p:nvPr/>
            </p:nvSpPr>
            <p:spPr bwMode="auto">
              <a:xfrm>
                <a:off x="1221" y="3723"/>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97" name="Freeform 69"/>
              <p:cNvSpPr>
                <a:spLocks/>
              </p:cNvSpPr>
              <p:nvPr/>
            </p:nvSpPr>
            <p:spPr bwMode="auto">
              <a:xfrm>
                <a:off x="1348" y="3724"/>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598" name="Freeform 70"/>
              <p:cNvSpPr>
                <a:spLocks/>
              </p:cNvSpPr>
              <p:nvPr/>
            </p:nvSpPr>
            <p:spPr bwMode="auto">
              <a:xfrm>
                <a:off x="1302" y="3759"/>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99" name="Freeform 71"/>
              <p:cNvSpPr>
                <a:spLocks/>
              </p:cNvSpPr>
              <p:nvPr/>
            </p:nvSpPr>
            <p:spPr bwMode="auto">
              <a:xfrm>
                <a:off x="1302" y="3699"/>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2" name="Group 72"/>
            <p:cNvGrpSpPr>
              <a:grpSpLocks/>
            </p:cNvGrpSpPr>
            <p:nvPr/>
          </p:nvGrpSpPr>
          <p:grpSpPr bwMode="auto">
            <a:xfrm>
              <a:off x="591" y="3043"/>
              <a:ext cx="2206" cy="759"/>
              <a:chOff x="591" y="3043"/>
              <a:chExt cx="2206" cy="759"/>
            </a:xfrm>
          </p:grpSpPr>
          <p:sp>
            <p:nvSpPr>
              <p:cNvPr id="22601" name="Line 73"/>
              <p:cNvSpPr>
                <a:spLocks noChangeShapeType="1"/>
              </p:cNvSpPr>
              <p:nvPr/>
            </p:nvSpPr>
            <p:spPr bwMode="auto">
              <a:xfrm flipV="1">
                <a:off x="768" y="3216"/>
                <a:ext cx="384" cy="336"/>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02" name="Line 74"/>
              <p:cNvSpPr>
                <a:spLocks noChangeShapeType="1"/>
              </p:cNvSpPr>
              <p:nvPr/>
            </p:nvSpPr>
            <p:spPr bwMode="auto">
              <a:xfrm flipV="1">
                <a:off x="1344" y="3312"/>
                <a:ext cx="336" cy="38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03" name="Line 75"/>
              <p:cNvSpPr>
                <a:spLocks noChangeShapeType="1"/>
              </p:cNvSpPr>
              <p:nvPr/>
            </p:nvSpPr>
            <p:spPr bwMode="auto">
              <a:xfrm flipV="1">
                <a:off x="2064" y="3264"/>
                <a:ext cx="288"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04" name="Line 76"/>
              <p:cNvSpPr>
                <a:spLocks noChangeShapeType="1"/>
              </p:cNvSpPr>
              <p:nvPr/>
            </p:nvSpPr>
            <p:spPr bwMode="auto">
              <a:xfrm flipH="1" flipV="1">
                <a:off x="2400" y="3264"/>
                <a:ext cx="336"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13" name="Group 77"/>
              <p:cNvGrpSpPr>
                <a:grpSpLocks/>
              </p:cNvGrpSpPr>
              <p:nvPr/>
            </p:nvGrpSpPr>
            <p:grpSpPr bwMode="auto">
              <a:xfrm>
                <a:off x="591" y="3507"/>
                <a:ext cx="238" cy="151"/>
                <a:chOff x="591" y="3507"/>
                <a:chExt cx="238" cy="151"/>
              </a:xfrm>
            </p:grpSpPr>
            <p:sp>
              <p:nvSpPr>
                <p:cNvPr id="22606" name="Oval 78"/>
                <p:cNvSpPr>
                  <a:spLocks noChangeArrowheads="1"/>
                </p:cNvSpPr>
                <p:nvPr/>
              </p:nvSpPr>
              <p:spPr bwMode="auto">
                <a:xfrm>
                  <a:off x="597" y="3554"/>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07" name="Rectangle 79"/>
                <p:cNvSpPr>
                  <a:spLocks noChangeArrowheads="1"/>
                </p:cNvSpPr>
                <p:nvPr/>
              </p:nvSpPr>
              <p:spPr bwMode="auto">
                <a:xfrm>
                  <a:off x="591" y="3565"/>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08" name="Oval 80"/>
                <p:cNvSpPr>
                  <a:spLocks noChangeArrowheads="1"/>
                </p:cNvSpPr>
                <p:nvPr/>
              </p:nvSpPr>
              <p:spPr bwMode="auto">
                <a:xfrm>
                  <a:off x="597" y="3509"/>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609" name="Freeform 81"/>
                <p:cNvSpPr>
                  <a:spLocks/>
                </p:cNvSpPr>
                <p:nvPr/>
              </p:nvSpPr>
              <p:spPr bwMode="auto">
                <a:xfrm>
                  <a:off x="597" y="3531"/>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10" name="Freeform 82"/>
                <p:cNvSpPr>
                  <a:spLocks/>
                </p:cNvSpPr>
                <p:nvPr/>
              </p:nvSpPr>
              <p:spPr bwMode="auto">
                <a:xfrm>
                  <a:off x="724" y="3532"/>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11" name="Freeform 83"/>
                <p:cNvSpPr>
                  <a:spLocks/>
                </p:cNvSpPr>
                <p:nvPr/>
              </p:nvSpPr>
              <p:spPr bwMode="auto">
                <a:xfrm>
                  <a:off x="678" y="3567"/>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12" name="Freeform 84"/>
                <p:cNvSpPr>
                  <a:spLocks/>
                </p:cNvSpPr>
                <p:nvPr/>
              </p:nvSpPr>
              <p:spPr bwMode="auto">
                <a:xfrm>
                  <a:off x="678" y="3507"/>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4" name="Group 85"/>
              <p:cNvGrpSpPr>
                <a:grpSpLocks/>
              </p:cNvGrpSpPr>
              <p:nvPr/>
            </p:nvGrpSpPr>
            <p:grpSpPr bwMode="auto">
              <a:xfrm>
                <a:off x="984" y="3043"/>
                <a:ext cx="340" cy="217"/>
                <a:chOff x="984" y="3043"/>
                <a:chExt cx="340" cy="217"/>
              </a:xfrm>
            </p:grpSpPr>
            <p:sp>
              <p:nvSpPr>
                <p:cNvPr id="22614" name="Oval 86"/>
                <p:cNvSpPr>
                  <a:spLocks noChangeArrowheads="1"/>
                </p:cNvSpPr>
                <p:nvPr/>
              </p:nvSpPr>
              <p:spPr bwMode="auto">
                <a:xfrm>
                  <a:off x="991" y="3108"/>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15" name="Rectangle 87"/>
                <p:cNvSpPr>
                  <a:spLocks noChangeArrowheads="1"/>
                </p:cNvSpPr>
                <p:nvPr/>
              </p:nvSpPr>
              <p:spPr bwMode="auto">
                <a:xfrm>
                  <a:off x="984" y="3125"/>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16" name="Oval 88"/>
                <p:cNvSpPr>
                  <a:spLocks noChangeArrowheads="1"/>
                </p:cNvSpPr>
                <p:nvPr/>
              </p:nvSpPr>
              <p:spPr bwMode="auto">
                <a:xfrm>
                  <a:off x="991" y="3044"/>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617" name="Freeform 89"/>
                <p:cNvSpPr>
                  <a:spLocks/>
                </p:cNvSpPr>
                <p:nvPr/>
              </p:nvSpPr>
              <p:spPr bwMode="auto">
                <a:xfrm>
                  <a:off x="992" y="3077"/>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18" name="Freeform 90"/>
                <p:cNvSpPr>
                  <a:spLocks/>
                </p:cNvSpPr>
                <p:nvPr/>
              </p:nvSpPr>
              <p:spPr bwMode="auto">
                <a:xfrm>
                  <a:off x="1174" y="3079"/>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19" name="Freeform 91"/>
                <p:cNvSpPr>
                  <a:spLocks/>
                </p:cNvSpPr>
                <p:nvPr/>
              </p:nvSpPr>
              <p:spPr bwMode="auto">
                <a:xfrm>
                  <a:off x="1108" y="3129"/>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20" name="Freeform 92"/>
                <p:cNvSpPr>
                  <a:spLocks/>
                </p:cNvSpPr>
                <p:nvPr/>
              </p:nvSpPr>
              <p:spPr bwMode="auto">
                <a:xfrm>
                  <a:off x="1108" y="3043"/>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5" name="Group 93"/>
              <p:cNvGrpSpPr>
                <a:grpSpLocks/>
              </p:cNvGrpSpPr>
              <p:nvPr/>
            </p:nvGrpSpPr>
            <p:grpSpPr bwMode="auto">
              <a:xfrm>
                <a:off x="1512" y="3139"/>
                <a:ext cx="340" cy="217"/>
                <a:chOff x="1512" y="3139"/>
                <a:chExt cx="340" cy="217"/>
              </a:xfrm>
            </p:grpSpPr>
            <p:sp>
              <p:nvSpPr>
                <p:cNvPr id="22622" name="Oval 94"/>
                <p:cNvSpPr>
                  <a:spLocks noChangeArrowheads="1"/>
                </p:cNvSpPr>
                <p:nvPr/>
              </p:nvSpPr>
              <p:spPr bwMode="auto">
                <a:xfrm>
                  <a:off x="1519" y="3204"/>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23" name="Rectangle 95"/>
                <p:cNvSpPr>
                  <a:spLocks noChangeArrowheads="1"/>
                </p:cNvSpPr>
                <p:nvPr/>
              </p:nvSpPr>
              <p:spPr bwMode="auto">
                <a:xfrm>
                  <a:off x="1512" y="3221"/>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24" name="Oval 96"/>
                <p:cNvSpPr>
                  <a:spLocks noChangeArrowheads="1"/>
                </p:cNvSpPr>
                <p:nvPr/>
              </p:nvSpPr>
              <p:spPr bwMode="auto">
                <a:xfrm>
                  <a:off x="1519" y="3140"/>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625" name="Freeform 97"/>
                <p:cNvSpPr>
                  <a:spLocks/>
                </p:cNvSpPr>
                <p:nvPr/>
              </p:nvSpPr>
              <p:spPr bwMode="auto">
                <a:xfrm>
                  <a:off x="1520" y="3173"/>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26" name="Freeform 98"/>
                <p:cNvSpPr>
                  <a:spLocks/>
                </p:cNvSpPr>
                <p:nvPr/>
              </p:nvSpPr>
              <p:spPr bwMode="auto">
                <a:xfrm>
                  <a:off x="1702" y="3175"/>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27" name="Freeform 99"/>
                <p:cNvSpPr>
                  <a:spLocks/>
                </p:cNvSpPr>
                <p:nvPr/>
              </p:nvSpPr>
              <p:spPr bwMode="auto">
                <a:xfrm>
                  <a:off x="1636" y="3225"/>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28" name="Freeform 100"/>
                <p:cNvSpPr>
                  <a:spLocks/>
                </p:cNvSpPr>
                <p:nvPr/>
              </p:nvSpPr>
              <p:spPr bwMode="auto">
                <a:xfrm>
                  <a:off x="1636" y="3139"/>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6" name="Group 101"/>
              <p:cNvGrpSpPr>
                <a:grpSpLocks/>
              </p:cNvGrpSpPr>
              <p:nvPr/>
            </p:nvGrpSpPr>
            <p:grpSpPr bwMode="auto">
              <a:xfrm>
                <a:off x="2136" y="3091"/>
                <a:ext cx="340" cy="217"/>
                <a:chOff x="2136" y="3091"/>
                <a:chExt cx="340" cy="217"/>
              </a:xfrm>
            </p:grpSpPr>
            <p:sp>
              <p:nvSpPr>
                <p:cNvPr id="22630" name="Oval 102"/>
                <p:cNvSpPr>
                  <a:spLocks noChangeArrowheads="1"/>
                </p:cNvSpPr>
                <p:nvPr/>
              </p:nvSpPr>
              <p:spPr bwMode="auto">
                <a:xfrm>
                  <a:off x="2143" y="3156"/>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31" name="Rectangle 103"/>
                <p:cNvSpPr>
                  <a:spLocks noChangeArrowheads="1"/>
                </p:cNvSpPr>
                <p:nvPr/>
              </p:nvSpPr>
              <p:spPr bwMode="auto">
                <a:xfrm>
                  <a:off x="2136" y="3173"/>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32" name="Oval 104"/>
                <p:cNvSpPr>
                  <a:spLocks noChangeArrowheads="1"/>
                </p:cNvSpPr>
                <p:nvPr/>
              </p:nvSpPr>
              <p:spPr bwMode="auto">
                <a:xfrm>
                  <a:off x="2143" y="3092"/>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633" name="Freeform 105"/>
                <p:cNvSpPr>
                  <a:spLocks/>
                </p:cNvSpPr>
                <p:nvPr/>
              </p:nvSpPr>
              <p:spPr bwMode="auto">
                <a:xfrm>
                  <a:off x="2144" y="3125"/>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34" name="Freeform 106"/>
                <p:cNvSpPr>
                  <a:spLocks/>
                </p:cNvSpPr>
                <p:nvPr/>
              </p:nvSpPr>
              <p:spPr bwMode="auto">
                <a:xfrm>
                  <a:off x="2326" y="3127"/>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35" name="Freeform 107"/>
                <p:cNvSpPr>
                  <a:spLocks/>
                </p:cNvSpPr>
                <p:nvPr/>
              </p:nvSpPr>
              <p:spPr bwMode="auto">
                <a:xfrm>
                  <a:off x="2260" y="3177"/>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36" name="Freeform 108"/>
                <p:cNvSpPr>
                  <a:spLocks/>
                </p:cNvSpPr>
                <p:nvPr/>
              </p:nvSpPr>
              <p:spPr bwMode="auto">
                <a:xfrm>
                  <a:off x="2260" y="3091"/>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7" name="Group 109"/>
              <p:cNvGrpSpPr>
                <a:grpSpLocks/>
              </p:cNvGrpSpPr>
              <p:nvPr/>
            </p:nvGrpSpPr>
            <p:grpSpPr bwMode="auto">
              <a:xfrm>
                <a:off x="1887" y="3651"/>
                <a:ext cx="239" cy="151"/>
                <a:chOff x="1887" y="3651"/>
                <a:chExt cx="239" cy="151"/>
              </a:xfrm>
            </p:grpSpPr>
            <p:sp>
              <p:nvSpPr>
                <p:cNvPr id="22638" name="Oval 110"/>
                <p:cNvSpPr>
                  <a:spLocks noChangeArrowheads="1"/>
                </p:cNvSpPr>
                <p:nvPr/>
              </p:nvSpPr>
              <p:spPr bwMode="auto">
                <a:xfrm>
                  <a:off x="1893" y="3698"/>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39" name="Rectangle 111"/>
                <p:cNvSpPr>
                  <a:spLocks noChangeArrowheads="1"/>
                </p:cNvSpPr>
                <p:nvPr/>
              </p:nvSpPr>
              <p:spPr bwMode="auto">
                <a:xfrm>
                  <a:off x="1887" y="3709"/>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40" name="Oval 112"/>
                <p:cNvSpPr>
                  <a:spLocks noChangeArrowheads="1"/>
                </p:cNvSpPr>
                <p:nvPr/>
              </p:nvSpPr>
              <p:spPr bwMode="auto">
                <a:xfrm>
                  <a:off x="1893" y="3653"/>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641" name="Freeform 113"/>
                <p:cNvSpPr>
                  <a:spLocks/>
                </p:cNvSpPr>
                <p:nvPr/>
              </p:nvSpPr>
              <p:spPr bwMode="auto">
                <a:xfrm>
                  <a:off x="1893" y="3675"/>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42" name="Freeform 114"/>
                <p:cNvSpPr>
                  <a:spLocks/>
                </p:cNvSpPr>
                <p:nvPr/>
              </p:nvSpPr>
              <p:spPr bwMode="auto">
                <a:xfrm>
                  <a:off x="2020" y="3676"/>
                  <a:ext cx="102" cy="55"/>
                </a:xfrm>
                <a:custGeom>
                  <a:avLst/>
                  <a:gdLst/>
                  <a:ahLst/>
                  <a:cxnLst>
                    <a:cxn ang="0">
                      <a:pos x="96" y="14"/>
                    </a:cxn>
                    <a:cxn ang="0">
                      <a:pos x="37" y="14"/>
                    </a:cxn>
                    <a:cxn ang="0">
                      <a:pos x="34" y="0"/>
                    </a:cxn>
                    <a:cxn ang="0">
                      <a:pos x="0" y="27"/>
                    </a:cxn>
                    <a:cxn ang="0">
                      <a:pos x="42" y="54"/>
                    </a:cxn>
                    <a:cxn ang="0">
                      <a:pos x="39" y="39"/>
                    </a:cxn>
                    <a:cxn ang="0">
                      <a:pos x="101" y="39"/>
                    </a:cxn>
                    <a:cxn ang="0">
                      <a:pos x="96" y="12"/>
                    </a:cxn>
                    <a:cxn ang="0">
                      <a:pos x="96" y="14"/>
                    </a:cxn>
                  </a:cxnLst>
                  <a:rect l="0" t="0" r="r" b="b"/>
                  <a:pathLst>
                    <a:path w="102" h="55">
                      <a:moveTo>
                        <a:pt x="96" y="14"/>
                      </a:moveTo>
                      <a:lnTo>
                        <a:pt x="37" y="14"/>
                      </a:lnTo>
                      <a:lnTo>
                        <a:pt x="34" y="0"/>
                      </a:lnTo>
                      <a:lnTo>
                        <a:pt x="0" y="27"/>
                      </a:lnTo>
                      <a:lnTo>
                        <a:pt x="42" y="54"/>
                      </a:lnTo>
                      <a:lnTo>
                        <a:pt x="39" y="39"/>
                      </a:lnTo>
                      <a:lnTo>
                        <a:pt x="101" y="39"/>
                      </a:lnTo>
                      <a:lnTo>
                        <a:pt x="96" y="12"/>
                      </a:lnTo>
                      <a:lnTo>
                        <a:pt x="96"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43" name="Freeform 115"/>
                <p:cNvSpPr>
                  <a:spLocks/>
                </p:cNvSpPr>
                <p:nvPr/>
              </p:nvSpPr>
              <p:spPr bwMode="auto">
                <a:xfrm>
                  <a:off x="1974" y="3711"/>
                  <a:ext cx="72" cy="46"/>
                </a:xfrm>
                <a:custGeom>
                  <a:avLst/>
                  <a:gdLst/>
                  <a:ahLst/>
                  <a:cxnLst>
                    <a:cxn ang="0">
                      <a:pos x="24" y="0"/>
                    </a:cxn>
                    <a:cxn ang="0">
                      <a:pos x="24" y="22"/>
                    </a:cxn>
                    <a:cxn ang="0">
                      <a:pos x="0" y="22"/>
                    </a:cxn>
                    <a:cxn ang="0">
                      <a:pos x="34" y="45"/>
                    </a:cxn>
                    <a:cxn ang="0">
                      <a:pos x="71" y="22"/>
                    </a:cxn>
                    <a:cxn ang="0">
                      <a:pos x="46" y="22"/>
                    </a:cxn>
                    <a:cxn ang="0">
                      <a:pos x="46" y="0"/>
                    </a:cxn>
                    <a:cxn ang="0">
                      <a:pos x="36" y="0"/>
                    </a:cxn>
                    <a:cxn ang="0">
                      <a:pos x="24" y="0"/>
                    </a:cxn>
                  </a:cxnLst>
                  <a:rect l="0" t="0" r="r" b="b"/>
                  <a:pathLst>
                    <a:path w="72" h="46">
                      <a:moveTo>
                        <a:pt x="24" y="0"/>
                      </a:moveTo>
                      <a:lnTo>
                        <a:pt x="24" y="22"/>
                      </a:lnTo>
                      <a:lnTo>
                        <a:pt x="0" y="22"/>
                      </a:lnTo>
                      <a:lnTo>
                        <a:pt x="34" y="45"/>
                      </a:lnTo>
                      <a:lnTo>
                        <a:pt x="71" y="22"/>
                      </a:lnTo>
                      <a:lnTo>
                        <a:pt x="46" y="22"/>
                      </a:lnTo>
                      <a:lnTo>
                        <a:pt x="46"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44" name="Freeform 116"/>
                <p:cNvSpPr>
                  <a:spLocks/>
                </p:cNvSpPr>
                <p:nvPr/>
              </p:nvSpPr>
              <p:spPr bwMode="auto">
                <a:xfrm>
                  <a:off x="1974" y="3651"/>
                  <a:ext cx="72" cy="48"/>
                </a:xfrm>
                <a:custGeom>
                  <a:avLst/>
                  <a:gdLst/>
                  <a:ahLst/>
                  <a:cxnLst>
                    <a:cxn ang="0">
                      <a:pos x="46" y="47"/>
                    </a:cxn>
                    <a:cxn ang="0">
                      <a:pos x="46" y="22"/>
                    </a:cxn>
                    <a:cxn ang="0">
                      <a:pos x="71" y="22"/>
                    </a:cxn>
                    <a:cxn ang="0">
                      <a:pos x="34" y="0"/>
                    </a:cxn>
                    <a:cxn ang="0">
                      <a:pos x="0" y="22"/>
                    </a:cxn>
                    <a:cxn ang="0">
                      <a:pos x="22" y="22"/>
                    </a:cxn>
                    <a:cxn ang="0">
                      <a:pos x="22" y="47"/>
                    </a:cxn>
                    <a:cxn ang="0">
                      <a:pos x="34" y="47"/>
                    </a:cxn>
                    <a:cxn ang="0">
                      <a:pos x="46" y="47"/>
                    </a:cxn>
                  </a:cxnLst>
                  <a:rect l="0" t="0" r="r" b="b"/>
                  <a:pathLst>
                    <a:path w="72" h="48">
                      <a:moveTo>
                        <a:pt x="46" y="47"/>
                      </a:moveTo>
                      <a:lnTo>
                        <a:pt x="46" y="22"/>
                      </a:lnTo>
                      <a:lnTo>
                        <a:pt x="71" y="22"/>
                      </a:lnTo>
                      <a:lnTo>
                        <a:pt x="34" y="0"/>
                      </a:lnTo>
                      <a:lnTo>
                        <a:pt x="0" y="22"/>
                      </a:lnTo>
                      <a:lnTo>
                        <a:pt x="22" y="22"/>
                      </a:lnTo>
                      <a:lnTo>
                        <a:pt x="22" y="47"/>
                      </a:lnTo>
                      <a:lnTo>
                        <a:pt x="34" y="47"/>
                      </a:lnTo>
                      <a:lnTo>
                        <a:pt x="46"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8" name="Group 117"/>
              <p:cNvGrpSpPr>
                <a:grpSpLocks/>
              </p:cNvGrpSpPr>
              <p:nvPr/>
            </p:nvGrpSpPr>
            <p:grpSpPr bwMode="auto">
              <a:xfrm>
                <a:off x="2559" y="3603"/>
                <a:ext cx="238" cy="151"/>
                <a:chOff x="2559" y="3603"/>
                <a:chExt cx="238" cy="151"/>
              </a:xfrm>
            </p:grpSpPr>
            <p:sp>
              <p:nvSpPr>
                <p:cNvPr id="22646" name="Oval 118"/>
                <p:cNvSpPr>
                  <a:spLocks noChangeArrowheads="1"/>
                </p:cNvSpPr>
                <p:nvPr/>
              </p:nvSpPr>
              <p:spPr bwMode="auto">
                <a:xfrm>
                  <a:off x="2565" y="3650"/>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47" name="Rectangle 119"/>
                <p:cNvSpPr>
                  <a:spLocks noChangeArrowheads="1"/>
                </p:cNvSpPr>
                <p:nvPr/>
              </p:nvSpPr>
              <p:spPr bwMode="auto">
                <a:xfrm>
                  <a:off x="2559" y="3661"/>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48" name="Oval 120"/>
                <p:cNvSpPr>
                  <a:spLocks noChangeArrowheads="1"/>
                </p:cNvSpPr>
                <p:nvPr/>
              </p:nvSpPr>
              <p:spPr bwMode="auto">
                <a:xfrm>
                  <a:off x="2565" y="3605"/>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649" name="Freeform 121"/>
                <p:cNvSpPr>
                  <a:spLocks/>
                </p:cNvSpPr>
                <p:nvPr/>
              </p:nvSpPr>
              <p:spPr bwMode="auto">
                <a:xfrm>
                  <a:off x="2565" y="3627"/>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50" name="Freeform 122"/>
                <p:cNvSpPr>
                  <a:spLocks/>
                </p:cNvSpPr>
                <p:nvPr/>
              </p:nvSpPr>
              <p:spPr bwMode="auto">
                <a:xfrm>
                  <a:off x="2692" y="3628"/>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51" name="Freeform 123"/>
                <p:cNvSpPr>
                  <a:spLocks/>
                </p:cNvSpPr>
                <p:nvPr/>
              </p:nvSpPr>
              <p:spPr bwMode="auto">
                <a:xfrm>
                  <a:off x="2646" y="3663"/>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52" name="Freeform 124"/>
                <p:cNvSpPr>
                  <a:spLocks/>
                </p:cNvSpPr>
                <p:nvPr/>
              </p:nvSpPr>
              <p:spPr bwMode="auto">
                <a:xfrm>
                  <a:off x="2646" y="3603"/>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sp>
          <p:nvSpPr>
            <p:cNvPr id="22653" name="Rectangle 125"/>
            <p:cNvSpPr>
              <a:spLocks noChangeArrowheads="1"/>
            </p:cNvSpPr>
            <p:nvPr/>
          </p:nvSpPr>
          <p:spPr bwMode="auto">
            <a:xfrm>
              <a:off x="1610" y="2870"/>
              <a:ext cx="244"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a:solidFill>
                    <a:srgbClr val="081D58"/>
                  </a:solidFill>
                  <a:effectLst>
                    <a:outerShdw blurRad="38100" dist="38100" dir="2700000" algn="tl">
                      <a:srgbClr val="DDDDDD"/>
                    </a:outerShdw>
                  </a:effectLst>
                  <a:latin typeface="Arial" charset="0"/>
                </a:rPr>
                <a:t>A</a:t>
              </a:r>
            </a:p>
          </p:txBody>
        </p:sp>
        <p:grpSp>
          <p:nvGrpSpPr>
            <p:cNvPr id="19" name="Group 126"/>
            <p:cNvGrpSpPr>
              <a:grpSpLocks/>
            </p:cNvGrpSpPr>
            <p:nvPr/>
          </p:nvGrpSpPr>
          <p:grpSpPr bwMode="auto">
            <a:xfrm>
              <a:off x="3483" y="2690"/>
              <a:ext cx="1461" cy="478"/>
              <a:chOff x="3483" y="2690"/>
              <a:chExt cx="1461" cy="478"/>
            </a:xfrm>
          </p:grpSpPr>
          <p:grpSp>
            <p:nvGrpSpPr>
              <p:cNvPr id="20" name="Group 127"/>
              <p:cNvGrpSpPr>
                <a:grpSpLocks/>
              </p:cNvGrpSpPr>
              <p:nvPr/>
            </p:nvGrpSpPr>
            <p:grpSpPr bwMode="auto">
              <a:xfrm>
                <a:off x="3522" y="2714"/>
                <a:ext cx="1422" cy="454"/>
                <a:chOff x="3522" y="2714"/>
                <a:chExt cx="1422" cy="454"/>
              </a:xfrm>
            </p:grpSpPr>
            <p:sp>
              <p:nvSpPr>
                <p:cNvPr id="22656" name="Oval 128"/>
                <p:cNvSpPr>
                  <a:spLocks noChangeArrowheads="1"/>
                </p:cNvSpPr>
                <p:nvPr/>
              </p:nvSpPr>
              <p:spPr bwMode="auto">
                <a:xfrm>
                  <a:off x="3522" y="2858"/>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57" name="Oval 129"/>
                <p:cNvSpPr>
                  <a:spLocks noChangeArrowheads="1"/>
                </p:cNvSpPr>
                <p:nvPr/>
              </p:nvSpPr>
              <p:spPr bwMode="auto">
                <a:xfrm>
                  <a:off x="3759" y="2791"/>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58" name="Oval 130"/>
                <p:cNvSpPr>
                  <a:spLocks noChangeArrowheads="1"/>
                </p:cNvSpPr>
                <p:nvPr/>
              </p:nvSpPr>
              <p:spPr bwMode="auto">
                <a:xfrm>
                  <a:off x="4263" y="2938"/>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59" name="Oval 131"/>
                <p:cNvSpPr>
                  <a:spLocks noChangeArrowheads="1"/>
                </p:cNvSpPr>
                <p:nvPr/>
              </p:nvSpPr>
              <p:spPr bwMode="auto">
                <a:xfrm>
                  <a:off x="4151" y="2827"/>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60" name="Oval 132"/>
                <p:cNvSpPr>
                  <a:spLocks noChangeArrowheads="1"/>
                </p:cNvSpPr>
                <p:nvPr/>
              </p:nvSpPr>
              <p:spPr bwMode="auto">
                <a:xfrm>
                  <a:off x="3849" y="2958"/>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61" name="Oval 133"/>
                <p:cNvSpPr>
                  <a:spLocks noChangeArrowheads="1"/>
                </p:cNvSpPr>
                <p:nvPr/>
              </p:nvSpPr>
              <p:spPr bwMode="auto">
                <a:xfrm>
                  <a:off x="4013" y="2714"/>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62" name="Oval 134"/>
                <p:cNvSpPr>
                  <a:spLocks noChangeArrowheads="1"/>
                </p:cNvSpPr>
                <p:nvPr/>
              </p:nvSpPr>
              <p:spPr bwMode="auto">
                <a:xfrm>
                  <a:off x="4315" y="2824"/>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63" name="Oval 135"/>
                <p:cNvSpPr>
                  <a:spLocks noChangeArrowheads="1"/>
                </p:cNvSpPr>
                <p:nvPr/>
              </p:nvSpPr>
              <p:spPr bwMode="auto">
                <a:xfrm>
                  <a:off x="4423" y="2911"/>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21" name="Group 136"/>
              <p:cNvGrpSpPr>
                <a:grpSpLocks/>
              </p:cNvGrpSpPr>
              <p:nvPr/>
            </p:nvGrpSpPr>
            <p:grpSpPr bwMode="auto">
              <a:xfrm>
                <a:off x="3483" y="2690"/>
                <a:ext cx="1422" cy="454"/>
                <a:chOff x="3483" y="2690"/>
                <a:chExt cx="1422" cy="454"/>
              </a:xfrm>
            </p:grpSpPr>
            <p:sp>
              <p:nvSpPr>
                <p:cNvPr id="22665" name="Oval 137"/>
                <p:cNvSpPr>
                  <a:spLocks noChangeArrowheads="1"/>
                </p:cNvSpPr>
                <p:nvPr/>
              </p:nvSpPr>
              <p:spPr bwMode="auto">
                <a:xfrm>
                  <a:off x="3483" y="2833"/>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66" name="Oval 138"/>
                <p:cNvSpPr>
                  <a:spLocks noChangeArrowheads="1"/>
                </p:cNvSpPr>
                <p:nvPr/>
              </p:nvSpPr>
              <p:spPr bwMode="auto">
                <a:xfrm>
                  <a:off x="3720" y="2767"/>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67" name="Oval 139"/>
                <p:cNvSpPr>
                  <a:spLocks noChangeArrowheads="1"/>
                </p:cNvSpPr>
                <p:nvPr/>
              </p:nvSpPr>
              <p:spPr bwMode="auto">
                <a:xfrm>
                  <a:off x="4224" y="2913"/>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68" name="Oval 140"/>
                <p:cNvSpPr>
                  <a:spLocks noChangeArrowheads="1"/>
                </p:cNvSpPr>
                <p:nvPr/>
              </p:nvSpPr>
              <p:spPr bwMode="auto">
                <a:xfrm>
                  <a:off x="4112" y="2804"/>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69" name="Oval 141"/>
                <p:cNvSpPr>
                  <a:spLocks noChangeArrowheads="1"/>
                </p:cNvSpPr>
                <p:nvPr/>
              </p:nvSpPr>
              <p:spPr bwMode="auto">
                <a:xfrm>
                  <a:off x="3811" y="2933"/>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70" name="Oval 142"/>
                <p:cNvSpPr>
                  <a:spLocks noChangeArrowheads="1"/>
                </p:cNvSpPr>
                <p:nvPr/>
              </p:nvSpPr>
              <p:spPr bwMode="auto">
                <a:xfrm>
                  <a:off x="3974" y="2690"/>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71" name="Oval 143"/>
                <p:cNvSpPr>
                  <a:spLocks noChangeArrowheads="1"/>
                </p:cNvSpPr>
                <p:nvPr/>
              </p:nvSpPr>
              <p:spPr bwMode="auto">
                <a:xfrm>
                  <a:off x="4276" y="2800"/>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72" name="Oval 144"/>
                <p:cNvSpPr>
                  <a:spLocks noChangeArrowheads="1"/>
                </p:cNvSpPr>
                <p:nvPr/>
              </p:nvSpPr>
              <p:spPr bwMode="auto">
                <a:xfrm>
                  <a:off x="4384" y="2887"/>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22" name="Group 145"/>
            <p:cNvGrpSpPr>
              <a:grpSpLocks/>
            </p:cNvGrpSpPr>
            <p:nvPr/>
          </p:nvGrpSpPr>
          <p:grpSpPr bwMode="auto">
            <a:xfrm>
              <a:off x="4056" y="2595"/>
              <a:ext cx="359" cy="185"/>
              <a:chOff x="4056" y="2595"/>
              <a:chExt cx="359" cy="185"/>
            </a:xfrm>
          </p:grpSpPr>
          <p:sp>
            <p:nvSpPr>
              <p:cNvPr id="22674" name="Oval 146"/>
              <p:cNvSpPr>
                <a:spLocks noChangeArrowheads="1"/>
              </p:cNvSpPr>
              <p:nvPr/>
            </p:nvSpPr>
            <p:spPr bwMode="auto">
              <a:xfrm>
                <a:off x="4064" y="2650"/>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75" name="Rectangle 147"/>
              <p:cNvSpPr>
                <a:spLocks noChangeArrowheads="1"/>
              </p:cNvSpPr>
              <p:nvPr/>
            </p:nvSpPr>
            <p:spPr bwMode="auto">
              <a:xfrm>
                <a:off x="4056" y="2665"/>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76" name="Oval 148"/>
              <p:cNvSpPr>
                <a:spLocks noChangeArrowheads="1"/>
              </p:cNvSpPr>
              <p:nvPr/>
            </p:nvSpPr>
            <p:spPr bwMode="auto">
              <a:xfrm>
                <a:off x="4064" y="2596"/>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2677" name="Freeform 149"/>
              <p:cNvSpPr>
                <a:spLocks/>
              </p:cNvSpPr>
              <p:nvPr/>
            </p:nvSpPr>
            <p:spPr bwMode="auto">
              <a:xfrm>
                <a:off x="4064" y="2624"/>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78" name="Freeform 150"/>
              <p:cNvSpPr>
                <a:spLocks/>
              </p:cNvSpPr>
              <p:nvPr/>
            </p:nvSpPr>
            <p:spPr bwMode="auto">
              <a:xfrm>
                <a:off x="4256" y="2626"/>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79" name="Freeform 151"/>
              <p:cNvSpPr>
                <a:spLocks/>
              </p:cNvSpPr>
              <p:nvPr/>
            </p:nvSpPr>
            <p:spPr bwMode="auto">
              <a:xfrm>
                <a:off x="4186" y="2669"/>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80" name="Freeform 152"/>
              <p:cNvSpPr>
                <a:spLocks/>
              </p:cNvSpPr>
              <p:nvPr/>
            </p:nvSpPr>
            <p:spPr bwMode="auto">
              <a:xfrm>
                <a:off x="4186" y="2595"/>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sp>
          <p:nvSpPr>
            <p:cNvPr id="22681" name="Rectangle 153"/>
            <p:cNvSpPr>
              <a:spLocks noChangeArrowheads="1"/>
            </p:cNvSpPr>
            <p:nvPr/>
          </p:nvSpPr>
          <p:spPr bwMode="auto">
            <a:xfrm>
              <a:off x="4058" y="2774"/>
              <a:ext cx="244"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a:solidFill>
                    <a:srgbClr val="081D58"/>
                  </a:solidFill>
                  <a:effectLst>
                    <a:outerShdw blurRad="38100" dist="38100" dir="2700000" algn="tl">
                      <a:srgbClr val="DDDDDD"/>
                    </a:outerShdw>
                  </a:effectLst>
                  <a:latin typeface="Arial" charset="0"/>
                </a:rPr>
                <a:t>B</a:t>
              </a:r>
            </a:p>
          </p:txBody>
        </p:sp>
        <p:grpSp>
          <p:nvGrpSpPr>
            <p:cNvPr id="23" name="Group 154"/>
            <p:cNvGrpSpPr>
              <a:grpSpLocks/>
            </p:cNvGrpSpPr>
            <p:nvPr/>
          </p:nvGrpSpPr>
          <p:grpSpPr bwMode="auto">
            <a:xfrm>
              <a:off x="3231" y="2947"/>
              <a:ext cx="2206" cy="759"/>
              <a:chOff x="3231" y="2947"/>
              <a:chExt cx="2206" cy="759"/>
            </a:xfrm>
          </p:grpSpPr>
          <p:sp>
            <p:nvSpPr>
              <p:cNvPr id="22683" name="Line 155"/>
              <p:cNvSpPr>
                <a:spLocks noChangeShapeType="1"/>
              </p:cNvSpPr>
              <p:nvPr/>
            </p:nvSpPr>
            <p:spPr bwMode="auto">
              <a:xfrm flipH="1" flipV="1">
                <a:off x="4876" y="3120"/>
                <a:ext cx="384" cy="336"/>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84" name="Line 156"/>
              <p:cNvSpPr>
                <a:spLocks noChangeShapeType="1"/>
              </p:cNvSpPr>
              <p:nvPr/>
            </p:nvSpPr>
            <p:spPr bwMode="auto">
              <a:xfrm flipH="1" flipV="1">
                <a:off x="4348" y="3216"/>
                <a:ext cx="336" cy="38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85" name="Line 157"/>
              <p:cNvSpPr>
                <a:spLocks noChangeShapeType="1"/>
              </p:cNvSpPr>
              <p:nvPr/>
            </p:nvSpPr>
            <p:spPr bwMode="auto">
              <a:xfrm flipH="1" flipV="1">
                <a:off x="3676" y="3168"/>
                <a:ext cx="288"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86" name="Line 158"/>
              <p:cNvSpPr>
                <a:spLocks noChangeShapeType="1"/>
              </p:cNvSpPr>
              <p:nvPr/>
            </p:nvSpPr>
            <p:spPr bwMode="auto">
              <a:xfrm flipV="1">
                <a:off x="3292" y="3168"/>
                <a:ext cx="336"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24" name="Group 159"/>
              <p:cNvGrpSpPr>
                <a:grpSpLocks/>
              </p:cNvGrpSpPr>
              <p:nvPr/>
            </p:nvGrpSpPr>
            <p:grpSpPr bwMode="auto">
              <a:xfrm>
                <a:off x="5199" y="3411"/>
                <a:ext cx="238" cy="151"/>
                <a:chOff x="5199" y="3411"/>
                <a:chExt cx="238" cy="151"/>
              </a:xfrm>
            </p:grpSpPr>
            <p:sp>
              <p:nvSpPr>
                <p:cNvPr id="22688" name="Oval 160"/>
                <p:cNvSpPr>
                  <a:spLocks noChangeArrowheads="1"/>
                </p:cNvSpPr>
                <p:nvPr/>
              </p:nvSpPr>
              <p:spPr bwMode="auto">
                <a:xfrm>
                  <a:off x="5202" y="3458"/>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89" name="Rectangle 161"/>
                <p:cNvSpPr>
                  <a:spLocks noChangeArrowheads="1"/>
                </p:cNvSpPr>
                <p:nvPr/>
              </p:nvSpPr>
              <p:spPr bwMode="auto">
                <a:xfrm>
                  <a:off x="5199" y="3469"/>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90" name="Oval 162"/>
                <p:cNvSpPr>
                  <a:spLocks noChangeArrowheads="1"/>
                </p:cNvSpPr>
                <p:nvPr/>
              </p:nvSpPr>
              <p:spPr bwMode="auto">
                <a:xfrm>
                  <a:off x="5202" y="3413"/>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691" name="Freeform 163"/>
                <p:cNvSpPr>
                  <a:spLocks/>
                </p:cNvSpPr>
                <p:nvPr/>
              </p:nvSpPr>
              <p:spPr bwMode="auto">
                <a:xfrm>
                  <a:off x="5331" y="3435"/>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92" name="Freeform 164"/>
                <p:cNvSpPr>
                  <a:spLocks/>
                </p:cNvSpPr>
                <p:nvPr/>
              </p:nvSpPr>
              <p:spPr bwMode="auto">
                <a:xfrm>
                  <a:off x="5204" y="3436"/>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93" name="Freeform 165"/>
                <p:cNvSpPr>
                  <a:spLocks/>
                </p:cNvSpPr>
                <p:nvPr/>
              </p:nvSpPr>
              <p:spPr bwMode="auto">
                <a:xfrm>
                  <a:off x="5280" y="3471"/>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94" name="Freeform 166"/>
                <p:cNvSpPr>
                  <a:spLocks/>
                </p:cNvSpPr>
                <p:nvPr/>
              </p:nvSpPr>
              <p:spPr bwMode="auto">
                <a:xfrm>
                  <a:off x="5280" y="3411"/>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5" name="Group 167"/>
              <p:cNvGrpSpPr>
                <a:grpSpLocks/>
              </p:cNvGrpSpPr>
              <p:nvPr/>
            </p:nvGrpSpPr>
            <p:grpSpPr bwMode="auto">
              <a:xfrm>
                <a:off x="4704" y="2947"/>
                <a:ext cx="340" cy="217"/>
                <a:chOff x="4704" y="2947"/>
                <a:chExt cx="340" cy="217"/>
              </a:xfrm>
            </p:grpSpPr>
            <p:sp>
              <p:nvSpPr>
                <p:cNvPr id="22696" name="Oval 168"/>
                <p:cNvSpPr>
                  <a:spLocks noChangeArrowheads="1"/>
                </p:cNvSpPr>
                <p:nvPr/>
              </p:nvSpPr>
              <p:spPr bwMode="auto">
                <a:xfrm>
                  <a:off x="4706" y="3012"/>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97" name="Rectangle 169"/>
                <p:cNvSpPr>
                  <a:spLocks noChangeArrowheads="1"/>
                </p:cNvSpPr>
                <p:nvPr/>
              </p:nvSpPr>
              <p:spPr bwMode="auto">
                <a:xfrm>
                  <a:off x="4704" y="3029"/>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98" name="Oval 170"/>
                <p:cNvSpPr>
                  <a:spLocks noChangeArrowheads="1"/>
                </p:cNvSpPr>
                <p:nvPr/>
              </p:nvSpPr>
              <p:spPr bwMode="auto">
                <a:xfrm>
                  <a:off x="4706" y="2948"/>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699" name="Freeform 171"/>
                <p:cNvSpPr>
                  <a:spLocks/>
                </p:cNvSpPr>
                <p:nvPr/>
              </p:nvSpPr>
              <p:spPr bwMode="auto">
                <a:xfrm>
                  <a:off x="4893" y="2981"/>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00" name="Freeform 172"/>
                <p:cNvSpPr>
                  <a:spLocks/>
                </p:cNvSpPr>
                <p:nvPr/>
              </p:nvSpPr>
              <p:spPr bwMode="auto">
                <a:xfrm>
                  <a:off x="4711" y="2983"/>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01" name="Freeform 173"/>
                <p:cNvSpPr>
                  <a:spLocks/>
                </p:cNvSpPr>
                <p:nvPr/>
              </p:nvSpPr>
              <p:spPr bwMode="auto">
                <a:xfrm>
                  <a:off x="4819" y="3033"/>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02" name="Freeform 174"/>
                <p:cNvSpPr>
                  <a:spLocks/>
                </p:cNvSpPr>
                <p:nvPr/>
              </p:nvSpPr>
              <p:spPr bwMode="auto">
                <a:xfrm>
                  <a:off x="4819" y="2947"/>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6" name="Group 175"/>
              <p:cNvGrpSpPr>
                <a:grpSpLocks/>
              </p:cNvGrpSpPr>
              <p:nvPr/>
            </p:nvGrpSpPr>
            <p:grpSpPr bwMode="auto">
              <a:xfrm>
                <a:off x="4176" y="3043"/>
                <a:ext cx="340" cy="217"/>
                <a:chOff x="4176" y="3043"/>
                <a:chExt cx="340" cy="217"/>
              </a:xfrm>
            </p:grpSpPr>
            <p:sp>
              <p:nvSpPr>
                <p:cNvPr id="22704" name="Oval 176"/>
                <p:cNvSpPr>
                  <a:spLocks noChangeArrowheads="1"/>
                </p:cNvSpPr>
                <p:nvPr/>
              </p:nvSpPr>
              <p:spPr bwMode="auto">
                <a:xfrm>
                  <a:off x="4178" y="3108"/>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05" name="Rectangle 177"/>
                <p:cNvSpPr>
                  <a:spLocks noChangeArrowheads="1"/>
                </p:cNvSpPr>
                <p:nvPr/>
              </p:nvSpPr>
              <p:spPr bwMode="auto">
                <a:xfrm>
                  <a:off x="4176" y="3125"/>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06" name="Oval 178"/>
                <p:cNvSpPr>
                  <a:spLocks noChangeArrowheads="1"/>
                </p:cNvSpPr>
                <p:nvPr/>
              </p:nvSpPr>
              <p:spPr bwMode="auto">
                <a:xfrm>
                  <a:off x="4178" y="3044"/>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707" name="Freeform 179"/>
                <p:cNvSpPr>
                  <a:spLocks/>
                </p:cNvSpPr>
                <p:nvPr/>
              </p:nvSpPr>
              <p:spPr bwMode="auto">
                <a:xfrm>
                  <a:off x="4365" y="3077"/>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08" name="Freeform 180"/>
                <p:cNvSpPr>
                  <a:spLocks/>
                </p:cNvSpPr>
                <p:nvPr/>
              </p:nvSpPr>
              <p:spPr bwMode="auto">
                <a:xfrm>
                  <a:off x="4183" y="3079"/>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09" name="Freeform 181"/>
                <p:cNvSpPr>
                  <a:spLocks/>
                </p:cNvSpPr>
                <p:nvPr/>
              </p:nvSpPr>
              <p:spPr bwMode="auto">
                <a:xfrm>
                  <a:off x="4291" y="3129"/>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10" name="Freeform 182"/>
                <p:cNvSpPr>
                  <a:spLocks/>
                </p:cNvSpPr>
                <p:nvPr/>
              </p:nvSpPr>
              <p:spPr bwMode="auto">
                <a:xfrm>
                  <a:off x="4291" y="3043"/>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7" name="Group 183"/>
              <p:cNvGrpSpPr>
                <a:grpSpLocks/>
              </p:cNvGrpSpPr>
              <p:nvPr/>
            </p:nvGrpSpPr>
            <p:grpSpPr bwMode="auto">
              <a:xfrm>
                <a:off x="3552" y="2995"/>
                <a:ext cx="340" cy="217"/>
                <a:chOff x="3552" y="2995"/>
                <a:chExt cx="340" cy="217"/>
              </a:xfrm>
            </p:grpSpPr>
            <p:sp>
              <p:nvSpPr>
                <p:cNvPr id="22712" name="Oval 184"/>
                <p:cNvSpPr>
                  <a:spLocks noChangeArrowheads="1"/>
                </p:cNvSpPr>
                <p:nvPr/>
              </p:nvSpPr>
              <p:spPr bwMode="auto">
                <a:xfrm>
                  <a:off x="3554" y="3060"/>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13" name="Rectangle 185"/>
                <p:cNvSpPr>
                  <a:spLocks noChangeArrowheads="1"/>
                </p:cNvSpPr>
                <p:nvPr/>
              </p:nvSpPr>
              <p:spPr bwMode="auto">
                <a:xfrm>
                  <a:off x="3552" y="3077"/>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14" name="Oval 186"/>
                <p:cNvSpPr>
                  <a:spLocks noChangeArrowheads="1"/>
                </p:cNvSpPr>
                <p:nvPr/>
              </p:nvSpPr>
              <p:spPr bwMode="auto">
                <a:xfrm>
                  <a:off x="3554" y="2996"/>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715" name="Freeform 187"/>
                <p:cNvSpPr>
                  <a:spLocks/>
                </p:cNvSpPr>
                <p:nvPr/>
              </p:nvSpPr>
              <p:spPr bwMode="auto">
                <a:xfrm>
                  <a:off x="3741" y="3029"/>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16" name="Freeform 188"/>
                <p:cNvSpPr>
                  <a:spLocks/>
                </p:cNvSpPr>
                <p:nvPr/>
              </p:nvSpPr>
              <p:spPr bwMode="auto">
                <a:xfrm>
                  <a:off x="3559" y="3031"/>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17" name="Freeform 189"/>
                <p:cNvSpPr>
                  <a:spLocks/>
                </p:cNvSpPr>
                <p:nvPr/>
              </p:nvSpPr>
              <p:spPr bwMode="auto">
                <a:xfrm>
                  <a:off x="3667" y="3081"/>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18" name="Freeform 190"/>
                <p:cNvSpPr>
                  <a:spLocks/>
                </p:cNvSpPr>
                <p:nvPr/>
              </p:nvSpPr>
              <p:spPr bwMode="auto">
                <a:xfrm>
                  <a:off x="3667" y="2995"/>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8" name="Group 191"/>
              <p:cNvGrpSpPr>
                <a:grpSpLocks/>
              </p:cNvGrpSpPr>
              <p:nvPr/>
            </p:nvGrpSpPr>
            <p:grpSpPr bwMode="auto">
              <a:xfrm>
                <a:off x="3902" y="3555"/>
                <a:ext cx="239" cy="151"/>
                <a:chOff x="3902" y="3555"/>
                <a:chExt cx="239" cy="151"/>
              </a:xfrm>
            </p:grpSpPr>
            <p:sp>
              <p:nvSpPr>
                <p:cNvPr id="22720" name="Oval 192"/>
                <p:cNvSpPr>
                  <a:spLocks noChangeArrowheads="1"/>
                </p:cNvSpPr>
                <p:nvPr/>
              </p:nvSpPr>
              <p:spPr bwMode="auto">
                <a:xfrm>
                  <a:off x="3905" y="3602"/>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21" name="Rectangle 193"/>
                <p:cNvSpPr>
                  <a:spLocks noChangeArrowheads="1"/>
                </p:cNvSpPr>
                <p:nvPr/>
              </p:nvSpPr>
              <p:spPr bwMode="auto">
                <a:xfrm>
                  <a:off x="3902" y="3613"/>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22" name="Oval 194"/>
                <p:cNvSpPr>
                  <a:spLocks noChangeArrowheads="1"/>
                </p:cNvSpPr>
                <p:nvPr/>
              </p:nvSpPr>
              <p:spPr bwMode="auto">
                <a:xfrm>
                  <a:off x="3905" y="3557"/>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723" name="Freeform 195"/>
                <p:cNvSpPr>
                  <a:spLocks/>
                </p:cNvSpPr>
                <p:nvPr/>
              </p:nvSpPr>
              <p:spPr bwMode="auto">
                <a:xfrm>
                  <a:off x="4035" y="3579"/>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24" name="Freeform 196"/>
                <p:cNvSpPr>
                  <a:spLocks/>
                </p:cNvSpPr>
                <p:nvPr/>
              </p:nvSpPr>
              <p:spPr bwMode="auto">
                <a:xfrm>
                  <a:off x="3907" y="3580"/>
                  <a:ext cx="102" cy="55"/>
                </a:xfrm>
                <a:custGeom>
                  <a:avLst/>
                  <a:gdLst/>
                  <a:ahLst/>
                  <a:cxnLst>
                    <a:cxn ang="0">
                      <a:pos x="5" y="15"/>
                    </a:cxn>
                    <a:cxn ang="0">
                      <a:pos x="64" y="15"/>
                    </a:cxn>
                    <a:cxn ang="0">
                      <a:pos x="67" y="0"/>
                    </a:cxn>
                    <a:cxn ang="0">
                      <a:pos x="101" y="27"/>
                    </a:cxn>
                    <a:cxn ang="0">
                      <a:pos x="59" y="54"/>
                    </a:cxn>
                    <a:cxn ang="0">
                      <a:pos x="62" y="39"/>
                    </a:cxn>
                    <a:cxn ang="0">
                      <a:pos x="0" y="39"/>
                    </a:cxn>
                    <a:cxn ang="0">
                      <a:pos x="5" y="12"/>
                    </a:cxn>
                    <a:cxn ang="0">
                      <a:pos x="5" y="15"/>
                    </a:cxn>
                  </a:cxnLst>
                  <a:rect l="0" t="0" r="r" b="b"/>
                  <a:pathLst>
                    <a:path w="102" h="55">
                      <a:moveTo>
                        <a:pt x="5" y="15"/>
                      </a:moveTo>
                      <a:lnTo>
                        <a:pt x="64" y="15"/>
                      </a:lnTo>
                      <a:lnTo>
                        <a:pt x="67" y="0"/>
                      </a:lnTo>
                      <a:lnTo>
                        <a:pt x="101" y="27"/>
                      </a:lnTo>
                      <a:lnTo>
                        <a:pt x="59" y="54"/>
                      </a:lnTo>
                      <a:lnTo>
                        <a:pt x="62" y="39"/>
                      </a:lnTo>
                      <a:lnTo>
                        <a:pt x="0" y="39"/>
                      </a:lnTo>
                      <a:lnTo>
                        <a:pt x="5" y="12"/>
                      </a:lnTo>
                      <a:lnTo>
                        <a:pt x="5"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25" name="Freeform 197"/>
                <p:cNvSpPr>
                  <a:spLocks/>
                </p:cNvSpPr>
                <p:nvPr/>
              </p:nvSpPr>
              <p:spPr bwMode="auto">
                <a:xfrm>
                  <a:off x="3983" y="3615"/>
                  <a:ext cx="72" cy="46"/>
                </a:xfrm>
                <a:custGeom>
                  <a:avLst/>
                  <a:gdLst/>
                  <a:ahLst/>
                  <a:cxnLst>
                    <a:cxn ang="0">
                      <a:pos x="47" y="0"/>
                    </a:cxn>
                    <a:cxn ang="0">
                      <a:pos x="47" y="22"/>
                    </a:cxn>
                    <a:cxn ang="0">
                      <a:pos x="71" y="22"/>
                    </a:cxn>
                    <a:cxn ang="0">
                      <a:pos x="37" y="45"/>
                    </a:cxn>
                    <a:cxn ang="0">
                      <a:pos x="0" y="22"/>
                    </a:cxn>
                    <a:cxn ang="0">
                      <a:pos x="25" y="22"/>
                    </a:cxn>
                    <a:cxn ang="0">
                      <a:pos x="25" y="0"/>
                    </a:cxn>
                    <a:cxn ang="0">
                      <a:pos x="35" y="0"/>
                    </a:cxn>
                    <a:cxn ang="0">
                      <a:pos x="47" y="0"/>
                    </a:cxn>
                  </a:cxnLst>
                  <a:rect l="0" t="0" r="r" b="b"/>
                  <a:pathLst>
                    <a:path w="72" h="46">
                      <a:moveTo>
                        <a:pt x="47" y="0"/>
                      </a:moveTo>
                      <a:lnTo>
                        <a:pt x="47" y="22"/>
                      </a:lnTo>
                      <a:lnTo>
                        <a:pt x="71" y="22"/>
                      </a:lnTo>
                      <a:lnTo>
                        <a:pt x="37" y="45"/>
                      </a:lnTo>
                      <a:lnTo>
                        <a:pt x="0" y="22"/>
                      </a:lnTo>
                      <a:lnTo>
                        <a:pt x="25" y="22"/>
                      </a:lnTo>
                      <a:lnTo>
                        <a:pt x="25" y="0"/>
                      </a:lnTo>
                      <a:lnTo>
                        <a:pt x="35" y="0"/>
                      </a:lnTo>
                      <a:lnTo>
                        <a:pt x="4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26" name="Freeform 198"/>
                <p:cNvSpPr>
                  <a:spLocks/>
                </p:cNvSpPr>
                <p:nvPr/>
              </p:nvSpPr>
              <p:spPr bwMode="auto">
                <a:xfrm>
                  <a:off x="3983" y="3555"/>
                  <a:ext cx="72" cy="48"/>
                </a:xfrm>
                <a:custGeom>
                  <a:avLst/>
                  <a:gdLst/>
                  <a:ahLst/>
                  <a:cxnLst>
                    <a:cxn ang="0">
                      <a:pos x="25" y="47"/>
                    </a:cxn>
                    <a:cxn ang="0">
                      <a:pos x="25" y="22"/>
                    </a:cxn>
                    <a:cxn ang="0">
                      <a:pos x="0" y="22"/>
                    </a:cxn>
                    <a:cxn ang="0">
                      <a:pos x="37" y="0"/>
                    </a:cxn>
                    <a:cxn ang="0">
                      <a:pos x="71" y="22"/>
                    </a:cxn>
                    <a:cxn ang="0">
                      <a:pos x="49" y="22"/>
                    </a:cxn>
                    <a:cxn ang="0">
                      <a:pos x="49" y="47"/>
                    </a:cxn>
                    <a:cxn ang="0">
                      <a:pos x="37" y="47"/>
                    </a:cxn>
                    <a:cxn ang="0">
                      <a:pos x="25" y="47"/>
                    </a:cxn>
                  </a:cxnLst>
                  <a:rect l="0" t="0" r="r" b="b"/>
                  <a:pathLst>
                    <a:path w="72" h="48">
                      <a:moveTo>
                        <a:pt x="25" y="47"/>
                      </a:moveTo>
                      <a:lnTo>
                        <a:pt x="25" y="22"/>
                      </a:lnTo>
                      <a:lnTo>
                        <a:pt x="0" y="22"/>
                      </a:lnTo>
                      <a:lnTo>
                        <a:pt x="37" y="0"/>
                      </a:lnTo>
                      <a:lnTo>
                        <a:pt x="71" y="22"/>
                      </a:lnTo>
                      <a:lnTo>
                        <a:pt x="49" y="22"/>
                      </a:lnTo>
                      <a:lnTo>
                        <a:pt x="49" y="47"/>
                      </a:lnTo>
                      <a:lnTo>
                        <a:pt x="37" y="47"/>
                      </a:lnTo>
                      <a:lnTo>
                        <a:pt x="2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9" name="Group 199"/>
              <p:cNvGrpSpPr>
                <a:grpSpLocks/>
              </p:cNvGrpSpPr>
              <p:nvPr/>
            </p:nvGrpSpPr>
            <p:grpSpPr bwMode="auto">
              <a:xfrm>
                <a:off x="3231" y="3507"/>
                <a:ext cx="238" cy="151"/>
                <a:chOff x="3231" y="3507"/>
                <a:chExt cx="238" cy="151"/>
              </a:xfrm>
            </p:grpSpPr>
            <p:sp>
              <p:nvSpPr>
                <p:cNvPr id="22728" name="Oval 200"/>
                <p:cNvSpPr>
                  <a:spLocks noChangeArrowheads="1"/>
                </p:cNvSpPr>
                <p:nvPr/>
              </p:nvSpPr>
              <p:spPr bwMode="auto">
                <a:xfrm>
                  <a:off x="3234" y="3554"/>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29" name="Rectangle 201"/>
                <p:cNvSpPr>
                  <a:spLocks noChangeArrowheads="1"/>
                </p:cNvSpPr>
                <p:nvPr/>
              </p:nvSpPr>
              <p:spPr bwMode="auto">
                <a:xfrm>
                  <a:off x="3231" y="3565"/>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30" name="Oval 202"/>
                <p:cNvSpPr>
                  <a:spLocks noChangeArrowheads="1"/>
                </p:cNvSpPr>
                <p:nvPr/>
              </p:nvSpPr>
              <p:spPr bwMode="auto">
                <a:xfrm>
                  <a:off x="3234" y="3509"/>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731" name="Freeform 203"/>
                <p:cNvSpPr>
                  <a:spLocks/>
                </p:cNvSpPr>
                <p:nvPr/>
              </p:nvSpPr>
              <p:spPr bwMode="auto">
                <a:xfrm>
                  <a:off x="3363" y="3531"/>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32" name="Freeform 204"/>
                <p:cNvSpPr>
                  <a:spLocks/>
                </p:cNvSpPr>
                <p:nvPr/>
              </p:nvSpPr>
              <p:spPr bwMode="auto">
                <a:xfrm>
                  <a:off x="3236" y="3532"/>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33" name="Freeform 205"/>
                <p:cNvSpPr>
                  <a:spLocks/>
                </p:cNvSpPr>
                <p:nvPr/>
              </p:nvSpPr>
              <p:spPr bwMode="auto">
                <a:xfrm>
                  <a:off x="3312" y="3567"/>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34" name="Freeform 206"/>
                <p:cNvSpPr>
                  <a:spLocks/>
                </p:cNvSpPr>
                <p:nvPr/>
              </p:nvSpPr>
              <p:spPr bwMode="auto">
                <a:xfrm>
                  <a:off x="3312" y="3507"/>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grpSp>
          <p:nvGrpSpPr>
            <p:cNvPr id="30" name="Group 207"/>
            <p:cNvGrpSpPr>
              <a:grpSpLocks/>
            </p:cNvGrpSpPr>
            <p:nvPr/>
          </p:nvGrpSpPr>
          <p:grpSpPr bwMode="auto">
            <a:xfrm>
              <a:off x="4575" y="3555"/>
              <a:ext cx="238" cy="151"/>
              <a:chOff x="4575" y="3555"/>
              <a:chExt cx="238" cy="151"/>
            </a:xfrm>
          </p:grpSpPr>
          <p:sp>
            <p:nvSpPr>
              <p:cNvPr id="22736" name="Oval 208"/>
              <p:cNvSpPr>
                <a:spLocks noChangeArrowheads="1"/>
              </p:cNvSpPr>
              <p:nvPr/>
            </p:nvSpPr>
            <p:spPr bwMode="auto">
              <a:xfrm>
                <a:off x="4581" y="3602"/>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37" name="Rectangle 209"/>
              <p:cNvSpPr>
                <a:spLocks noChangeArrowheads="1"/>
              </p:cNvSpPr>
              <p:nvPr/>
            </p:nvSpPr>
            <p:spPr bwMode="auto">
              <a:xfrm>
                <a:off x="4575" y="3613"/>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38" name="Oval 210"/>
              <p:cNvSpPr>
                <a:spLocks noChangeArrowheads="1"/>
              </p:cNvSpPr>
              <p:nvPr/>
            </p:nvSpPr>
            <p:spPr bwMode="auto">
              <a:xfrm>
                <a:off x="4581" y="3557"/>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739" name="Freeform 211"/>
              <p:cNvSpPr>
                <a:spLocks/>
              </p:cNvSpPr>
              <p:nvPr/>
            </p:nvSpPr>
            <p:spPr bwMode="auto">
              <a:xfrm>
                <a:off x="4581" y="3579"/>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40" name="Freeform 212"/>
              <p:cNvSpPr>
                <a:spLocks/>
              </p:cNvSpPr>
              <p:nvPr/>
            </p:nvSpPr>
            <p:spPr bwMode="auto">
              <a:xfrm>
                <a:off x="4708" y="3580"/>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41" name="Freeform 213"/>
              <p:cNvSpPr>
                <a:spLocks/>
              </p:cNvSpPr>
              <p:nvPr/>
            </p:nvSpPr>
            <p:spPr bwMode="auto">
              <a:xfrm>
                <a:off x="4662" y="3615"/>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42" name="Freeform 214"/>
              <p:cNvSpPr>
                <a:spLocks/>
              </p:cNvSpPr>
              <p:nvPr/>
            </p:nvSpPr>
            <p:spPr bwMode="auto">
              <a:xfrm>
                <a:off x="4662" y="3555"/>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31" name="Group 215"/>
            <p:cNvGrpSpPr>
              <a:grpSpLocks/>
            </p:cNvGrpSpPr>
            <p:nvPr/>
          </p:nvGrpSpPr>
          <p:grpSpPr bwMode="auto">
            <a:xfrm>
              <a:off x="3120" y="2104"/>
              <a:ext cx="215" cy="109"/>
              <a:chOff x="3120" y="2104"/>
              <a:chExt cx="215" cy="109"/>
            </a:xfrm>
          </p:grpSpPr>
          <p:sp>
            <p:nvSpPr>
              <p:cNvPr id="22744" name="Oval 216"/>
              <p:cNvSpPr>
                <a:spLocks noChangeArrowheads="1"/>
              </p:cNvSpPr>
              <p:nvPr/>
            </p:nvSpPr>
            <p:spPr bwMode="auto">
              <a:xfrm>
                <a:off x="3126" y="2138"/>
                <a:ext cx="206" cy="75"/>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45" name="Rectangle 217"/>
              <p:cNvSpPr>
                <a:spLocks noChangeArrowheads="1"/>
              </p:cNvSpPr>
              <p:nvPr/>
            </p:nvSpPr>
            <p:spPr bwMode="auto">
              <a:xfrm>
                <a:off x="3120" y="2146"/>
                <a:ext cx="215"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46" name="Oval 218"/>
              <p:cNvSpPr>
                <a:spLocks noChangeArrowheads="1"/>
              </p:cNvSpPr>
              <p:nvPr/>
            </p:nvSpPr>
            <p:spPr bwMode="auto">
              <a:xfrm>
                <a:off x="3126" y="2106"/>
                <a:ext cx="206" cy="7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2747" name="Freeform 219"/>
              <p:cNvSpPr>
                <a:spLocks/>
              </p:cNvSpPr>
              <p:nvPr/>
            </p:nvSpPr>
            <p:spPr bwMode="auto">
              <a:xfrm>
                <a:off x="3125" y="2121"/>
                <a:ext cx="91" cy="40"/>
              </a:xfrm>
              <a:custGeom>
                <a:avLst/>
                <a:gdLst/>
                <a:ahLst/>
                <a:cxnLst>
                  <a:cxn ang="0">
                    <a:pos x="2" y="10"/>
                  </a:cxn>
                  <a:cxn ang="0">
                    <a:pos x="57" y="10"/>
                  </a:cxn>
                  <a:cxn ang="0">
                    <a:pos x="59" y="0"/>
                  </a:cxn>
                  <a:cxn ang="0">
                    <a:pos x="90" y="19"/>
                  </a:cxn>
                  <a:cxn ang="0">
                    <a:pos x="52" y="39"/>
                  </a:cxn>
                  <a:cxn ang="0">
                    <a:pos x="52" y="30"/>
                  </a:cxn>
                  <a:cxn ang="0">
                    <a:pos x="0" y="30"/>
                  </a:cxn>
                  <a:cxn ang="0">
                    <a:pos x="0" y="19"/>
                  </a:cxn>
                  <a:cxn ang="0">
                    <a:pos x="2" y="10"/>
                  </a:cxn>
                </a:cxnLst>
                <a:rect l="0" t="0" r="r" b="b"/>
                <a:pathLst>
                  <a:path w="91" h="40">
                    <a:moveTo>
                      <a:pt x="2" y="10"/>
                    </a:moveTo>
                    <a:lnTo>
                      <a:pt x="57" y="10"/>
                    </a:lnTo>
                    <a:lnTo>
                      <a:pt x="59" y="0"/>
                    </a:lnTo>
                    <a:lnTo>
                      <a:pt x="90" y="19"/>
                    </a:lnTo>
                    <a:lnTo>
                      <a:pt x="52" y="39"/>
                    </a:lnTo>
                    <a:lnTo>
                      <a:pt x="52" y="30"/>
                    </a:lnTo>
                    <a:lnTo>
                      <a:pt x="0" y="30"/>
                    </a:lnTo>
                    <a:lnTo>
                      <a:pt x="0" y="19"/>
                    </a:lnTo>
                    <a:lnTo>
                      <a:pt x="2" y="1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48" name="Freeform 220"/>
              <p:cNvSpPr>
                <a:spLocks/>
              </p:cNvSpPr>
              <p:nvPr/>
            </p:nvSpPr>
            <p:spPr bwMode="auto">
              <a:xfrm>
                <a:off x="3240" y="2122"/>
                <a:ext cx="91" cy="40"/>
              </a:xfrm>
              <a:custGeom>
                <a:avLst/>
                <a:gdLst/>
                <a:ahLst/>
                <a:cxnLst>
                  <a:cxn ang="0">
                    <a:pos x="85" y="10"/>
                  </a:cxn>
                  <a:cxn ang="0">
                    <a:pos x="33" y="10"/>
                  </a:cxn>
                  <a:cxn ang="0">
                    <a:pos x="30" y="0"/>
                  </a:cxn>
                  <a:cxn ang="0">
                    <a:pos x="0" y="19"/>
                  </a:cxn>
                  <a:cxn ang="0">
                    <a:pos x="37" y="39"/>
                  </a:cxn>
                  <a:cxn ang="0">
                    <a:pos x="35" y="28"/>
                  </a:cxn>
                  <a:cxn ang="0">
                    <a:pos x="90" y="28"/>
                  </a:cxn>
                  <a:cxn ang="0">
                    <a:pos x="85" y="8"/>
                  </a:cxn>
                  <a:cxn ang="0">
                    <a:pos x="85" y="10"/>
                  </a:cxn>
                </a:cxnLst>
                <a:rect l="0" t="0" r="r" b="b"/>
                <a:pathLst>
                  <a:path w="91" h="40">
                    <a:moveTo>
                      <a:pt x="85" y="10"/>
                    </a:moveTo>
                    <a:lnTo>
                      <a:pt x="33" y="10"/>
                    </a:lnTo>
                    <a:lnTo>
                      <a:pt x="30" y="0"/>
                    </a:lnTo>
                    <a:lnTo>
                      <a:pt x="0" y="19"/>
                    </a:lnTo>
                    <a:lnTo>
                      <a:pt x="37" y="39"/>
                    </a:lnTo>
                    <a:lnTo>
                      <a:pt x="35" y="28"/>
                    </a:lnTo>
                    <a:lnTo>
                      <a:pt x="90" y="28"/>
                    </a:lnTo>
                    <a:lnTo>
                      <a:pt x="85" y="8"/>
                    </a:lnTo>
                    <a:lnTo>
                      <a:pt x="85" y="10"/>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49" name="Freeform 221"/>
              <p:cNvSpPr>
                <a:spLocks/>
              </p:cNvSpPr>
              <p:nvPr/>
            </p:nvSpPr>
            <p:spPr bwMode="auto">
              <a:xfrm>
                <a:off x="3198" y="2148"/>
                <a:ext cx="65" cy="33"/>
              </a:xfrm>
              <a:custGeom>
                <a:avLst/>
                <a:gdLst/>
                <a:ahLst/>
                <a:cxnLst>
                  <a:cxn ang="0">
                    <a:pos x="22" y="0"/>
                  </a:cxn>
                  <a:cxn ang="0">
                    <a:pos x="22" y="16"/>
                  </a:cxn>
                  <a:cxn ang="0">
                    <a:pos x="0" y="16"/>
                  </a:cxn>
                  <a:cxn ang="0">
                    <a:pos x="30" y="32"/>
                  </a:cxn>
                  <a:cxn ang="0">
                    <a:pos x="64" y="16"/>
                  </a:cxn>
                  <a:cxn ang="0">
                    <a:pos x="41" y="16"/>
                  </a:cxn>
                  <a:cxn ang="0">
                    <a:pos x="41" y="0"/>
                  </a:cxn>
                  <a:cxn ang="0">
                    <a:pos x="33" y="0"/>
                  </a:cxn>
                  <a:cxn ang="0">
                    <a:pos x="22" y="0"/>
                  </a:cxn>
                </a:cxnLst>
                <a:rect l="0" t="0" r="r" b="b"/>
                <a:pathLst>
                  <a:path w="65" h="33">
                    <a:moveTo>
                      <a:pt x="22" y="0"/>
                    </a:moveTo>
                    <a:lnTo>
                      <a:pt x="22" y="16"/>
                    </a:lnTo>
                    <a:lnTo>
                      <a:pt x="0" y="16"/>
                    </a:lnTo>
                    <a:lnTo>
                      <a:pt x="30" y="32"/>
                    </a:lnTo>
                    <a:lnTo>
                      <a:pt x="64" y="16"/>
                    </a:lnTo>
                    <a:lnTo>
                      <a:pt x="41" y="16"/>
                    </a:lnTo>
                    <a:lnTo>
                      <a:pt x="41" y="0"/>
                    </a:lnTo>
                    <a:lnTo>
                      <a:pt x="33" y="0"/>
                    </a:lnTo>
                    <a:lnTo>
                      <a:pt x="22"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50" name="Freeform 222"/>
              <p:cNvSpPr>
                <a:spLocks/>
              </p:cNvSpPr>
              <p:nvPr/>
            </p:nvSpPr>
            <p:spPr bwMode="auto">
              <a:xfrm>
                <a:off x="3198" y="2104"/>
                <a:ext cx="65" cy="36"/>
              </a:xfrm>
              <a:custGeom>
                <a:avLst/>
                <a:gdLst/>
                <a:ahLst/>
                <a:cxnLst>
                  <a:cxn ang="0">
                    <a:pos x="41" y="35"/>
                  </a:cxn>
                  <a:cxn ang="0">
                    <a:pos x="41" y="16"/>
                  </a:cxn>
                  <a:cxn ang="0">
                    <a:pos x="64" y="16"/>
                  </a:cxn>
                  <a:cxn ang="0">
                    <a:pos x="30" y="0"/>
                  </a:cxn>
                  <a:cxn ang="0">
                    <a:pos x="0" y="16"/>
                  </a:cxn>
                  <a:cxn ang="0">
                    <a:pos x="19" y="16"/>
                  </a:cxn>
                  <a:cxn ang="0">
                    <a:pos x="19" y="35"/>
                  </a:cxn>
                  <a:cxn ang="0">
                    <a:pos x="30" y="35"/>
                  </a:cxn>
                  <a:cxn ang="0">
                    <a:pos x="41" y="35"/>
                  </a:cxn>
                </a:cxnLst>
                <a:rect l="0" t="0" r="r" b="b"/>
                <a:pathLst>
                  <a:path w="65" h="36">
                    <a:moveTo>
                      <a:pt x="41" y="35"/>
                    </a:moveTo>
                    <a:lnTo>
                      <a:pt x="41" y="16"/>
                    </a:lnTo>
                    <a:lnTo>
                      <a:pt x="64" y="16"/>
                    </a:lnTo>
                    <a:lnTo>
                      <a:pt x="30" y="0"/>
                    </a:lnTo>
                    <a:lnTo>
                      <a:pt x="0" y="16"/>
                    </a:lnTo>
                    <a:lnTo>
                      <a:pt x="19" y="16"/>
                    </a:lnTo>
                    <a:lnTo>
                      <a:pt x="19" y="35"/>
                    </a:lnTo>
                    <a:lnTo>
                      <a:pt x="30" y="35"/>
                    </a:lnTo>
                    <a:lnTo>
                      <a:pt x="41"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sp>
        <p:nvSpPr>
          <p:cNvPr id="22751" name="Oval 223"/>
          <p:cNvSpPr>
            <a:spLocks noChangeArrowheads="1"/>
          </p:cNvSpPr>
          <p:nvPr/>
        </p:nvSpPr>
        <p:spPr bwMode="auto">
          <a:xfrm>
            <a:off x="4191000" y="3886200"/>
            <a:ext cx="609600" cy="609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endParaRPr lang="en-GB"/>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Exim</a:t>
            </a:r>
            <a:endParaRPr lang="en-GB"/>
          </a:p>
        </p:txBody>
      </p:sp>
      <p:sp>
        <p:nvSpPr>
          <p:cNvPr id="7171" name="Rectangle 3"/>
          <p:cNvSpPr>
            <a:spLocks noGrp="1" noChangeArrowheads="1"/>
          </p:cNvSpPr>
          <p:nvPr>
            <p:ph type="body" idx="1"/>
          </p:nvPr>
        </p:nvSpPr>
        <p:spPr/>
        <p:txBody>
          <a:bodyPr/>
          <a:lstStyle/>
          <a:p>
            <a:r>
              <a:rPr lang="en-GB" sz="2000" dirty="0" err="1" smtClean="0"/>
              <a:t>Exim</a:t>
            </a:r>
            <a:r>
              <a:rPr lang="en-GB" sz="2000" dirty="0" smtClean="0"/>
              <a:t> is an open source mail transfer agent (MTA), which is a program responsible for receiving, routing, and delivering e-mail messages (this type of program is sometimes referred to as an Internet mailer, or a mail server program). </a:t>
            </a:r>
            <a:r>
              <a:rPr lang="en-GB" sz="2000" dirty="0" err="1" smtClean="0"/>
              <a:t>MTAs</a:t>
            </a:r>
            <a:r>
              <a:rPr lang="en-GB" sz="2000" dirty="0" smtClean="0"/>
              <a:t> receive e-mail messages and recipient addresses from local users and remote hosts, perform alias creation and forwarding functions, and deliver the messages to their destinations. </a:t>
            </a:r>
            <a:r>
              <a:rPr lang="en-GB" sz="2000" dirty="0" err="1" smtClean="0"/>
              <a:t>Exim</a:t>
            </a:r>
            <a:r>
              <a:rPr lang="en-GB" sz="2000" dirty="0" smtClean="0"/>
              <a:t> was developed at the University of Cambridge for the use of Unix systems connected over the Internet. The software can be installed in place of sendmail, the most common MTA for UNIX and Linux systems. In comparison to </a:t>
            </a:r>
            <a:r>
              <a:rPr lang="en-GB" sz="2000" dirty="0" err="1" smtClean="0"/>
              <a:t>sendmail</a:t>
            </a:r>
            <a:r>
              <a:rPr lang="en-GB" sz="2000" dirty="0" smtClean="0"/>
              <a:t>, </a:t>
            </a:r>
            <a:r>
              <a:rPr lang="en-GB" sz="2000" dirty="0" err="1" smtClean="0"/>
              <a:t>Exim</a:t>
            </a:r>
            <a:r>
              <a:rPr lang="en-GB" sz="2000" dirty="0" smtClean="0"/>
              <a:t> is said to feature more straightforward configuration and task management. </a:t>
            </a:r>
            <a:endParaRPr lang="en-GB" sz="20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2738" y="1292976"/>
            <a:ext cx="7766097" cy="2124075"/>
          </a:xfrm>
        </p:spPr>
        <p:txBody>
          <a:bodyPr/>
          <a:lstStyle/>
          <a:p>
            <a:pPr algn="ctr"/>
            <a:r>
              <a:rPr lang="en-GB" dirty="0" smtClean="0">
                <a:solidFill>
                  <a:schemeClr val="accent6">
                    <a:lumMod val="75000"/>
                  </a:schemeClr>
                </a:solidFill>
              </a:rPr>
              <a:t>Network Address Translation</a:t>
            </a:r>
            <a:endParaRPr lang="en-GB" dirty="0">
              <a:solidFill>
                <a:schemeClr val="accent6">
                  <a:lumMod val="75000"/>
                </a:schemeClr>
              </a:solidFill>
            </a:endParaRPr>
          </a:p>
        </p:txBody>
      </p:sp>
      <p:sp>
        <p:nvSpPr>
          <p:cNvPr id="38" name="Rectangle 2"/>
          <p:cNvSpPr txBox="1">
            <a:spLocks noChangeArrowheads="1"/>
          </p:cNvSpPr>
          <p:nvPr/>
        </p:nvSpPr>
        <p:spPr bwMode="auto">
          <a:xfrm>
            <a:off x="652738" y="3730168"/>
            <a:ext cx="7766097"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kumimoji="0" lang="en-GB"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rPr>
              <a:t>(NAT)</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mtClean="0"/>
              <a:t>NAT: Network Address Translation</a:t>
            </a:r>
            <a:endParaRPr lang="en-US"/>
          </a:p>
        </p:txBody>
      </p:sp>
      <p:sp>
        <p:nvSpPr>
          <p:cNvPr id="246787" name="Rectangle 3"/>
          <p:cNvSpPr>
            <a:spLocks noGrp="1" noChangeArrowheads="1"/>
          </p:cNvSpPr>
          <p:nvPr>
            <p:ph idx="4294967295"/>
          </p:nvPr>
        </p:nvSpPr>
        <p:spPr>
          <a:xfrm>
            <a:off x="477344" y="1600200"/>
            <a:ext cx="7772400" cy="4648200"/>
          </a:xfrm>
        </p:spPr>
        <p:txBody>
          <a:bodyPr/>
          <a:lstStyle/>
          <a:p>
            <a:r>
              <a:rPr lang="en-US" sz="2600" dirty="0" smtClean="0">
                <a:solidFill>
                  <a:srgbClr val="FF0000"/>
                </a:solidFill>
              </a:rPr>
              <a:t>Motivation: </a:t>
            </a:r>
            <a:r>
              <a:rPr lang="en-US" sz="2600" dirty="0" smtClean="0"/>
              <a:t>local network uses just one IP address as far as outside word is concerned:</a:t>
            </a:r>
          </a:p>
          <a:p>
            <a:pPr lvl="1"/>
            <a:r>
              <a:rPr lang="en-US" sz="2200" dirty="0" smtClean="0"/>
              <a:t>no need to be allocated range of addresses from ISP: just one IP address is used for all devices</a:t>
            </a:r>
          </a:p>
          <a:p>
            <a:pPr lvl="1"/>
            <a:r>
              <a:rPr lang="en-US" sz="2200" dirty="0" smtClean="0"/>
              <a:t>can change addresses of devices in local network without notifying outside world</a:t>
            </a:r>
          </a:p>
          <a:p>
            <a:pPr lvl="1"/>
            <a:r>
              <a:rPr lang="en-US" sz="2200" dirty="0" smtClean="0"/>
              <a:t>can change ISP without changing addresses of devices in local network</a:t>
            </a:r>
          </a:p>
          <a:p>
            <a:pPr lvl="1"/>
            <a:r>
              <a:rPr lang="en-US" sz="2200" dirty="0" smtClean="0"/>
              <a:t>devices inside local net not explicitly addressable, visible by outside world (a security plus).</a:t>
            </a:r>
          </a:p>
          <a:p>
            <a:endParaRPr lang="en-US" sz="22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mtClean="0"/>
              <a:t>Private Network</a:t>
            </a:r>
            <a:endParaRPr lang="en-US"/>
          </a:p>
        </p:txBody>
      </p:sp>
      <p:sp>
        <p:nvSpPr>
          <p:cNvPr id="159747" name="Rectangle 3"/>
          <p:cNvSpPr>
            <a:spLocks noGrp="1" noChangeArrowheads="1"/>
          </p:cNvSpPr>
          <p:nvPr>
            <p:ph type="body" idx="1"/>
          </p:nvPr>
        </p:nvSpPr>
        <p:spPr/>
        <p:txBody>
          <a:bodyPr/>
          <a:lstStyle/>
          <a:p>
            <a:r>
              <a:rPr lang="en-US" sz="2400" i="1" dirty="0" smtClean="0"/>
              <a:t>Private IP </a:t>
            </a:r>
            <a:r>
              <a:rPr lang="en-US" sz="2400" dirty="0" smtClean="0"/>
              <a:t>network is an IP network that is not directly connected to the Internet</a:t>
            </a:r>
          </a:p>
          <a:p>
            <a:r>
              <a:rPr lang="en-US" sz="2400" dirty="0" smtClean="0"/>
              <a:t>IP addresses in a private network can be assigned arbitrarily. </a:t>
            </a:r>
          </a:p>
          <a:p>
            <a:pPr lvl="1"/>
            <a:r>
              <a:rPr lang="en-US" sz="2000" dirty="0" smtClean="0"/>
              <a:t>Not registered and not guaranteed to be globally unique</a:t>
            </a:r>
          </a:p>
          <a:p>
            <a:r>
              <a:rPr lang="en-US" sz="2400" dirty="0" smtClean="0"/>
              <a:t>Generally, private networks use addresses from the following experimental address ranges (</a:t>
            </a:r>
            <a:r>
              <a:rPr lang="en-US" sz="2400" i="1" dirty="0" smtClean="0"/>
              <a:t>non-routable addresses</a:t>
            </a:r>
            <a:r>
              <a:rPr lang="en-US" sz="2400" dirty="0" smtClean="0"/>
              <a:t>): </a:t>
            </a:r>
          </a:p>
          <a:p>
            <a:pPr lvl="1"/>
            <a:r>
              <a:rPr lang="en-US" sz="1800" dirty="0" smtClean="0"/>
              <a:t>10.0.0.0 – 10.255.255.255</a:t>
            </a:r>
          </a:p>
          <a:p>
            <a:pPr lvl="1"/>
            <a:r>
              <a:rPr lang="en-US" sz="1800" dirty="0" smtClean="0"/>
              <a:t>172.16.0.0 – 172.31.255.255</a:t>
            </a:r>
          </a:p>
          <a:p>
            <a:pPr lvl="1"/>
            <a:r>
              <a:rPr lang="en-US" sz="1800" dirty="0" smtClean="0"/>
              <a:t>192.168.0.0 – 192.168.255.255</a:t>
            </a:r>
            <a:endParaRPr lang="en-US" sz="18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60" name="Rectangle 4"/>
          <p:cNvSpPr>
            <a:spLocks noGrp="1" noChangeArrowheads="1"/>
          </p:cNvSpPr>
          <p:nvPr>
            <p:ph type="title"/>
          </p:nvPr>
        </p:nvSpPr>
        <p:spPr/>
        <p:txBody>
          <a:bodyPr/>
          <a:lstStyle/>
          <a:p>
            <a:r>
              <a:rPr lang="en-US" smtClean="0"/>
              <a:t>Private Addresses</a:t>
            </a:r>
            <a:endParaRPr lang="en-US"/>
          </a:p>
        </p:txBody>
      </p:sp>
      <p:sp>
        <p:nvSpPr>
          <p:cNvPr id="147458" name="Rectangle 2"/>
          <p:cNvSpPr>
            <a:spLocks noGrp="1" noChangeArrowheads="1"/>
          </p:cNvSpPr>
          <p:nvPr>
            <p:ph type="body" idx="4294967295"/>
          </p:nvPr>
        </p:nvSpPr>
        <p:spPr>
          <a:xfrm>
            <a:off x="0" y="1600200"/>
            <a:ext cx="7772400" cy="4648200"/>
          </a:xfrm>
        </p:spPr>
        <p:txBody>
          <a:bodyPr/>
          <a:lstStyle/>
          <a:p>
            <a:endParaRPr lang="en-US"/>
          </a:p>
          <a:p>
            <a:endParaRPr lang="en-US"/>
          </a:p>
          <a:p>
            <a:endParaRPr lang="en-US"/>
          </a:p>
          <a:p>
            <a:endParaRPr lang="en-US"/>
          </a:p>
          <a:p>
            <a:endParaRPr lang="en-US"/>
          </a:p>
          <a:p>
            <a:endParaRPr lang="en-US"/>
          </a:p>
          <a:p>
            <a:pPr>
              <a:buFontTx/>
              <a:buNone/>
            </a:pPr>
            <a:endParaRPr lang="en-US"/>
          </a:p>
          <a:p>
            <a:endParaRPr lang="en-US"/>
          </a:p>
          <a:p>
            <a:endParaRPr lang="en-US"/>
          </a:p>
        </p:txBody>
      </p:sp>
      <p:sp>
        <p:nvSpPr>
          <p:cNvPr id="147462" name="Rectangle 6"/>
          <p:cNvSpPr>
            <a:spLocks noChangeArrowheads="1"/>
          </p:cNvSpPr>
          <p:nvPr/>
        </p:nvSpPr>
        <p:spPr bwMode="auto">
          <a:xfrm>
            <a:off x="0" y="2262188"/>
            <a:ext cx="9144000" cy="0"/>
          </a:xfrm>
          <a:prstGeom prst="rect">
            <a:avLst/>
          </a:prstGeom>
          <a:noFill/>
          <a:ln w="9525">
            <a:noFill/>
            <a:miter lim="800000"/>
            <a:headEnd/>
            <a:tailEnd/>
          </a:ln>
          <a:effectLst/>
        </p:spPr>
        <p:txBody>
          <a:bodyPr wrap="none" lIns="91433" tIns="45717" rIns="91433" bIns="45717" anchor="ctr">
            <a:prstTxWarp prst="textNoShape">
              <a:avLst/>
            </a:prstTxWarp>
            <a:spAutoFit/>
          </a:bodyPr>
          <a:lstStyle/>
          <a:p>
            <a:endParaRPr lang="en-GB"/>
          </a:p>
        </p:txBody>
      </p:sp>
      <p:graphicFrame>
        <p:nvGraphicFramePr>
          <p:cNvPr id="147461" name="Object 5"/>
          <p:cNvGraphicFramePr>
            <a:graphicFrameLocks noChangeAspect="1"/>
          </p:cNvGraphicFramePr>
          <p:nvPr/>
        </p:nvGraphicFramePr>
        <p:xfrm>
          <a:off x="374650" y="2041525"/>
          <a:ext cx="7904163" cy="3333750"/>
        </p:xfrm>
        <a:graphic>
          <a:graphicData uri="http://schemas.openxmlformats.org/presentationml/2006/ole">
            <p:oleObj spid="_x0000_s387074" name="Visio" r:id="rId3" imgW="10147300" imgH="4673600" progId="">
              <p:embed/>
            </p:oleObj>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smtClean="0"/>
              <a:t>NAT: Network Address Translation</a:t>
            </a:r>
            <a:endParaRPr lang="en-US"/>
          </a:p>
        </p:txBody>
      </p:sp>
      <p:sp>
        <p:nvSpPr>
          <p:cNvPr id="245840" name="Freeform 80"/>
          <p:cNvSpPr>
            <a:spLocks/>
          </p:cNvSpPr>
          <p:nvPr/>
        </p:nvSpPr>
        <p:spPr bwMode="auto">
          <a:xfrm>
            <a:off x="4152900" y="1939847"/>
            <a:ext cx="3738563" cy="2697162"/>
          </a:xfrm>
          <a:custGeom>
            <a:avLst/>
            <a:gdLst/>
            <a:ahLst/>
            <a:cxnLst>
              <a:cxn ang="0">
                <a:pos x="349" y="761"/>
              </a:cxn>
              <a:cxn ang="0">
                <a:pos x="1651" y="732"/>
              </a:cxn>
              <a:cxn ang="0">
                <a:pos x="1773" y="230"/>
              </a:cxn>
              <a:cxn ang="0">
                <a:pos x="2029" y="8"/>
              </a:cxn>
              <a:cxn ang="0">
                <a:pos x="2267" y="183"/>
              </a:cxn>
              <a:cxn ang="0">
                <a:pos x="2355" y="942"/>
              </a:cxn>
              <a:cxn ang="0">
                <a:pos x="2267" y="1592"/>
              </a:cxn>
              <a:cxn ang="0">
                <a:pos x="1840" y="1586"/>
              </a:cxn>
              <a:cxn ang="0">
                <a:pos x="1670" y="1025"/>
              </a:cxn>
              <a:cxn ang="0">
                <a:pos x="220" y="923"/>
              </a:cxn>
              <a:cxn ang="0">
                <a:pos x="349" y="761"/>
              </a:cxn>
            </a:cxnLst>
            <a:rect l="0" t="0" r="r" b="b"/>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245764" name="Freeform 4"/>
          <p:cNvSpPr>
            <a:spLocks/>
          </p:cNvSpPr>
          <p:nvPr/>
        </p:nvSpPr>
        <p:spPr bwMode="auto">
          <a:xfrm>
            <a:off x="0" y="2706609"/>
            <a:ext cx="3825875" cy="1355725"/>
          </a:xfrm>
          <a:custGeom>
            <a:avLst/>
            <a:gdLst/>
            <a:ahLst/>
            <a:cxnLst>
              <a:cxn ang="0">
                <a:pos x="1888" y="285"/>
              </a:cxn>
              <a:cxn ang="0">
                <a:pos x="418" y="283"/>
              </a:cxn>
              <a:cxn ang="0">
                <a:pos x="60" y="83"/>
              </a:cxn>
              <a:cxn ang="0">
                <a:pos x="60" y="781"/>
              </a:cxn>
              <a:cxn ang="0">
                <a:pos x="374" y="519"/>
              </a:cxn>
              <a:cxn ang="0">
                <a:pos x="2017" y="447"/>
              </a:cxn>
              <a:cxn ang="0">
                <a:pos x="1888" y="285"/>
              </a:cxn>
            </a:cxnLst>
            <a:rect l="0" t="0" r="r" b="b"/>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w="9525">
            <a:noFill/>
            <a:round/>
            <a:headEnd/>
            <a:tailEnd/>
          </a:ln>
          <a:effectLst/>
        </p:spPr>
        <p:txBody>
          <a:bodyPr wrap="none" anchor="ctr">
            <a:prstTxWarp prst="textNoShape">
              <a:avLst/>
            </a:prstTxWarp>
          </a:bodyPr>
          <a:lstStyle/>
          <a:p>
            <a:endParaRPr lang="en-GB">
              <a:latin typeface="Verdana"/>
              <a:cs typeface="Verdana"/>
            </a:endParaRPr>
          </a:p>
        </p:txBody>
      </p:sp>
      <p:graphicFrame>
        <p:nvGraphicFramePr>
          <p:cNvPr id="245765" name="Object 5"/>
          <p:cNvGraphicFramePr>
            <a:graphicFrameLocks noChangeAspect="1"/>
          </p:cNvGraphicFramePr>
          <p:nvPr/>
        </p:nvGraphicFramePr>
        <p:xfrm>
          <a:off x="7183438" y="2250997"/>
          <a:ext cx="557212" cy="463550"/>
        </p:xfrm>
        <a:graphic>
          <a:graphicData uri="http://schemas.openxmlformats.org/presentationml/2006/ole">
            <p:oleObj spid="_x0000_s689154" name="Clip" r:id="rId4" imgW="1307948" imgH="1084823" progId="">
              <p:embed/>
            </p:oleObj>
          </a:graphicData>
        </a:graphic>
      </p:graphicFrame>
      <p:graphicFrame>
        <p:nvGraphicFramePr>
          <p:cNvPr id="245766" name="Object 6"/>
          <p:cNvGraphicFramePr>
            <a:graphicFrameLocks noChangeAspect="1"/>
          </p:cNvGraphicFramePr>
          <p:nvPr/>
        </p:nvGraphicFramePr>
        <p:xfrm>
          <a:off x="7232650" y="3039984"/>
          <a:ext cx="579438" cy="482600"/>
        </p:xfrm>
        <a:graphic>
          <a:graphicData uri="http://schemas.openxmlformats.org/presentationml/2006/ole">
            <p:oleObj spid="_x0000_s689155" name="Clip" r:id="rId5" imgW="1307948" imgH="1084823" progId="">
              <p:embed/>
            </p:oleObj>
          </a:graphicData>
        </a:graphic>
      </p:graphicFrame>
      <p:graphicFrame>
        <p:nvGraphicFramePr>
          <p:cNvPr id="245767" name="Object 7"/>
          <p:cNvGraphicFramePr>
            <a:graphicFrameLocks noChangeAspect="1"/>
          </p:cNvGraphicFramePr>
          <p:nvPr/>
        </p:nvGraphicFramePr>
        <p:xfrm>
          <a:off x="7202488" y="3805159"/>
          <a:ext cx="565150" cy="469900"/>
        </p:xfrm>
        <a:graphic>
          <a:graphicData uri="http://schemas.openxmlformats.org/presentationml/2006/ole">
            <p:oleObj spid="_x0000_s689156" name="Clip" r:id="rId6" imgW="1307948" imgH="1084823" progId="">
              <p:embed/>
            </p:oleObj>
          </a:graphicData>
        </a:graphic>
      </p:graphicFrame>
      <p:sp>
        <p:nvSpPr>
          <p:cNvPr id="245768" name="Line 8"/>
          <p:cNvSpPr>
            <a:spLocks noChangeShapeType="1"/>
          </p:cNvSpPr>
          <p:nvPr/>
        </p:nvSpPr>
        <p:spPr bwMode="auto">
          <a:xfrm>
            <a:off x="4267200" y="3262234"/>
            <a:ext cx="3025775" cy="6350"/>
          </a:xfrm>
          <a:prstGeom prst="line">
            <a:avLst/>
          </a:prstGeom>
          <a:noFill/>
          <a:ln w="19050">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45769" name="Line 9"/>
          <p:cNvSpPr>
            <a:spLocks noChangeShapeType="1"/>
          </p:cNvSpPr>
          <p:nvPr/>
        </p:nvSpPr>
        <p:spPr bwMode="auto">
          <a:xfrm flipH="1">
            <a:off x="7102475" y="2519284"/>
            <a:ext cx="9525" cy="1492250"/>
          </a:xfrm>
          <a:prstGeom prst="line">
            <a:avLst/>
          </a:prstGeom>
          <a:noFill/>
          <a:ln w="19050">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45770" name="Line 10"/>
          <p:cNvSpPr>
            <a:spLocks noChangeShapeType="1"/>
          </p:cNvSpPr>
          <p:nvPr/>
        </p:nvSpPr>
        <p:spPr bwMode="auto">
          <a:xfrm>
            <a:off x="7107238" y="2514522"/>
            <a:ext cx="133350" cy="6350"/>
          </a:xfrm>
          <a:prstGeom prst="line">
            <a:avLst/>
          </a:prstGeom>
          <a:noFill/>
          <a:ln w="19050">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45771" name="Line 11"/>
          <p:cNvSpPr>
            <a:spLocks noChangeShapeType="1"/>
          </p:cNvSpPr>
          <p:nvPr/>
        </p:nvSpPr>
        <p:spPr bwMode="auto">
          <a:xfrm flipV="1">
            <a:off x="7113588" y="4019472"/>
            <a:ext cx="171450" cy="0"/>
          </a:xfrm>
          <a:prstGeom prst="line">
            <a:avLst/>
          </a:prstGeom>
          <a:noFill/>
          <a:ln w="19050">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45772" name="Text Box 12"/>
          <p:cNvSpPr txBox="1">
            <a:spLocks noChangeArrowheads="1"/>
          </p:cNvSpPr>
          <p:nvPr/>
        </p:nvSpPr>
        <p:spPr bwMode="auto">
          <a:xfrm>
            <a:off x="7732713" y="2249409"/>
            <a:ext cx="1060765" cy="33853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600">
                <a:latin typeface="Verdana"/>
                <a:cs typeface="Verdana"/>
              </a:rPr>
              <a:t>10.0.0.1</a:t>
            </a:r>
          </a:p>
        </p:txBody>
      </p:sp>
      <p:sp>
        <p:nvSpPr>
          <p:cNvPr id="245773" name="Text Box 13"/>
          <p:cNvSpPr txBox="1">
            <a:spLocks noChangeArrowheads="1"/>
          </p:cNvSpPr>
          <p:nvPr/>
        </p:nvSpPr>
        <p:spPr bwMode="auto">
          <a:xfrm>
            <a:off x="7859713" y="3017759"/>
            <a:ext cx="1060765" cy="33853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600">
                <a:latin typeface="Verdana"/>
                <a:cs typeface="Verdana"/>
              </a:rPr>
              <a:t>10.0.0.2</a:t>
            </a:r>
          </a:p>
        </p:txBody>
      </p:sp>
      <p:sp>
        <p:nvSpPr>
          <p:cNvPr id="245774" name="Text Box 14"/>
          <p:cNvSpPr txBox="1">
            <a:spLocks noChangeArrowheads="1"/>
          </p:cNvSpPr>
          <p:nvPr/>
        </p:nvSpPr>
        <p:spPr bwMode="auto">
          <a:xfrm>
            <a:off x="7821613" y="3913109"/>
            <a:ext cx="1060765" cy="33853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600">
                <a:latin typeface="Verdana"/>
                <a:cs typeface="Verdana"/>
              </a:rPr>
              <a:t>10.0.0.3</a:t>
            </a:r>
          </a:p>
        </p:txBody>
      </p:sp>
      <p:sp>
        <p:nvSpPr>
          <p:cNvPr id="245775" name="Text Box 15"/>
          <p:cNvSpPr txBox="1">
            <a:spLocks noChangeArrowheads="1"/>
          </p:cNvSpPr>
          <p:nvPr/>
        </p:nvSpPr>
        <p:spPr bwMode="auto">
          <a:xfrm>
            <a:off x="4217988" y="2839959"/>
            <a:ext cx="1060765" cy="33853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600">
                <a:latin typeface="Verdana"/>
                <a:cs typeface="Verdana"/>
              </a:rPr>
              <a:t>10.0.0.4</a:t>
            </a:r>
          </a:p>
        </p:txBody>
      </p:sp>
      <p:sp>
        <p:nvSpPr>
          <p:cNvPr id="245776" name="Line 16"/>
          <p:cNvSpPr>
            <a:spLocks noChangeShapeType="1"/>
          </p:cNvSpPr>
          <p:nvPr/>
        </p:nvSpPr>
        <p:spPr bwMode="auto">
          <a:xfrm flipH="1">
            <a:off x="4341813" y="3090784"/>
            <a:ext cx="85725" cy="128588"/>
          </a:xfrm>
          <a:prstGeom prst="line">
            <a:avLst/>
          </a:prstGeom>
          <a:noFill/>
          <a:ln w="19050">
            <a:solidFill>
              <a:schemeClr val="tx1"/>
            </a:solidFill>
            <a:round/>
            <a:headEnd/>
            <a:tailEnd type="triangle" w="med" len="med"/>
          </a:ln>
          <a:effectLst/>
        </p:spPr>
        <p:txBody>
          <a:bodyPr wrap="none">
            <a:prstTxWarp prst="textNoShape">
              <a:avLst/>
            </a:prstTxWarp>
          </a:bodyPr>
          <a:lstStyle/>
          <a:p>
            <a:endParaRPr lang="en-GB">
              <a:latin typeface="Verdana"/>
              <a:cs typeface="Verdana"/>
            </a:endParaRPr>
          </a:p>
        </p:txBody>
      </p:sp>
      <p:sp>
        <p:nvSpPr>
          <p:cNvPr id="245777" name="Text Box 17"/>
          <p:cNvSpPr txBox="1">
            <a:spLocks noChangeArrowheads="1"/>
          </p:cNvSpPr>
          <p:nvPr/>
        </p:nvSpPr>
        <p:spPr bwMode="auto">
          <a:xfrm>
            <a:off x="2379663" y="3397172"/>
            <a:ext cx="1452098" cy="33853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600">
                <a:latin typeface="Verdana"/>
                <a:cs typeface="Verdana"/>
              </a:rPr>
              <a:t>138.76.29.7</a:t>
            </a:r>
          </a:p>
        </p:txBody>
      </p:sp>
      <p:sp>
        <p:nvSpPr>
          <p:cNvPr id="245778" name="Line 18"/>
          <p:cNvSpPr>
            <a:spLocks noChangeShapeType="1"/>
          </p:cNvSpPr>
          <p:nvPr/>
        </p:nvSpPr>
        <p:spPr bwMode="auto">
          <a:xfrm flipH="1">
            <a:off x="3602038" y="3328909"/>
            <a:ext cx="85725" cy="128588"/>
          </a:xfrm>
          <a:prstGeom prst="line">
            <a:avLst/>
          </a:prstGeom>
          <a:noFill/>
          <a:ln w="19050">
            <a:solidFill>
              <a:schemeClr val="tx1"/>
            </a:solidFill>
            <a:round/>
            <a:headEnd type="triangle" w="med" len="med"/>
            <a:tailEnd/>
          </a:ln>
          <a:effectLst/>
        </p:spPr>
        <p:txBody>
          <a:bodyPr wrap="none">
            <a:prstTxWarp prst="textNoShape">
              <a:avLst/>
            </a:prstTxWarp>
          </a:bodyPr>
          <a:lstStyle/>
          <a:p>
            <a:endParaRPr lang="en-GB">
              <a:latin typeface="Verdana"/>
              <a:cs typeface="Verdana"/>
            </a:endParaRPr>
          </a:p>
        </p:txBody>
      </p:sp>
      <p:grpSp>
        <p:nvGrpSpPr>
          <p:cNvPr id="2" name="Group 19"/>
          <p:cNvGrpSpPr>
            <a:grpSpLocks/>
          </p:cNvGrpSpPr>
          <p:nvPr/>
        </p:nvGrpSpPr>
        <p:grpSpPr bwMode="auto">
          <a:xfrm>
            <a:off x="3746500" y="3122534"/>
            <a:ext cx="555625" cy="307975"/>
            <a:chOff x="3600" y="219"/>
            <a:chExt cx="360" cy="175"/>
          </a:xfrm>
        </p:grpSpPr>
        <p:sp>
          <p:nvSpPr>
            <p:cNvPr id="245780" name="Oval 2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45781" name="Line 2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45782" name="Line 2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45783" name="Rectangle 2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lIns="91419" tIns="45710" rIns="91419" bIns="45710" anchor="ctr">
              <a:prstTxWarp prst="textNoShape">
                <a:avLst/>
              </a:prstTxWarp>
            </a:bodyPr>
            <a:lstStyle/>
            <a:p>
              <a:pPr algn="ctr"/>
              <a:endParaRPr lang="en-GB">
                <a:latin typeface="Verdana"/>
                <a:cs typeface="Verdana"/>
              </a:endParaRPr>
            </a:p>
          </p:txBody>
        </p:sp>
        <p:sp>
          <p:nvSpPr>
            <p:cNvPr id="245784" name="Oval 2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grpSp>
          <p:nvGrpSpPr>
            <p:cNvPr id="3" name="Group 25"/>
            <p:cNvGrpSpPr>
              <a:grpSpLocks/>
            </p:cNvGrpSpPr>
            <p:nvPr/>
          </p:nvGrpSpPr>
          <p:grpSpPr bwMode="auto">
            <a:xfrm>
              <a:off x="3686" y="244"/>
              <a:ext cx="177" cy="66"/>
              <a:chOff x="2848" y="848"/>
              <a:chExt cx="140" cy="98"/>
            </a:xfrm>
          </p:grpSpPr>
          <p:sp>
            <p:nvSpPr>
              <p:cNvPr id="245786" name="Line 2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45787" name="Line 2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45788" name="Line 2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grpSp>
        <p:grpSp>
          <p:nvGrpSpPr>
            <p:cNvPr id="4" name="Group 29"/>
            <p:cNvGrpSpPr>
              <a:grpSpLocks/>
            </p:cNvGrpSpPr>
            <p:nvPr/>
          </p:nvGrpSpPr>
          <p:grpSpPr bwMode="auto">
            <a:xfrm flipV="1">
              <a:off x="3686" y="243"/>
              <a:ext cx="177" cy="66"/>
              <a:chOff x="2848" y="848"/>
              <a:chExt cx="140" cy="98"/>
            </a:xfrm>
          </p:grpSpPr>
          <p:sp>
            <p:nvSpPr>
              <p:cNvPr id="245790" name="Line 3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45791" name="Line 3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45792" name="Line 3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grpSp>
      </p:grpSp>
      <p:sp>
        <p:nvSpPr>
          <p:cNvPr id="245839" name="Line 79"/>
          <p:cNvSpPr>
            <a:spLocks noChangeShapeType="1"/>
          </p:cNvSpPr>
          <p:nvPr/>
        </p:nvSpPr>
        <p:spPr bwMode="auto">
          <a:xfrm>
            <a:off x="706438" y="3290809"/>
            <a:ext cx="3025775" cy="6350"/>
          </a:xfrm>
          <a:prstGeom prst="line">
            <a:avLst/>
          </a:prstGeom>
          <a:noFill/>
          <a:ln w="19050">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45841" name="Text Box 81"/>
          <p:cNvSpPr txBox="1">
            <a:spLocks noChangeArrowheads="1"/>
          </p:cNvSpPr>
          <p:nvPr/>
        </p:nvSpPr>
        <p:spPr bwMode="auto">
          <a:xfrm>
            <a:off x="4518748" y="1747759"/>
            <a:ext cx="2676667" cy="923310"/>
          </a:xfrm>
          <a:prstGeom prst="rect">
            <a:avLst/>
          </a:prstGeom>
          <a:noFill/>
          <a:ln w="9525">
            <a:noFill/>
            <a:miter lim="800000"/>
            <a:headEnd/>
            <a:tailEnd/>
          </a:ln>
          <a:effectLst/>
        </p:spPr>
        <p:txBody>
          <a:bodyPr wrap="none" lIns="91419" tIns="45710" rIns="91419" bIns="45710">
            <a:prstTxWarp prst="textNoShape">
              <a:avLst/>
            </a:prstTxWarp>
            <a:spAutoFit/>
          </a:bodyPr>
          <a:lstStyle/>
          <a:p>
            <a:pPr algn="ctr"/>
            <a:r>
              <a:rPr lang="en-US" sz="1800">
                <a:latin typeface="Verdana"/>
                <a:cs typeface="Verdana"/>
              </a:rPr>
              <a:t>local network</a:t>
            </a:r>
          </a:p>
          <a:p>
            <a:pPr algn="ctr"/>
            <a:r>
              <a:rPr lang="en-US" sz="1800">
                <a:latin typeface="Verdana"/>
                <a:cs typeface="Verdana"/>
              </a:rPr>
              <a:t>(e.g., home network)</a:t>
            </a:r>
          </a:p>
          <a:p>
            <a:pPr algn="ctr"/>
            <a:r>
              <a:rPr lang="en-US" sz="1800">
                <a:latin typeface="Verdana"/>
                <a:cs typeface="Verdana"/>
              </a:rPr>
              <a:t>10.0.0/24</a:t>
            </a:r>
          </a:p>
        </p:txBody>
      </p:sp>
      <p:sp>
        <p:nvSpPr>
          <p:cNvPr id="245842" name="Line 82"/>
          <p:cNvSpPr>
            <a:spLocks noChangeShapeType="1"/>
          </p:cNvSpPr>
          <p:nvPr/>
        </p:nvSpPr>
        <p:spPr bwMode="auto">
          <a:xfrm>
            <a:off x="6985000" y="1968422"/>
            <a:ext cx="1385888"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GB">
              <a:latin typeface="Verdana"/>
              <a:cs typeface="Verdana"/>
            </a:endParaRPr>
          </a:p>
        </p:txBody>
      </p:sp>
      <p:sp>
        <p:nvSpPr>
          <p:cNvPr id="245843" name="Line 83"/>
          <p:cNvSpPr>
            <a:spLocks noChangeShapeType="1"/>
          </p:cNvSpPr>
          <p:nvPr/>
        </p:nvSpPr>
        <p:spPr bwMode="auto">
          <a:xfrm>
            <a:off x="4033838" y="1828722"/>
            <a:ext cx="0" cy="1081087"/>
          </a:xfrm>
          <a:prstGeom prst="line">
            <a:avLst/>
          </a:prstGeom>
          <a:noFill/>
          <a:ln w="9525">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45844" name="Line 84"/>
          <p:cNvSpPr>
            <a:spLocks noChangeShapeType="1"/>
          </p:cNvSpPr>
          <p:nvPr/>
        </p:nvSpPr>
        <p:spPr bwMode="auto">
          <a:xfrm flipH="1" flipV="1">
            <a:off x="4173538" y="1955722"/>
            <a:ext cx="898525"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GB">
              <a:latin typeface="Verdana"/>
              <a:cs typeface="Verdana"/>
            </a:endParaRPr>
          </a:p>
        </p:txBody>
      </p:sp>
      <p:sp>
        <p:nvSpPr>
          <p:cNvPr id="245846" name="Line 86"/>
          <p:cNvSpPr>
            <a:spLocks noChangeShapeType="1"/>
          </p:cNvSpPr>
          <p:nvPr/>
        </p:nvSpPr>
        <p:spPr bwMode="auto">
          <a:xfrm>
            <a:off x="2578100" y="1968422"/>
            <a:ext cx="1385888"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GB">
              <a:latin typeface="Verdana"/>
              <a:cs typeface="Verdana"/>
            </a:endParaRPr>
          </a:p>
        </p:txBody>
      </p:sp>
      <p:sp>
        <p:nvSpPr>
          <p:cNvPr id="245847" name="Line 87"/>
          <p:cNvSpPr>
            <a:spLocks noChangeShapeType="1"/>
          </p:cNvSpPr>
          <p:nvPr/>
        </p:nvSpPr>
        <p:spPr bwMode="auto">
          <a:xfrm flipH="1" flipV="1">
            <a:off x="766763" y="1955722"/>
            <a:ext cx="898525"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GB">
              <a:latin typeface="Verdana"/>
              <a:cs typeface="Verdana"/>
            </a:endParaRPr>
          </a:p>
        </p:txBody>
      </p:sp>
      <p:sp>
        <p:nvSpPr>
          <p:cNvPr id="245848" name="Text Box 88"/>
          <p:cNvSpPr txBox="1">
            <a:spLocks noChangeArrowheads="1"/>
          </p:cNvSpPr>
          <p:nvPr/>
        </p:nvSpPr>
        <p:spPr bwMode="auto">
          <a:xfrm>
            <a:off x="1566800" y="1735059"/>
            <a:ext cx="1133601" cy="646311"/>
          </a:xfrm>
          <a:prstGeom prst="rect">
            <a:avLst/>
          </a:prstGeom>
          <a:noFill/>
          <a:ln w="9525">
            <a:noFill/>
            <a:miter lim="800000"/>
            <a:headEnd/>
            <a:tailEnd/>
          </a:ln>
          <a:effectLst/>
        </p:spPr>
        <p:txBody>
          <a:bodyPr wrap="none" lIns="91419" tIns="45710" rIns="91419" bIns="45710">
            <a:prstTxWarp prst="textNoShape">
              <a:avLst/>
            </a:prstTxWarp>
            <a:spAutoFit/>
          </a:bodyPr>
          <a:lstStyle/>
          <a:p>
            <a:pPr algn="ctr"/>
            <a:r>
              <a:rPr lang="en-US" sz="1800">
                <a:latin typeface="Verdana"/>
                <a:cs typeface="Verdana"/>
              </a:rPr>
              <a:t>rest of</a:t>
            </a:r>
          </a:p>
          <a:p>
            <a:pPr algn="ctr"/>
            <a:r>
              <a:rPr lang="en-US" sz="1800">
                <a:latin typeface="Verdana"/>
                <a:cs typeface="Verdana"/>
              </a:rPr>
              <a:t>Internet</a:t>
            </a:r>
          </a:p>
        </p:txBody>
      </p:sp>
      <p:sp>
        <p:nvSpPr>
          <p:cNvPr id="245849" name="Line 89"/>
          <p:cNvSpPr>
            <a:spLocks noChangeShapeType="1"/>
          </p:cNvSpPr>
          <p:nvPr/>
        </p:nvSpPr>
        <p:spPr bwMode="auto">
          <a:xfrm flipH="1" flipV="1">
            <a:off x="2819400" y="3713084"/>
            <a:ext cx="11113" cy="788988"/>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GB">
              <a:latin typeface="Verdana"/>
              <a:cs typeface="Verdana"/>
            </a:endParaRPr>
          </a:p>
        </p:txBody>
      </p:sp>
      <p:sp>
        <p:nvSpPr>
          <p:cNvPr id="245850" name="Text Box 90"/>
          <p:cNvSpPr txBox="1">
            <a:spLocks noChangeArrowheads="1"/>
          </p:cNvSpPr>
          <p:nvPr/>
        </p:nvSpPr>
        <p:spPr bwMode="auto">
          <a:xfrm>
            <a:off x="4547987" y="4483022"/>
            <a:ext cx="4022563" cy="1323419"/>
          </a:xfrm>
          <a:prstGeom prst="rect">
            <a:avLst/>
          </a:prstGeom>
          <a:noFill/>
          <a:ln w="9525">
            <a:noFill/>
            <a:miter lim="800000"/>
            <a:headEnd/>
            <a:tailEnd/>
          </a:ln>
          <a:effectLst/>
        </p:spPr>
        <p:txBody>
          <a:bodyPr wrap="none" lIns="91419" tIns="45710" rIns="91419" bIns="45710">
            <a:prstTxWarp prst="textNoShape">
              <a:avLst/>
            </a:prstTxWarp>
            <a:spAutoFit/>
          </a:bodyPr>
          <a:lstStyle/>
          <a:p>
            <a:pPr algn="ctr"/>
            <a:r>
              <a:rPr lang="en-US" sz="2000" dirty="0" err="1">
                <a:latin typeface="Verdana"/>
                <a:cs typeface="Verdana"/>
              </a:rPr>
              <a:t>Datagrams</a:t>
            </a:r>
            <a:r>
              <a:rPr lang="en-US" sz="2000" dirty="0">
                <a:latin typeface="Verdana"/>
                <a:cs typeface="Verdana"/>
              </a:rPr>
              <a:t> with source or </a:t>
            </a:r>
          </a:p>
          <a:p>
            <a:pPr algn="ctr"/>
            <a:r>
              <a:rPr lang="en-US" sz="2000" dirty="0">
                <a:latin typeface="Verdana"/>
                <a:cs typeface="Verdana"/>
              </a:rPr>
              <a:t>destination in this network</a:t>
            </a:r>
          </a:p>
          <a:p>
            <a:pPr algn="ctr"/>
            <a:r>
              <a:rPr lang="en-US" sz="2000" dirty="0">
                <a:latin typeface="Verdana"/>
                <a:cs typeface="Verdana"/>
              </a:rPr>
              <a:t>have 10.0.0/24 address for </a:t>
            </a:r>
          </a:p>
          <a:p>
            <a:pPr algn="ctr"/>
            <a:r>
              <a:rPr lang="en-US" sz="2000" dirty="0">
                <a:latin typeface="Verdana"/>
                <a:cs typeface="Verdana"/>
              </a:rPr>
              <a:t>source, destination (as usual)</a:t>
            </a:r>
          </a:p>
        </p:txBody>
      </p:sp>
      <p:sp>
        <p:nvSpPr>
          <p:cNvPr id="245851" name="Line 91"/>
          <p:cNvSpPr>
            <a:spLocks noChangeShapeType="1"/>
          </p:cNvSpPr>
          <p:nvPr/>
        </p:nvSpPr>
        <p:spPr bwMode="auto">
          <a:xfrm flipH="1" flipV="1">
            <a:off x="5838825" y="3519409"/>
            <a:ext cx="11113" cy="99695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GB">
              <a:latin typeface="Verdana"/>
              <a:cs typeface="Verdana"/>
            </a:endParaRPr>
          </a:p>
        </p:txBody>
      </p:sp>
      <p:sp>
        <p:nvSpPr>
          <p:cNvPr id="245852" name="Text Box 92"/>
          <p:cNvSpPr txBox="1">
            <a:spLocks noChangeArrowheads="1"/>
          </p:cNvSpPr>
          <p:nvPr/>
        </p:nvSpPr>
        <p:spPr bwMode="auto">
          <a:xfrm>
            <a:off x="102285" y="4492547"/>
            <a:ext cx="4347182" cy="1631196"/>
          </a:xfrm>
          <a:prstGeom prst="rect">
            <a:avLst/>
          </a:prstGeom>
          <a:noFill/>
          <a:ln w="9525">
            <a:noFill/>
            <a:miter lim="800000"/>
            <a:headEnd/>
            <a:tailEnd/>
          </a:ln>
          <a:effectLst/>
        </p:spPr>
        <p:txBody>
          <a:bodyPr wrap="square" lIns="91419" tIns="45710" rIns="91419" bIns="45710">
            <a:prstTxWarp prst="textNoShape">
              <a:avLst/>
            </a:prstTxWarp>
            <a:spAutoFit/>
          </a:bodyPr>
          <a:lstStyle/>
          <a:p>
            <a:pPr algn="ctr"/>
            <a:r>
              <a:rPr lang="en-US" sz="2000" i="1" dirty="0">
                <a:solidFill>
                  <a:srgbClr val="FF0000"/>
                </a:solidFill>
                <a:latin typeface="Verdana"/>
                <a:cs typeface="Verdana"/>
              </a:rPr>
              <a:t>All</a:t>
            </a:r>
            <a:r>
              <a:rPr lang="en-US" sz="2000" dirty="0">
                <a:latin typeface="Verdana"/>
                <a:cs typeface="Verdana"/>
              </a:rPr>
              <a:t> </a:t>
            </a:r>
            <a:r>
              <a:rPr lang="en-US" sz="2000" dirty="0" err="1">
                <a:latin typeface="Verdana"/>
                <a:cs typeface="Verdana"/>
              </a:rPr>
              <a:t>datagrams</a:t>
            </a:r>
            <a:r>
              <a:rPr lang="en-US" sz="2000" dirty="0">
                <a:latin typeface="Verdana"/>
                <a:cs typeface="Verdana"/>
              </a:rPr>
              <a:t> </a:t>
            </a:r>
            <a:r>
              <a:rPr lang="en-US" sz="2000" i="1" dirty="0">
                <a:solidFill>
                  <a:srgbClr val="FF0000"/>
                </a:solidFill>
                <a:latin typeface="Verdana"/>
                <a:cs typeface="Verdana"/>
              </a:rPr>
              <a:t>leaving</a:t>
            </a:r>
            <a:r>
              <a:rPr lang="en-US" sz="2000" dirty="0">
                <a:latin typeface="Verdana"/>
                <a:cs typeface="Verdana"/>
              </a:rPr>
              <a:t> local</a:t>
            </a:r>
          </a:p>
          <a:p>
            <a:pPr algn="ctr"/>
            <a:r>
              <a:rPr lang="en-US" sz="2000" dirty="0">
                <a:latin typeface="Verdana"/>
                <a:cs typeface="Verdana"/>
              </a:rPr>
              <a:t>network have </a:t>
            </a:r>
            <a:r>
              <a:rPr lang="en-US" sz="2000" dirty="0">
                <a:solidFill>
                  <a:srgbClr val="FF0000"/>
                </a:solidFill>
                <a:latin typeface="Verdana"/>
                <a:cs typeface="Verdana"/>
              </a:rPr>
              <a:t>same</a:t>
            </a:r>
            <a:r>
              <a:rPr lang="en-US" sz="2000" dirty="0">
                <a:latin typeface="Verdana"/>
                <a:cs typeface="Verdana"/>
              </a:rPr>
              <a:t> single source NAT IP address: 138.76.29.7,</a:t>
            </a:r>
          </a:p>
          <a:p>
            <a:pPr algn="ctr"/>
            <a:r>
              <a:rPr lang="en-US" sz="2000" dirty="0">
                <a:latin typeface="Verdana"/>
                <a:cs typeface="Verdana"/>
              </a:rPr>
              <a:t>different source port numbers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mtClean="0"/>
              <a:t>NAT: Network Address Translation</a:t>
            </a:r>
            <a:endParaRPr lang="en-US" dirty="0"/>
          </a:p>
        </p:txBody>
      </p:sp>
      <p:sp>
        <p:nvSpPr>
          <p:cNvPr id="247811" name="Rectangle 3"/>
          <p:cNvSpPr>
            <a:spLocks noGrp="1" noChangeArrowheads="1"/>
          </p:cNvSpPr>
          <p:nvPr>
            <p:ph idx="4294967295"/>
          </p:nvPr>
        </p:nvSpPr>
        <p:spPr>
          <a:xfrm>
            <a:off x="554053" y="1600200"/>
            <a:ext cx="7772400" cy="4648200"/>
          </a:xfrm>
        </p:spPr>
        <p:txBody>
          <a:bodyPr/>
          <a:lstStyle/>
          <a:p>
            <a:pPr>
              <a:lnSpc>
                <a:spcPct val="80000"/>
              </a:lnSpc>
              <a:buFont typeface="Wingdings" charset="2"/>
              <a:buNone/>
            </a:pPr>
            <a:r>
              <a:rPr lang="en-US" sz="2000" dirty="0">
                <a:solidFill>
                  <a:srgbClr val="FF0000"/>
                </a:solidFill>
              </a:rPr>
              <a:t>Implementation:</a:t>
            </a:r>
            <a:r>
              <a:rPr lang="en-US" sz="2000" dirty="0"/>
              <a:t> NAT router must:</a:t>
            </a:r>
            <a:br>
              <a:rPr lang="en-US" sz="2000" dirty="0"/>
            </a:br>
            <a:endParaRPr lang="en-US" sz="2000" dirty="0"/>
          </a:p>
          <a:p>
            <a:pPr lvl="1">
              <a:lnSpc>
                <a:spcPct val="80000"/>
              </a:lnSpc>
            </a:pPr>
            <a:r>
              <a:rPr lang="en-US" sz="2000" i="1" dirty="0">
                <a:solidFill>
                  <a:schemeClr val="accent2"/>
                </a:solidFill>
              </a:rPr>
              <a:t>outgoing </a:t>
            </a:r>
            <a:r>
              <a:rPr lang="en-US" sz="2000" i="1" dirty="0" err="1">
                <a:solidFill>
                  <a:schemeClr val="accent2"/>
                </a:solidFill>
              </a:rPr>
              <a:t>datagrams</a:t>
            </a:r>
            <a:r>
              <a:rPr lang="en-US" sz="2000" i="1" dirty="0">
                <a:solidFill>
                  <a:schemeClr val="accent2"/>
                </a:solidFill>
              </a:rPr>
              <a:t>:</a:t>
            </a:r>
            <a:r>
              <a:rPr lang="en-US" sz="2000" dirty="0">
                <a:solidFill>
                  <a:schemeClr val="accent2"/>
                </a:solidFill>
              </a:rPr>
              <a:t> </a:t>
            </a:r>
            <a:r>
              <a:rPr lang="en-US" sz="2000" i="1" dirty="0">
                <a:solidFill>
                  <a:schemeClr val="accent2"/>
                </a:solidFill>
              </a:rPr>
              <a:t>replace</a:t>
            </a:r>
            <a:r>
              <a:rPr lang="en-US" sz="2000" dirty="0"/>
              <a:t> (source IP address, port #) of every outgoing datagram to (NAT IP address, new port #)</a:t>
            </a:r>
          </a:p>
          <a:p>
            <a:pPr lvl="2">
              <a:lnSpc>
                <a:spcPct val="80000"/>
              </a:lnSpc>
              <a:buFontTx/>
              <a:buNone/>
            </a:pPr>
            <a:r>
              <a:rPr lang="en-US" dirty="0"/>
              <a:t>. . . remote clients/servers will respond using (NAT IP address, new port #) as destination </a:t>
            </a:r>
            <a:r>
              <a:rPr lang="en-US" dirty="0" err="1"/>
              <a:t>addr</a:t>
            </a:r>
            <a:r>
              <a:rPr lang="en-US" dirty="0"/>
              <a:t>.</a:t>
            </a:r>
            <a:br>
              <a:rPr lang="en-US" dirty="0"/>
            </a:br>
            <a:endParaRPr lang="en-US" dirty="0"/>
          </a:p>
          <a:p>
            <a:pPr lvl="1">
              <a:lnSpc>
                <a:spcPct val="80000"/>
              </a:lnSpc>
            </a:pPr>
            <a:r>
              <a:rPr lang="en-US" sz="2000" i="1" dirty="0">
                <a:solidFill>
                  <a:schemeClr val="accent2"/>
                </a:solidFill>
              </a:rPr>
              <a:t>remember (in NAT translation table) </a:t>
            </a:r>
            <a:r>
              <a:rPr lang="en-US" sz="2000" dirty="0"/>
              <a:t>every (source IP address, port #)  to (NAT IP address, new port #) translation pair</a:t>
            </a:r>
            <a:br>
              <a:rPr lang="en-US" sz="2000" dirty="0"/>
            </a:br>
            <a:endParaRPr lang="en-US" sz="2000" dirty="0"/>
          </a:p>
          <a:p>
            <a:pPr lvl="1">
              <a:lnSpc>
                <a:spcPct val="80000"/>
              </a:lnSpc>
            </a:pPr>
            <a:r>
              <a:rPr lang="en-US" sz="2000" i="1" dirty="0">
                <a:solidFill>
                  <a:schemeClr val="accent2"/>
                </a:solidFill>
              </a:rPr>
              <a:t>incoming </a:t>
            </a:r>
            <a:r>
              <a:rPr lang="en-US" sz="2000" i="1" dirty="0" err="1">
                <a:solidFill>
                  <a:schemeClr val="accent2"/>
                </a:solidFill>
              </a:rPr>
              <a:t>datagrams</a:t>
            </a:r>
            <a:r>
              <a:rPr lang="en-US" sz="2000" i="1" dirty="0">
                <a:solidFill>
                  <a:schemeClr val="accent2"/>
                </a:solidFill>
              </a:rPr>
              <a:t>:</a:t>
            </a:r>
            <a:r>
              <a:rPr lang="en-US" sz="2000" dirty="0">
                <a:solidFill>
                  <a:schemeClr val="accent2"/>
                </a:solidFill>
              </a:rPr>
              <a:t> </a:t>
            </a:r>
            <a:r>
              <a:rPr lang="en-US" sz="2000" i="1" dirty="0">
                <a:solidFill>
                  <a:schemeClr val="accent2"/>
                </a:solidFill>
              </a:rPr>
              <a:t>replace</a:t>
            </a:r>
            <a:r>
              <a:rPr lang="en-US" sz="2000" dirty="0"/>
              <a:t> (NAT IP address, new port #) in </a:t>
            </a:r>
            <a:r>
              <a:rPr lang="en-US" sz="2000" dirty="0" err="1"/>
              <a:t>dest</a:t>
            </a:r>
            <a:r>
              <a:rPr lang="en-US" sz="2000" dirty="0"/>
              <a:t> fields of every incoming datagram with corresponding (source IP address, port #) stored in NAT table</a:t>
            </a:r>
          </a:p>
          <a:p>
            <a:pPr lvl="1">
              <a:lnSpc>
                <a:spcPct val="80000"/>
              </a:lnSpc>
            </a:pPr>
            <a:endParaRPr lang="en-US" sz="20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533400" y="228600"/>
            <a:ext cx="8610600" cy="1143000"/>
          </a:xfrm>
        </p:spPr>
        <p:txBody>
          <a:bodyPr/>
          <a:lstStyle/>
          <a:p>
            <a:r>
              <a:rPr lang="en-US" dirty="0" smtClean="0"/>
              <a:t>NAT: Network Address Translation</a:t>
            </a:r>
            <a:endParaRPr lang="en-US" dirty="0"/>
          </a:p>
        </p:txBody>
      </p:sp>
      <p:sp>
        <p:nvSpPr>
          <p:cNvPr id="233611" name="Freeform 139"/>
          <p:cNvSpPr>
            <a:spLocks/>
          </p:cNvSpPr>
          <p:nvPr/>
        </p:nvSpPr>
        <p:spPr bwMode="auto">
          <a:xfrm>
            <a:off x="179388" y="3796141"/>
            <a:ext cx="4089400" cy="1355725"/>
          </a:xfrm>
          <a:custGeom>
            <a:avLst/>
            <a:gdLst/>
            <a:ahLst/>
            <a:cxnLst>
              <a:cxn ang="0">
                <a:pos x="1888" y="285"/>
              </a:cxn>
              <a:cxn ang="0">
                <a:pos x="418" y="283"/>
              </a:cxn>
              <a:cxn ang="0">
                <a:pos x="60" y="83"/>
              </a:cxn>
              <a:cxn ang="0">
                <a:pos x="60" y="781"/>
              </a:cxn>
              <a:cxn ang="0">
                <a:pos x="374" y="519"/>
              </a:cxn>
              <a:cxn ang="0">
                <a:pos x="2017" y="447"/>
              </a:cxn>
              <a:cxn ang="0">
                <a:pos x="1888" y="285"/>
              </a:cxn>
            </a:cxnLst>
            <a:rect l="0" t="0" r="r" b="b"/>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233501" name="Freeform 29"/>
          <p:cNvSpPr>
            <a:spLocks/>
          </p:cNvSpPr>
          <p:nvPr/>
        </p:nvSpPr>
        <p:spPr bwMode="auto">
          <a:xfrm>
            <a:off x="4468813" y="3067479"/>
            <a:ext cx="3738562" cy="2697162"/>
          </a:xfrm>
          <a:custGeom>
            <a:avLst/>
            <a:gdLst/>
            <a:ahLst/>
            <a:cxnLst>
              <a:cxn ang="0">
                <a:pos x="349" y="761"/>
              </a:cxn>
              <a:cxn ang="0">
                <a:pos x="1651" y="732"/>
              </a:cxn>
              <a:cxn ang="0">
                <a:pos x="1773" y="230"/>
              </a:cxn>
              <a:cxn ang="0">
                <a:pos x="2029" y="8"/>
              </a:cxn>
              <a:cxn ang="0">
                <a:pos x="2267" y="183"/>
              </a:cxn>
              <a:cxn ang="0">
                <a:pos x="2355" y="942"/>
              </a:cxn>
              <a:cxn ang="0">
                <a:pos x="2267" y="1592"/>
              </a:cxn>
              <a:cxn ang="0">
                <a:pos x="1840" y="1586"/>
              </a:cxn>
              <a:cxn ang="0">
                <a:pos x="1670" y="1025"/>
              </a:cxn>
              <a:cxn ang="0">
                <a:pos x="220" y="923"/>
              </a:cxn>
              <a:cxn ang="0">
                <a:pos x="349" y="761"/>
              </a:cxn>
            </a:cxnLst>
            <a:rect l="0" t="0" r="r" b="b"/>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w="9525">
            <a:noFill/>
            <a:round/>
            <a:headEnd/>
            <a:tailEnd/>
          </a:ln>
          <a:effectLst/>
        </p:spPr>
        <p:txBody>
          <a:bodyPr wrap="none" anchor="ctr">
            <a:prstTxWarp prst="textNoShape">
              <a:avLst/>
            </a:prstTxWarp>
          </a:bodyPr>
          <a:lstStyle/>
          <a:p>
            <a:endParaRPr lang="en-GB">
              <a:latin typeface="Verdana"/>
              <a:cs typeface="Verdana"/>
            </a:endParaRPr>
          </a:p>
        </p:txBody>
      </p:sp>
      <p:graphicFrame>
        <p:nvGraphicFramePr>
          <p:cNvPr id="233502" name="Object 30"/>
          <p:cNvGraphicFramePr>
            <a:graphicFrameLocks noChangeAspect="1"/>
          </p:cNvGraphicFramePr>
          <p:nvPr/>
        </p:nvGraphicFramePr>
        <p:xfrm>
          <a:off x="7548563" y="4167616"/>
          <a:ext cx="579437" cy="482600"/>
        </p:xfrm>
        <a:graphic>
          <a:graphicData uri="http://schemas.openxmlformats.org/presentationml/2006/ole">
            <p:oleObj spid="_x0000_s325635" name="Clip" r:id="rId4" imgW="1307948" imgH="1084823" progId="">
              <p:embed/>
            </p:oleObj>
          </a:graphicData>
        </a:graphic>
      </p:graphicFrame>
      <p:graphicFrame>
        <p:nvGraphicFramePr>
          <p:cNvPr id="233503" name="Object 31"/>
          <p:cNvGraphicFramePr>
            <a:graphicFrameLocks noChangeAspect="1"/>
          </p:cNvGraphicFramePr>
          <p:nvPr/>
        </p:nvGraphicFramePr>
        <p:xfrm>
          <a:off x="7516813" y="4932791"/>
          <a:ext cx="565150" cy="469900"/>
        </p:xfrm>
        <a:graphic>
          <a:graphicData uri="http://schemas.openxmlformats.org/presentationml/2006/ole">
            <p:oleObj spid="_x0000_s325636" name="Clip" r:id="rId5" imgW="1307948" imgH="1084823" progId="">
              <p:embed/>
            </p:oleObj>
          </a:graphicData>
        </a:graphic>
      </p:graphicFrame>
      <p:sp>
        <p:nvSpPr>
          <p:cNvPr id="233504" name="Line 32"/>
          <p:cNvSpPr>
            <a:spLocks noChangeShapeType="1"/>
          </p:cNvSpPr>
          <p:nvPr/>
        </p:nvSpPr>
        <p:spPr bwMode="auto">
          <a:xfrm>
            <a:off x="4583113" y="4389866"/>
            <a:ext cx="3025775" cy="6350"/>
          </a:xfrm>
          <a:prstGeom prst="line">
            <a:avLst/>
          </a:prstGeom>
          <a:noFill/>
          <a:ln w="19050">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33505" name="Line 33"/>
          <p:cNvSpPr>
            <a:spLocks noChangeShapeType="1"/>
          </p:cNvSpPr>
          <p:nvPr/>
        </p:nvSpPr>
        <p:spPr bwMode="auto">
          <a:xfrm flipH="1">
            <a:off x="7418388" y="3646916"/>
            <a:ext cx="9525" cy="1492250"/>
          </a:xfrm>
          <a:prstGeom prst="line">
            <a:avLst/>
          </a:prstGeom>
          <a:noFill/>
          <a:ln w="19050">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33506" name="Line 34"/>
          <p:cNvSpPr>
            <a:spLocks noChangeShapeType="1"/>
          </p:cNvSpPr>
          <p:nvPr/>
        </p:nvSpPr>
        <p:spPr bwMode="auto">
          <a:xfrm>
            <a:off x="7423150" y="3642154"/>
            <a:ext cx="133350" cy="6350"/>
          </a:xfrm>
          <a:prstGeom prst="line">
            <a:avLst/>
          </a:prstGeom>
          <a:noFill/>
          <a:ln w="19050">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33507" name="Line 35"/>
          <p:cNvSpPr>
            <a:spLocks noChangeShapeType="1"/>
          </p:cNvSpPr>
          <p:nvPr/>
        </p:nvSpPr>
        <p:spPr bwMode="auto">
          <a:xfrm flipV="1">
            <a:off x="7429500" y="5147104"/>
            <a:ext cx="171450" cy="0"/>
          </a:xfrm>
          <a:prstGeom prst="line">
            <a:avLst/>
          </a:prstGeom>
          <a:noFill/>
          <a:ln w="19050">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33508" name="Text Box 36"/>
          <p:cNvSpPr txBox="1">
            <a:spLocks noChangeArrowheads="1"/>
          </p:cNvSpPr>
          <p:nvPr/>
        </p:nvSpPr>
        <p:spPr bwMode="auto">
          <a:xfrm>
            <a:off x="8048625" y="3377041"/>
            <a:ext cx="1060765" cy="33853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600" dirty="0" smtClean="0">
                <a:latin typeface="Verdana"/>
                <a:cs typeface="Verdana"/>
              </a:rPr>
              <a:t>10.0.0.4</a:t>
            </a:r>
            <a:endParaRPr lang="en-US" sz="1600" dirty="0">
              <a:latin typeface="Verdana"/>
              <a:cs typeface="Verdana"/>
            </a:endParaRPr>
          </a:p>
        </p:txBody>
      </p:sp>
      <p:sp>
        <p:nvSpPr>
          <p:cNvPr id="233509" name="Text Box 37"/>
          <p:cNvSpPr txBox="1">
            <a:spLocks noChangeArrowheads="1"/>
          </p:cNvSpPr>
          <p:nvPr/>
        </p:nvSpPr>
        <p:spPr bwMode="auto">
          <a:xfrm>
            <a:off x="8175625" y="4145391"/>
            <a:ext cx="1060765" cy="33853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600">
                <a:latin typeface="Verdana"/>
                <a:cs typeface="Verdana"/>
              </a:rPr>
              <a:t>10.0.0.2</a:t>
            </a:r>
          </a:p>
        </p:txBody>
      </p:sp>
      <p:sp>
        <p:nvSpPr>
          <p:cNvPr id="233510" name="Text Box 38"/>
          <p:cNvSpPr txBox="1">
            <a:spLocks noChangeArrowheads="1"/>
          </p:cNvSpPr>
          <p:nvPr/>
        </p:nvSpPr>
        <p:spPr bwMode="auto">
          <a:xfrm>
            <a:off x="8137525" y="5040741"/>
            <a:ext cx="1060765" cy="33853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600">
                <a:latin typeface="Verdana"/>
                <a:cs typeface="Verdana"/>
              </a:rPr>
              <a:t>10.0.0.3</a:t>
            </a:r>
          </a:p>
        </p:txBody>
      </p:sp>
      <p:grpSp>
        <p:nvGrpSpPr>
          <p:cNvPr id="2" name="Group 88"/>
          <p:cNvGrpSpPr>
            <a:grpSpLocks/>
          </p:cNvGrpSpPr>
          <p:nvPr/>
        </p:nvGrpSpPr>
        <p:grpSpPr bwMode="auto">
          <a:xfrm>
            <a:off x="5635625" y="3099321"/>
            <a:ext cx="1871663" cy="1223964"/>
            <a:chOff x="3550" y="2055"/>
            <a:chExt cx="1179" cy="771"/>
          </a:xfrm>
        </p:grpSpPr>
        <p:grpSp>
          <p:nvGrpSpPr>
            <p:cNvPr id="3" name="Group 50"/>
            <p:cNvGrpSpPr>
              <a:grpSpLocks/>
            </p:cNvGrpSpPr>
            <p:nvPr/>
          </p:nvGrpSpPr>
          <p:grpSpPr bwMode="auto">
            <a:xfrm>
              <a:off x="3550" y="2055"/>
              <a:ext cx="1179" cy="491"/>
              <a:chOff x="4381" y="786"/>
              <a:chExt cx="1108" cy="491"/>
            </a:xfrm>
          </p:grpSpPr>
          <p:sp>
            <p:nvSpPr>
              <p:cNvPr id="233512" name="Rectangle 40"/>
              <p:cNvSpPr>
                <a:spLocks noChangeArrowheads="1"/>
              </p:cNvSpPr>
              <p:nvPr/>
            </p:nvSpPr>
            <p:spPr bwMode="auto">
              <a:xfrm>
                <a:off x="4385" y="830"/>
                <a:ext cx="1104" cy="233"/>
              </a:xfrm>
              <a:prstGeom prst="rect">
                <a:avLst/>
              </a:prstGeom>
              <a:solidFill>
                <a:schemeClr val="bg1"/>
              </a:solidFill>
              <a:ln w="9525">
                <a:solidFill>
                  <a:schemeClr val="tx1"/>
                </a:solidFill>
                <a:miter lim="800000"/>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11" name="Text Box 39"/>
              <p:cNvSpPr txBox="1">
                <a:spLocks noChangeArrowheads="1"/>
              </p:cNvSpPr>
              <p:nvPr/>
            </p:nvSpPr>
            <p:spPr bwMode="auto">
              <a:xfrm>
                <a:off x="4381" y="813"/>
                <a:ext cx="1045" cy="252"/>
              </a:xfrm>
              <a:prstGeom prst="rect">
                <a:avLst/>
              </a:prstGeom>
              <a:noFill/>
              <a:ln w="9525">
                <a:noFill/>
                <a:miter lim="800000"/>
                <a:headEnd/>
                <a:tailEnd/>
              </a:ln>
              <a:effectLst/>
            </p:spPr>
            <p:txBody>
              <a:bodyPr lIns="91398" tIns="45699" rIns="91398" bIns="45699">
                <a:prstTxWarp prst="textNoShape">
                  <a:avLst/>
                </a:prstTxWarp>
                <a:spAutoFit/>
              </a:bodyPr>
              <a:lstStyle/>
              <a:p>
                <a:r>
                  <a:rPr lang="en-US" sz="1000" dirty="0">
                    <a:latin typeface="Verdana"/>
                    <a:cs typeface="Verdana"/>
                  </a:rPr>
                  <a:t>S: </a:t>
                </a:r>
                <a:r>
                  <a:rPr lang="en-US" sz="1000" dirty="0" smtClean="0">
                    <a:latin typeface="Verdana"/>
                    <a:cs typeface="Verdana"/>
                  </a:rPr>
                  <a:t>10.0.0.4, </a:t>
                </a:r>
                <a:r>
                  <a:rPr lang="en-US" sz="1000" dirty="0">
                    <a:latin typeface="Verdana"/>
                    <a:cs typeface="Verdana"/>
                  </a:rPr>
                  <a:t>3345</a:t>
                </a:r>
              </a:p>
              <a:p>
                <a:r>
                  <a:rPr lang="en-US" sz="1000" dirty="0">
                    <a:latin typeface="Verdana"/>
                    <a:cs typeface="Verdana"/>
                  </a:rPr>
                  <a:t>D: 128.119.40.186, 80</a:t>
                </a:r>
              </a:p>
            </p:txBody>
          </p:sp>
          <p:grpSp>
            <p:nvGrpSpPr>
              <p:cNvPr id="4" name="Group 44"/>
              <p:cNvGrpSpPr>
                <a:grpSpLocks/>
              </p:cNvGrpSpPr>
              <p:nvPr/>
            </p:nvGrpSpPr>
            <p:grpSpPr bwMode="auto">
              <a:xfrm>
                <a:off x="5394" y="786"/>
                <a:ext cx="48" cy="233"/>
                <a:chOff x="5508" y="1599"/>
                <a:chExt cx="48" cy="233"/>
              </a:xfrm>
            </p:grpSpPr>
            <p:sp>
              <p:nvSpPr>
                <p:cNvPr id="233515" name="Freeform 43"/>
                <p:cNvSpPr>
                  <a:spLocks/>
                </p:cNvSpPr>
                <p:nvPr/>
              </p:nvSpPr>
              <p:spPr bwMode="auto">
                <a:xfrm>
                  <a:off x="5508" y="1599"/>
                  <a:ext cx="48" cy="233"/>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13" name="Line 41"/>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14" name="Line 42"/>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grpSp>
          <p:grpSp>
            <p:nvGrpSpPr>
              <p:cNvPr id="5" name="Group 45"/>
              <p:cNvGrpSpPr>
                <a:grpSpLocks/>
              </p:cNvGrpSpPr>
              <p:nvPr/>
            </p:nvGrpSpPr>
            <p:grpSpPr bwMode="auto">
              <a:xfrm>
                <a:off x="5382" y="1044"/>
                <a:ext cx="48" cy="233"/>
                <a:chOff x="5508" y="1599"/>
                <a:chExt cx="48" cy="233"/>
              </a:xfrm>
            </p:grpSpPr>
            <p:sp>
              <p:nvSpPr>
                <p:cNvPr id="233518" name="Freeform 46"/>
                <p:cNvSpPr>
                  <a:spLocks/>
                </p:cNvSpPr>
                <p:nvPr/>
              </p:nvSpPr>
              <p:spPr bwMode="auto">
                <a:xfrm>
                  <a:off x="5508" y="1599"/>
                  <a:ext cx="48" cy="233"/>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19" name="Line 47"/>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20" name="Line 48"/>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grpSp>
        </p:grpSp>
        <p:sp>
          <p:nvSpPr>
            <p:cNvPr id="233523" name="Freeform 51"/>
            <p:cNvSpPr>
              <a:spLocks/>
            </p:cNvSpPr>
            <p:nvPr/>
          </p:nvSpPr>
          <p:spPr bwMode="auto">
            <a:xfrm>
              <a:off x="3573" y="2364"/>
              <a:ext cx="564" cy="233"/>
            </a:xfrm>
            <a:custGeom>
              <a:avLst/>
              <a:gdLst/>
              <a:ahLst/>
              <a:cxnLst>
                <a:cxn ang="0">
                  <a:pos x="0" y="264"/>
                </a:cxn>
                <a:cxn ang="0">
                  <a:pos x="417" y="264"/>
                </a:cxn>
                <a:cxn ang="0">
                  <a:pos x="417" y="0"/>
                </a:cxn>
              </a:cxnLst>
              <a:rect l="0" t="0" r="r" b="b"/>
              <a:pathLst>
                <a:path w="417" h="264">
                  <a:moveTo>
                    <a:pt x="0" y="264"/>
                  </a:moveTo>
                  <a:lnTo>
                    <a:pt x="417" y="264"/>
                  </a:lnTo>
                  <a:lnTo>
                    <a:pt x="417" y="0"/>
                  </a:lnTo>
                </a:path>
              </a:pathLst>
            </a:custGeom>
            <a:noFill/>
            <a:ln w="28575" cap="flat" cmpd="sng">
              <a:solidFill>
                <a:schemeClr val="tx1"/>
              </a:solidFill>
              <a:prstDash val="solid"/>
              <a:round/>
              <a:headEnd type="triangle" w="med" len="med"/>
              <a:tailEnd type="none" w="med" len="med"/>
            </a:ln>
            <a:effectLst/>
          </p:spPr>
          <p:txBody>
            <a:bodyPr lIns="91398" tIns="45699" rIns="91398" bIns="45699">
              <a:prstTxWarp prst="textNoShape">
                <a:avLst/>
              </a:prstTxWarp>
              <a:spAutoFit/>
            </a:bodyPr>
            <a:lstStyle/>
            <a:p>
              <a:endParaRPr lang="en-GB">
                <a:latin typeface="Verdana"/>
                <a:cs typeface="Verdana"/>
              </a:endParaRPr>
            </a:p>
          </p:txBody>
        </p:sp>
        <p:grpSp>
          <p:nvGrpSpPr>
            <p:cNvPr id="6" name="Group 87"/>
            <p:cNvGrpSpPr>
              <a:grpSpLocks/>
            </p:cNvGrpSpPr>
            <p:nvPr/>
          </p:nvGrpSpPr>
          <p:grpSpPr bwMode="auto">
            <a:xfrm>
              <a:off x="4032" y="2419"/>
              <a:ext cx="218" cy="407"/>
              <a:chOff x="5140" y="403"/>
              <a:chExt cx="218" cy="407"/>
            </a:xfrm>
          </p:grpSpPr>
          <p:sp>
            <p:nvSpPr>
              <p:cNvPr id="233558" name="Oval 86"/>
              <p:cNvSpPr>
                <a:spLocks noChangeArrowheads="1"/>
              </p:cNvSpPr>
              <p:nvPr/>
            </p:nvSpPr>
            <p:spPr bwMode="auto">
              <a:xfrm>
                <a:off x="5140" y="410"/>
                <a:ext cx="218" cy="327"/>
              </a:xfrm>
              <a:prstGeom prst="ellipse">
                <a:avLst/>
              </a:prstGeom>
              <a:solidFill>
                <a:schemeClr val="bg1"/>
              </a:solidFill>
              <a:ln w="9525">
                <a:solidFill>
                  <a:srgbClr val="FF0000"/>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24" name="Text Box 52"/>
              <p:cNvSpPr txBox="1">
                <a:spLocks noChangeArrowheads="1"/>
              </p:cNvSpPr>
              <p:nvPr/>
            </p:nvSpPr>
            <p:spPr bwMode="auto">
              <a:xfrm>
                <a:off x="5154" y="403"/>
                <a:ext cx="181" cy="407"/>
              </a:xfrm>
              <a:prstGeom prst="rect">
                <a:avLst/>
              </a:prstGeom>
              <a:noFill/>
              <a:ln w="9525">
                <a:noFill/>
                <a:miter lim="800000"/>
                <a:headEnd/>
                <a:tailEnd/>
              </a:ln>
              <a:effectLst/>
            </p:spPr>
            <p:txBody>
              <a:bodyPr lIns="91398" tIns="45699" rIns="91398" bIns="45699">
                <a:prstTxWarp prst="textNoShape">
                  <a:avLst/>
                </a:prstTxWarp>
                <a:spAutoFit/>
              </a:bodyPr>
              <a:lstStyle/>
              <a:p>
                <a:r>
                  <a:rPr lang="en-US" sz="1800">
                    <a:solidFill>
                      <a:srgbClr val="FF0000"/>
                    </a:solidFill>
                    <a:latin typeface="Verdana"/>
                    <a:cs typeface="Verdana"/>
                  </a:rPr>
                  <a:t>1</a:t>
                </a:r>
              </a:p>
            </p:txBody>
          </p:sp>
        </p:grpSp>
      </p:grpSp>
      <p:sp>
        <p:nvSpPr>
          <p:cNvPr id="233526" name="Text Box 54"/>
          <p:cNvSpPr txBox="1">
            <a:spLocks noChangeArrowheads="1"/>
          </p:cNvSpPr>
          <p:nvPr/>
        </p:nvSpPr>
        <p:spPr bwMode="auto">
          <a:xfrm>
            <a:off x="4533900" y="3967591"/>
            <a:ext cx="1060765" cy="33853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600" dirty="0" smtClean="0">
                <a:latin typeface="Verdana"/>
                <a:cs typeface="Verdana"/>
              </a:rPr>
              <a:t>10.0.0.1</a:t>
            </a:r>
            <a:endParaRPr lang="en-US" sz="1600" dirty="0">
              <a:latin typeface="Verdana"/>
              <a:cs typeface="Verdana"/>
            </a:endParaRPr>
          </a:p>
        </p:txBody>
      </p:sp>
      <p:sp>
        <p:nvSpPr>
          <p:cNvPr id="233527" name="Line 55"/>
          <p:cNvSpPr>
            <a:spLocks noChangeShapeType="1"/>
          </p:cNvSpPr>
          <p:nvPr/>
        </p:nvSpPr>
        <p:spPr bwMode="auto">
          <a:xfrm flipH="1">
            <a:off x="4657725" y="4218416"/>
            <a:ext cx="85725" cy="128588"/>
          </a:xfrm>
          <a:prstGeom prst="line">
            <a:avLst/>
          </a:prstGeom>
          <a:noFill/>
          <a:ln w="19050">
            <a:solidFill>
              <a:schemeClr val="tx1"/>
            </a:solidFill>
            <a:round/>
            <a:headEnd/>
            <a:tailEnd type="triangle" w="med" len="med"/>
          </a:ln>
          <a:effectLst/>
        </p:spPr>
        <p:txBody>
          <a:bodyPr wrap="none">
            <a:prstTxWarp prst="textNoShape">
              <a:avLst/>
            </a:prstTxWarp>
          </a:bodyPr>
          <a:lstStyle/>
          <a:p>
            <a:endParaRPr lang="en-GB">
              <a:latin typeface="Verdana"/>
              <a:cs typeface="Verdana"/>
            </a:endParaRPr>
          </a:p>
        </p:txBody>
      </p:sp>
      <p:sp>
        <p:nvSpPr>
          <p:cNvPr id="233528" name="Text Box 56"/>
          <p:cNvSpPr txBox="1">
            <a:spLocks noChangeArrowheads="1"/>
          </p:cNvSpPr>
          <p:nvPr/>
        </p:nvSpPr>
        <p:spPr bwMode="auto">
          <a:xfrm>
            <a:off x="2695575" y="4524804"/>
            <a:ext cx="1452098" cy="33853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600">
                <a:latin typeface="Verdana"/>
                <a:cs typeface="Verdana"/>
              </a:rPr>
              <a:t>138.76.29.7</a:t>
            </a:r>
          </a:p>
        </p:txBody>
      </p:sp>
      <p:sp>
        <p:nvSpPr>
          <p:cNvPr id="233529" name="Line 57"/>
          <p:cNvSpPr>
            <a:spLocks noChangeShapeType="1"/>
          </p:cNvSpPr>
          <p:nvPr/>
        </p:nvSpPr>
        <p:spPr bwMode="auto">
          <a:xfrm flipH="1">
            <a:off x="3917950" y="4456541"/>
            <a:ext cx="85725" cy="128588"/>
          </a:xfrm>
          <a:prstGeom prst="line">
            <a:avLst/>
          </a:prstGeom>
          <a:noFill/>
          <a:ln w="19050">
            <a:solidFill>
              <a:schemeClr val="tx1"/>
            </a:solidFill>
            <a:round/>
            <a:headEnd type="triangle" w="med" len="med"/>
            <a:tailEnd/>
          </a:ln>
          <a:effectLst/>
        </p:spPr>
        <p:txBody>
          <a:bodyPr wrap="none">
            <a:prstTxWarp prst="textNoShape">
              <a:avLst/>
            </a:prstTxWarp>
          </a:bodyPr>
          <a:lstStyle/>
          <a:p>
            <a:endParaRPr lang="en-GB">
              <a:latin typeface="Verdana"/>
              <a:cs typeface="Verdana"/>
            </a:endParaRPr>
          </a:p>
        </p:txBody>
      </p:sp>
      <p:grpSp>
        <p:nvGrpSpPr>
          <p:cNvPr id="7" name="Group 59"/>
          <p:cNvGrpSpPr>
            <a:grpSpLocks/>
          </p:cNvGrpSpPr>
          <p:nvPr/>
        </p:nvGrpSpPr>
        <p:grpSpPr bwMode="auto">
          <a:xfrm>
            <a:off x="6469064" y="1686354"/>
            <a:ext cx="2160588" cy="1417637"/>
            <a:chOff x="3944" y="971"/>
            <a:chExt cx="1361" cy="893"/>
          </a:xfrm>
        </p:grpSpPr>
        <p:sp>
          <p:nvSpPr>
            <p:cNvPr id="233525" name="Text Box 53"/>
            <p:cNvSpPr txBox="1">
              <a:spLocks noChangeArrowheads="1"/>
            </p:cNvSpPr>
            <p:nvPr/>
          </p:nvSpPr>
          <p:spPr bwMode="auto">
            <a:xfrm>
              <a:off x="4121" y="971"/>
              <a:ext cx="1184" cy="465"/>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u="sng" dirty="0">
                  <a:solidFill>
                    <a:srgbClr val="FF0000"/>
                  </a:solidFill>
                  <a:latin typeface="Verdana"/>
                  <a:cs typeface="Verdana"/>
                </a:rPr>
                <a:t>1:</a:t>
              </a:r>
              <a:r>
                <a:rPr lang="en-US" sz="1400" dirty="0">
                  <a:solidFill>
                    <a:srgbClr val="FF0000"/>
                  </a:solidFill>
                  <a:latin typeface="Verdana"/>
                  <a:cs typeface="Verdana"/>
                </a:rPr>
                <a:t> host </a:t>
              </a:r>
              <a:r>
                <a:rPr lang="en-US" sz="1400" dirty="0" smtClean="0">
                  <a:solidFill>
                    <a:srgbClr val="FF0000"/>
                  </a:solidFill>
                  <a:latin typeface="Verdana"/>
                  <a:cs typeface="Verdana"/>
                </a:rPr>
                <a:t>10.0.0.4 </a:t>
              </a:r>
              <a:endParaRPr lang="en-US" sz="1400" dirty="0">
                <a:solidFill>
                  <a:srgbClr val="FF0000"/>
                </a:solidFill>
                <a:latin typeface="Verdana"/>
                <a:cs typeface="Verdana"/>
              </a:endParaRPr>
            </a:p>
            <a:p>
              <a:r>
                <a:rPr lang="en-US" sz="1400" dirty="0">
                  <a:solidFill>
                    <a:srgbClr val="FF0000"/>
                  </a:solidFill>
                  <a:latin typeface="Verdana"/>
                  <a:cs typeface="Verdana"/>
                </a:rPr>
                <a:t>sends datagram to </a:t>
              </a:r>
            </a:p>
            <a:p>
              <a:r>
                <a:rPr lang="en-US" sz="1400" dirty="0">
                  <a:solidFill>
                    <a:srgbClr val="FF0000"/>
                  </a:solidFill>
                  <a:latin typeface="Verdana"/>
                  <a:cs typeface="Verdana"/>
                </a:rPr>
                <a:t>128.119.40, 80</a:t>
              </a:r>
            </a:p>
          </p:txBody>
        </p:sp>
        <p:sp>
          <p:nvSpPr>
            <p:cNvPr id="233530" name="Line 58"/>
            <p:cNvSpPr>
              <a:spLocks noChangeShapeType="1"/>
            </p:cNvSpPr>
            <p:nvPr/>
          </p:nvSpPr>
          <p:spPr bwMode="auto">
            <a:xfrm flipH="1">
              <a:off x="3944" y="1105"/>
              <a:ext cx="197" cy="759"/>
            </a:xfrm>
            <a:prstGeom prst="line">
              <a:avLst/>
            </a:prstGeom>
            <a:noFill/>
            <a:ln w="19050">
              <a:solidFill>
                <a:srgbClr val="FF0000"/>
              </a:solidFill>
              <a:round/>
              <a:headEnd/>
              <a:tailEnd type="triangle" w="med" len="med"/>
            </a:ln>
            <a:effectLst/>
          </p:spPr>
          <p:txBody>
            <a:bodyPr wrap="none" lIns="91419" tIns="45710" rIns="91419" bIns="45710">
              <a:prstTxWarp prst="textNoShape">
                <a:avLst/>
              </a:prstTxWarp>
              <a:spAutoFit/>
            </a:bodyPr>
            <a:lstStyle/>
            <a:p>
              <a:endParaRPr lang="en-GB">
                <a:latin typeface="Verdana"/>
                <a:cs typeface="Verdana"/>
              </a:endParaRPr>
            </a:p>
          </p:txBody>
        </p:sp>
      </p:grpSp>
      <p:sp>
        <p:nvSpPr>
          <p:cNvPr id="233539" name="Freeform 67"/>
          <p:cNvSpPr>
            <a:spLocks/>
          </p:cNvSpPr>
          <p:nvPr/>
        </p:nvSpPr>
        <p:spPr bwMode="auto">
          <a:xfrm>
            <a:off x="2344738" y="2772204"/>
            <a:ext cx="3862387" cy="1531937"/>
          </a:xfrm>
          <a:custGeom>
            <a:avLst/>
            <a:gdLst/>
            <a:ahLst/>
            <a:cxnLst>
              <a:cxn ang="0">
                <a:pos x="0" y="64"/>
              </a:cxn>
              <a:cxn ang="0">
                <a:pos x="2352" y="64"/>
              </a:cxn>
              <a:cxn ang="0">
                <a:pos x="1640" y="450"/>
              </a:cxn>
              <a:cxn ang="0">
                <a:pos x="1308" y="965"/>
              </a:cxn>
              <a:cxn ang="0">
                <a:pos x="1159" y="965"/>
              </a:cxn>
              <a:cxn ang="0">
                <a:pos x="820" y="396"/>
              </a:cxn>
              <a:cxn ang="0">
                <a:pos x="0" y="64"/>
              </a:cxn>
            </a:cxnLst>
            <a:rect l="0" t="0" r="r" b="b"/>
            <a:pathLst>
              <a:path w="2433" h="965">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rotWithShape="1">
            <a:gsLst>
              <a:gs pos="0">
                <a:schemeClr val="hlink"/>
              </a:gs>
              <a:gs pos="100000">
                <a:schemeClr val="bg1"/>
              </a:gs>
            </a:gsLst>
            <a:lin ang="5400000" scaled="1"/>
          </a:gradFill>
          <a:ln w="3175" cap="flat" cmpd="sng">
            <a:solidFill>
              <a:schemeClr val="hlink"/>
            </a:solidFill>
            <a:prstDash val="solid"/>
            <a:round/>
            <a:headEnd/>
            <a:tailEnd/>
          </a:ln>
          <a:effectLst/>
        </p:spPr>
        <p:txBody>
          <a:bodyPr wrap="none">
            <a:prstTxWarp prst="textNoShape">
              <a:avLst/>
            </a:prstTxWarp>
          </a:bodyPr>
          <a:lstStyle/>
          <a:p>
            <a:endParaRPr lang="en-GB">
              <a:latin typeface="Verdana"/>
              <a:cs typeface="Verdana"/>
            </a:endParaRPr>
          </a:p>
        </p:txBody>
      </p:sp>
      <p:sp>
        <p:nvSpPr>
          <p:cNvPr id="233534" name="Rectangle 62"/>
          <p:cNvSpPr>
            <a:spLocks noChangeArrowheads="1"/>
          </p:cNvSpPr>
          <p:nvPr/>
        </p:nvSpPr>
        <p:spPr bwMode="auto">
          <a:xfrm>
            <a:off x="2344738" y="1519666"/>
            <a:ext cx="3784600" cy="1354138"/>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33532" name="Text Box 60"/>
          <p:cNvSpPr txBox="1">
            <a:spLocks noChangeArrowheads="1"/>
          </p:cNvSpPr>
          <p:nvPr/>
        </p:nvSpPr>
        <p:spPr bwMode="auto">
          <a:xfrm>
            <a:off x="2367169" y="1568879"/>
            <a:ext cx="3714336" cy="584755"/>
          </a:xfrm>
          <a:prstGeom prst="rect">
            <a:avLst/>
          </a:prstGeom>
          <a:noFill/>
          <a:ln w="9525">
            <a:noFill/>
            <a:miter lim="800000"/>
            <a:headEnd/>
            <a:tailEnd/>
          </a:ln>
          <a:effectLst/>
        </p:spPr>
        <p:txBody>
          <a:bodyPr wrap="none" lIns="91419" tIns="45710" rIns="91419" bIns="45710">
            <a:prstTxWarp prst="textNoShape">
              <a:avLst/>
            </a:prstTxWarp>
            <a:spAutoFit/>
          </a:bodyPr>
          <a:lstStyle/>
          <a:p>
            <a:pPr algn="ctr"/>
            <a:r>
              <a:rPr lang="en-US" sz="1600" dirty="0">
                <a:latin typeface="Verdana"/>
                <a:cs typeface="Verdana"/>
              </a:rPr>
              <a:t>NAT translation table</a:t>
            </a:r>
          </a:p>
          <a:p>
            <a:pPr algn="ctr"/>
            <a:r>
              <a:rPr lang="en-US" sz="1600" dirty="0">
                <a:latin typeface="Verdana"/>
                <a:cs typeface="Verdana"/>
              </a:rPr>
              <a:t>WAN side </a:t>
            </a:r>
            <a:r>
              <a:rPr lang="en-US" sz="1600" dirty="0" err="1">
                <a:latin typeface="Verdana"/>
                <a:cs typeface="Verdana"/>
              </a:rPr>
              <a:t>addr</a:t>
            </a:r>
            <a:r>
              <a:rPr lang="en-US" sz="1600" dirty="0">
                <a:latin typeface="Verdana"/>
                <a:cs typeface="Verdana"/>
              </a:rPr>
              <a:t>        LAN side </a:t>
            </a:r>
            <a:r>
              <a:rPr lang="en-US" sz="1600" dirty="0" err="1">
                <a:latin typeface="Verdana"/>
                <a:cs typeface="Verdana"/>
              </a:rPr>
              <a:t>addr</a:t>
            </a:r>
            <a:endParaRPr lang="en-US" sz="1600" dirty="0">
              <a:latin typeface="Verdana"/>
              <a:cs typeface="Verdana"/>
            </a:endParaRPr>
          </a:p>
        </p:txBody>
      </p:sp>
      <p:sp>
        <p:nvSpPr>
          <p:cNvPr id="233535" name="Line 63"/>
          <p:cNvSpPr>
            <a:spLocks noChangeShapeType="1"/>
          </p:cNvSpPr>
          <p:nvPr/>
        </p:nvSpPr>
        <p:spPr bwMode="auto">
          <a:xfrm>
            <a:off x="2344738" y="1889554"/>
            <a:ext cx="3790950" cy="3175"/>
          </a:xfrm>
          <a:prstGeom prst="line">
            <a:avLst/>
          </a:prstGeom>
          <a:noFill/>
          <a:ln w="9525">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33536" name="Line 64"/>
          <p:cNvSpPr>
            <a:spLocks noChangeShapeType="1"/>
          </p:cNvSpPr>
          <p:nvPr/>
        </p:nvSpPr>
        <p:spPr bwMode="auto">
          <a:xfrm>
            <a:off x="2344738" y="2167366"/>
            <a:ext cx="3763962" cy="3175"/>
          </a:xfrm>
          <a:prstGeom prst="line">
            <a:avLst/>
          </a:prstGeom>
          <a:noFill/>
          <a:ln w="9525">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33537" name="Line 65"/>
          <p:cNvSpPr>
            <a:spLocks noChangeShapeType="1"/>
          </p:cNvSpPr>
          <p:nvPr/>
        </p:nvSpPr>
        <p:spPr bwMode="auto">
          <a:xfrm>
            <a:off x="4468813" y="1914954"/>
            <a:ext cx="3175" cy="955675"/>
          </a:xfrm>
          <a:prstGeom prst="line">
            <a:avLst/>
          </a:prstGeom>
          <a:noFill/>
          <a:ln w="9525">
            <a:solidFill>
              <a:schemeClr val="tx1"/>
            </a:solidFill>
            <a:round/>
            <a:headEnd/>
            <a:tailEnd/>
          </a:ln>
          <a:effectLst/>
        </p:spPr>
        <p:txBody>
          <a:bodyPr wrap="none">
            <a:prstTxWarp prst="textNoShape">
              <a:avLst/>
            </a:prstTxWarp>
          </a:bodyPr>
          <a:lstStyle/>
          <a:p>
            <a:endParaRPr lang="en-GB">
              <a:latin typeface="Verdana"/>
              <a:cs typeface="Verdana"/>
            </a:endParaRPr>
          </a:p>
        </p:txBody>
      </p:sp>
      <p:grpSp>
        <p:nvGrpSpPr>
          <p:cNvPr id="8" name="Group 10"/>
          <p:cNvGrpSpPr>
            <a:grpSpLocks/>
          </p:cNvGrpSpPr>
          <p:nvPr/>
        </p:nvGrpSpPr>
        <p:grpSpPr bwMode="auto">
          <a:xfrm>
            <a:off x="4062413" y="4250166"/>
            <a:ext cx="555625" cy="307975"/>
            <a:chOff x="3600" y="219"/>
            <a:chExt cx="360" cy="175"/>
          </a:xfrm>
        </p:grpSpPr>
        <p:sp>
          <p:nvSpPr>
            <p:cNvPr id="233483" name="Oval 1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33484" name="Line 1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33485" name="Line 1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33486" name="Rectangle 14"/>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lIns="91419" tIns="45710" rIns="91419" bIns="45710" anchor="ctr">
              <a:prstTxWarp prst="textNoShape">
                <a:avLst/>
              </a:prstTxWarp>
            </a:bodyPr>
            <a:lstStyle/>
            <a:p>
              <a:pPr algn="ctr"/>
              <a:endParaRPr lang="en-GB">
                <a:latin typeface="Verdana"/>
                <a:cs typeface="Verdana"/>
              </a:endParaRPr>
            </a:p>
          </p:txBody>
        </p:sp>
        <p:sp>
          <p:nvSpPr>
            <p:cNvPr id="233487" name="Oval 1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grpSp>
          <p:nvGrpSpPr>
            <p:cNvPr id="9" name="Group 16"/>
            <p:cNvGrpSpPr>
              <a:grpSpLocks/>
            </p:cNvGrpSpPr>
            <p:nvPr/>
          </p:nvGrpSpPr>
          <p:grpSpPr bwMode="auto">
            <a:xfrm>
              <a:off x="3686" y="244"/>
              <a:ext cx="177" cy="66"/>
              <a:chOff x="2848" y="848"/>
              <a:chExt cx="140" cy="98"/>
            </a:xfrm>
          </p:grpSpPr>
          <p:sp>
            <p:nvSpPr>
              <p:cNvPr id="233489" name="Line 1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33490" name="Line 1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33491" name="Line 1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grpSp>
        <p:grpSp>
          <p:nvGrpSpPr>
            <p:cNvPr id="10" name="Group 20"/>
            <p:cNvGrpSpPr>
              <a:grpSpLocks/>
            </p:cNvGrpSpPr>
            <p:nvPr/>
          </p:nvGrpSpPr>
          <p:grpSpPr bwMode="auto">
            <a:xfrm flipV="1">
              <a:off x="3686" y="243"/>
              <a:ext cx="177" cy="66"/>
              <a:chOff x="2848" y="848"/>
              <a:chExt cx="140" cy="98"/>
            </a:xfrm>
          </p:grpSpPr>
          <p:sp>
            <p:nvSpPr>
              <p:cNvPr id="233493" name="Line 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33494" name="Line 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sp>
            <p:nvSpPr>
              <p:cNvPr id="233495" name="Line 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a:latin typeface="Verdana"/>
                  <a:cs typeface="Verdana"/>
                </a:endParaRPr>
              </a:p>
            </p:txBody>
          </p:sp>
        </p:grpSp>
      </p:grpSp>
      <p:sp>
        <p:nvSpPr>
          <p:cNvPr id="233533" name="Text Box 61"/>
          <p:cNvSpPr txBox="1">
            <a:spLocks noChangeArrowheads="1"/>
          </p:cNvSpPr>
          <p:nvPr/>
        </p:nvSpPr>
        <p:spPr bwMode="auto">
          <a:xfrm>
            <a:off x="2312038" y="2194354"/>
            <a:ext cx="3881749" cy="584755"/>
          </a:xfrm>
          <a:prstGeom prst="rect">
            <a:avLst/>
          </a:prstGeom>
          <a:noFill/>
          <a:ln w="9525">
            <a:noFill/>
            <a:miter lim="800000"/>
            <a:headEnd/>
            <a:tailEnd/>
          </a:ln>
          <a:effectLst/>
        </p:spPr>
        <p:txBody>
          <a:bodyPr wrap="none" lIns="91419" tIns="45710" rIns="91419" bIns="45710">
            <a:prstTxWarp prst="textNoShape">
              <a:avLst/>
            </a:prstTxWarp>
            <a:spAutoFit/>
          </a:bodyPr>
          <a:lstStyle/>
          <a:p>
            <a:pPr algn="ctr"/>
            <a:r>
              <a:rPr lang="en-US" sz="1600" dirty="0">
                <a:solidFill>
                  <a:srgbClr val="FF0000"/>
                </a:solidFill>
                <a:latin typeface="Verdana"/>
                <a:cs typeface="Verdana"/>
              </a:rPr>
              <a:t>138.76.29.7, 5001   </a:t>
            </a:r>
            <a:r>
              <a:rPr lang="en-US" sz="1600" dirty="0" smtClean="0">
                <a:solidFill>
                  <a:srgbClr val="FF0000"/>
                </a:solidFill>
                <a:latin typeface="Verdana"/>
                <a:cs typeface="Verdana"/>
              </a:rPr>
              <a:t>10.0.0.4, </a:t>
            </a:r>
            <a:r>
              <a:rPr lang="en-US" sz="1600" dirty="0">
                <a:solidFill>
                  <a:srgbClr val="FF0000"/>
                </a:solidFill>
                <a:latin typeface="Verdana"/>
                <a:cs typeface="Verdana"/>
              </a:rPr>
              <a:t>3345</a:t>
            </a:r>
          </a:p>
          <a:p>
            <a:pPr algn="ctr"/>
            <a:r>
              <a:rPr lang="en-US" sz="1600" dirty="0">
                <a:latin typeface="Verdana"/>
                <a:cs typeface="Verdana"/>
              </a:rPr>
              <a:t>……                                         ……</a:t>
            </a:r>
          </a:p>
        </p:txBody>
      </p:sp>
      <p:grpSp>
        <p:nvGrpSpPr>
          <p:cNvPr id="11" name="Group 135"/>
          <p:cNvGrpSpPr>
            <a:grpSpLocks/>
          </p:cNvGrpSpPr>
          <p:nvPr/>
        </p:nvGrpSpPr>
        <p:grpSpPr bwMode="auto">
          <a:xfrm>
            <a:off x="4765675" y="3580241"/>
            <a:ext cx="2784475" cy="1689100"/>
            <a:chOff x="3002" y="2417"/>
            <a:chExt cx="1754" cy="1064"/>
          </a:xfrm>
        </p:grpSpPr>
        <p:sp>
          <p:nvSpPr>
            <p:cNvPr id="233563" name="Rectangle 91"/>
            <p:cNvSpPr>
              <a:spLocks noChangeArrowheads="1"/>
            </p:cNvSpPr>
            <p:nvPr/>
          </p:nvSpPr>
          <p:spPr bwMode="auto">
            <a:xfrm>
              <a:off x="3002" y="3051"/>
              <a:ext cx="1175" cy="233"/>
            </a:xfrm>
            <a:prstGeom prst="rect">
              <a:avLst/>
            </a:prstGeom>
            <a:solidFill>
              <a:schemeClr val="bg1"/>
            </a:solidFill>
            <a:ln w="9525">
              <a:solidFill>
                <a:schemeClr val="tx1"/>
              </a:solidFill>
              <a:miter lim="800000"/>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64" name="Text Box 92"/>
            <p:cNvSpPr txBox="1">
              <a:spLocks noChangeArrowheads="1"/>
            </p:cNvSpPr>
            <p:nvPr/>
          </p:nvSpPr>
          <p:spPr bwMode="auto">
            <a:xfrm>
              <a:off x="3104" y="3042"/>
              <a:ext cx="1112" cy="349"/>
            </a:xfrm>
            <a:prstGeom prst="rect">
              <a:avLst/>
            </a:prstGeom>
            <a:noFill/>
            <a:ln w="9525">
              <a:noFill/>
              <a:miter lim="800000"/>
              <a:headEnd/>
              <a:tailEnd/>
            </a:ln>
            <a:effectLst/>
          </p:spPr>
          <p:txBody>
            <a:bodyPr lIns="91398" tIns="45699" rIns="91398" bIns="45699">
              <a:prstTxWarp prst="textNoShape">
                <a:avLst/>
              </a:prstTxWarp>
              <a:spAutoFit/>
            </a:bodyPr>
            <a:lstStyle/>
            <a:p>
              <a:r>
                <a:rPr lang="en-US" sz="1000" dirty="0">
                  <a:latin typeface="Verdana"/>
                  <a:cs typeface="Verdana"/>
                </a:rPr>
                <a:t>S: 128.119.40.186, 80 </a:t>
              </a:r>
            </a:p>
            <a:p>
              <a:r>
                <a:rPr lang="en-US" sz="1000" dirty="0">
                  <a:latin typeface="Verdana"/>
                  <a:cs typeface="Verdana"/>
                </a:rPr>
                <a:t>D: 10.0.0.1, 3345</a:t>
              </a:r>
            </a:p>
            <a:p>
              <a:endParaRPr lang="en-US" sz="1000" dirty="0">
                <a:latin typeface="Verdana"/>
                <a:cs typeface="Verdana"/>
              </a:endParaRPr>
            </a:p>
          </p:txBody>
        </p:sp>
        <p:grpSp>
          <p:nvGrpSpPr>
            <p:cNvPr id="12" name="Group 93"/>
            <p:cNvGrpSpPr>
              <a:grpSpLocks/>
            </p:cNvGrpSpPr>
            <p:nvPr/>
          </p:nvGrpSpPr>
          <p:grpSpPr bwMode="auto">
            <a:xfrm>
              <a:off x="3054" y="3007"/>
              <a:ext cx="51" cy="233"/>
              <a:chOff x="5508" y="1599"/>
              <a:chExt cx="48" cy="233"/>
            </a:xfrm>
          </p:grpSpPr>
          <p:sp>
            <p:nvSpPr>
              <p:cNvPr id="233566" name="Freeform 94"/>
              <p:cNvSpPr>
                <a:spLocks/>
              </p:cNvSpPr>
              <p:nvPr/>
            </p:nvSpPr>
            <p:spPr bwMode="auto">
              <a:xfrm>
                <a:off x="5508" y="1599"/>
                <a:ext cx="48" cy="233"/>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67" name="Line 95"/>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68" name="Line 96"/>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grpSp>
        <p:grpSp>
          <p:nvGrpSpPr>
            <p:cNvPr id="13" name="Group 97"/>
            <p:cNvGrpSpPr>
              <a:grpSpLocks/>
            </p:cNvGrpSpPr>
            <p:nvPr/>
          </p:nvGrpSpPr>
          <p:grpSpPr bwMode="auto">
            <a:xfrm>
              <a:off x="3059" y="3248"/>
              <a:ext cx="51" cy="233"/>
              <a:chOff x="5508" y="1599"/>
              <a:chExt cx="48" cy="233"/>
            </a:xfrm>
          </p:grpSpPr>
          <p:sp>
            <p:nvSpPr>
              <p:cNvPr id="233570" name="Freeform 98"/>
              <p:cNvSpPr>
                <a:spLocks/>
              </p:cNvSpPr>
              <p:nvPr/>
            </p:nvSpPr>
            <p:spPr bwMode="auto">
              <a:xfrm>
                <a:off x="5508" y="1599"/>
                <a:ext cx="48" cy="233"/>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71" name="Line 99"/>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72" name="Line 100"/>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grpSp>
        <p:sp>
          <p:nvSpPr>
            <p:cNvPr id="233573" name="Freeform 101"/>
            <p:cNvSpPr>
              <a:spLocks/>
            </p:cNvSpPr>
            <p:nvPr/>
          </p:nvSpPr>
          <p:spPr bwMode="auto">
            <a:xfrm>
              <a:off x="4179" y="2417"/>
              <a:ext cx="577" cy="233"/>
            </a:xfrm>
            <a:custGeom>
              <a:avLst/>
              <a:gdLst/>
              <a:ahLst/>
              <a:cxnLst>
                <a:cxn ang="0">
                  <a:pos x="577" y="0"/>
                </a:cxn>
                <a:cxn ang="0">
                  <a:pos x="342" y="0"/>
                </a:cxn>
                <a:cxn ang="0">
                  <a:pos x="342" y="768"/>
                </a:cxn>
                <a:cxn ang="0">
                  <a:pos x="0" y="760"/>
                </a:cxn>
              </a:cxnLst>
              <a:rect l="0" t="0" r="r" b="b"/>
              <a:pathLst>
                <a:path w="577" h="768">
                  <a:moveTo>
                    <a:pt x="577" y="0"/>
                  </a:moveTo>
                  <a:lnTo>
                    <a:pt x="342" y="0"/>
                  </a:lnTo>
                  <a:lnTo>
                    <a:pt x="342" y="768"/>
                  </a:lnTo>
                  <a:lnTo>
                    <a:pt x="0" y="760"/>
                  </a:lnTo>
                </a:path>
              </a:pathLst>
            </a:custGeom>
            <a:noFill/>
            <a:ln w="28575" cap="flat" cmpd="sng">
              <a:solidFill>
                <a:schemeClr val="tx1"/>
              </a:solidFill>
              <a:prstDash val="solid"/>
              <a:round/>
              <a:headEnd type="triangle" w="med" len="med"/>
              <a:tailEnd type="none" w="med" len="med"/>
            </a:ln>
            <a:effectLst/>
          </p:spPr>
          <p:txBody>
            <a:bodyPr lIns="91398" tIns="45699" rIns="91398" bIns="45699">
              <a:prstTxWarp prst="textNoShape">
                <a:avLst/>
              </a:prstTxWarp>
              <a:spAutoFit/>
            </a:bodyPr>
            <a:lstStyle/>
            <a:p>
              <a:endParaRPr lang="en-GB">
                <a:latin typeface="Verdana"/>
                <a:cs typeface="Verdana"/>
              </a:endParaRPr>
            </a:p>
          </p:txBody>
        </p:sp>
        <p:grpSp>
          <p:nvGrpSpPr>
            <p:cNvPr id="14" name="Group 102"/>
            <p:cNvGrpSpPr>
              <a:grpSpLocks/>
            </p:cNvGrpSpPr>
            <p:nvPr/>
          </p:nvGrpSpPr>
          <p:grpSpPr bwMode="auto">
            <a:xfrm>
              <a:off x="4240" y="3064"/>
              <a:ext cx="218" cy="334"/>
              <a:chOff x="5140" y="403"/>
              <a:chExt cx="218" cy="334"/>
            </a:xfrm>
          </p:grpSpPr>
          <p:sp>
            <p:nvSpPr>
              <p:cNvPr id="233575" name="Oval 103"/>
              <p:cNvSpPr>
                <a:spLocks noChangeArrowheads="1"/>
              </p:cNvSpPr>
              <p:nvPr/>
            </p:nvSpPr>
            <p:spPr bwMode="auto">
              <a:xfrm>
                <a:off x="5140" y="410"/>
                <a:ext cx="218" cy="327"/>
              </a:xfrm>
              <a:prstGeom prst="ellipse">
                <a:avLst/>
              </a:prstGeom>
              <a:solidFill>
                <a:schemeClr val="bg1"/>
              </a:solidFill>
              <a:ln w="9525">
                <a:solidFill>
                  <a:srgbClr val="FF0000"/>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76" name="Text Box 104"/>
              <p:cNvSpPr txBox="1">
                <a:spLocks noChangeArrowheads="1"/>
              </p:cNvSpPr>
              <p:nvPr/>
            </p:nvSpPr>
            <p:spPr bwMode="auto">
              <a:xfrm>
                <a:off x="5154" y="403"/>
                <a:ext cx="204" cy="233"/>
              </a:xfrm>
              <a:prstGeom prst="rect">
                <a:avLst/>
              </a:prstGeom>
              <a:noFill/>
              <a:ln w="9525">
                <a:noFill/>
                <a:miter lim="800000"/>
                <a:headEnd/>
                <a:tailEnd/>
              </a:ln>
              <a:effectLst/>
            </p:spPr>
            <p:txBody>
              <a:bodyPr lIns="91398" tIns="45699" rIns="91398" bIns="45699">
                <a:prstTxWarp prst="textNoShape">
                  <a:avLst/>
                </a:prstTxWarp>
                <a:spAutoFit/>
              </a:bodyPr>
              <a:lstStyle/>
              <a:p>
                <a:r>
                  <a:rPr lang="en-US" sz="1800">
                    <a:solidFill>
                      <a:srgbClr val="FF0000"/>
                    </a:solidFill>
                    <a:latin typeface="Verdana"/>
                    <a:cs typeface="Verdana"/>
                  </a:rPr>
                  <a:t>4</a:t>
                </a:r>
              </a:p>
            </p:txBody>
          </p:sp>
        </p:grpSp>
      </p:grpSp>
      <p:grpSp>
        <p:nvGrpSpPr>
          <p:cNvPr id="15" name="Group 108"/>
          <p:cNvGrpSpPr>
            <a:grpSpLocks/>
          </p:cNvGrpSpPr>
          <p:nvPr/>
        </p:nvGrpSpPr>
        <p:grpSpPr bwMode="auto">
          <a:xfrm>
            <a:off x="1531938" y="3786614"/>
            <a:ext cx="2497137" cy="779463"/>
            <a:chOff x="1026" y="3559"/>
            <a:chExt cx="1573" cy="491"/>
          </a:xfrm>
        </p:grpSpPr>
        <p:grpSp>
          <p:nvGrpSpPr>
            <p:cNvPr id="16" name="Group 68"/>
            <p:cNvGrpSpPr>
              <a:grpSpLocks/>
            </p:cNvGrpSpPr>
            <p:nvPr/>
          </p:nvGrpSpPr>
          <p:grpSpPr bwMode="auto">
            <a:xfrm>
              <a:off x="1412" y="3559"/>
              <a:ext cx="1187" cy="491"/>
              <a:chOff x="4381" y="786"/>
              <a:chExt cx="1108" cy="491"/>
            </a:xfrm>
          </p:grpSpPr>
          <p:sp>
            <p:nvSpPr>
              <p:cNvPr id="233541" name="Rectangle 69"/>
              <p:cNvSpPr>
                <a:spLocks noChangeArrowheads="1"/>
              </p:cNvSpPr>
              <p:nvPr/>
            </p:nvSpPr>
            <p:spPr bwMode="auto">
              <a:xfrm>
                <a:off x="4385" y="830"/>
                <a:ext cx="1104" cy="233"/>
              </a:xfrm>
              <a:prstGeom prst="rect">
                <a:avLst/>
              </a:prstGeom>
              <a:solidFill>
                <a:schemeClr val="bg1"/>
              </a:solidFill>
              <a:ln w="9525">
                <a:solidFill>
                  <a:schemeClr val="tx1"/>
                </a:solidFill>
                <a:miter lim="800000"/>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42" name="Text Box 70"/>
              <p:cNvSpPr txBox="1">
                <a:spLocks noChangeArrowheads="1"/>
              </p:cNvSpPr>
              <p:nvPr/>
            </p:nvSpPr>
            <p:spPr bwMode="auto">
              <a:xfrm>
                <a:off x="4381" y="813"/>
                <a:ext cx="1045" cy="252"/>
              </a:xfrm>
              <a:prstGeom prst="rect">
                <a:avLst/>
              </a:prstGeom>
              <a:noFill/>
              <a:ln w="9525">
                <a:noFill/>
                <a:miter lim="800000"/>
                <a:headEnd/>
                <a:tailEnd/>
              </a:ln>
              <a:effectLst/>
            </p:spPr>
            <p:txBody>
              <a:bodyPr lIns="91398" tIns="45699" rIns="91398" bIns="45699">
                <a:prstTxWarp prst="textNoShape">
                  <a:avLst/>
                </a:prstTxWarp>
                <a:spAutoFit/>
              </a:bodyPr>
              <a:lstStyle/>
              <a:p>
                <a:r>
                  <a:rPr lang="en-US" sz="1000" dirty="0">
                    <a:latin typeface="Verdana"/>
                    <a:cs typeface="Verdana"/>
                  </a:rPr>
                  <a:t>S: 138.76.29.7, 5001</a:t>
                </a:r>
              </a:p>
              <a:p>
                <a:r>
                  <a:rPr lang="en-US" sz="1000" dirty="0">
                    <a:latin typeface="Verdana"/>
                    <a:cs typeface="Verdana"/>
                  </a:rPr>
                  <a:t>D: 128.119.40.186, 80</a:t>
                </a:r>
              </a:p>
            </p:txBody>
          </p:sp>
          <p:grpSp>
            <p:nvGrpSpPr>
              <p:cNvPr id="17" name="Group 71"/>
              <p:cNvGrpSpPr>
                <a:grpSpLocks/>
              </p:cNvGrpSpPr>
              <p:nvPr/>
            </p:nvGrpSpPr>
            <p:grpSpPr bwMode="auto">
              <a:xfrm>
                <a:off x="5394" y="786"/>
                <a:ext cx="48" cy="233"/>
                <a:chOff x="5508" y="1599"/>
                <a:chExt cx="48" cy="233"/>
              </a:xfrm>
            </p:grpSpPr>
            <p:sp>
              <p:nvSpPr>
                <p:cNvPr id="233544" name="Freeform 72"/>
                <p:cNvSpPr>
                  <a:spLocks/>
                </p:cNvSpPr>
                <p:nvPr/>
              </p:nvSpPr>
              <p:spPr bwMode="auto">
                <a:xfrm>
                  <a:off x="5508" y="1599"/>
                  <a:ext cx="48" cy="233"/>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45" name="Line 73"/>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46" name="Line 74"/>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grpSp>
          <p:grpSp>
            <p:nvGrpSpPr>
              <p:cNvPr id="18" name="Group 75"/>
              <p:cNvGrpSpPr>
                <a:grpSpLocks/>
              </p:cNvGrpSpPr>
              <p:nvPr/>
            </p:nvGrpSpPr>
            <p:grpSpPr bwMode="auto">
              <a:xfrm>
                <a:off x="5382" y="1044"/>
                <a:ext cx="48" cy="233"/>
                <a:chOff x="5508" y="1599"/>
                <a:chExt cx="48" cy="233"/>
              </a:xfrm>
            </p:grpSpPr>
            <p:sp>
              <p:nvSpPr>
                <p:cNvPr id="233548" name="Freeform 76"/>
                <p:cNvSpPr>
                  <a:spLocks/>
                </p:cNvSpPr>
                <p:nvPr/>
              </p:nvSpPr>
              <p:spPr bwMode="auto">
                <a:xfrm>
                  <a:off x="5508" y="1599"/>
                  <a:ext cx="48" cy="233"/>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49" name="Line 77"/>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50" name="Line 78"/>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grpSp>
        </p:grpSp>
        <p:sp>
          <p:nvSpPr>
            <p:cNvPr id="233551" name="Line 79"/>
            <p:cNvSpPr>
              <a:spLocks noChangeShapeType="1"/>
            </p:cNvSpPr>
            <p:nvPr/>
          </p:nvSpPr>
          <p:spPr bwMode="auto">
            <a:xfrm flipH="1">
              <a:off x="1026" y="3729"/>
              <a:ext cx="376" cy="0"/>
            </a:xfrm>
            <a:prstGeom prst="line">
              <a:avLst/>
            </a:prstGeom>
            <a:noFill/>
            <a:ln w="19050">
              <a:solidFill>
                <a:schemeClr val="tx1"/>
              </a:solidFill>
              <a:round/>
              <a:headEnd/>
              <a:tailEnd type="triangle" w="med" len="med"/>
            </a:ln>
            <a:effectLst/>
          </p:spPr>
          <p:txBody>
            <a:bodyPr lIns="91398" tIns="45699" rIns="91398" bIns="45699">
              <a:prstTxWarp prst="textNoShape">
                <a:avLst/>
              </a:prstTxWarp>
              <a:spAutoFit/>
            </a:bodyPr>
            <a:lstStyle/>
            <a:p>
              <a:endParaRPr lang="en-GB">
                <a:latin typeface="Verdana"/>
                <a:cs typeface="Verdana"/>
              </a:endParaRPr>
            </a:p>
          </p:txBody>
        </p:sp>
        <p:grpSp>
          <p:nvGrpSpPr>
            <p:cNvPr id="19" name="Group 105"/>
            <p:cNvGrpSpPr>
              <a:grpSpLocks/>
            </p:cNvGrpSpPr>
            <p:nvPr/>
          </p:nvGrpSpPr>
          <p:grpSpPr bwMode="auto">
            <a:xfrm>
              <a:off x="1143" y="3616"/>
              <a:ext cx="218" cy="334"/>
              <a:chOff x="5140" y="403"/>
              <a:chExt cx="218" cy="334"/>
            </a:xfrm>
          </p:grpSpPr>
          <p:sp>
            <p:nvSpPr>
              <p:cNvPr id="233578" name="Oval 106"/>
              <p:cNvSpPr>
                <a:spLocks noChangeArrowheads="1"/>
              </p:cNvSpPr>
              <p:nvPr/>
            </p:nvSpPr>
            <p:spPr bwMode="auto">
              <a:xfrm>
                <a:off x="5140" y="410"/>
                <a:ext cx="218" cy="327"/>
              </a:xfrm>
              <a:prstGeom prst="ellipse">
                <a:avLst/>
              </a:prstGeom>
              <a:solidFill>
                <a:schemeClr val="bg1"/>
              </a:solidFill>
              <a:ln w="9525">
                <a:solidFill>
                  <a:srgbClr val="FF0000"/>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79" name="Text Box 107"/>
              <p:cNvSpPr txBox="1">
                <a:spLocks noChangeArrowheads="1"/>
              </p:cNvSpPr>
              <p:nvPr/>
            </p:nvSpPr>
            <p:spPr bwMode="auto">
              <a:xfrm>
                <a:off x="5154" y="403"/>
                <a:ext cx="204" cy="233"/>
              </a:xfrm>
              <a:prstGeom prst="rect">
                <a:avLst/>
              </a:prstGeom>
              <a:noFill/>
              <a:ln w="9525">
                <a:noFill/>
                <a:miter lim="800000"/>
                <a:headEnd/>
                <a:tailEnd/>
              </a:ln>
              <a:effectLst/>
            </p:spPr>
            <p:txBody>
              <a:bodyPr lIns="91398" tIns="45699" rIns="91398" bIns="45699">
                <a:prstTxWarp prst="textNoShape">
                  <a:avLst/>
                </a:prstTxWarp>
                <a:spAutoFit/>
              </a:bodyPr>
              <a:lstStyle/>
              <a:p>
                <a:r>
                  <a:rPr lang="en-US" sz="1800">
                    <a:solidFill>
                      <a:srgbClr val="FF0000"/>
                    </a:solidFill>
                    <a:latin typeface="Verdana"/>
                    <a:cs typeface="Verdana"/>
                  </a:rPr>
                  <a:t>2</a:t>
                </a:r>
              </a:p>
            </p:txBody>
          </p:sp>
        </p:grpSp>
      </p:grpSp>
      <p:grpSp>
        <p:nvGrpSpPr>
          <p:cNvPr id="20" name="Group 112"/>
          <p:cNvGrpSpPr>
            <a:grpSpLocks/>
          </p:cNvGrpSpPr>
          <p:nvPr/>
        </p:nvGrpSpPr>
        <p:grpSpPr bwMode="auto">
          <a:xfrm>
            <a:off x="273050" y="1787954"/>
            <a:ext cx="4881563" cy="2081212"/>
            <a:chOff x="172" y="1288"/>
            <a:chExt cx="3075" cy="1311"/>
          </a:xfrm>
        </p:grpSpPr>
        <p:sp>
          <p:nvSpPr>
            <p:cNvPr id="233554" name="Text Box 82"/>
            <p:cNvSpPr txBox="1">
              <a:spLocks noChangeArrowheads="1"/>
            </p:cNvSpPr>
            <p:nvPr/>
          </p:nvSpPr>
          <p:spPr bwMode="auto">
            <a:xfrm>
              <a:off x="172" y="1288"/>
              <a:ext cx="1294" cy="872"/>
            </a:xfrm>
            <a:prstGeom prst="rect">
              <a:avLst/>
            </a:prstGeom>
            <a:noFill/>
            <a:ln w="9525">
              <a:noFill/>
              <a:miter lim="800000"/>
              <a:headEnd/>
              <a:tailEnd/>
            </a:ln>
            <a:effectLst/>
          </p:spPr>
          <p:txBody>
            <a:bodyPr wrap="square" lIns="91419" tIns="45710" rIns="91419" bIns="45710">
              <a:prstTxWarp prst="textNoShape">
                <a:avLst/>
              </a:prstTxWarp>
              <a:spAutoFit/>
            </a:bodyPr>
            <a:lstStyle/>
            <a:p>
              <a:r>
                <a:rPr lang="en-US" sz="1400" u="sng" dirty="0">
                  <a:solidFill>
                    <a:srgbClr val="FF0000"/>
                  </a:solidFill>
                  <a:latin typeface="Verdana"/>
                  <a:cs typeface="Verdana"/>
                </a:rPr>
                <a:t>2:</a:t>
              </a:r>
              <a:r>
                <a:rPr lang="en-US" sz="1400" dirty="0">
                  <a:solidFill>
                    <a:srgbClr val="FF0000"/>
                  </a:solidFill>
                  <a:latin typeface="Verdana"/>
                  <a:cs typeface="Verdana"/>
                </a:rPr>
                <a:t> NAT</a:t>
              </a:r>
              <a:r>
                <a:rPr lang="en-US" sz="1400" dirty="0" smtClean="0">
                  <a:solidFill>
                    <a:srgbClr val="FF0000"/>
                  </a:solidFill>
                  <a:latin typeface="Verdana"/>
                  <a:cs typeface="Verdana"/>
                </a:rPr>
                <a:t> </a:t>
              </a:r>
              <a:r>
                <a:rPr lang="en-US" sz="1400" dirty="0" err="1" smtClean="0">
                  <a:solidFill>
                    <a:srgbClr val="FF0000"/>
                  </a:solidFill>
                  <a:latin typeface="Verdana"/>
                  <a:cs typeface="Verdana"/>
                </a:rPr>
                <a:t>gw</a:t>
              </a:r>
              <a:r>
                <a:rPr lang="en-US" sz="1400" dirty="0" smtClean="0">
                  <a:solidFill>
                    <a:srgbClr val="FF0000"/>
                  </a:solidFill>
                  <a:latin typeface="Verdana"/>
                  <a:cs typeface="Verdana"/>
                </a:rPr>
                <a:t> changes datagram source </a:t>
              </a:r>
              <a:r>
                <a:rPr lang="en-US" sz="1400" dirty="0" err="1">
                  <a:solidFill>
                    <a:srgbClr val="FF0000"/>
                  </a:solidFill>
                  <a:latin typeface="Verdana"/>
                  <a:cs typeface="Verdana"/>
                </a:rPr>
                <a:t>addr</a:t>
              </a:r>
              <a:r>
                <a:rPr lang="en-US" sz="1400" dirty="0">
                  <a:solidFill>
                    <a:srgbClr val="FF0000"/>
                  </a:solidFill>
                  <a:latin typeface="Verdana"/>
                  <a:cs typeface="Verdana"/>
                </a:rPr>
                <a:t> </a:t>
              </a:r>
              <a:r>
                <a:rPr lang="en-US" sz="1400" dirty="0" smtClean="0">
                  <a:solidFill>
                    <a:srgbClr val="FF0000"/>
                  </a:solidFill>
                  <a:latin typeface="Verdana"/>
                  <a:cs typeface="Verdana"/>
                </a:rPr>
                <a:t>from 10.0.0.4, </a:t>
              </a:r>
              <a:r>
                <a:rPr lang="en-US" sz="1400" dirty="0">
                  <a:solidFill>
                    <a:srgbClr val="FF0000"/>
                  </a:solidFill>
                  <a:latin typeface="Verdana"/>
                  <a:cs typeface="Verdana"/>
                </a:rPr>
                <a:t>3345 </a:t>
              </a:r>
              <a:r>
                <a:rPr lang="en-US" sz="1400" dirty="0" smtClean="0">
                  <a:solidFill>
                    <a:srgbClr val="FF0000"/>
                  </a:solidFill>
                  <a:latin typeface="Verdana"/>
                  <a:cs typeface="Verdana"/>
                </a:rPr>
                <a:t>to 138.76.29.7</a:t>
              </a:r>
              <a:r>
                <a:rPr lang="en-US" sz="1400" dirty="0">
                  <a:solidFill>
                    <a:srgbClr val="FF0000"/>
                  </a:solidFill>
                  <a:latin typeface="Verdana"/>
                  <a:cs typeface="Verdana"/>
                </a:rPr>
                <a:t>, 5001,</a:t>
              </a:r>
            </a:p>
            <a:p>
              <a:r>
                <a:rPr lang="en-US" sz="1400" dirty="0">
                  <a:solidFill>
                    <a:srgbClr val="FF0000"/>
                  </a:solidFill>
                  <a:latin typeface="Verdana"/>
                  <a:cs typeface="Verdana"/>
                </a:rPr>
                <a:t>updates table</a:t>
              </a:r>
            </a:p>
          </p:txBody>
        </p:sp>
        <p:sp>
          <p:nvSpPr>
            <p:cNvPr id="233555" name="Line 83"/>
            <p:cNvSpPr>
              <a:spLocks noChangeShapeType="1"/>
            </p:cNvSpPr>
            <p:nvPr/>
          </p:nvSpPr>
          <p:spPr bwMode="auto">
            <a:xfrm>
              <a:off x="1285" y="2243"/>
              <a:ext cx="147" cy="356"/>
            </a:xfrm>
            <a:prstGeom prst="line">
              <a:avLst/>
            </a:prstGeom>
            <a:noFill/>
            <a:ln w="19050">
              <a:solidFill>
                <a:srgbClr val="FF0000"/>
              </a:solidFill>
              <a:round/>
              <a:headEnd/>
              <a:tailEnd type="triangle" w="med" len="med"/>
            </a:ln>
            <a:effectLst/>
          </p:spPr>
          <p:txBody>
            <a:bodyPr wrap="none" lIns="91419" tIns="45710" rIns="91419" bIns="45710">
              <a:prstTxWarp prst="textNoShape">
                <a:avLst/>
              </a:prstTxWarp>
              <a:spAutoFit/>
            </a:bodyPr>
            <a:lstStyle/>
            <a:p>
              <a:endParaRPr lang="en-GB">
                <a:latin typeface="Verdana"/>
                <a:cs typeface="Verdana"/>
              </a:endParaRPr>
            </a:p>
          </p:txBody>
        </p:sp>
        <p:sp>
          <p:nvSpPr>
            <p:cNvPr id="233582" name="Line 110"/>
            <p:cNvSpPr>
              <a:spLocks noChangeShapeType="1"/>
            </p:cNvSpPr>
            <p:nvPr/>
          </p:nvSpPr>
          <p:spPr bwMode="auto">
            <a:xfrm flipV="1">
              <a:off x="1275" y="1788"/>
              <a:ext cx="663" cy="455"/>
            </a:xfrm>
            <a:prstGeom prst="line">
              <a:avLst/>
            </a:prstGeom>
            <a:noFill/>
            <a:ln w="19050">
              <a:solidFill>
                <a:srgbClr val="FF0000"/>
              </a:solidFill>
              <a:round/>
              <a:headEnd/>
              <a:tailEnd type="triangle" w="med" len="med"/>
            </a:ln>
            <a:effectLst/>
          </p:spPr>
          <p:txBody>
            <a:bodyPr wrap="none" lIns="91419" tIns="45710" rIns="91419" bIns="45710">
              <a:prstTxWarp prst="textNoShape">
                <a:avLst/>
              </a:prstTxWarp>
              <a:spAutoFit/>
            </a:bodyPr>
            <a:lstStyle/>
            <a:p>
              <a:endParaRPr lang="en-GB">
                <a:latin typeface="Verdana"/>
                <a:cs typeface="Verdana"/>
              </a:endParaRPr>
            </a:p>
          </p:txBody>
        </p:sp>
        <p:sp>
          <p:nvSpPr>
            <p:cNvPr id="233583" name="Line 111"/>
            <p:cNvSpPr>
              <a:spLocks noChangeShapeType="1"/>
            </p:cNvSpPr>
            <p:nvPr/>
          </p:nvSpPr>
          <p:spPr bwMode="auto">
            <a:xfrm flipV="1">
              <a:off x="1275" y="1751"/>
              <a:ext cx="1972" cy="491"/>
            </a:xfrm>
            <a:prstGeom prst="line">
              <a:avLst/>
            </a:prstGeom>
            <a:noFill/>
            <a:ln w="19050">
              <a:solidFill>
                <a:srgbClr val="FF0000"/>
              </a:solidFill>
              <a:round/>
              <a:headEnd/>
              <a:tailEnd type="triangle" w="med" len="med"/>
            </a:ln>
            <a:effectLst/>
          </p:spPr>
          <p:txBody>
            <a:bodyPr wrap="none" lIns="91419" tIns="45710" rIns="91419" bIns="45710">
              <a:prstTxWarp prst="textNoShape">
                <a:avLst/>
              </a:prstTxWarp>
              <a:spAutoFit/>
            </a:bodyPr>
            <a:lstStyle/>
            <a:p>
              <a:endParaRPr lang="en-GB">
                <a:latin typeface="Verdana"/>
                <a:cs typeface="Verdana"/>
              </a:endParaRPr>
            </a:p>
          </p:txBody>
        </p:sp>
      </p:grpSp>
      <p:grpSp>
        <p:nvGrpSpPr>
          <p:cNvPr id="21" name="Group 129"/>
          <p:cNvGrpSpPr>
            <a:grpSpLocks/>
          </p:cNvGrpSpPr>
          <p:nvPr/>
        </p:nvGrpSpPr>
        <p:grpSpPr bwMode="auto">
          <a:xfrm>
            <a:off x="1360488" y="4826429"/>
            <a:ext cx="2471737" cy="738187"/>
            <a:chOff x="1163" y="3752"/>
            <a:chExt cx="1557" cy="465"/>
          </a:xfrm>
        </p:grpSpPr>
        <p:sp>
          <p:nvSpPr>
            <p:cNvPr id="233587" name="Rectangle 115"/>
            <p:cNvSpPr>
              <a:spLocks noChangeArrowheads="1"/>
            </p:cNvSpPr>
            <p:nvPr/>
          </p:nvSpPr>
          <p:spPr bwMode="auto">
            <a:xfrm>
              <a:off x="1163" y="3796"/>
              <a:ext cx="1183" cy="233"/>
            </a:xfrm>
            <a:prstGeom prst="rect">
              <a:avLst/>
            </a:prstGeom>
            <a:solidFill>
              <a:schemeClr val="bg1"/>
            </a:solidFill>
            <a:ln w="9525">
              <a:solidFill>
                <a:schemeClr val="tx1"/>
              </a:solidFill>
              <a:miter lim="800000"/>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88" name="Text Box 116"/>
            <p:cNvSpPr txBox="1">
              <a:spLocks noChangeArrowheads="1"/>
            </p:cNvSpPr>
            <p:nvPr/>
          </p:nvSpPr>
          <p:spPr bwMode="auto">
            <a:xfrm>
              <a:off x="1281" y="3788"/>
              <a:ext cx="1120" cy="349"/>
            </a:xfrm>
            <a:prstGeom prst="rect">
              <a:avLst/>
            </a:prstGeom>
            <a:noFill/>
            <a:ln w="9525">
              <a:noFill/>
              <a:miter lim="800000"/>
              <a:headEnd/>
              <a:tailEnd/>
            </a:ln>
            <a:effectLst/>
          </p:spPr>
          <p:txBody>
            <a:bodyPr lIns="91398" tIns="45699" rIns="91398" bIns="45699">
              <a:prstTxWarp prst="textNoShape">
                <a:avLst/>
              </a:prstTxWarp>
              <a:spAutoFit/>
            </a:bodyPr>
            <a:lstStyle/>
            <a:p>
              <a:r>
                <a:rPr lang="en-US" sz="1000" dirty="0">
                  <a:latin typeface="Verdana"/>
                  <a:cs typeface="Verdana"/>
                </a:rPr>
                <a:t>S: 128.119.40.186, 80 </a:t>
              </a:r>
            </a:p>
            <a:p>
              <a:r>
                <a:rPr lang="en-US" sz="1000" dirty="0">
                  <a:latin typeface="Verdana"/>
                  <a:cs typeface="Verdana"/>
                </a:rPr>
                <a:t>D: 138.76.29.7, 5001</a:t>
              </a:r>
            </a:p>
            <a:p>
              <a:endParaRPr lang="en-US" sz="1000" dirty="0">
                <a:latin typeface="Verdana"/>
                <a:cs typeface="Verdana"/>
              </a:endParaRPr>
            </a:p>
          </p:txBody>
        </p:sp>
        <p:grpSp>
          <p:nvGrpSpPr>
            <p:cNvPr id="22" name="Group 117"/>
            <p:cNvGrpSpPr>
              <a:grpSpLocks/>
            </p:cNvGrpSpPr>
            <p:nvPr/>
          </p:nvGrpSpPr>
          <p:grpSpPr bwMode="auto">
            <a:xfrm>
              <a:off x="1214" y="3752"/>
              <a:ext cx="52" cy="233"/>
              <a:chOff x="5508" y="1599"/>
              <a:chExt cx="48" cy="233"/>
            </a:xfrm>
          </p:grpSpPr>
          <p:sp>
            <p:nvSpPr>
              <p:cNvPr id="233590" name="Freeform 118"/>
              <p:cNvSpPr>
                <a:spLocks/>
              </p:cNvSpPr>
              <p:nvPr/>
            </p:nvSpPr>
            <p:spPr bwMode="auto">
              <a:xfrm>
                <a:off x="5508" y="1599"/>
                <a:ext cx="48" cy="233"/>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91" name="Line 119"/>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92" name="Line 120"/>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grpSp>
        <p:grpSp>
          <p:nvGrpSpPr>
            <p:cNvPr id="23" name="Group 121"/>
            <p:cNvGrpSpPr>
              <a:grpSpLocks/>
            </p:cNvGrpSpPr>
            <p:nvPr/>
          </p:nvGrpSpPr>
          <p:grpSpPr bwMode="auto">
            <a:xfrm>
              <a:off x="1193" y="3984"/>
              <a:ext cx="52" cy="233"/>
              <a:chOff x="5508" y="1599"/>
              <a:chExt cx="48" cy="233"/>
            </a:xfrm>
          </p:grpSpPr>
          <p:sp>
            <p:nvSpPr>
              <p:cNvPr id="233594" name="Freeform 122"/>
              <p:cNvSpPr>
                <a:spLocks/>
              </p:cNvSpPr>
              <p:nvPr/>
            </p:nvSpPr>
            <p:spPr bwMode="auto">
              <a:xfrm>
                <a:off x="5508" y="1599"/>
                <a:ext cx="48" cy="233"/>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95" name="Line 123"/>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596" name="Line 124"/>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grpSp>
        <p:sp>
          <p:nvSpPr>
            <p:cNvPr id="233597" name="Line 125"/>
            <p:cNvSpPr>
              <a:spLocks noChangeShapeType="1"/>
            </p:cNvSpPr>
            <p:nvPr/>
          </p:nvSpPr>
          <p:spPr bwMode="auto">
            <a:xfrm flipH="1">
              <a:off x="2344" y="3931"/>
              <a:ext cx="376" cy="0"/>
            </a:xfrm>
            <a:prstGeom prst="line">
              <a:avLst/>
            </a:prstGeom>
            <a:noFill/>
            <a:ln w="19050">
              <a:solidFill>
                <a:schemeClr val="tx1"/>
              </a:solidFill>
              <a:round/>
              <a:headEnd type="triangle" w="med" len="med"/>
              <a:tailEnd/>
            </a:ln>
            <a:effectLst/>
          </p:spPr>
          <p:txBody>
            <a:bodyPr lIns="91398" tIns="45699" rIns="91398" bIns="45699">
              <a:prstTxWarp prst="textNoShape">
                <a:avLst/>
              </a:prstTxWarp>
              <a:spAutoFit/>
            </a:bodyPr>
            <a:lstStyle/>
            <a:p>
              <a:endParaRPr lang="en-GB">
                <a:latin typeface="Verdana"/>
                <a:cs typeface="Verdana"/>
              </a:endParaRPr>
            </a:p>
          </p:txBody>
        </p:sp>
        <p:grpSp>
          <p:nvGrpSpPr>
            <p:cNvPr id="24" name="Group 126"/>
            <p:cNvGrpSpPr>
              <a:grpSpLocks/>
            </p:cNvGrpSpPr>
            <p:nvPr/>
          </p:nvGrpSpPr>
          <p:grpSpPr bwMode="auto">
            <a:xfrm>
              <a:off x="2409" y="3818"/>
              <a:ext cx="218" cy="334"/>
              <a:chOff x="5140" y="403"/>
              <a:chExt cx="218" cy="334"/>
            </a:xfrm>
          </p:grpSpPr>
          <p:sp>
            <p:nvSpPr>
              <p:cNvPr id="233599" name="Oval 127"/>
              <p:cNvSpPr>
                <a:spLocks noChangeArrowheads="1"/>
              </p:cNvSpPr>
              <p:nvPr/>
            </p:nvSpPr>
            <p:spPr bwMode="auto">
              <a:xfrm>
                <a:off x="5140" y="410"/>
                <a:ext cx="218" cy="327"/>
              </a:xfrm>
              <a:prstGeom prst="ellipse">
                <a:avLst/>
              </a:prstGeom>
              <a:solidFill>
                <a:schemeClr val="bg1"/>
              </a:solidFill>
              <a:ln w="9525">
                <a:solidFill>
                  <a:srgbClr val="FF0000"/>
                </a:solidFill>
                <a:round/>
                <a:headEnd/>
                <a:tailEnd/>
              </a:ln>
              <a:effectLst/>
            </p:spPr>
            <p:txBody>
              <a:bodyPr lIns="91398" tIns="45699" rIns="91398" bIns="45699">
                <a:prstTxWarp prst="textNoShape">
                  <a:avLst/>
                </a:prstTxWarp>
                <a:spAutoFit/>
              </a:bodyPr>
              <a:lstStyle/>
              <a:p>
                <a:endParaRPr lang="en-GB">
                  <a:latin typeface="Verdana"/>
                  <a:cs typeface="Verdana"/>
                </a:endParaRPr>
              </a:p>
            </p:txBody>
          </p:sp>
          <p:sp>
            <p:nvSpPr>
              <p:cNvPr id="233600" name="Text Box 128"/>
              <p:cNvSpPr txBox="1">
                <a:spLocks noChangeArrowheads="1"/>
              </p:cNvSpPr>
              <p:nvPr/>
            </p:nvSpPr>
            <p:spPr bwMode="auto">
              <a:xfrm>
                <a:off x="5154" y="403"/>
                <a:ext cx="204" cy="233"/>
              </a:xfrm>
              <a:prstGeom prst="rect">
                <a:avLst/>
              </a:prstGeom>
              <a:noFill/>
              <a:ln w="9525">
                <a:noFill/>
                <a:miter lim="800000"/>
                <a:headEnd/>
                <a:tailEnd/>
              </a:ln>
              <a:effectLst/>
            </p:spPr>
            <p:txBody>
              <a:bodyPr lIns="91398" tIns="45699" rIns="91398" bIns="45699">
                <a:prstTxWarp prst="textNoShape">
                  <a:avLst/>
                </a:prstTxWarp>
                <a:spAutoFit/>
              </a:bodyPr>
              <a:lstStyle/>
              <a:p>
                <a:r>
                  <a:rPr lang="en-US" sz="1800">
                    <a:solidFill>
                      <a:srgbClr val="FF0000"/>
                    </a:solidFill>
                    <a:latin typeface="Verdana"/>
                    <a:cs typeface="Verdana"/>
                  </a:rPr>
                  <a:t>3</a:t>
                </a:r>
              </a:p>
            </p:txBody>
          </p:sp>
        </p:grpSp>
      </p:grpSp>
      <p:sp>
        <p:nvSpPr>
          <p:cNvPr id="233603" name="Text Box 131"/>
          <p:cNvSpPr txBox="1">
            <a:spLocks noChangeArrowheads="1"/>
          </p:cNvSpPr>
          <p:nvPr/>
        </p:nvSpPr>
        <p:spPr bwMode="auto">
          <a:xfrm>
            <a:off x="1317625" y="5457264"/>
            <a:ext cx="1941765" cy="738644"/>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u="sng" dirty="0">
                <a:solidFill>
                  <a:srgbClr val="FF0000"/>
                </a:solidFill>
                <a:latin typeface="Verdana"/>
                <a:cs typeface="Verdana"/>
              </a:rPr>
              <a:t>3:</a:t>
            </a:r>
            <a:r>
              <a:rPr lang="en-US" sz="1400" dirty="0">
                <a:solidFill>
                  <a:srgbClr val="FF0000"/>
                </a:solidFill>
                <a:latin typeface="Verdana"/>
                <a:cs typeface="Verdana"/>
              </a:rPr>
              <a:t> Reply arrives</a:t>
            </a:r>
          </a:p>
          <a:p>
            <a:r>
              <a:rPr lang="en-US" sz="1400" dirty="0">
                <a:solidFill>
                  <a:srgbClr val="FF0000"/>
                </a:solidFill>
                <a:latin typeface="Verdana"/>
                <a:cs typeface="Verdana"/>
              </a:rPr>
              <a:t> </a:t>
            </a:r>
            <a:r>
              <a:rPr lang="en-US" sz="1400" dirty="0" err="1">
                <a:solidFill>
                  <a:srgbClr val="FF0000"/>
                </a:solidFill>
                <a:latin typeface="Verdana"/>
                <a:cs typeface="Verdana"/>
              </a:rPr>
              <a:t>dest</a:t>
            </a:r>
            <a:r>
              <a:rPr lang="en-US" sz="1400" dirty="0">
                <a:solidFill>
                  <a:srgbClr val="FF0000"/>
                </a:solidFill>
                <a:latin typeface="Verdana"/>
                <a:cs typeface="Verdana"/>
              </a:rPr>
              <a:t>. address:</a:t>
            </a:r>
          </a:p>
          <a:p>
            <a:r>
              <a:rPr lang="en-US" sz="1400" dirty="0">
                <a:solidFill>
                  <a:srgbClr val="FF0000"/>
                </a:solidFill>
                <a:latin typeface="Verdana"/>
                <a:cs typeface="Verdana"/>
              </a:rPr>
              <a:t> 138.76.29.7, 5001</a:t>
            </a:r>
          </a:p>
        </p:txBody>
      </p:sp>
      <p:sp>
        <p:nvSpPr>
          <p:cNvPr id="233608" name="Text Box 136"/>
          <p:cNvSpPr txBox="1">
            <a:spLocks noChangeArrowheads="1"/>
          </p:cNvSpPr>
          <p:nvPr/>
        </p:nvSpPr>
        <p:spPr bwMode="auto">
          <a:xfrm>
            <a:off x="4741863" y="5121704"/>
            <a:ext cx="3536202" cy="1169531"/>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u="sng" dirty="0">
                <a:solidFill>
                  <a:srgbClr val="FF0000"/>
                </a:solidFill>
                <a:latin typeface="Verdana"/>
                <a:cs typeface="Verdana"/>
              </a:rPr>
              <a:t>4:</a:t>
            </a:r>
            <a:r>
              <a:rPr lang="en-US" sz="1400" dirty="0">
                <a:solidFill>
                  <a:srgbClr val="FF0000"/>
                </a:solidFill>
                <a:latin typeface="Verdana"/>
                <a:cs typeface="Verdana"/>
              </a:rPr>
              <a:t> NAT router</a:t>
            </a:r>
          </a:p>
          <a:p>
            <a:r>
              <a:rPr lang="en-US" sz="1400" dirty="0">
                <a:solidFill>
                  <a:srgbClr val="FF0000"/>
                </a:solidFill>
                <a:latin typeface="Verdana"/>
                <a:cs typeface="Verdana"/>
              </a:rPr>
              <a:t>changes datagram</a:t>
            </a:r>
          </a:p>
          <a:p>
            <a:r>
              <a:rPr lang="en-US" sz="1400" dirty="0" err="1">
                <a:solidFill>
                  <a:srgbClr val="FF0000"/>
                </a:solidFill>
                <a:latin typeface="Verdana"/>
                <a:cs typeface="Verdana"/>
              </a:rPr>
              <a:t>dest</a:t>
            </a:r>
            <a:r>
              <a:rPr lang="en-US" sz="1400" dirty="0">
                <a:solidFill>
                  <a:srgbClr val="FF0000"/>
                </a:solidFill>
                <a:latin typeface="Verdana"/>
                <a:cs typeface="Verdana"/>
              </a:rPr>
              <a:t> </a:t>
            </a:r>
            <a:r>
              <a:rPr lang="en-US" sz="1400" dirty="0" err="1">
                <a:solidFill>
                  <a:srgbClr val="FF0000"/>
                </a:solidFill>
                <a:latin typeface="Verdana"/>
                <a:cs typeface="Verdana"/>
              </a:rPr>
              <a:t>addr</a:t>
            </a:r>
            <a:r>
              <a:rPr lang="en-US" sz="1400" dirty="0">
                <a:solidFill>
                  <a:srgbClr val="FF0000"/>
                </a:solidFill>
                <a:latin typeface="Verdana"/>
                <a:cs typeface="Verdana"/>
              </a:rPr>
              <a:t> from</a:t>
            </a:r>
          </a:p>
          <a:p>
            <a:r>
              <a:rPr lang="en-US" sz="1400" dirty="0">
                <a:solidFill>
                  <a:srgbClr val="FF0000"/>
                </a:solidFill>
                <a:latin typeface="Verdana"/>
                <a:cs typeface="Verdana"/>
              </a:rPr>
              <a:t>138.76.29.7, 5001 to </a:t>
            </a:r>
            <a:r>
              <a:rPr lang="en-US" sz="1400" dirty="0" smtClean="0">
                <a:solidFill>
                  <a:srgbClr val="FF0000"/>
                </a:solidFill>
                <a:latin typeface="Verdana"/>
                <a:cs typeface="Verdana"/>
              </a:rPr>
              <a:t>10.0.0.4, </a:t>
            </a:r>
            <a:r>
              <a:rPr lang="en-US" sz="1400" dirty="0">
                <a:solidFill>
                  <a:srgbClr val="FF0000"/>
                </a:solidFill>
                <a:latin typeface="Verdana"/>
                <a:cs typeface="Verdana"/>
              </a:rPr>
              <a:t>3345</a:t>
            </a:r>
            <a:r>
              <a:rPr lang="en-US" sz="1400" dirty="0">
                <a:latin typeface="Verdana"/>
                <a:cs typeface="Verdana"/>
              </a:rPr>
              <a:t> </a:t>
            </a:r>
            <a:endParaRPr lang="en-US" sz="1400" dirty="0">
              <a:solidFill>
                <a:srgbClr val="FF0000"/>
              </a:solidFill>
              <a:latin typeface="Verdana"/>
              <a:cs typeface="Verdana"/>
            </a:endParaRPr>
          </a:p>
          <a:p>
            <a:endParaRPr lang="en-US" sz="1400" dirty="0">
              <a:solidFill>
                <a:srgbClr val="FF0000"/>
              </a:solidFill>
              <a:latin typeface="Verdana"/>
              <a:cs typeface="Verdana"/>
            </a:endParaRPr>
          </a:p>
        </p:txBody>
      </p:sp>
      <p:sp>
        <p:nvSpPr>
          <p:cNvPr id="233610" name="Line 138"/>
          <p:cNvSpPr>
            <a:spLocks noChangeShapeType="1"/>
          </p:cNvSpPr>
          <p:nvPr/>
        </p:nvSpPr>
        <p:spPr bwMode="auto">
          <a:xfrm>
            <a:off x="1022350" y="4418441"/>
            <a:ext cx="3025775" cy="6350"/>
          </a:xfrm>
          <a:prstGeom prst="line">
            <a:avLst/>
          </a:prstGeom>
          <a:noFill/>
          <a:ln w="19050">
            <a:solidFill>
              <a:schemeClr val="tx1"/>
            </a:solidFill>
            <a:round/>
            <a:headEnd/>
            <a:tailEnd/>
          </a:ln>
          <a:effectLst/>
        </p:spPr>
        <p:txBody>
          <a:bodyPr wrap="none">
            <a:prstTxWarp prst="textNoShape">
              <a:avLst/>
            </a:prstTxWarp>
          </a:bodyPr>
          <a:lstStyle/>
          <a:p>
            <a:endParaRPr lang="en-GB">
              <a:latin typeface="Verdana"/>
              <a:cs typeface="Verdana"/>
            </a:endParaRPr>
          </a:p>
        </p:txBody>
      </p:sp>
      <p:graphicFrame>
        <p:nvGraphicFramePr>
          <p:cNvPr id="325639" name="Object 7"/>
          <p:cNvGraphicFramePr>
            <a:graphicFrameLocks noChangeAspect="1"/>
          </p:cNvGraphicFramePr>
          <p:nvPr/>
        </p:nvGraphicFramePr>
        <p:xfrm>
          <a:off x="7547533" y="3407603"/>
          <a:ext cx="579437" cy="482600"/>
        </p:xfrm>
        <a:graphic>
          <a:graphicData uri="http://schemas.openxmlformats.org/presentationml/2006/ole">
            <p:oleObj spid="_x0000_s325639" name="Clip" r:id="rId6" imgW="1307948" imgH="1084823"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000"/>
                                        <p:tgtEl>
                                          <p:spTgt spid="15"/>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33533"/>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233603"/>
                                        </p:tgtEl>
                                        <p:attrNameLst>
                                          <p:attrName>style.visibility</p:attrName>
                                        </p:attrNameLst>
                                      </p:cBhvr>
                                      <p:to>
                                        <p:strVal val="visible"/>
                                      </p:to>
                                    </p:set>
                                  </p:childTnLst>
                                  <p:subTnLst>
                                    <p:set>
                                      <p:cBhvr override="childStyle">
                                        <p:cTn dur="1" fill="hold" display="0" masterRel="nextClick" afterEffect="1"/>
                                        <p:tgtEl>
                                          <p:spTgt spid="233603"/>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33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33" grpId="0"/>
      <p:bldP spid="233603" grpId="0"/>
      <p:bldP spid="233608" grpId="0"/>
    </p:bld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smtClean="0"/>
              <a:t>NAT: Network Address Translation</a:t>
            </a:r>
            <a:endParaRPr lang="en-US"/>
          </a:p>
        </p:txBody>
      </p:sp>
      <p:sp>
        <p:nvSpPr>
          <p:cNvPr id="348163" name="Rectangle 3"/>
          <p:cNvSpPr>
            <a:spLocks noGrp="1" noChangeArrowheads="1"/>
          </p:cNvSpPr>
          <p:nvPr>
            <p:ph idx="4294967295"/>
          </p:nvPr>
        </p:nvSpPr>
        <p:spPr>
          <a:xfrm>
            <a:off x="451772" y="1600200"/>
            <a:ext cx="7772400" cy="4648200"/>
          </a:xfrm>
        </p:spPr>
        <p:txBody>
          <a:bodyPr/>
          <a:lstStyle/>
          <a:p>
            <a:r>
              <a:rPr lang="en-US" sz="2400" dirty="0"/>
              <a:t>16-bit port-number field: </a:t>
            </a:r>
          </a:p>
          <a:p>
            <a:pPr lvl="1"/>
            <a:r>
              <a:rPr lang="en-US" sz="2000" dirty="0"/>
              <a:t>60,000 simultaneous connections with a single LAN-side address!</a:t>
            </a:r>
          </a:p>
          <a:p>
            <a:r>
              <a:rPr lang="en-US" sz="2400" dirty="0"/>
              <a:t>NAT is controversial:</a:t>
            </a:r>
            <a:endParaRPr lang="en-US" sz="2400" dirty="0" smtClean="0"/>
          </a:p>
          <a:p>
            <a:pPr lvl="1"/>
            <a:r>
              <a:rPr lang="en-US" sz="2000" dirty="0" smtClean="0"/>
              <a:t>violates </a:t>
            </a:r>
            <a:r>
              <a:rPr lang="en-US" sz="2000" dirty="0"/>
              <a:t>end-to-end argument</a:t>
            </a:r>
          </a:p>
          <a:p>
            <a:pPr lvl="2"/>
            <a:r>
              <a:rPr lang="en-US" sz="1800" dirty="0"/>
              <a:t>NAT possibility must be taken into account by app designers, </a:t>
            </a:r>
            <a:r>
              <a:rPr lang="en-US" sz="1800" dirty="0" err="1"/>
              <a:t>eg</a:t>
            </a:r>
            <a:r>
              <a:rPr lang="en-US" sz="1800" dirty="0"/>
              <a:t>, P2P applications</a:t>
            </a:r>
          </a:p>
          <a:p>
            <a:pPr lvl="1"/>
            <a:r>
              <a:rPr lang="en-US" sz="2000" dirty="0"/>
              <a:t>address shortage should instead be solved by IPv6</a:t>
            </a:r>
          </a:p>
          <a:p>
            <a:endParaRPr lang="en-US" sz="24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1" name="Rectangle 3"/>
          <p:cNvSpPr>
            <a:spLocks noGrp="1" noChangeArrowheads="1"/>
          </p:cNvSpPr>
          <p:nvPr>
            <p:ph type="title"/>
          </p:nvPr>
        </p:nvSpPr>
        <p:spPr/>
        <p:txBody>
          <a:bodyPr/>
          <a:lstStyle/>
          <a:p>
            <a:r>
              <a:rPr lang="en-US" smtClean="0"/>
              <a:t>Simple NAT</a:t>
            </a:r>
            <a:endParaRPr lang="en-US"/>
          </a:p>
        </p:txBody>
      </p:sp>
      <p:sp>
        <p:nvSpPr>
          <p:cNvPr id="211970" name="Freeform 2"/>
          <p:cNvSpPr>
            <a:spLocks/>
          </p:cNvSpPr>
          <p:nvPr/>
        </p:nvSpPr>
        <p:spPr bwMode="auto">
          <a:xfrm>
            <a:off x="1545010" y="2773209"/>
            <a:ext cx="1924050" cy="1763712"/>
          </a:xfrm>
          <a:custGeom>
            <a:avLst/>
            <a:gdLst/>
            <a:ahLst/>
            <a:cxnLst>
              <a:cxn ang="0">
                <a:pos x="195" y="1101"/>
              </a:cxn>
              <a:cxn ang="0">
                <a:pos x="123" y="987"/>
              </a:cxn>
              <a:cxn ang="0">
                <a:pos x="31" y="874"/>
              </a:cxn>
              <a:cxn ang="0">
                <a:pos x="0" y="782"/>
              </a:cxn>
              <a:cxn ang="0">
                <a:pos x="21" y="309"/>
              </a:cxn>
              <a:cxn ang="0">
                <a:pos x="113" y="123"/>
              </a:cxn>
              <a:cxn ang="0">
                <a:pos x="165" y="72"/>
              </a:cxn>
              <a:cxn ang="0">
                <a:pos x="226" y="51"/>
              </a:cxn>
              <a:cxn ang="0">
                <a:pos x="329" y="62"/>
              </a:cxn>
              <a:cxn ang="0">
                <a:pos x="391" y="103"/>
              </a:cxn>
              <a:cxn ang="0">
                <a:pos x="494" y="134"/>
              </a:cxn>
              <a:cxn ang="0">
                <a:pos x="576" y="123"/>
              </a:cxn>
              <a:cxn ang="0">
                <a:pos x="627" y="72"/>
              </a:cxn>
              <a:cxn ang="0">
                <a:pos x="751" y="0"/>
              </a:cxn>
              <a:cxn ang="0">
                <a:pos x="854" y="41"/>
              </a:cxn>
              <a:cxn ang="0">
                <a:pos x="895" y="144"/>
              </a:cxn>
              <a:cxn ang="0">
                <a:pos x="885" y="247"/>
              </a:cxn>
              <a:cxn ang="0">
                <a:pos x="720" y="329"/>
              </a:cxn>
              <a:cxn ang="0">
                <a:pos x="710" y="535"/>
              </a:cxn>
              <a:cxn ang="0">
                <a:pos x="741" y="648"/>
              </a:cxn>
              <a:cxn ang="0">
                <a:pos x="802" y="710"/>
              </a:cxn>
              <a:cxn ang="0">
                <a:pos x="823" y="741"/>
              </a:cxn>
              <a:cxn ang="0">
                <a:pos x="843" y="802"/>
              </a:cxn>
              <a:cxn ang="0">
                <a:pos x="833" y="957"/>
              </a:cxn>
              <a:cxn ang="0">
                <a:pos x="648" y="1111"/>
              </a:cxn>
              <a:cxn ang="0">
                <a:pos x="525" y="1070"/>
              </a:cxn>
              <a:cxn ang="0">
                <a:pos x="432" y="998"/>
              </a:cxn>
              <a:cxn ang="0">
                <a:pos x="370" y="977"/>
              </a:cxn>
              <a:cxn ang="0">
                <a:pos x="278" y="1029"/>
              </a:cxn>
              <a:cxn ang="0">
                <a:pos x="183" y="1032"/>
              </a:cxn>
            </a:cxnLst>
            <a:rect l="0" t="0" r="r" b="b"/>
            <a:pathLst>
              <a:path w="895" h="1111">
                <a:moveTo>
                  <a:pt x="195" y="1101"/>
                </a:moveTo>
                <a:cubicBezTo>
                  <a:pt x="176" y="1043"/>
                  <a:pt x="174" y="1021"/>
                  <a:pt x="123" y="987"/>
                </a:cubicBezTo>
                <a:cubicBezTo>
                  <a:pt x="108" y="942"/>
                  <a:pt x="70" y="900"/>
                  <a:pt x="31" y="874"/>
                </a:cubicBezTo>
                <a:cubicBezTo>
                  <a:pt x="21" y="843"/>
                  <a:pt x="10" y="813"/>
                  <a:pt x="0" y="782"/>
                </a:cubicBezTo>
                <a:cubicBezTo>
                  <a:pt x="8" y="624"/>
                  <a:pt x="12" y="467"/>
                  <a:pt x="21" y="309"/>
                </a:cubicBezTo>
                <a:cubicBezTo>
                  <a:pt x="26" y="219"/>
                  <a:pt x="40" y="172"/>
                  <a:pt x="113" y="123"/>
                </a:cubicBezTo>
                <a:cubicBezTo>
                  <a:pt x="132" y="96"/>
                  <a:pt x="133" y="87"/>
                  <a:pt x="165" y="72"/>
                </a:cubicBezTo>
                <a:cubicBezTo>
                  <a:pt x="185" y="63"/>
                  <a:pt x="226" y="51"/>
                  <a:pt x="226" y="51"/>
                </a:cubicBezTo>
                <a:cubicBezTo>
                  <a:pt x="260" y="55"/>
                  <a:pt x="296" y="52"/>
                  <a:pt x="329" y="62"/>
                </a:cubicBezTo>
                <a:cubicBezTo>
                  <a:pt x="353" y="69"/>
                  <a:pt x="367" y="95"/>
                  <a:pt x="391" y="103"/>
                </a:cubicBezTo>
                <a:cubicBezTo>
                  <a:pt x="466" y="127"/>
                  <a:pt x="432" y="117"/>
                  <a:pt x="494" y="134"/>
                </a:cubicBezTo>
                <a:cubicBezTo>
                  <a:pt x="521" y="130"/>
                  <a:pt x="549" y="130"/>
                  <a:pt x="576" y="123"/>
                </a:cubicBezTo>
                <a:cubicBezTo>
                  <a:pt x="622" y="110"/>
                  <a:pt x="596" y="99"/>
                  <a:pt x="627" y="72"/>
                </a:cubicBezTo>
                <a:cubicBezTo>
                  <a:pt x="662" y="41"/>
                  <a:pt x="706" y="14"/>
                  <a:pt x="751" y="0"/>
                </a:cubicBezTo>
                <a:cubicBezTo>
                  <a:pt x="792" y="10"/>
                  <a:pt x="819" y="18"/>
                  <a:pt x="854" y="41"/>
                </a:cubicBezTo>
                <a:cubicBezTo>
                  <a:pt x="876" y="75"/>
                  <a:pt x="883" y="106"/>
                  <a:pt x="895" y="144"/>
                </a:cubicBezTo>
                <a:cubicBezTo>
                  <a:pt x="892" y="178"/>
                  <a:pt x="890" y="213"/>
                  <a:pt x="885" y="247"/>
                </a:cubicBezTo>
                <a:cubicBezTo>
                  <a:pt x="872" y="328"/>
                  <a:pt x="778" y="323"/>
                  <a:pt x="720" y="329"/>
                </a:cubicBezTo>
                <a:cubicBezTo>
                  <a:pt x="675" y="396"/>
                  <a:pt x="692" y="459"/>
                  <a:pt x="710" y="535"/>
                </a:cubicBezTo>
                <a:cubicBezTo>
                  <a:pt x="719" y="573"/>
                  <a:pt x="717" y="617"/>
                  <a:pt x="741" y="648"/>
                </a:cubicBezTo>
                <a:cubicBezTo>
                  <a:pt x="759" y="671"/>
                  <a:pt x="786" y="686"/>
                  <a:pt x="802" y="710"/>
                </a:cubicBezTo>
                <a:cubicBezTo>
                  <a:pt x="809" y="720"/>
                  <a:pt x="816" y="731"/>
                  <a:pt x="823" y="741"/>
                </a:cubicBezTo>
                <a:cubicBezTo>
                  <a:pt x="830" y="761"/>
                  <a:pt x="836" y="782"/>
                  <a:pt x="843" y="802"/>
                </a:cubicBezTo>
                <a:cubicBezTo>
                  <a:pt x="859" y="851"/>
                  <a:pt x="840" y="906"/>
                  <a:pt x="833" y="957"/>
                </a:cubicBezTo>
                <a:cubicBezTo>
                  <a:pt x="819" y="1056"/>
                  <a:pt x="730" y="1084"/>
                  <a:pt x="648" y="1111"/>
                </a:cubicBezTo>
                <a:cubicBezTo>
                  <a:pt x="578" y="1100"/>
                  <a:pt x="583" y="1089"/>
                  <a:pt x="525" y="1070"/>
                </a:cubicBezTo>
                <a:cubicBezTo>
                  <a:pt x="493" y="1048"/>
                  <a:pt x="468" y="1014"/>
                  <a:pt x="432" y="998"/>
                </a:cubicBezTo>
                <a:cubicBezTo>
                  <a:pt x="412" y="989"/>
                  <a:pt x="370" y="977"/>
                  <a:pt x="370" y="977"/>
                </a:cubicBezTo>
                <a:cubicBezTo>
                  <a:pt x="328" y="987"/>
                  <a:pt x="308" y="998"/>
                  <a:pt x="278" y="1029"/>
                </a:cubicBezTo>
                <a:lnTo>
                  <a:pt x="183" y="1032"/>
                </a:lnTo>
              </a:path>
            </a:pathLst>
          </a:custGeom>
          <a:solidFill>
            <a:schemeClr val="folHlink"/>
          </a:solidFill>
          <a:ln w="9525">
            <a:noFill/>
            <a:round/>
            <a:headEnd/>
            <a:tailEnd/>
          </a:ln>
          <a:effectLst/>
        </p:spPr>
        <p:txBody>
          <a:bodyPr>
            <a:prstTxWarp prst="textNoShape">
              <a:avLst/>
            </a:prstTxWarp>
          </a:bodyPr>
          <a:lstStyle/>
          <a:p>
            <a:endParaRPr lang="en-GB"/>
          </a:p>
        </p:txBody>
      </p:sp>
      <p:sp>
        <p:nvSpPr>
          <p:cNvPr id="211977" name="AutoShape 9"/>
          <p:cNvSpPr>
            <a:spLocks noChangeArrowheads="1"/>
          </p:cNvSpPr>
          <p:nvPr/>
        </p:nvSpPr>
        <p:spPr bwMode="auto">
          <a:xfrm>
            <a:off x="3345235" y="2917671"/>
            <a:ext cx="1584325" cy="1439863"/>
          </a:xfrm>
          <a:custGeom>
            <a:avLst/>
            <a:gdLst>
              <a:gd name="G0" fmla="+- 3929 0 0"/>
              <a:gd name="G1" fmla="+- 5649 0 0"/>
              <a:gd name="G2" fmla="+- 3191 0 0"/>
              <a:gd name="G3" fmla="+- 9436 0 0"/>
              <a:gd name="G4" fmla="+- 21600 0 5649"/>
              <a:gd name="G5" fmla="+- 21600 0 9436"/>
              <a:gd name="G6" fmla="+- 3929 21600 0"/>
              <a:gd name="G7" fmla="*/ G6 1 2"/>
              <a:gd name="G8" fmla="+- 21600 0 3929"/>
              <a:gd name="G9" fmla="+- 21600 0 3191"/>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3929" y="3929"/>
                </a:moveTo>
                <a:lnTo>
                  <a:pt x="9436" y="3929"/>
                </a:lnTo>
                <a:lnTo>
                  <a:pt x="9436" y="3191"/>
                </a:lnTo>
                <a:lnTo>
                  <a:pt x="5649" y="3191"/>
                </a:lnTo>
                <a:lnTo>
                  <a:pt x="10800" y="0"/>
                </a:lnTo>
                <a:lnTo>
                  <a:pt x="15951" y="3191"/>
                </a:lnTo>
                <a:lnTo>
                  <a:pt x="12164" y="3191"/>
                </a:lnTo>
                <a:lnTo>
                  <a:pt x="12164" y="3929"/>
                </a:lnTo>
                <a:lnTo>
                  <a:pt x="17671" y="3929"/>
                </a:lnTo>
                <a:lnTo>
                  <a:pt x="17671" y="9436"/>
                </a:lnTo>
                <a:lnTo>
                  <a:pt x="18409" y="9436"/>
                </a:lnTo>
                <a:lnTo>
                  <a:pt x="18409" y="5649"/>
                </a:lnTo>
                <a:lnTo>
                  <a:pt x="21600" y="10800"/>
                </a:lnTo>
                <a:lnTo>
                  <a:pt x="18409" y="15951"/>
                </a:lnTo>
                <a:lnTo>
                  <a:pt x="18409" y="12164"/>
                </a:lnTo>
                <a:lnTo>
                  <a:pt x="17671" y="12164"/>
                </a:lnTo>
                <a:lnTo>
                  <a:pt x="17671" y="17671"/>
                </a:lnTo>
                <a:lnTo>
                  <a:pt x="12164" y="17671"/>
                </a:lnTo>
                <a:lnTo>
                  <a:pt x="12164" y="18409"/>
                </a:lnTo>
                <a:lnTo>
                  <a:pt x="15951" y="18409"/>
                </a:lnTo>
                <a:lnTo>
                  <a:pt x="10800" y="21600"/>
                </a:lnTo>
                <a:lnTo>
                  <a:pt x="5649" y="18409"/>
                </a:lnTo>
                <a:lnTo>
                  <a:pt x="9436" y="18409"/>
                </a:lnTo>
                <a:lnTo>
                  <a:pt x="9436" y="17671"/>
                </a:lnTo>
                <a:lnTo>
                  <a:pt x="3929" y="17671"/>
                </a:lnTo>
                <a:lnTo>
                  <a:pt x="3929" y="12164"/>
                </a:lnTo>
                <a:lnTo>
                  <a:pt x="3191" y="12164"/>
                </a:lnTo>
                <a:lnTo>
                  <a:pt x="3191" y="15951"/>
                </a:lnTo>
                <a:lnTo>
                  <a:pt x="0" y="10800"/>
                </a:lnTo>
                <a:lnTo>
                  <a:pt x="3191" y="5649"/>
                </a:lnTo>
                <a:lnTo>
                  <a:pt x="3191" y="9436"/>
                </a:lnTo>
                <a:lnTo>
                  <a:pt x="3929" y="9436"/>
                </a:lnTo>
                <a:close/>
              </a:path>
            </a:pathLst>
          </a:custGeom>
          <a:solidFill>
            <a:schemeClr val="accent1"/>
          </a:solidFill>
          <a:ln w="9525">
            <a:solidFill>
              <a:schemeClr val="tx1"/>
            </a:solidFill>
            <a:miter lim="800000"/>
            <a:headEnd/>
            <a:tailEnd/>
          </a:ln>
          <a:effectLst/>
        </p:spPr>
        <p:txBody>
          <a:bodyPr wrap="none" lIns="91430" tIns="45715" rIns="91430" bIns="45715" anchor="ctr">
            <a:prstTxWarp prst="textNoShape">
              <a:avLst/>
            </a:prstTxWarp>
          </a:bodyPr>
          <a:lstStyle/>
          <a:p>
            <a:pPr algn="ctr" eaLnBrk="1" hangingPunct="1"/>
            <a:r>
              <a:rPr lang="it-IT" sz="1800">
                <a:latin typeface="Verdana"/>
                <a:cs typeface="Verdana"/>
              </a:rPr>
              <a:t>NAT</a:t>
            </a:r>
          </a:p>
        </p:txBody>
      </p:sp>
      <p:sp>
        <p:nvSpPr>
          <p:cNvPr id="211978" name="Line 10"/>
          <p:cNvSpPr>
            <a:spLocks noChangeShapeType="1"/>
          </p:cNvSpPr>
          <p:nvPr/>
        </p:nvSpPr>
        <p:spPr bwMode="auto">
          <a:xfrm>
            <a:off x="5289922" y="1620684"/>
            <a:ext cx="0" cy="4895850"/>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1979" name="Line 11"/>
          <p:cNvSpPr>
            <a:spLocks noChangeShapeType="1"/>
          </p:cNvSpPr>
          <p:nvPr/>
        </p:nvSpPr>
        <p:spPr bwMode="auto">
          <a:xfrm>
            <a:off x="4931147" y="3636809"/>
            <a:ext cx="358775" cy="0"/>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1980" name="Line 12"/>
          <p:cNvSpPr>
            <a:spLocks noChangeShapeType="1"/>
          </p:cNvSpPr>
          <p:nvPr/>
        </p:nvSpPr>
        <p:spPr bwMode="auto">
          <a:xfrm>
            <a:off x="5289922" y="6518121"/>
            <a:ext cx="576263" cy="0"/>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1981" name="Line 13"/>
          <p:cNvSpPr>
            <a:spLocks noChangeShapeType="1"/>
          </p:cNvSpPr>
          <p:nvPr/>
        </p:nvSpPr>
        <p:spPr bwMode="auto">
          <a:xfrm>
            <a:off x="5289922" y="5149696"/>
            <a:ext cx="576263" cy="0"/>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1982" name="Line 14"/>
          <p:cNvSpPr>
            <a:spLocks noChangeShapeType="1"/>
          </p:cNvSpPr>
          <p:nvPr/>
        </p:nvSpPr>
        <p:spPr bwMode="auto">
          <a:xfrm>
            <a:off x="5289922" y="3997171"/>
            <a:ext cx="576263" cy="0"/>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1983" name="Line 15"/>
          <p:cNvSpPr>
            <a:spLocks noChangeShapeType="1"/>
          </p:cNvSpPr>
          <p:nvPr/>
        </p:nvSpPr>
        <p:spPr bwMode="auto">
          <a:xfrm>
            <a:off x="5289922" y="3060546"/>
            <a:ext cx="576263" cy="0"/>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1984" name="Line 16"/>
          <p:cNvSpPr>
            <a:spLocks noChangeShapeType="1"/>
          </p:cNvSpPr>
          <p:nvPr/>
        </p:nvSpPr>
        <p:spPr bwMode="auto">
          <a:xfrm>
            <a:off x="5289922" y="1620684"/>
            <a:ext cx="576263" cy="0"/>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1985" name="Line 17"/>
          <p:cNvSpPr>
            <a:spLocks noChangeShapeType="1"/>
          </p:cNvSpPr>
          <p:nvPr/>
        </p:nvSpPr>
        <p:spPr bwMode="auto">
          <a:xfrm flipH="1" flipV="1">
            <a:off x="6872660" y="2196946"/>
            <a:ext cx="433387" cy="504825"/>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1986" name="Line 18"/>
          <p:cNvSpPr>
            <a:spLocks noChangeShapeType="1"/>
          </p:cNvSpPr>
          <p:nvPr/>
        </p:nvSpPr>
        <p:spPr bwMode="auto">
          <a:xfrm flipH="1" flipV="1">
            <a:off x="6585322" y="2701771"/>
            <a:ext cx="720725" cy="215900"/>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1987" name="Line 19"/>
          <p:cNvSpPr>
            <a:spLocks noChangeShapeType="1"/>
          </p:cNvSpPr>
          <p:nvPr/>
        </p:nvSpPr>
        <p:spPr bwMode="auto">
          <a:xfrm flipH="1">
            <a:off x="6729785" y="3205009"/>
            <a:ext cx="647700" cy="576262"/>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1988" name="Line 20"/>
          <p:cNvSpPr>
            <a:spLocks noChangeShapeType="1"/>
          </p:cNvSpPr>
          <p:nvPr/>
        </p:nvSpPr>
        <p:spPr bwMode="auto">
          <a:xfrm flipH="1">
            <a:off x="6801222" y="3278034"/>
            <a:ext cx="647700" cy="1582737"/>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1989" name="Line 21"/>
          <p:cNvSpPr>
            <a:spLocks noChangeShapeType="1"/>
          </p:cNvSpPr>
          <p:nvPr/>
        </p:nvSpPr>
        <p:spPr bwMode="auto">
          <a:xfrm flipH="1">
            <a:off x="6872660" y="3278034"/>
            <a:ext cx="649287" cy="2879725"/>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1990" name="Text Box 22"/>
          <p:cNvSpPr txBox="1">
            <a:spLocks noChangeArrowheads="1"/>
          </p:cNvSpPr>
          <p:nvPr/>
        </p:nvSpPr>
        <p:spPr bwMode="auto">
          <a:xfrm>
            <a:off x="7340972" y="2585884"/>
            <a:ext cx="1590655" cy="707876"/>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a:latin typeface="Verdana"/>
                <a:cs typeface="Verdana"/>
              </a:rPr>
              <a:t>(Private IP </a:t>
            </a:r>
          </a:p>
          <a:p>
            <a:pPr eaLnBrk="1" hangingPunct="1"/>
            <a:r>
              <a:rPr lang="it-IT" sz="2000">
                <a:latin typeface="Verdana"/>
                <a:cs typeface="Verdana"/>
              </a:rPr>
              <a:t>addresses)</a:t>
            </a:r>
          </a:p>
        </p:txBody>
      </p:sp>
      <p:sp>
        <p:nvSpPr>
          <p:cNvPr id="211991" name="Text Box 23"/>
          <p:cNvSpPr txBox="1">
            <a:spLocks noChangeArrowheads="1"/>
          </p:cNvSpPr>
          <p:nvPr/>
        </p:nvSpPr>
        <p:spPr bwMode="auto">
          <a:xfrm>
            <a:off x="2121272" y="2022321"/>
            <a:ext cx="2901235" cy="400099"/>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dirty="0">
                <a:latin typeface="Verdana"/>
                <a:cs typeface="Verdana"/>
              </a:rPr>
              <a:t>(Public IP </a:t>
            </a:r>
            <a:r>
              <a:rPr lang="it-IT" sz="2000" dirty="0" err="1">
                <a:latin typeface="Verdana"/>
                <a:cs typeface="Verdana"/>
              </a:rPr>
              <a:t>addresses</a:t>
            </a:r>
            <a:r>
              <a:rPr lang="it-IT" sz="2000" dirty="0">
                <a:latin typeface="Verdana"/>
                <a:cs typeface="Verdana"/>
              </a:rPr>
              <a:t>)</a:t>
            </a:r>
          </a:p>
        </p:txBody>
      </p:sp>
      <p:sp>
        <p:nvSpPr>
          <p:cNvPr id="211992" name="Line 24"/>
          <p:cNvSpPr>
            <a:spLocks noChangeShapeType="1"/>
          </p:cNvSpPr>
          <p:nvPr/>
        </p:nvSpPr>
        <p:spPr bwMode="auto">
          <a:xfrm>
            <a:off x="3056310" y="2412846"/>
            <a:ext cx="288925" cy="1152525"/>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1993" name="Text Box 25"/>
          <p:cNvSpPr txBox="1">
            <a:spLocks noChangeArrowheads="1"/>
          </p:cNvSpPr>
          <p:nvPr/>
        </p:nvSpPr>
        <p:spPr bwMode="auto">
          <a:xfrm>
            <a:off x="1976810" y="3349471"/>
            <a:ext cx="1133623" cy="646321"/>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1800">
                <a:latin typeface="Verdana"/>
                <a:cs typeface="Verdana"/>
              </a:rPr>
              <a:t>Main </a:t>
            </a:r>
          </a:p>
          <a:p>
            <a:pPr eaLnBrk="1" hangingPunct="1"/>
            <a:r>
              <a:rPr lang="it-IT" sz="1800">
                <a:latin typeface="Verdana"/>
                <a:cs typeface="Verdana"/>
              </a:rPr>
              <a:t>Internet</a:t>
            </a:r>
          </a:p>
        </p:txBody>
      </p:sp>
      <p:sp>
        <p:nvSpPr>
          <p:cNvPr id="211994" name="laptop"/>
          <p:cNvSpPr>
            <a:spLocks noEditPoints="1" noChangeArrowheads="1"/>
          </p:cNvSpPr>
          <p:nvPr/>
        </p:nvSpPr>
        <p:spPr bwMode="auto">
          <a:xfrm>
            <a:off x="1184647" y="4933796"/>
            <a:ext cx="936625" cy="71913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FFCC00"/>
          </a:solidFill>
          <a:ln w="9525">
            <a:solidFill>
              <a:srgbClr val="000000"/>
            </a:solidFill>
            <a:miter lim="800000"/>
            <a:headEnd/>
            <a:tailEnd/>
          </a:ln>
        </p:spPr>
        <p:txBody>
          <a:bodyPr>
            <a:prstTxWarp prst="textNoShape">
              <a:avLst/>
            </a:prstTxWarp>
          </a:bodyPr>
          <a:lstStyle/>
          <a:p>
            <a:endParaRPr lang="en-GB"/>
          </a:p>
        </p:txBody>
      </p:sp>
      <p:sp>
        <p:nvSpPr>
          <p:cNvPr id="211995" name="tower"/>
          <p:cNvSpPr>
            <a:spLocks noEditPoints="1" noChangeArrowheads="1"/>
          </p:cNvSpPr>
          <p:nvPr/>
        </p:nvSpPr>
        <p:spPr bwMode="auto">
          <a:xfrm>
            <a:off x="536947" y="1981046"/>
            <a:ext cx="904875" cy="1008063"/>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hlink"/>
          </a:solidFill>
          <a:ln w="9525">
            <a:solidFill>
              <a:srgbClr val="000000"/>
            </a:solidFill>
            <a:miter lim="800000"/>
            <a:headEnd/>
            <a:tailEnd/>
          </a:ln>
        </p:spPr>
        <p:txBody>
          <a:bodyPr>
            <a:prstTxWarp prst="textNoShape">
              <a:avLst/>
            </a:prstTxWarp>
          </a:bodyPr>
          <a:lstStyle/>
          <a:p>
            <a:endParaRPr lang="en-GB"/>
          </a:p>
        </p:txBody>
      </p:sp>
      <p:sp>
        <p:nvSpPr>
          <p:cNvPr id="211996" name="Line 28"/>
          <p:cNvSpPr>
            <a:spLocks noChangeShapeType="1"/>
          </p:cNvSpPr>
          <p:nvPr/>
        </p:nvSpPr>
        <p:spPr bwMode="auto">
          <a:xfrm flipH="1">
            <a:off x="1545010" y="2412846"/>
            <a:ext cx="719137" cy="360363"/>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1997" name="Line 29"/>
          <p:cNvSpPr>
            <a:spLocks noChangeShapeType="1"/>
          </p:cNvSpPr>
          <p:nvPr/>
        </p:nvSpPr>
        <p:spPr bwMode="auto">
          <a:xfrm flipH="1" flipV="1">
            <a:off x="2048247" y="5221134"/>
            <a:ext cx="288925" cy="504825"/>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1998" name="Text Box 30"/>
          <p:cNvSpPr txBox="1">
            <a:spLocks noChangeArrowheads="1"/>
          </p:cNvSpPr>
          <p:nvPr/>
        </p:nvSpPr>
        <p:spPr bwMode="auto">
          <a:xfrm>
            <a:off x="968747" y="5695796"/>
            <a:ext cx="2901235" cy="400099"/>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dirty="0">
                <a:latin typeface="Verdana"/>
                <a:cs typeface="Verdana"/>
              </a:rPr>
              <a:t>(Public IP </a:t>
            </a:r>
            <a:r>
              <a:rPr lang="it-IT" sz="2000" dirty="0" err="1">
                <a:latin typeface="Verdana"/>
                <a:cs typeface="Verdana"/>
              </a:rPr>
              <a:t>addresses</a:t>
            </a:r>
            <a:r>
              <a:rPr lang="it-IT" sz="2000" dirty="0">
                <a:latin typeface="Verdana"/>
                <a:cs typeface="Verdana"/>
              </a:rPr>
              <a:t>)</a:t>
            </a:r>
          </a:p>
        </p:txBody>
      </p:sp>
      <p:sp>
        <p:nvSpPr>
          <p:cNvPr id="211999" name="Line 31"/>
          <p:cNvSpPr>
            <a:spLocks noChangeShapeType="1"/>
          </p:cNvSpPr>
          <p:nvPr/>
        </p:nvSpPr>
        <p:spPr bwMode="auto">
          <a:xfrm>
            <a:off x="1184647" y="2989109"/>
            <a:ext cx="431800" cy="360362"/>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2000" name="Line 32"/>
          <p:cNvSpPr>
            <a:spLocks noChangeShapeType="1"/>
          </p:cNvSpPr>
          <p:nvPr/>
        </p:nvSpPr>
        <p:spPr bwMode="auto">
          <a:xfrm flipV="1">
            <a:off x="1616447" y="4357534"/>
            <a:ext cx="288925" cy="576262"/>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2001" name="Line 33"/>
          <p:cNvSpPr>
            <a:spLocks noChangeShapeType="1"/>
          </p:cNvSpPr>
          <p:nvPr/>
        </p:nvSpPr>
        <p:spPr bwMode="auto">
          <a:xfrm flipH="1">
            <a:off x="2984872" y="3636809"/>
            <a:ext cx="360363" cy="0"/>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1975" name="tower"/>
          <p:cNvSpPr>
            <a:spLocks noEditPoints="1" noChangeArrowheads="1"/>
          </p:cNvSpPr>
          <p:nvPr/>
        </p:nvSpPr>
        <p:spPr bwMode="auto">
          <a:xfrm>
            <a:off x="5794747" y="4501996"/>
            <a:ext cx="904875" cy="1008063"/>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prstTxWarp prst="textNoShape">
              <a:avLst/>
            </a:prstTxWarp>
          </a:bodyPr>
          <a:lstStyle/>
          <a:p>
            <a:endParaRPr lang="en-GB"/>
          </a:p>
        </p:txBody>
      </p:sp>
      <p:sp>
        <p:nvSpPr>
          <p:cNvPr id="211976" name="tower"/>
          <p:cNvSpPr>
            <a:spLocks noEditPoints="1" noChangeArrowheads="1"/>
          </p:cNvSpPr>
          <p:nvPr/>
        </p:nvSpPr>
        <p:spPr bwMode="auto">
          <a:xfrm>
            <a:off x="5794747" y="5725959"/>
            <a:ext cx="904875" cy="1008062"/>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prstTxWarp prst="textNoShape">
              <a:avLst/>
            </a:prstTxWarp>
          </a:bodyPr>
          <a:lstStyle/>
          <a:p>
            <a:endParaRPr lang="en-GB"/>
          </a:p>
        </p:txBody>
      </p:sp>
      <p:sp>
        <p:nvSpPr>
          <p:cNvPr id="211972" name="laptop"/>
          <p:cNvSpPr>
            <a:spLocks noEditPoints="1" noChangeArrowheads="1"/>
          </p:cNvSpPr>
          <p:nvPr/>
        </p:nvSpPr>
        <p:spPr bwMode="auto">
          <a:xfrm>
            <a:off x="5721722" y="1404784"/>
            <a:ext cx="936625" cy="719137"/>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prstTxWarp prst="textNoShape">
              <a:avLst/>
            </a:prstTxWarp>
          </a:bodyPr>
          <a:lstStyle/>
          <a:p>
            <a:endParaRPr lang="en-GB"/>
          </a:p>
        </p:txBody>
      </p:sp>
      <p:sp>
        <p:nvSpPr>
          <p:cNvPr id="211973" name="laptop"/>
          <p:cNvSpPr>
            <a:spLocks noEditPoints="1" noChangeArrowheads="1"/>
          </p:cNvSpPr>
          <p:nvPr/>
        </p:nvSpPr>
        <p:spPr bwMode="auto">
          <a:xfrm>
            <a:off x="5723310" y="2412846"/>
            <a:ext cx="936625" cy="71913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prstTxWarp prst="textNoShape">
              <a:avLst/>
            </a:prstTxWarp>
          </a:bodyPr>
          <a:lstStyle/>
          <a:p>
            <a:endParaRPr lang="en-GB"/>
          </a:p>
        </p:txBody>
      </p:sp>
      <p:sp>
        <p:nvSpPr>
          <p:cNvPr id="211974" name="laptop"/>
          <p:cNvSpPr>
            <a:spLocks noEditPoints="1" noChangeArrowheads="1"/>
          </p:cNvSpPr>
          <p:nvPr/>
        </p:nvSpPr>
        <p:spPr bwMode="auto">
          <a:xfrm>
            <a:off x="5723310" y="3420909"/>
            <a:ext cx="936625" cy="719137"/>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p:txBody>
          <a:bodyPr/>
          <a:lstStyle/>
          <a:p>
            <a:r>
              <a:rPr lang="en-GB" smtClean="0"/>
              <a:t>Internet Exchange Point</a:t>
            </a:r>
            <a:br>
              <a:rPr lang="en-GB" smtClean="0"/>
            </a:br>
            <a:r>
              <a:rPr lang="en-GB" smtClean="0"/>
              <a:t>Why peer?</a:t>
            </a:r>
            <a:endParaRPr lang="en-GB"/>
          </a:p>
        </p:txBody>
      </p:sp>
      <p:sp>
        <p:nvSpPr>
          <p:cNvPr id="145413" name="Rectangle 5"/>
          <p:cNvSpPr>
            <a:spLocks noGrp="1" noChangeArrowheads="1"/>
          </p:cNvSpPr>
          <p:nvPr>
            <p:ph idx="1"/>
          </p:nvPr>
        </p:nvSpPr>
        <p:spPr/>
        <p:txBody>
          <a:bodyPr/>
          <a:lstStyle/>
          <a:p>
            <a:r>
              <a:rPr lang="en-GB" smtClean="0"/>
              <a:t>A third ISP enters the equation</a:t>
            </a:r>
          </a:p>
          <a:p>
            <a:pPr lvl="1"/>
            <a:r>
              <a:rPr lang="en-GB" smtClean="0"/>
              <a:t>Becomes a significant player in the region</a:t>
            </a:r>
          </a:p>
          <a:p>
            <a:pPr lvl="1"/>
            <a:r>
              <a:rPr lang="en-GB" smtClean="0"/>
              <a:t>Local and international traffic goes over their international connections</a:t>
            </a:r>
          </a:p>
          <a:p>
            <a:r>
              <a:rPr lang="en-GB" smtClean="0"/>
              <a:t>They agree to peer with the two other ISPs</a:t>
            </a:r>
          </a:p>
          <a:p>
            <a:pPr lvl="1"/>
            <a:r>
              <a:rPr lang="en-GB" smtClean="0"/>
              <a:t>To save money</a:t>
            </a:r>
          </a:p>
          <a:p>
            <a:pPr lvl="1"/>
            <a:r>
              <a:rPr lang="en-GB" smtClean="0"/>
              <a:t>To keep local traffic local</a:t>
            </a:r>
          </a:p>
          <a:p>
            <a:pPr lvl="1"/>
            <a:r>
              <a:rPr lang="en-GB" smtClean="0"/>
              <a:t>To improve network performance, QoS,…</a:t>
            </a:r>
            <a:endParaRPr lang="en-GB"/>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Freeform 2"/>
          <p:cNvSpPr>
            <a:spLocks/>
          </p:cNvSpPr>
          <p:nvPr/>
        </p:nvSpPr>
        <p:spPr bwMode="auto">
          <a:xfrm>
            <a:off x="4225554" y="1446778"/>
            <a:ext cx="2952750" cy="1763712"/>
          </a:xfrm>
          <a:custGeom>
            <a:avLst/>
            <a:gdLst/>
            <a:ahLst/>
            <a:cxnLst>
              <a:cxn ang="0">
                <a:pos x="195" y="1101"/>
              </a:cxn>
              <a:cxn ang="0">
                <a:pos x="123" y="987"/>
              </a:cxn>
              <a:cxn ang="0">
                <a:pos x="31" y="874"/>
              </a:cxn>
              <a:cxn ang="0">
                <a:pos x="0" y="782"/>
              </a:cxn>
              <a:cxn ang="0">
                <a:pos x="21" y="309"/>
              </a:cxn>
              <a:cxn ang="0">
                <a:pos x="113" y="123"/>
              </a:cxn>
              <a:cxn ang="0">
                <a:pos x="165" y="72"/>
              </a:cxn>
              <a:cxn ang="0">
                <a:pos x="226" y="51"/>
              </a:cxn>
              <a:cxn ang="0">
                <a:pos x="329" y="62"/>
              </a:cxn>
              <a:cxn ang="0">
                <a:pos x="391" y="103"/>
              </a:cxn>
              <a:cxn ang="0">
                <a:pos x="494" y="134"/>
              </a:cxn>
              <a:cxn ang="0">
                <a:pos x="576" y="123"/>
              </a:cxn>
              <a:cxn ang="0">
                <a:pos x="627" y="72"/>
              </a:cxn>
              <a:cxn ang="0">
                <a:pos x="751" y="0"/>
              </a:cxn>
              <a:cxn ang="0">
                <a:pos x="854" y="41"/>
              </a:cxn>
              <a:cxn ang="0">
                <a:pos x="895" y="144"/>
              </a:cxn>
              <a:cxn ang="0">
                <a:pos x="885" y="247"/>
              </a:cxn>
              <a:cxn ang="0">
                <a:pos x="720" y="329"/>
              </a:cxn>
              <a:cxn ang="0">
                <a:pos x="710" y="535"/>
              </a:cxn>
              <a:cxn ang="0">
                <a:pos x="741" y="648"/>
              </a:cxn>
              <a:cxn ang="0">
                <a:pos x="802" y="710"/>
              </a:cxn>
              <a:cxn ang="0">
                <a:pos x="823" y="741"/>
              </a:cxn>
              <a:cxn ang="0">
                <a:pos x="843" y="802"/>
              </a:cxn>
              <a:cxn ang="0">
                <a:pos x="833" y="957"/>
              </a:cxn>
              <a:cxn ang="0">
                <a:pos x="648" y="1111"/>
              </a:cxn>
              <a:cxn ang="0">
                <a:pos x="525" y="1070"/>
              </a:cxn>
              <a:cxn ang="0">
                <a:pos x="432" y="998"/>
              </a:cxn>
              <a:cxn ang="0">
                <a:pos x="370" y="977"/>
              </a:cxn>
              <a:cxn ang="0">
                <a:pos x="278" y="1029"/>
              </a:cxn>
              <a:cxn ang="0">
                <a:pos x="183" y="1032"/>
              </a:cxn>
            </a:cxnLst>
            <a:rect l="0" t="0" r="r" b="b"/>
            <a:pathLst>
              <a:path w="895" h="1111">
                <a:moveTo>
                  <a:pt x="195" y="1101"/>
                </a:moveTo>
                <a:cubicBezTo>
                  <a:pt x="176" y="1043"/>
                  <a:pt x="174" y="1021"/>
                  <a:pt x="123" y="987"/>
                </a:cubicBezTo>
                <a:cubicBezTo>
                  <a:pt x="108" y="942"/>
                  <a:pt x="70" y="900"/>
                  <a:pt x="31" y="874"/>
                </a:cubicBezTo>
                <a:cubicBezTo>
                  <a:pt x="21" y="843"/>
                  <a:pt x="10" y="813"/>
                  <a:pt x="0" y="782"/>
                </a:cubicBezTo>
                <a:cubicBezTo>
                  <a:pt x="8" y="624"/>
                  <a:pt x="12" y="467"/>
                  <a:pt x="21" y="309"/>
                </a:cubicBezTo>
                <a:cubicBezTo>
                  <a:pt x="26" y="219"/>
                  <a:pt x="40" y="172"/>
                  <a:pt x="113" y="123"/>
                </a:cubicBezTo>
                <a:cubicBezTo>
                  <a:pt x="132" y="96"/>
                  <a:pt x="133" y="87"/>
                  <a:pt x="165" y="72"/>
                </a:cubicBezTo>
                <a:cubicBezTo>
                  <a:pt x="185" y="63"/>
                  <a:pt x="226" y="51"/>
                  <a:pt x="226" y="51"/>
                </a:cubicBezTo>
                <a:cubicBezTo>
                  <a:pt x="260" y="55"/>
                  <a:pt x="296" y="52"/>
                  <a:pt x="329" y="62"/>
                </a:cubicBezTo>
                <a:cubicBezTo>
                  <a:pt x="353" y="69"/>
                  <a:pt x="367" y="95"/>
                  <a:pt x="391" y="103"/>
                </a:cubicBezTo>
                <a:cubicBezTo>
                  <a:pt x="466" y="127"/>
                  <a:pt x="432" y="117"/>
                  <a:pt x="494" y="134"/>
                </a:cubicBezTo>
                <a:cubicBezTo>
                  <a:pt x="521" y="130"/>
                  <a:pt x="549" y="130"/>
                  <a:pt x="576" y="123"/>
                </a:cubicBezTo>
                <a:cubicBezTo>
                  <a:pt x="622" y="110"/>
                  <a:pt x="596" y="99"/>
                  <a:pt x="627" y="72"/>
                </a:cubicBezTo>
                <a:cubicBezTo>
                  <a:pt x="662" y="41"/>
                  <a:pt x="706" y="14"/>
                  <a:pt x="751" y="0"/>
                </a:cubicBezTo>
                <a:cubicBezTo>
                  <a:pt x="792" y="10"/>
                  <a:pt x="819" y="18"/>
                  <a:pt x="854" y="41"/>
                </a:cubicBezTo>
                <a:cubicBezTo>
                  <a:pt x="876" y="75"/>
                  <a:pt x="883" y="106"/>
                  <a:pt x="895" y="144"/>
                </a:cubicBezTo>
                <a:cubicBezTo>
                  <a:pt x="892" y="178"/>
                  <a:pt x="890" y="213"/>
                  <a:pt x="885" y="247"/>
                </a:cubicBezTo>
                <a:cubicBezTo>
                  <a:pt x="872" y="328"/>
                  <a:pt x="778" y="323"/>
                  <a:pt x="720" y="329"/>
                </a:cubicBezTo>
                <a:cubicBezTo>
                  <a:pt x="675" y="396"/>
                  <a:pt x="692" y="459"/>
                  <a:pt x="710" y="535"/>
                </a:cubicBezTo>
                <a:cubicBezTo>
                  <a:pt x="719" y="573"/>
                  <a:pt x="717" y="617"/>
                  <a:pt x="741" y="648"/>
                </a:cubicBezTo>
                <a:cubicBezTo>
                  <a:pt x="759" y="671"/>
                  <a:pt x="786" y="686"/>
                  <a:pt x="802" y="710"/>
                </a:cubicBezTo>
                <a:cubicBezTo>
                  <a:pt x="809" y="720"/>
                  <a:pt x="816" y="731"/>
                  <a:pt x="823" y="741"/>
                </a:cubicBezTo>
                <a:cubicBezTo>
                  <a:pt x="830" y="761"/>
                  <a:pt x="836" y="782"/>
                  <a:pt x="843" y="802"/>
                </a:cubicBezTo>
                <a:cubicBezTo>
                  <a:pt x="859" y="851"/>
                  <a:pt x="840" y="906"/>
                  <a:pt x="833" y="957"/>
                </a:cubicBezTo>
                <a:cubicBezTo>
                  <a:pt x="819" y="1056"/>
                  <a:pt x="730" y="1084"/>
                  <a:pt x="648" y="1111"/>
                </a:cubicBezTo>
                <a:cubicBezTo>
                  <a:pt x="578" y="1100"/>
                  <a:pt x="583" y="1089"/>
                  <a:pt x="525" y="1070"/>
                </a:cubicBezTo>
                <a:cubicBezTo>
                  <a:pt x="493" y="1048"/>
                  <a:pt x="468" y="1014"/>
                  <a:pt x="432" y="998"/>
                </a:cubicBezTo>
                <a:cubicBezTo>
                  <a:pt x="412" y="989"/>
                  <a:pt x="370" y="977"/>
                  <a:pt x="370" y="977"/>
                </a:cubicBezTo>
                <a:cubicBezTo>
                  <a:pt x="328" y="987"/>
                  <a:pt x="308" y="998"/>
                  <a:pt x="278" y="1029"/>
                </a:cubicBezTo>
                <a:lnTo>
                  <a:pt x="183" y="1032"/>
                </a:lnTo>
              </a:path>
            </a:pathLst>
          </a:custGeom>
          <a:solidFill>
            <a:schemeClr val="folHlink"/>
          </a:solidFill>
          <a:ln w="9525">
            <a:noFill/>
            <a:round/>
            <a:headEnd/>
            <a:tailEnd/>
          </a:ln>
          <a:effectLst/>
        </p:spPr>
        <p:txBody>
          <a:bodyPr>
            <a:prstTxWarp prst="textNoShape">
              <a:avLst/>
            </a:prstTxWarp>
          </a:bodyPr>
          <a:lstStyle/>
          <a:p>
            <a:endParaRPr lang="en-GB"/>
          </a:p>
        </p:txBody>
      </p:sp>
      <p:sp>
        <p:nvSpPr>
          <p:cNvPr id="212995" name="Rectangle 3"/>
          <p:cNvSpPr>
            <a:spLocks noGrp="1" noChangeArrowheads="1"/>
          </p:cNvSpPr>
          <p:nvPr>
            <p:ph type="title"/>
          </p:nvPr>
        </p:nvSpPr>
        <p:spPr>
          <a:xfrm>
            <a:off x="533400" y="228600"/>
            <a:ext cx="8365537" cy="1143000"/>
          </a:xfrm>
        </p:spPr>
        <p:txBody>
          <a:bodyPr/>
          <a:lstStyle/>
          <a:p>
            <a:r>
              <a:rPr lang="en-US" dirty="0" smtClean="0"/>
              <a:t>Provider </a:t>
            </a:r>
            <a:r>
              <a:rPr lang="en-US" dirty="0" err="1" smtClean="0"/>
              <a:t>NATs</a:t>
            </a:r>
            <a:r>
              <a:rPr lang="en-US" dirty="0" smtClean="0"/>
              <a:t>? Considered Harmful</a:t>
            </a:r>
            <a:endParaRPr lang="en-US" dirty="0"/>
          </a:p>
        </p:txBody>
      </p:sp>
      <p:sp>
        <p:nvSpPr>
          <p:cNvPr id="212996" name="AutoShape 4"/>
          <p:cNvSpPr>
            <a:spLocks noChangeArrowheads="1"/>
          </p:cNvSpPr>
          <p:nvPr/>
        </p:nvSpPr>
        <p:spPr bwMode="auto">
          <a:xfrm>
            <a:off x="4296992" y="3102540"/>
            <a:ext cx="1079500" cy="935038"/>
          </a:xfrm>
          <a:custGeom>
            <a:avLst/>
            <a:gdLst>
              <a:gd name="G0" fmla="+- 3929 0 0"/>
              <a:gd name="G1" fmla="+- 5649 0 0"/>
              <a:gd name="G2" fmla="+- 3191 0 0"/>
              <a:gd name="G3" fmla="+- 9436 0 0"/>
              <a:gd name="G4" fmla="+- 21600 0 5649"/>
              <a:gd name="G5" fmla="+- 21600 0 9436"/>
              <a:gd name="G6" fmla="+- 3929 21600 0"/>
              <a:gd name="G7" fmla="*/ G6 1 2"/>
              <a:gd name="G8" fmla="+- 21600 0 3929"/>
              <a:gd name="G9" fmla="+- 21600 0 3191"/>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3929" y="3929"/>
                </a:moveTo>
                <a:lnTo>
                  <a:pt x="9436" y="3929"/>
                </a:lnTo>
                <a:lnTo>
                  <a:pt x="9436" y="3191"/>
                </a:lnTo>
                <a:lnTo>
                  <a:pt x="5649" y="3191"/>
                </a:lnTo>
                <a:lnTo>
                  <a:pt x="10800" y="0"/>
                </a:lnTo>
                <a:lnTo>
                  <a:pt x="15951" y="3191"/>
                </a:lnTo>
                <a:lnTo>
                  <a:pt x="12164" y="3191"/>
                </a:lnTo>
                <a:lnTo>
                  <a:pt x="12164" y="3929"/>
                </a:lnTo>
                <a:lnTo>
                  <a:pt x="17671" y="3929"/>
                </a:lnTo>
                <a:lnTo>
                  <a:pt x="17671" y="9436"/>
                </a:lnTo>
                <a:lnTo>
                  <a:pt x="18409" y="9436"/>
                </a:lnTo>
                <a:lnTo>
                  <a:pt x="18409" y="5649"/>
                </a:lnTo>
                <a:lnTo>
                  <a:pt x="21600" y="10800"/>
                </a:lnTo>
                <a:lnTo>
                  <a:pt x="18409" y="15951"/>
                </a:lnTo>
                <a:lnTo>
                  <a:pt x="18409" y="12164"/>
                </a:lnTo>
                <a:lnTo>
                  <a:pt x="17671" y="12164"/>
                </a:lnTo>
                <a:lnTo>
                  <a:pt x="17671" y="17671"/>
                </a:lnTo>
                <a:lnTo>
                  <a:pt x="12164" y="17671"/>
                </a:lnTo>
                <a:lnTo>
                  <a:pt x="12164" y="18409"/>
                </a:lnTo>
                <a:lnTo>
                  <a:pt x="15951" y="18409"/>
                </a:lnTo>
                <a:lnTo>
                  <a:pt x="10800" y="21600"/>
                </a:lnTo>
                <a:lnTo>
                  <a:pt x="5649" y="18409"/>
                </a:lnTo>
                <a:lnTo>
                  <a:pt x="9436" y="18409"/>
                </a:lnTo>
                <a:lnTo>
                  <a:pt x="9436" y="17671"/>
                </a:lnTo>
                <a:lnTo>
                  <a:pt x="3929" y="17671"/>
                </a:lnTo>
                <a:lnTo>
                  <a:pt x="3929" y="12164"/>
                </a:lnTo>
                <a:lnTo>
                  <a:pt x="3191" y="12164"/>
                </a:lnTo>
                <a:lnTo>
                  <a:pt x="3191" y="15951"/>
                </a:lnTo>
                <a:lnTo>
                  <a:pt x="0" y="10800"/>
                </a:lnTo>
                <a:lnTo>
                  <a:pt x="3191" y="5649"/>
                </a:lnTo>
                <a:lnTo>
                  <a:pt x="3191" y="9436"/>
                </a:lnTo>
                <a:lnTo>
                  <a:pt x="3929" y="9436"/>
                </a:lnTo>
                <a:close/>
              </a:path>
            </a:pathLst>
          </a:custGeom>
          <a:solidFill>
            <a:schemeClr val="accent1"/>
          </a:solidFill>
          <a:ln w="9525">
            <a:solidFill>
              <a:schemeClr val="tx1"/>
            </a:solidFill>
            <a:miter lim="800000"/>
            <a:headEnd/>
            <a:tailEnd/>
          </a:ln>
          <a:effectLst/>
        </p:spPr>
        <p:txBody>
          <a:bodyPr wrap="none" lIns="91430" tIns="45715" rIns="91430" bIns="45715" anchor="ctr">
            <a:prstTxWarp prst="textNoShape">
              <a:avLst/>
            </a:prstTxWarp>
          </a:bodyPr>
          <a:lstStyle/>
          <a:p>
            <a:pPr algn="ctr" eaLnBrk="1" hangingPunct="1"/>
            <a:r>
              <a:rPr lang="it-IT" sz="1800">
                <a:latin typeface="Verdana"/>
                <a:cs typeface="Verdana"/>
              </a:rPr>
              <a:t>ISP</a:t>
            </a:r>
          </a:p>
          <a:p>
            <a:pPr algn="ctr" eaLnBrk="1" hangingPunct="1"/>
            <a:r>
              <a:rPr lang="it-IT" sz="1800">
                <a:latin typeface="Verdana"/>
                <a:cs typeface="Verdana"/>
              </a:rPr>
              <a:t>NAT</a:t>
            </a:r>
          </a:p>
        </p:txBody>
      </p:sp>
      <p:sp>
        <p:nvSpPr>
          <p:cNvPr id="212997" name="Line 5"/>
          <p:cNvSpPr>
            <a:spLocks noChangeShapeType="1"/>
          </p:cNvSpPr>
          <p:nvPr/>
        </p:nvSpPr>
        <p:spPr bwMode="auto">
          <a:xfrm flipV="1">
            <a:off x="5665417" y="5621903"/>
            <a:ext cx="287337" cy="73025"/>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2998" name="Text Box 6"/>
          <p:cNvSpPr txBox="1">
            <a:spLocks noChangeArrowheads="1"/>
          </p:cNvSpPr>
          <p:nvPr/>
        </p:nvSpPr>
        <p:spPr bwMode="auto">
          <a:xfrm>
            <a:off x="7249742" y="5552053"/>
            <a:ext cx="1450054" cy="646321"/>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1800" dirty="0">
                <a:latin typeface="Verdana"/>
                <a:cs typeface="Verdana"/>
              </a:rPr>
              <a:t>(Private IP</a:t>
            </a:r>
            <a:r>
              <a:rPr lang="it-IT" sz="1800" dirty="0" smtClean="0">
                <a:latin typeface="Verdana"/>
                <a:cs typeface="Verdana"/>
              </a:rPr>
              <a:t> </a:t>
            </a:r>
            <a:br>
              <a:rPr lang="it-IT" sz="1800" dirty="0" smtClean="0">
                <a:latin typeface="Verdana"/>
                <a:cs typeface="Verdana"/>
              </a:rPr>
            </a:br>
            <a:r>
              <a:rPr lang="it-IT" sz="1800" dirty="0" err="1" smtClean="0">
                <a:latin typeface="Verdana"/>
                <a:cs typeface="Verdana"/>
              </a:rPr>
              <a:t>adresses</a:t>
            </a:r>
            <a:r>
              <a:rPr lang="it-IT" sz="1800" dirty="0" smtClean="0">
                <a:latin typeface="Verdana"/>
                <a:cs typeface="Verdana"/>
              </a:rPr>
              <a:t>)</a:t>
            </a:r>
            <a:endParaRPr lang="it-IT" sz="1800" dirty="0">
              <a:latin typeface="Verdana"/>
              <a:cs typeface="Verdana"/>
            </a:endParaRPr>
          </a:p>
        </p:txBody>
      </p:sp>
      <p:sp>
        <p:nvSpPr>
          <p:cNvPr id="212999" name="Text Box 7"/>
          <p:cNvSpPr txBox="1">
            <a:spLocks noChangeArrowheads="1"/>
          </p:cNvSpPr>
          <p:nvPr/>
        </p:nvSpPr>
        <p:spPr bwMode="auto">
          <a:xfrm>
            <a:off x="1128342" y="3464490"/>
            <a:ext cx="2629576" cy="369322"/>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1800">
                <a:latin typeface="Verdana"/>
                <a:cs typeface="Verdana"/>
              </a:rPr>
              <a:t>(Public IP addresses)</a:t>
            </a:r>
          </a:p>
        </p:txBody>
      </p:sp>
      <p:sp>
        <p:nvSpPr>
          <p:cNvPr id="213000" name="Text Box 8"/>
          <p:cNvSpPr txBox="1">
            <a:spLocks noChangeArrowheads="1"/>
          </p:cNvSpPr>
          <p:nvPr/>
        </p:nvSpPr>
        <p:spPr bwMode="auto">
          <a:xfrm>
            <a:off x="5160592" y="2023040"/>
            <a:ext cx="1133623" cy="646321"/>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1800">
                <a:latin typeface="Verdana"/>
                <a:cs typeface="Verdana"/>
              </a:rPr>
              <a:t>Main </a:t>
            </a:r>
          </a:p>
          <a:p>
            <a:pPr eaLnBrk="1" hangingPunct="1"/>
            <a:r>
              <a:rPr lang="it-IT" sz="1800">
                <a:latin typeface="Verdana"/>
                <a:cs typeface="Verdana"/>
              </a:rPr>
              <a:t>Internet</a:t>
            </a:r>
          </a:p>
        </p:txBody>
      </p:sp>
      <p:sp>
        <p:nvSpPr>
          <p:cNvPr id="213001" name="laptop"/>
          <p:cNvSpPr>
            <a:spLocks noEditPoints="1" noChangeArrowheads="1"/>
          </p:cNvSpPr>
          <p:nvPr/>
        </p:nvSpPr>
        <p:spPr bwMode="auto">
          <a:xfrm>
            <a:off x="5809879" y="6055290"/>
            <a:ext cx="792163" cy="6477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FFCC00"/>
          </a:solidFill>
          <a:ln w="9525">
            <a:solidFill>
              <a:srgbClr val="000000"/>
            </a:solidFill>
            <a:miter lim="800000"/>
            <a:headEnd/>
            <a:tailEnd/>
          </a:ln>
        </p:spPr>
        <p:txBody>
          <a:bodyPr>
            <a:prstTxWarp prst="textNoShape">
              <a:avLst/>
            </a:prstTxWarp>
          </a:bodyPr>
          <a:lstStyle/>
          <a:p>
            <a:endParaRPr lang="en-GB"/>
          </a:p>
        </p:txBody>
      </p:sp>
      <p:sp>
        <p:nvSpPr>
          <p:cNvPr id="213002" name="tower"/>
          <p:cNvSpPr>
            <a:spLocks noEditPoints="1" noChangeArrowheads="1"/>
          </p:cNvSpPr>
          <p:nvPr/>
        </p:nvSpPr>
        <p:spPr bwMode="auto">
          <a:xfrm>
            <a:off x="2784104" y="1302315"/>
            <a:ext cx="904875" cy="1008063"/>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folHlink"/>
          </a:solidFill>
          <a:ln w="9525">
            <a:solidFill>
              <a:srgbClr val="000000"/>
            </a:solidFill>
            <a:miter lim="800000"/>
            <a:headEnd/>
            <a:tailEnd/>
          </a:ln>
        </p:spPr>
        <p:txBody>
          <a:bodyPr>
            <a:prstTxWarp prst="textNoShape">
              <a:avLst/>
            </a:prstTxWarp>
          </a:bodyPr>
          <a:lstStyle/>
          <a:p>
            <a:endParaRPr lang="en-GB"/>
          </a:p>
        </p:txBody>
      </p:sp>
      <p:sp>
        <p:nvSpPr>
          <p:cNvPr id="213003" name="Line 11"/>
          <p:cNvSpPr>
            <a:spLocks noChangeShapeType="1"/>
          </p:cNvSpPr>
          <p:nvPr/>
        </p:nvSpPr>
        <p:spPr bwMode="auto">
          <a:xfrm flipV="1">
            <a:off x="2712667" y="2381815"/>
            <a:ext cx="288925" cy="1081088"/>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3004" name="Line 12"/>
          <p:cNvSpPr>
            <a:spLocks noChangeShapeType="1"/>
          </p:cNvSpPr>
          <p:nvPr/>
        </p:nvSpPr>
        <p:spPr bwMode="auto">
          <a:xfrm flipV="1">
            <a:off x="3649292" y="2094478"/>
            <a:ext cx="647700" cy="0"/>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3005" name="Line 13"/>
          <p:cNvSpPr>
            <a:spLocks noChangeShapeType="1"/>
          </p:cNvSpPr>
          <p:nvPr/>
        </p:nvSpPr>
        <p:spPr bwMode="auto">
          <a:xfrm flipH="1" flipV="1">
            <a:off x="5881317" y="4613840"/>
            <a:ext cx="360362" cy="0"/>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3006" name="Line 14"/>
          <p:cNvSpPr>
            <a:spLocks noChangeShapeType="1"/>
          </p:cNvSpPr>
          <p:nvPr/>
        </p:nvSpPr>
        <p:spPr bwMode="auto">
          <a:xfrm flipH="1">
            <a:off x="5665417" y="6198165"/>
            <a:ext cx="215900" cy="144463"/>
          </a:xfrm>
          <a:prstGeom prst="line">
            <a:avLst/>
          </a:prstGeom>
          <a:noFill/>
          <a:ln w="57150">
            <a:solidFill>
              <a:schemeClr val="tx1"/>
            </a:solidFill>
            <a:round/>
            <a:headEnd/>
            <a:tailEnd/>
          </a:ln>
          <a:effectLst/>
        </p:spPr>
        <p:txBody>
          <a:bodyPr>
            <a:prstTxWarp prst="textNoShape">
              <a:avLst/>
            </a:prstTxWarp>
          </a:bodyPr>
          <a:lstStyle/>
          <a:p>
            <a:endParaRPr lang="en-GB"/>
          </a:p>
        </p:txBody>
      </p:sp>
      <p:sp>
        <p:nvSpPr>
          <p:cNvPr id="213007" name="Freeform 15"/>
          <p:cNvSpPr>
            <a:spLocks/>
          </p:cNvSpPr>
          <p:nvPr/>
        </p:nvSpPr>
        <p:spPr bwMode="auto">
          <a:xfrm>
            <a:off x="4009654" y="4039165"/>
            <a:ext cx="2016125" cy="792163"/>
          </a:xfrm>
          <a:custGeom>
            <a:avLst/>
            <a:gdLst/>
            <a:ahLst/>
            <a:cxnLst>
              <a:cxn ang="0">
                <a:pos x="195" y="1101"/>
              </a:cxn>
              <a:cxn ang="0">
                <a:pos x="123" y="987"/>
              </a:cxn>
              <a:cxn ang="0">
                <a:pos x="31" y="874"/>
              </a:cxn>
              <a:cxn ang="0">
                <a:pos x="0" y="782"/>
              </a:cxn>
              <a:cxn ang="0">
                <a:pos x="21" y="309"/>
              </a:cxn>
              <a:cxn ang="0">
                <a:pos x="113" y="123"/>
              </a:cxn>
              <a:cxn ang="0">
                <a:pos x="165" y="72"/>
              </a:cxn>
              <a:cxn ang="0">
                <a:pos x="226" y="51"/>
              </a:cxn>
              <a:cxn ang="0">
                <a:pos x="329" y="62"/>
              </a:cxn>
              <a:cxn ang="0">
                <a:pos x="391" y="103"/>
              </a:cxn>
              <a:cxn ang="0">
                <a:pos x="494" y="134"/>
              </a:cxn>
              <a:cxn ang="0">
                <a:pos x="576" y="123"/>
              </a:cxn>
              <a:cxn ang="0">
                <a:pos x="627" y="72"/>
              </a:cxn>
              <a:cxn ang="0">
                <a:pos x="751" y="0"/>
              </a:cxn>
              <a:cxn ang="0">
                <a:pos x="854" y="41"/>
              </a:cxn>
              <a:cxn ang="0">
                <a:pos x="895" y="144"/>
              </a:cxn>
              <a:cxn ang="0">
                <a:pos x="885" y="247"/>
              </a:cxn>
              <a:cxn ang="0">
                <a:pos x="720" y="329"/>
              </a:cxn>
              <a:cxn ang="0">
                <a:pos x="710" y="535"/>
              </a:cxn>
              <a:cxn ang="0">
                <a:pos x="741" y="648"/>
              </a:cxn>
              <a:cxn ang="0">
                <a:pos x="802" y="710"/>
              </a:cxn>
              <a:cxn ang="0">
                <a:pos x="823" y="741"/>
              </a:cxn>
              <a:cxn ang="0">
                <a:pos x="843" y="802"/>
              </a:cxn>
              <a:cxn ang="0">
                <a:pos x="833" y="957"/>
              </a:cxn>
              <a:cxn ang="0">
                <a:pos x="648" y="1111"/>
              </a:cxn>
              <a:cxn ang="0">
                <a:pos x="525" y="1070"/>
              </a:cxn>
              <a:cxn ang="0">
                <a:pos x="432" y="998"/>
              </a:cxn>
              <a:cxn ang="0">
                <a:pos x="370" y="977"/>
              </a:cxn>
              <a:cxn ang="0">
                <a:pos x="278" y="1029"/>
              </a:cxn>
              <a:cxn ang="0">
                <a:pos x="183" y="1032"/>
              </a:cxn>
            </a:cxnLst>
            <a:rect l="0" t="0" r="r" b="b"/>
            <a:pathLst>
              <a:path w="895" h="1111">
                <a:moveTo>
                  <a:pt x="195" y="1101"/>
                </a:moveTo>
                <a:cubicBezTo>
                  <a:pt x="176" y="1043"/>
                  <a:pt x="174" y="1021"/>
                  <a:pt x="123" y="987"/>
                </a:cubicBezTo>
                <a:cubicBezTo>
                  <a:pt x="108" y="942"/>
                  <a:pt x="70" y="900"/>
                  <a:pt x="31" y="874"/>
                </a:cubicBezTo>
                <a:cubicBezTo>
                  <a:pt x="21" y="843"/>
                  <a:pt x="10" y="813"/>
                  <a:pt x="0" y="782"/>
                </a:cubicBezTo>
                <a:cubicBezTo>
                  <a:pt x="8" y="624"/>
                  <a:pt x="12" y="467"/>
                  <a:pt x="21" y="309"/>
                </a:cubicBezTo>
                <a:cubicBezTo>
                  <a:pt x="26" y="219"/>
                  <a:pt x="40" y="172"/>
                  <a:pt x="113" y="123"/>
                </a:cubicBezTo>
                <a:cubicBezTo>
                  <a:pt x="132" y="96"/>
                  <a:pt x="133" y="87"/>
                  <a:pt x="165" y="72"/>
                </a:cubicBezTo>
                <a:cubicBezTo>
                  <a:pt x="185" y="63"/>
                  <a:pt x="226" y="51"/>
                  <a:pt x="226" y="51"/>
                </a:cubicBezTo>
                <a:cubicBezTo>
                  <a:pt x="260" y="55"/>
                  <a:pt x="296" y="52"/>
                  <a:pt x="329" y="62"/>
                </a:cubicBezTo>
                <a:cubicBezTo>
                  <a:pt x="353" y="69"/>
                  <a:pt x="367" y="95"/>
                  <a:pt x="391" y="103"/>
                </a:cubicBezTo>
                <a:cubicBezTo>
                  <a:pt x="466" y="127"/>
                  <a:pt x="432" y="117"/>
                  <a:pt x="494" y="134"/>
                </a:cubicBezTo>
                <a:cubicBezTo>
                  <a:pt x="521" y="130"/>
                  <a:pt x="549" y="130"/>
                  <a:pt x="576" y="123"/>
                </a:cubicBezTo>
                <a:cubicBezTo>
                  <a:pt x="622" y="110"/>
                  <a:pt x="596" y="99"/>
                  <a:pt x="627" y="72"/>
                </a:cubicBezTo>
                <a:cubicBezTo>
                  <a:pt x="662" y="41"/>
                  <a:pt x="706" y="14"/>
                  <a:pt x="751" y="0"/>
                </a:cubicBezTo>
                <a:cubicBezTo>
                  <a:pt x="792" y="10"/>
                  <a:pt x="819" y="18"/>
                  <a:pt x="854" y="41"/>
                </a:cubicBezTo>
                <a:cubicBezTo>
                  <a:pt x="876" y="75"/>
                  <a:pt x="883" y="106"/>
                  <a:pt x="895" y="144"/>
                </a:cubicBezTo>
                <a:cubicBezTo>
                  <a:pt x="892" y="178"/>
                  <a:pt x="890" y="213"/>
                  <a:pt x="885" y="247"/>
                </a:cubicBezTo>
                <a:cubicBezTo>
                  <a:pt x="872" y="328"/>
                  <a:pt x="778" y="323"/>
                  <a:pt x="720" y="329"/>
                </a:cubicBezTo>
                <a:cubicBezTo>
                  <a:pt x="675" y="396"/>
                  <a:pt x="692" y="459"/>
                  <a:pt x="710" y="535"/>
                </a:cubicBezTo>
                <a:cubicBezTo>
                  <a:pt x="719" y="573"/>
                  <a:pt x="717" y="617"/>
                  <a:pt x="741" y="648"/>
                </a:cubicBezTo>
                <a:cubicBezTo>
                  <a:pt x="759" y="671"/>
                  <a:pt x="786" y="686"/>
                  <a:pt x="802" y="710"/>
                </a:cubicBezTo>
                <a:cubicBezTo>
                  <a:pt x="809" y="720"/>
                  <a:pt x="816" y="731"/>
                  <a:pt x="823" y="741"/>
                </a:cubicBezTo>
                <a:cubicBezTo>
                  <a:pt x="830" y="761"/>
                  <a:pt x="836" y="782"/>
                  <a:pt x="843" y="802"/>
                </a:cubicBezTo>
                <a:cubicBezTo>
                  <a:pt x="859" y="851"/>
                  <a:pt x="840" y="906"/>
                  <a:pt x="833" y="957"/>
                </a:cubicBezTo>
                <a:cubicBezTo>
                  <a:pt x="819" y="1056"/>
                  <a:pt x="730" y="1084"/>
                  <a:pt x="648" y="1111"/>
                </a:cubicBezTo>
                <a:cubicBezTo>
                  <a:pt x="578" y="1100"/>
                  <a:pt x="583" y="1089"/>
                  <a:pt x="525" y="1070"/>
                </a:cubicBezTo>
                <a:cubicBezTo>
                  <a:pt x="493" y="1048"/>
                  <a:pt x="468" y="1014"/>
                  <a:pt x="432" y="998"/>
                </a:cubicBezTo>
                <a:cubicBezTo>
                  <a:pt x="412" y="989"/>
                  <a:pt x="370" y="977"/>
                  <a:pt x="370" y="977"/>
                </a:cubicBezTo>
                <a:cubicBezTo>
                  <a:pt x="328" y="987"/>
                  <a:pt x="308" y="998"/>
                  <a:pt x="278" y="1029"/>
                </a:cubicBezTo>
                <a:lnTo>
                  <a:pt x="183" y="1032"/>
                </a:lnTo>
              </a:path>
            </a:pathLst>
          </a:custGeom>
          <a:solidFill>
            <a:schemeClr val="hlink"/>
          </a:solidFill>
          <a:ln w="9525">
            <a:noFill/>
            <a:round/>
            <a:headEnd/>
            <a:tailEnd/>
          </a:ln>
          <a:effectLst/>
        </p:spPr>
        <p:txBody>
          <a:bodyPr>
            <a:prstTxWarp prst="textNoShape">
              <a:avLst/>
            </a:prstTxWarp>
          </a:bodyPr>
          <a:lstStyle/>
          <a:p>
            <a:endParaRPr lang="en-GB"/>
          </a:p>
        </p:txBody>
      </p:sp>
      <p:sp>
        <p:nvSpPr>
          <p:cNvPr id="213008" name="Text Box 16"/>
          <p:cNvSpPr txBox="1">
            <a:spLocks noChangeArrowheads="1"/>
          </p:cNvSpPr>
          <p:nvPr/>
        </p:nvSpPr>
        <p:spPr bwMode="auto">
          <a:xfrm>
            <a:off x="4584329" y="4112190"/>
            <a:ext cx="1133623" cy="646321"/>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1800" dirty="0">
                <a:latin typeface="Verdana"/>
                <a:cs typeface="Verdana"/>
              </a:rPr>
              <a:t>ISP </a:t>
            </a:r>
          </a:p>
          <a:p>
            <a:pPr eaLnBrk="1" hangingPunct="1"/>
            <a:r>
              <a:rPr lang="it-IT" sz="1800" dirty="0">
                <a:latin typeface="Verdana"/>
                <a:cs typeface="Verdana"/>
              </a:rPr>
              <a:t>network</a:t>
            </a:r>
          </a:p>
        </p:txBody>
      </p:sp>
      <p:sp>
        <p:nvSpPr>
          <p:cNvPr id="213009" name="AutoShape 17"/>
          <p:cNvSpPr>
            <a:spLocks noChangeArrowheads="1"/>
          </p:cNvSpPr>
          <p:nvPr/>
        </p:nvSpPr>
        <p:spPr bwMode="auto">
          <a:xfrm>
            <a:off x="3936629" y="4829740"/>
            <a:ext cx="1079500" cy="935038"/>
          </a:xfrm>
          <a:custGeom>
            <a:avLst/>
            <a:gdLst>
              <a:gd name="G0" fmla="+- 3929 0 0"/>
              <a:gd name="G1" fmla="+- 5649 0 0"/>
              <a:gd name="G2" fmla="+- 3191 0 0"/>
              <a:gd name="G3" fmla="+- 9436 0 0"/>
              <a:gd name="G4" fmla="+- 21600 0 5649"/>
              <a:gd name="G5" fmla="+- 21600 0 9436"/>
              <a:gd name="G6" fmla="+- 3929 21600 0"/>
              <a:gd name="G7" fmla="*/ G6 1 2"/>
              <a:gd name="G8" fmla="+- 21600 0 3929"/>
              <a:gd name="G9" fmla="+- 21600 0 3191"/>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3929" y="3929"/>
                </a:moveTo>
                <a:lnTo>
                  <a:pt x="9436" y="3929"/>
                </a:lnTo>
                <a:lnTo>
                  <a:pt x="9436" y="3191"/>
                </a:lnTo>
                <a:lnTo>
                  <a:pt x="5649" y="3191"/>
                </a:lnTo>
                <a:lnTo>
                  <a:pt x="10800" y="0"/>
                </a:lnTo>
                <a:lnTo>
                  <a:pt x="15951" y="3191"/>
                </a:lnTo>
                <a:lnTo>
                  <a:pt x="12164" y="3191"/>
                </a:lnTo>
                <a:lnTo>
                  <a:pt x="12164" y="3929"/>
                </a:lnTo>
                <a:lnTo>
                  <a:pt x="17671" y="3929"/>
                </a:lnTo>
                <a:lnTo>
                  <a:pt x="17671" y="9436"/>
                </a:lnTo>
                <a:lnTo>
                  <a:pt x="18409" y="9436"/>
                </a:lnTo>
                <a:lnTo>
                  <a:pt x="18409" y="5649"/>
                </a:lnTo>
                <a:lnTo>
                  <a:pt x="21600" y="10800"/>
                </a:lnTo>
                <a:lnTo>
                  <a:pt x="18409" y="15951"/>
                </a:lnTo>
                <a:lnTo>
                  <a:pt x="18409" y="12164"/>
                </a:lnTo>
                <a:lnTo>
                  <a:pt x="17671" y="12164"/>
                </a:lnTo>
                <a:lnTo>
                  <a:pt x="17671" y="17671"/>
                </a:lnTo>
                <a:lnTo>
                  <a:pt x="12164" y="17671"/>
                </a:lnTo>
                <a:lnTo>
                  <a:pt x="12164" y="18409"/>
                </a:lnTo>
                <a:lnTo>
                  <a:pt x="15951" y="18409"/>
                </a:lnTo>
                <a:lnTo>
                  <a:pt x="10800" y="21600"/>
                </a:lnTo>
                <a:lnTo>
                  <a:pt x="5649" y="18409"/>
                </a:lnTo>
                <a:lnTo>
                  <a:pt x="9436" y="18409"/>
                </a:lnTo>
                <a:lnTo>
                  <a:pt x="9436" y="17671"/>
                </a:lnTo>
                <a:lnTo>
                  <a:pt x="3929" y="17671"/>
                </a:lnTo>
                <a:lnTo>
                  <a:pt x="3929" y="12164"/>
                </a:lnTo>
                <a:lnTo>
                  <a:pt x="3191" y="12164"/>
                </a:lnTo>
                <a:lnTo>
                  <a:pt x="3191" y="15951"/>
                </a:lnTo>
                <a:lnTo>
                  <a:pt x="0" y="10800"/>
                </a:lnTo>
                <a:lnTo>
                  <a:pt x="3191" y="5649"/>
                </a:lnTo>
                <a:lnTo>
                  <a:pt x="3191" y="9436"/>
                </a:lnTo>
                <a:lnTo>
                  <a:pt x="3929" y="9436"/>
                </a:lnTo>
                <a:close/>
              </a:path>
            </a:pathLst>
          </a:custGeom>
          <a:solidFill>
            <a:schemeClr val="accent1"/>
          </a:solidFill>
          <a:ln w="9525">
            <a:solidFill>
              <a:schemeClr val="tx1"/>
            </a:solidFill>
            <a:miter lim="800000"/>
            <a:headEnd/>
            <a:tailEnd/>
          </a:ln>
          <a:effectLst/>
        </p:spPr>
        <p:txBody>
          <a:bodyPr wrap="none" lIns="91430" tIns="45715" rIns="91430" bIns="45715" anchor="ctr">
            <a:prstTxWarp prst="textNoShape">
              <a:avLst/>
            </a:prstTxWarp>
          </a:bodyPr>
          <a:lstStyle/>
          <a:p>
            <a:pPr algn="ctr" eaLnBrk="1" hangingPunct="1"/>
            <a:r>
              <a:rPr lang="it-IT" sz="1800">
                <a:latin typeface="Verdana"/>
                <a:cs typeface="Verdana"/>
              </a:rPr>
              <a:t>Home</a:t>
            </a:r>
          </a:p>
          <a:p>
            <a:pPr algn="ctr" eaLnBrk="1" hangingPunct="1"/>
            <a:r>
              <a:rPr lang="it-IT" sz="1800">
                <a:latin typeface="Verdana"/>
                <a:cs typeface="Verdana"/>
              </a:rPr>
              <a:t>NAT</a:t>
            </a:r>
          </a:p>
        </p:txBody>
      </p:sp>
      <p:sp>
        <p:nvSpPr>
          <p:cNvPr id="213010" name="Freeform 18"/>
          <p:cNvSpPr>
            <a:spLocks/>
          </p:cNvSpPr>
          <p:nvPr/>
        </p:nvSpPr>
        <p:spPr bwMode="auto">
          <a:xfrm>
            <a:off x="3720729" y="5694928"/>
            <a:ext cx="2016125" cy="792162"/>
          </a:xfrm>
          <a:custGeom>
            <a:avLst/>
            <a:gdLst/>
            <a:ahLst/>
            <a:cxnLst>
              <a:cxn ang="0">
                <a:pos x="195" y="1101"/>
              </a:cxn>
              <a:cxn ang="0">
                <a:pos x="123" y="987"/>
              </a:cxn>
              <a:cxn ang="0">
                <a:pos x="31" y="874"/>
              </a:cxn>
              <a:cxn ang="0">
                <a:pos x="0" y="782"/>
              </a:cxn>
              <a:cxn ang="0">
                <a:pos x="21" y="309"/>
              </a:cxn>
              <a:cxn ang="0">
                <a:pos x="113" y="123"/>
              </a:cxn>
              <a:cxn ang="0">
                <a:pos x="165" y="72"/>
              </a:cxn>
              <a:cxn ang="0">
                <a:pos x="226" y="51"/>
              </a:cxn>
              <a:cxn ang="0">
                <a:pos x="329" y="62"/>
              </a:cxn>
              <a:cxn ang="0">
                <a:pos x="391" y="103"/>
              </a:cxn>
              <a:cxn ang="0">
                <a:pos x="494" y="134"/>
              </a:cxn>
              <a:cxn ang="0">
                <a:pos x="576" y="123"/>
              </a:cxn>
              <a:cxn ang="0">
                <a:pos x="627" y="72"/>
              </a:cxn>
              <a:cxn ang="0">
                <a:pos x="751" y="0"/>
              </a:cxn>
              <a:cxn ang="0">
                <a:pos x="854" y="41"/>
              </a:cxn>
              <a:cxn ang="0">
                <a:pos x="895" y="144"/>
              </a:cxn>
              <a:cxn ang="0">
                <a:pos x="885" y="247"/>
              </a:cxn>
              <a:cxn ang="0">
                <a:pos x="720" y="329"/>
              </a:cxn>
              <a:cxn ang="0">
                <a:pos x="710" y="535"/>
              </a:cxn>
              <a:cxn ang="0">
                <a:pos x="741" y="648"/>
              </a:cxn>
              <a:cxn ang="0">
                <a:pos x="802" y="710"/>
              </a:cxn>
              <a:cxn ang="0">
                <a:pos x="823" y="741"/>
              </a:cxn>
              <a:cxn ang="0">
                <a:pos x="843" y="802"/>
              </a:cxn>
              <a:cxn ang="0">
                <a:pos x="833" y="957"/>
              </a:cxn>
              <a:cxn ang="0">
                <a:pos x="648" y="1111"/>
              </a:cxn>
              <a:cxn ang="0">
                <a:pos x="525" y="1070"/>
              </a:cxn>
              <a:cxn ang="0">
                <a:pos x="432" y="998"/>
              </a:cxn>
              <a:cxn ang="0">
                <a:pos x="370" y="977"/>
              </a:cxn>
              <a:cxn ang="0">
                <a:pos x="278" y="1029"/>
              </a:cxn>
              <a:cxn ang="0">
                <a:pos x="183" y="1032"/>
              </a:cxn>
            </a:cxnLst>
            <a:rect l="0" t="0" r="r" b="b"/>
            <a:pathLst>
              <a:path w="895" h="1111">
                <a:moveTo>
                  <a:pt x="195" y="1101"/>
                </a:moveTo>
                <a:cubicBezTo>
                  <a:pt x="176" y="1043"/>
                  <a:pt x="174" y="1021"/>
                  <a:pt x="123" y="987"/>
                </a:cubicBezTo>
                <a:cubicBezTo>
                  <a:pt x="108" y="942"/>
                  <a:pt x="70" y="900"/>
                  <a:pt x="31" y="874"/>
                </a:cubicBezTo>
                <a:cubicBezTo>
                  <a:pt x="21" y="843"/>
                  <a:pt x="10" y="813"/>
                  <a:pt x="0" y="782"/>
                </a:cubicBezTo>
                <a:cubicBezTo>
                  <a:pt x="8" y="624"/>
                  <a:pt x="12" y="467"/>
                  <a:pt x="21" y="309"/>
                </a:cubicBezTo>
                <a:cubicBezTo>
                  <a:pt x="26" y="219"/>
                  <a:pt x="40" y="172"/>
                  <a:pt x="113" y="123"/>
                </a:cubicBezTo>
                <a:cubicBezTo>
                  <a:pt x="132" y="96"/>
                  <a:pt x="133" y="87"/>
                  <a:pt x="165" y="72"/>
                </a:cubicBezTo>
                <a:cubicBezTo>
                  <a:pt x="185" y="63"/>
                  <a:pt x="226" y="51"/>
                  <a:pt x="226" y="51"/>
                </a:cubicBezTo>
                <a:cubicBezTo>
                  <a:pt x="260" y="55"/>
                  <a:pt x="296" y="52"/>
                  <a:pt x="329" y="62"/>
                </a:cubicBezTo>
                <a:cubicBezTo>
                  <a:pt x="353" y="69"/>
                  <a:pt x="367" y="95"/>
                  <a:pt x="391" y="103"/>
                </a:cubicBezTo>
                <a:cubicBezTo>
                  <a:pt x="466" y="127"/>
                  <a:pt x="432" y="117"/>
                  <a:pt x="494" y="134"/>
                </a:cubicBezTo>
                <a:cubicBezTo>
                  <a:pt x="521" y="130"/>
                  <a:pt x="549" y="130"/>
                  <a:pt x="576" y="123"/>
                </a:cubicBezTo>
                <a:cubicBezTo>
                  <a:pt x="622" y="110"/>
                  <a:pt x="596" y="99"/>
                  <a:pt x="627" y="72"/>
                </a:cubicBezTo>
                <a:cubicBezTo>
                  <a:pt x="662" y="41"/>
                  <a:pt x="706" y="14"/>
                  <a:pt x="751" y="0"/>
                </a:cubicBezTo>
                <a:cubicBezTo>
                  <a:pt x="792" y="10"/>
                  <a:pt x="819" y="18"/>
                  <a:pt x="854" y="41"/>
                </a:cubicBezTo>
                <a:cubicBezTo>
                  <a:pt x="876" y="75"/>
                  <a:pt x="883" y="106"/>
                  <a:pt x="895" y="144"/>
                </a:cubicBezTo>
                <a:cubicBezTo>
                  <a:pt x="892" y="178"/>
                  <a:pt x="890" y="213"/>
                  <a:pt x="885" y="247"/>
                </a:cubicBezTo>
                <a:cubicBezTo>
                  <a:pt x="872" y="328"/>
                  <a:pt x="778" y="323"/>
                  <a:pt x="720" y="329"/>
                </a:cubicBezTo>
                <a:cubicBezTo>
                  <a:pt x="675" y="396"/>
                  <a:pt x="692" y="459"/>
                  <a:pt x="710" y="535"/>
                </a:cubicBezTo>
                <a:cubicBezTo>
                  <a:pt x="719" y="573"/>
                  <a:pt x="717" y="617"/>
                  <a:pt x="741" y="648"/>
                </a:cubicBezTo>
                <a:cubicBezTo>
                  <a:pt x="759" y="671"/>
                  <a:pt x="786" y="686"/>
                  <a:pt x="802" y="710"/>
                </a:cubicBezTo>
                <a:cubicBezTo>
                  <a:pt x="809" y="720"/>
                  <a:pt x="816" y="731"/>
                  <a:pt x="823" y="741"/>
                </a:cubicBezTo>
                <a:cubicBezTo>
                  <a:pt x="830" y="761"/>
                  <a:pt x="836" y="782"/>
                  <a:pt x="843" y="802"/>
                </a:cubicBezTo>
                <a:cubicBezTo>
                  <a:pt x="859" y="851"/>
                  <a:pt x="840" y="906"/>
                  <a:pt x="833" y="957"/>
                </a:cubicBezTo>
                <a:cubicBezTo>
                  <a:pt x="819" y="1056"/>
                  <a:pt x="730" y="1084"/>
                  <a:pt x="648" y="1111"/>
                </a:cubicBezTo>
                <a:cubicBezTo>
                  <a:pt x="578" y="1100"/>
                  <a:pt x="583" y="1089"/>
                  <a:pt x="525" y="1070"/>
                </a:cubicBezTo>
                <a:cubicBezTo>
                  <a:pt x="493" y="1048"/>
                  <a:pt x="468" y="1014"/>
                  <a:pt x="432" y="998"/>
                </a:cubicBezTo>
                <a:cubicBezTo>
                  <a:pt x="412" y="989"/>
                  <a:pt x="370" y="977"/>
                  <a:pt x="370" y="977"/>
                </a:cubicBezTo>
                <a:cubicBezTo>
                  <a:pt x="328" y="987"/>
                  <a:pt x="308" y="998"/>
                  <a:pt x="278" y="1029"/>
                </a:cubicBezTo>
                <a:lnTo>
                  <a:pt x="183" y="1032"/>
                </a:lnTo>
              </a:path>
            </a:pathLst>
          </a:custGeom>
          <a:solidFill>
            <a:srgbClr val="FFCC00"/>
          </a:solidFill>
          <a:ln w="9525">
            <a:noFill/>
            <a:round/>
            <a:headEnd/>
            <a:tailEnd/>
          </a:ln>
          <a:effectLst/>
        </p:spPr>
        <p:txBody>
          <a:bodyPr>
            <a:prstTxWarp prst="textNoShape">
              <a:avLst/>
            </a:prstTxWarp>
          </a:bodyPr>
          <a:lstStyle/>
          <a:p>
            <a:endParaRPr lang="en-GB"/>
          </a:p>
        </p:txBody>
      </p:sp>
      <p:sp>
        <p:nvSpPr>
          <p:cNvPr id="213011" name="Text Box 19"/>
          <p:cNvSpPr txBox="1">
            <a:spLocks noChangeArrowheads="1"/>
          </p:cNvSpPr>
          <p:nvPr/>
        </p:nvSpPr>
        <p:spPr bwMode="auto">
          <a:xfrm>
            <a:off x="4081092" y="5767953"/>
            <a:ext cx="1133623" cy="646321"/>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1800">
                <a:latin typeface="Verdana"/>
                <a:cs typeface="Verdana"/>
              </a:rPr>
              <a:t>Home </a:t>
            </a:r>
          </a:p>
          <a:p>
            <a:pPr eaLnBrk="1" hangingPunct="1"/>
            <a:r>
              <a:rPr lang="it-IT" sz="1800">
                <a:latin typeface="Verdana"/>
                <a:cs typeface="Verdana"/>
              </a:rPr>
              <a:t>network</a:t>
            </a:r>
          </a:p>
        </p:txBody>
      </p:sp>
      <p:sp>
        <p:nvSpPr>
          <p:cNvPr id="213012" name="laptop"/>
          <p:cNvSpPr>
            <a:spLocks noEditPoints="1" noChangeArrowheads="1"/>
          </p:cNvSpPr>
          <p:nvPr/>
        </p:nvSpPr>
        <p:spPr bwMode="auto">
          <a:xfrm>
            <a:off x="5809879" y="5334565"/>
            <a:ext cx="792163" cy="6477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FFCC00"/>
          </a:solidFill>
          <a:ln w="9525">
            <a:solidFill>
              <a:srgbClr val="000000"/>
            </a:solidFill>
            <a:miter lim="800000"/>
            <a:headEnd/>
            <a:tailEnd/>
          </a:ln>
        </p:spPr>
        <p:txBody>
          <a:bodyPr>
            <a:prstTxWarp prst="textNoShape">
              <a:avLst/>
            </a:prstTxWarp>
          </a:bodyPr>
          <a:lstStyle/>
          <a:p>
            <a:endParaRPr lang="en-GB"/>
          </a:p>
        </p:txBody>
      </p:sp>
      <p:sp>
        <p:nvSpPr>
          <p:cNvPr id="213013" name="laptop"/>
          <p:cNvSpPr>
            <a:spLocks noEditPoints="1" noChangeArrowheads="1"/>
          </p:cNvSpPr>
          <p:nvPr/>
        </p:nvSpPr>
        <p:spPr bwMode="auto">
          <a:xfrm>
            <a:off x="6168654" y="4039165"/>
            <a:ext cx="792163" cy="6477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hlink"/>
          </a:solidFill>
          <a:ln w="9525">
            <a:solidFill>
              <a:srgbClr val="000000"/>
            </a:solidFill>
            <a:miter lim="800000"/>
            <a:headEnd/>
            <a:tailEnd/>
          </a:ln>
        </p:spPr>
        <p:txBody>
          <a:bodyPr>
            <a:prstTxWarp prst="textNoShape">
              <a:avLst/>
            </a:prstTxWarp>
          </a:bodyPr>
          <a:lstStyle/>
          <a:p>
            <a:endParaRPr lang="en-GB"/>
          </a:p>
        </p:txBody>
      </p:sp>
      <p:sp>
        <p:nvSpPr>
          <p:cNvPr id="213014" name="Line 22"/>
          <p:cNvSpPr>
            <a:spLocks noChangeShapeType="1"/>
          </p:cNvSpPr>
          <p:nvPr/>
        </p:nvSpPr>
        <p:spPr bwMode="auto">
          <a:xfrm flipH="1">
            <a:off x="6744917" y="5982265"/>
            <a:ext cx="504825" cy="504825"/>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3015" name="Line 23"/>
          <p:cNvSpPr>
            <a:spLocks noChangeShapeType="1"/>
          </p:cNvSpPr>
          <p:nvPr/>
        </p:nvSpPr>
        <p:spPr bwMode="auto">
          <a:xfrm flipH="1">
            <a:off x="6673479" y="5766365"/>
            <a:ext cx="503238" cy="0"/>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3016" name="Line 24"/>
          <p:cNvSpPr>
            <a:spLocks noChangeShapeType="1"/>
          </p:cNvSpPr>
          <p:nvPr/>
        </p:nvSpPr>
        <p:spPr bwMode="auto">
          <a:xfrm flipH="1" flipV="1">
            <a:off x="6673479" y="4829740"/>
            <a:ext cx="576263" cy="720725"/>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3017" name="Line 25"/>
          <p:cNvSpPr>
            <a:spLocks noChangeShapeType="1"/>
          </p:cNvSpPr>
          <p:nvPr/>
        </p:nvSpPr>
        <p:spPr bwMode="auto">
          <a:xfrm flipV="1">
            <a:off x="2787311" y="3102540"/>
            <a:ext cx="1941481" cy="360952"/>
          </a:xfrm>
          <a:prstGeom prst="line">
            <a:avLst/>
          </a:prstGeom>
          <a:noFill/>
          <a:ln w="9525">
            <a:solidFill>
              <a:schemeClr val="tx1"/>
            </a:solidFill>
            <a:round/>
            <a:headEnd/>
            <a:tailEnd type="triangle" w="med" len="med"/>
          </a:ln>
          <a:effectLst/>
        </p:spPr>
        <p:txBody>
          <a:bodyPr>
            <a:prstTxWarp prst="textNoShape">
              <a:avLst/>
            </a:prstTxWarp>
          </a:bodyPr>
          <a:lstStyle/>
          <a:p>
            <a:endParaRPr lang="en-GB"/>
          </a:p>
        </p:txBody>
      </p:sp>
      <p:sp>
        <p:nvSpPr>
          <p:cNvPr id="213018" name="Freeform 26"/>
          <p:cNvSpPr>
            <a:spLocks/>
          </p:cNvSpPr>
          <p:nvPr/>
        </p:nvSpPr>
        <p:spPr bwMode="auto">
          <a:xfrm>
            <a:off x="4584329" y="4829740"/>
            <a:ext cx="2592388" cy="792163"/>
          </a:xfrm>
          <a:custGeom>
            <a:avLst/>
            <a:gdLst/>
            <a:ahLst/>
            <a:cxnLst>
              <a:cxn ang="0">
                <a:pos x="1633" y="499"/>
              </a:cxn>
              <a:cxn ang="0">
                <a:pos x="998" y="137"/>
              </a:cxn>
              <a:cxn ang="0">
                <a:pos x="0" y="0"/>
              </a:cxn>
            </a:cxnLst>
            <a:rect l="0" t="0" r="r" b="b"/>
            <a:pathLst>
              <a:path w="1633" h="499">
                <a:moveTo>
                  <a:pt x="1633" y="499"/>
                </a:moveTo>
                <a:cubicBezTo>
                  <a:pt x="1451" y="359"/>
                  <a:pt x="1270" y="220"/>
                  <a:pt x="998" y="137"/>
                </a:cubicBezTo>
                <a:cubicBezTo>
                  <a:pt x="726" y="54"/>
                  <a:pt x="166" y="23"/>
                  <a:pt x="0" y="0"/>
                </a:cubicBez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GB"/>
          </a:p>
        </p:txBody>
      </p:sp>
      <p:sp>
        <p:nvSpPr>
          <p:cNvPr id="213019" name="Text Box 27"/>
          <p:cNvSpPr txBox="1">
            <a:spLocks noChangeArrowheads="1"/>
          </p:cNvSpPr>
          <p:nvPr/>
        </p:nvSpPr>
        <p:spPr bwMode="auto">
          <a:xfrm>
            <a:off x="6600454" y="6488678"/>
            <a:ext cx="1317055" cy="369322"/>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1800">
                <a:latin typeface="Verdana"/>
                <a:cs typeface="Verdana"/>
              </a:rPr>
              <a:t>10.0.0.12</a:t>
            </a:r>
          </a:p>
        </p:txBody>
      </p:sp>
      <p:sp>
        <p:nvSpPr>
          <p:cNvPr id="213020" name="Text Box 28"/>
          <p:cNvSpPr txBox="1">
            <a:spLocks noChangeArrowheads="1"/>
          </p:cNvSpPr>
          <p:nvPr/>
        </p:nvSpPr>
        <p:spPr bwMode="auto">
          <a:xfrm>
            <a:off x="6960817" y="4040753"/>
            <a:ext cx="1757304" cy="369322"/>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1800">
                <a:latin typeface="Verdana"/>
                <a:cs typeface="Verdana"/>
              </a:rPr>
              <a:t>192.168.2.12</a:t>
            </a:r>
          </a:p>
        </p:txBody>
      </p:sp>
      <p:sp>
        <p:nvSpPr>
          <p:cNvPr id="213021" name="Text Box 29"/>
          <p:cNvSpPr txBox="1">
            <a:spLocks noChangeArrowheads="1"/>
          </p:cNvSpPr>
          <p:nvPr/>
        </p:nvSpPr>
        <p:spPr bwMode="auto">
          <a:xfrm>
            <a:off x="2567759" y="4645838"/>
            <a:ext cx="1757304" cy="369322"/>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1800" dirty="0">
                <a:latin typeface="Verdana"/>
                <a:cs typeface="Verdana"/>
              </a:rPr>
              <a:t>192.168.2.99</a:t>
            </a:r>
          </a:p>
        </p:txBody>
      </p:sp>
      <p:sp>
        <p:nvSpPr>
          <p:cNvPr id="213022" name="Text Box 30"/>
          <p:cNvSpPr txBox="1">
            <a:spLocks noChangeArrowheads="1"/>
          </p:cNvSpPr>
          <p:nvPr/>
        </p:nvSpPr>
        <p:spPr bwMode="auto">
          <a:xfrm>
            <a:off x="966386" y="1735703"/>
            <a:ext cx="1904054" cy="369322"/>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1800" dirty="0">
                <a:latin typeface="Verdana"/>
                <a:cs typeface="Verdana"/>
              </a:rPr>
              <a:t>156.148.70.32</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Freeform 2"/>
          <p:cNvSpPr>
            <a:spLocks/>
          </p:cNvSpPr>
          <p:nvPr/>
        </p:nvSpPr>
        <p:spPr bwMode="auto">
          <a:xfrm>
            <a:off x="3373164" y="1818726"/>
            <a:ext cx="2952750" cy="1763712"/>
          </a:xfrm>
          <a:custGeom>
            <a:avLst/>
            <a:gdLst/>
            <a:ahLst/>
            <a:cxnLst>
              <a:cxn ang="0">
                <a:pos x="195" y="1101"/>
              </a:cxn>
              <a:cxn ang="0">
                <a:pos x="123" y="987"/>
              </a:cxn>
              <a:cxn ang="0">
                <a:pos x="31" y="874"/>
              </a:cxn>
              <a:cxn ang="0">
                <a:pos x="0" y="782"/>
              </a:cxn>
              <a:cxn ang="0">
                <a:pos x="21" y="309"/>
              </a:cxn>
              <a:cxn ang="0">
                <a:pos x="113" y="123"/>
              </a:cxn>
              <a:cxn ang="0">
                <a:pos x="165" y="72"/>
              </a:cxn>
              <a:cxn ang="0">
                <a:pos x="226" y="51"/>
              </a:cxn>
              <a:cxn ang="0">
                <a:pos x="329" y="62"/>
              </a:cxn>
              <a:cxn ang="0">
                <a:pos x="391" y="103"/>
              </a:cxn>
              <a:cxn ang="0">
                <a:pos x="494" y="134"/>
              </a:cxn>
              <a:cxn ang="0">
                <a:pos x="576" y="123"/>
              </a:cxn>
              <a:cxn ang="0">
                <a:pos x="627" y="72"/>
              </a:cxn>
              <a:cxn ang="0">
                <a:pos x="751" y="0"/>
              </a:cxn>
              <a:cxn ang="0">
                <a:pos x="854" y="41"/>
              </a:cxn>
              <a:cxn ang="0">
                <a:pos x="895" y="144"/>
              </a:cxn>
              <a:cxn ang="0">
                <a:pos x="885" y="247"/>
              </a:cxn>
              <a:cxn ang="0">
                <a:pos x="720" y="329"/>
              </a:cxn>
              <a:cxn ang="0">
                <a:pos x="710" y="535"/>
              </a:cxn>
              <a:cxn ang="0">
                <a:pos x="741" y="648"/>
              </a:cxn>
              <a:cxn ang="0">
                <a:pos x="802" y="710"/>
              </a:cxn>
              <a:cxn ang="0">
                <a:pos x="823" y="741"/>
              </a:cxn>
              <a:cxn ang="0">
                <a:pos x="843" y="802"/>
              </a:cxn>
              <a:cxn ang="0">
                <a:pos x="833" y="957"/>
              </a:cxn>
              <a:cxn ang="0">
                <a:pos x="648" y="1111"/>
              </a:cxn>
              <a:cxn ang="0">
                <a:pos x="525" y="1070"/>
              </a:cxn>
              <a:cxn ang="0">
                <a:pos x="432" y="998"/>
              </a:cxn>
              <a:cxn ang="0">
                <a:pos x="370" y="977"/>
              </a:cxn>
              <a:cxn ang="0">
                <a:pos x="278" y="1029"/>
              </a:cxn>
              <a:cxn ang="0">
                <a:pos x="183" y="1032"/>
              </a:cxn>
            </a:cxnLst>
            <a:rect l="0" t="0" r="r" b="b"/>
            <a:pathLst>
              <a:path w="895" h="1111">
                <a:moveTo>
                  <a:pt x="195" y="1101"/>
                </a:moveTo>
                <a:cubicBezTo>
                  <a:pt x="176" y="1043"/>
                  <a:pt x="174" y="1021"/>
                  <a:pt x="123" y="987"/>
                </a:cubicBezTo>
                <a:cubicBezTo>
                  <a:pt x="108" y="942"/>
                  <a:pt x="70" y="900"/>
                  <a:pt x="31" y="874"/>
                </a:cubicBezTo>
                <a:cubicBezTo>
                  <a:pt x="21" y="843"/>
                  <a:pt x="10" y="813"/>
                  <a:pt x="0" y="782"/>
                </a:cubicBezTo>
                <a:cubicBezTo>
                  <a:pt x="8" y="624"/>
                  <a:pt x="12" y="467"/>
                  <a:pt x="21" y="309"/>
                </a:cubicBezTo>
                <a:cubicBezTo>
                  <a:pt x="26" y="219"/>
                  <a:pt x="40" y="172"/>
                  <a:pt x="113" y="123"/>
                </a:cubicBezTo>
                <a:cubicBezTo>
                  <a:pt x="132" y="96"/>
                  <a:pt x="133" y="87"/>
                  <a:pt x="165" y="72"/>
                </a:cubicBezTo>
                <a:cubicBezTo>
                  <a:pt x="185" y="63"/>
                  <a:pt x="226" y="51"/>
                  <a:pt x="226" y="51"/>
                </a:cubicBezTo>
                <a:cubicBezTo>
                  <a:pt x="260" y="55"/>
                  <a:pt x="296" y="52"/>
                  <a:pt x="329" y="62"/>
                </a:cubicBezTo>
                <a:cubicBezTo>
                  <a:pt x="353" y="69"/>
                  <a:pt x="367" y="95"/>
                  <a:pt x="391" y="103"/>
                </a:cubicBezTo>
                <a:cubicBezTo>
                  <a:pt x="466" y="127"/>
                  <a:pt x="432" y="117"/>
                  <a:pt x="494" y="134"/>
                </a:cubicBezTo>
                <a:cubicBezTo>
                  <a:pt x="521" y="130"/>
                  <a:pt x="549" y="130"/>
                  <a:pt x="576" y="123"/>
                </a:cubicBezTo>
                <a:cubicBezTo>
                  <a:pt x="622" y="110"/>
                  <a:pt x="596" y="99"/>
                  <a:pt x="627" y="72"/>
                </a:cubicBezTo>
                <a:cubicBezTo>
                  <a:pt x="662" y="41"/>
                  <a:pt x="706" y="14"/>
                  <a:pt x="751" y="0"/>
                </a:cubicBezTo>
                <a:cubicBezTo>
                  <a:pt x="792" y="10"/>
                  <a:pt x="819" y="18"/>
                  <a:pt x="854" y="41"/>
                </a:cubicBezTo>
                <a:cubicBezTo>
                  <a:pt x="876" y="75"/>
                  <a:pt x="883" y="106"/>
                  <a:pt x="895" y="144"/>
                </a:cubicBezTo>
                <a:cubicBezTo>
                  <a:pt x="892" y="178"/>
                  <a:pt x="890" y="213"/>
                  <a:pt x="885" y="247"/>
                </a:cubicBezTo>
                <a:cubicBezTo>
                  <a:pt x="872" y="328"/>
                  <a:pt x="778" y="323"/>
                  <a:pt x="720" y="329"/>
                </a:cubicBezTo>
                <a:cubicBezTo>
                  <a:pt x="675" y="396"/>
                  <a:pt x="692" y="459"/>
                  <a:pt x="710" y="535"/>
                </a:cubicBezTo>
                <a:cubicBezTo>
                  <a:pt x="719" y="573"/>
                  <a:pt x="717" y="617"/>
                  <a:pt x="741" y="648"/>
                </a:cubicBezTo>
                <a:cubicBezTo>
                  <a:pt x="759" y="671"/>
                  <a:pt x="786" y="686"/>
                  <a:pt x="802" y="710"/>
                </a:cubicBezTo>
                <a:cubicBezTo>
                  <a:pt x="809" y="720"/>
                  <a:pt x="816" y="731"/>
                  <a:pt x="823" y="741"/>
                </a:cubicBezTo>
                <a:cubicBezTo>
                  <a:pt x="830" y="761"/>
                  <a:pt x="836" y="782"/>
                  <a:pt x="843" y="802"/>
                </a:cubicBezTo>
                <a:cubicBezTo>
                  <a:pt x="859" y="851"/>
                  <a:pt x="840" y="906"/>
                  <a:pt x="833" y="957"/>
                </a:cubicBezTo>
                <a:cubicBezTo>
                  <a:pt x="819" y="1056"/>
                  <a:pt x="730" y="1084"/>
                  <a:pt x="648" y="1111"/>
                </a:cubicBezTo>
                <a:cubicBezTo>
                  <a:pt x="578" y="1100"/>
                  <a:pt x="583" y="1089"/>
                  <a:pt x="525" y="1070"/>
                </a:cubicBezTo>
                <a:cubicBezTo>
                  <a:pt x="493" y="1048"/>
                  <a:pt x="468" y="1014"/>
                  <a:pt x="432" y="998"/>
                </a:cubicBezTo>
                <a:cubicBezTo>
                  <a:pt x="412" y="989"/>
                  <a:pt x="370" y="977"/>
                  <a:pt x="370" y="977"/>
                </a:cubicBezTo>
                <a:cubicBezTo>
                  <a:pt x="328" y="987"/>
                  <a:pt x="308" y="998"/>
                  <a:pt x="278" y="1029"/>
                </a:cubicBezTo>
                <a:lnTo>
                  <a:pt x="183" y="1032"/>
                </a:lnTo>
              </a:path>
            </a:pathLst>
          </a:custGeom>
          <a:solidFill>
            <a:schemeClr val="folHlink"/>
          </a:solidFill>
          <a:ln w="9525">
            <a:noFill/>
            <a:round/>
            <a:headEnd/>
            <a:tailEnd/>
          </a:ln>
          <a:effectLst/>
        </p:spPr>
        <p:txBody>
          <a:bodyPr>
            <a:prstTxWarp prst="textNoShape">
              <a:avLst/>
            </a:prstTxWarp>
          </a:bodyPr>
          <a:lstStyle/>
          <a:p>
            <a:endParaRPr lang="en-GB">
              <a:latin typeface="Verdana"/>
              <a:cs typeface="Verdana"/>
            </a:endParaRPr>
          </a:p>
        </p:txBody>
      </p:sp>
      <p:sp>
        <p:nvSpPr>
          <p:cNvPr id="217091" name="Rectangle 3"/>
          <p:cNvSpPr>
            <a:spLocks noGrp="1" noChangeArrowheads="1"/>
          </p:cNvSpPr>
          <p:nvPr>
            <p:ph type="title"/>
          </p:nvPr>
        </p:nvSpPr>
        <p:spPr/>
        <p:txBody>
          <a:bodyPr/>
          <a:lstStyle/>
          <a:p>
            <a:r>
              <a:rPr lang="en-US"/>
              <a:t>NAT traversal: relay</a:t>
            </a:r>
          </a:p>
        </p:txBody>
      </p:sp>
      <p:sp>
        <p:nvSpPr>
          <p:cNvPr id="217092" name="AutoShape 4"/>
          <p:cNvSpPr>
            <a:spLocks noChangeArrowheads="1"/>
          </p:cNvSpPr>
          <p:nvPr/>
        </p:nvSpPr>
        <p:spPr bwMode="auto">
          <a:xfrm>
            <a:off x="3436078" y="3474488"/>
            <a:ext cx="1079500" cy="935038"/>
          </a:xfrm>
          <a:custGeom>
            <a:avLst/>
            <a:gdLst>
              <a:gd name="G0" fmla="+- 3929 0 0"/>
              <a:gd name="G1" fmla="+- 5649 0 0"/>
              <a:gd name="G2" fmla="+- 3191 0 0"/>
              <a:gd name="G3" fmla="+- 9436 0 0"/>
              <a:gd name="G4" fmla="+- 21600 0 5649"/>
              <a:gd name="G5" fmla="+- 21600 0 9436"/>
              <a:gd name="G6" fmla="+- 3929 21600 0"/>
              <a:gd name="G7" fmla="*/ G6 1 2"/>
              <a:gd name="G8" fmla="+- 21600 0 3929"/>
              <a:gd name="G9" fmla="+- 21600 0 3191"/>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3929" y="3929"/>
                </a:moveTo>
                <a:lnTo>
                  <a:pt x="9436" y="3929"/>
                </a:lnTo>
                <a:lnTo>
                  <a:pt x="9436" y="3191"/>
                </a:lnTo>
                <a:lnTo>
                  <a:pt x="5649" y="3191"/>
                </a:lnTo>
                <a:lnTo>
                  <a:pt x="10800" y="0"/>
                </a:lnTo>
                <a:lnTo>
                  <a:pt x="15951" y="3191"/>
                </a:lnTo>
                <a:lnTo>
                  <a:pt x="12164" y="3191"/>
                </a:lnTo>
                <a:lnTo>
                  <a:pt x="12164" y="3929"/>
                </a:lnTo>
                <a:lnTo>
                  <a:pt x="17671" y="3929"/>
                </a:lnTo>
                <a:lnTo>
                  <a:pt x="17671" y="9436"/>
                </a:lnTo>
                <a:lnTo>
                  <a:pt x="18409" y="9436"/>
                </a:lnTo>
                <a:lnTo>
                  <a:pt x="18409" y="5649"/>
                </a:lnTo>
                <a:lnTo>
                  <a:pt x="21600" y="10800"/>
                </a:lnTo>
                <a:lnTo>
                  <a:pt x="18409" y="15951"/>
                </a:lnTo>
                <a:lnTo>
                  <a:pt x="18409" y="12164"/>
                </a:lnTo>
                <a:lnTo>
                  <a:pt x="17671" y="12164"/>
                </a:lnTo>
                <a:lnTo>
                  <a:pt x="17671" y="17671"/>
                </a:lnTo>
                <a:lnTo>
                  <a:pt x="12164" y="17671"/>
                </a:lnTo>
                <a:lnTo>
                  <a:pt x="12164" y="18409"/>
                </a:lnTo>
                <a:lnTo>
                  <a:pt x="15951" y="18409"/>
                </a:lnTo>
                <a:lnTo>
                  <a:pt x="10800" y="21600"/>
                </a:lnTo>
                <a:lnTo>
                  <a:pt x="5649" y="18409"/>
                </a:lnTo>
                <a:lnTo>
                  <a:pt x="9436" y="18409"/>
                </a:lnTo>
                <a:lnTo>
                  <a:pt x="9436" y="17671"/>
                </a:lnTo>
                <a:lnTo>
                  <a:pt x="3929" y="17671"/>
                </a:lnTo>
                <a:lnTo>
                  <a:pt x="3929" y="12164"/>
                </a:lnTo>
                <a:lnTo>
                  <a:pt x="3191" y="12164"/>
                </a:lnTo>
                <a:lnTo>
                  <a:pt x="3191" y="15951"/>
                </a:lnTo>
                <a:lnTo>
                  <a:pt x="0" y="10800"/>
                </a:lnTo>
                <a:lnTo>
                  <a:pt x="3191" y="5649"/>
                </a:lnTo>
                <a:lnTo>
                  <a:pt x="3191" y="9436"/>
                </a:lnTo>
                <a:lnTo>
                  <a:pt x="3929" y="9436"/>
                </a:lnTo>
                <a:close/>
              </a:path>
            </a:pathLst>
          </a:custGeom>
          <a:solidFill>
            <a:schemeClr val="accent1"/>
          </a:solidFill>
          <a:ln w="9525">
            <a:solidFill>
              <a:schemeClr val="tx1"/>
            </a:solidFill>
            <a:miter lim="800000"/>
            <a:headEnd/>
            <a:tailEnd/>
          </a:ln>
          <a:effectLst/>
        </p:spPr>
        <p:txBody>
          <a:bodyPr wrap="none" lIns="91430" tIns="45715" rIns="91430" bIns="45715" anchor="ctr">
            <a:prstTxWarp prst="textNoShape">
              <a:avLst/>
            </a:prstTxWarp>
          </a:bodyPr>
          <a:lstStyle/>
          <a:p>
            <a:pPr algn="ctr" eaLnBrk="1" hangingPunct="1"/>
            <a:r>
              <a:rPr lang="it-IT" sz="2000">
                <a:latin typeface="Verdana"/>
                <a:cs typeface="Verdana"/>
              </a:rPr>
              <a:t>NAT</a:t>
            </a:r>
          </a:p>
        </p:txBody>
      </p:sp>
      <p:sp>
        <p:nvSpPr>
          <p:cNvPr id="217093" name="Text Box 5"/>
          <p:cNvSpPr txBox="1">
            <a:spLocks noChangeArrowheads="1"/>
          </p:cNvSpPr>
          <p:nvPr/>
        </p:nvSpPr>
        <p:spPr bwMode="auto">
          <a:xfrm>
            <a:off x="4231486" y="2368001"/>
            <a:ext cx="1236216" cy="707876"/>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dirty="0" err="1">
                <a:latin typeface="Verdana"/>
                <a:cs typeface="Verdana"/>
              </a:rPr>
              <a:t>Main</a:t>
            </a:r>
            <a:r>
              <a:rPr lang="it-IT" sz="2000" dirty="0">
                <a:latin typeface="Verdana"/>
                <a:cs typeface="Verdana"/>
              </a:rPr>
              <a:t> </a:t>
            </a:r>
          </a:p>
          <a:p>
            <a:pPr eaLnBrk="1" hangingPunct="1"/>
            <a:r>
              <a:rPr lang="it-IT" sz="2000" dirty="0">
                <a:latin typeface="Verdana"/>
                <a:cs typeface="Verdana"/>
              </a:rPr>
              <a:t>Internet</a:t>
            </a:r>
          </a:p>
        </p:txBody>
      </p:sp>
      <p:sp>
        <p:nvSpPr>
          <p:cNvPr id="217094" name="tower"/>
          <p:cNvSpPr>
            <a:spLocks noEditPoints="1" noChangeArrowheads="1"/>
          </p:cNvSpPr>
          <p:nvPr/>
        </p:nvSpPr>
        <p:spPr bwMode="auto">
          <a:xfrm>
            <a:off x="1923190" y="1674263"/>
            <a:ext cx="904875" cy="1008063"/>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folHlink"/>
          </a:solidFill>
          <a:ln w="9525">
            <a:solidFill>
              <a:srgbClr val="000000"/>
            </a:solidFill>
            <a:miter lim="800000"/>
            <a:headEnd/>
            <a:tailEnd/>
          </a:ln>
        </p:spPr>
        <p:txBody>
          <a:bodyPr>
            <a:prstTxWarp prst="textNoShape">
              <a:avLst/>
            </a:prstTxWarp>
          </a:bodyPr>
          <a:lstStyle/>
          <a:p>
            <a:endParaRPr lang="en-GB">
              <a:latin typeface="Verdana"/>
              <a:cs typeface="Verdana"/>
            </a:endParaRPr>
          </a:p>
        </p:txBody>
      </p:sp>
      <p:sp>
        <p:nvSpPr>
          <p:cNvPr id="217095" name="Line 7"/>
          <p:cNvSpPr>
            <a:spLocks noChangeShapeType="1"/>
          </p:cNvSpPr>
          <p:nvPr/>
        </p:nvSpPr>
        <p:spPr bwMode="auto">
          <a:xfrm flipV="1">
            <a:off x="2788378" y="2466426"/>
            <a:ext cx="647700" cy="0"/>
          </a:xfrm>
          <a:prstGeom prst="line">
            <a:avLst/>
          </a:prstGeom>
          <a:noFill/>
          <a:ln w="57150">
            <a:solidFill>
              <a:schemeClr val="tx1"/>
            </a:solidFill>
            <a:round/>
            <a:headEnd/>
            <a:tailEnd/>
          </a:ln>
          <a:effectLst/>
        </p:spPr>
        <p:txBody>
          <a:bodyPr>
            <a:prstTxWarp prst="textNoShape">
              <a:avLst/>
            </a:prstTxWarp>
          </a:bodyPr>
          <a:lstStyle/>
          <a:p>
            <a:endParaRPr lang="en-GB">
              <a:latin typeface="Verdana"/>
              <a:cs typeface="Verdana"/>
            </a:endParaRPr>
          </a:p>
        </p:txBody>
      </p:sp>
      <p:sp>
        <p:nvSpPr>
          <p:cNvPr id="217096" name="Line 8"/>
          <p:cNvSpPr>
            <a:spLocks noChangeShapeType="1"/>
          </p:cNvSpPr>
          <p:nvPr/>
        </p:nvSpPr>
        <p:spPr bwMode="auto">
          <a:xfrm flipH="1">
            <a:off x="7396890" y="4553988"/>
            <a:ext cx="0" cy="144463"/>
          </a:xfrm>
          <a:prstGeom prst="line">
            <a:avLst/>
          </a:prstGeom>
          <a:noFill/>
          <a:ln w="57150">
            <a:solidFill>
              <a:schemeClr val="tx1"/>
            </a:solidFill>
            <a:round/>
            <a:headEnd/>
            <a:tailEnd/>
          </a:ln>
          <a:effectLst/>
        </p:spPr>
        <p:txBody>
          <a:bodyPr>
            <a:prstTxWarp prst="textNoShape">
              <a:avLst/>
            </a:prstTxWarp>
          </a:bodyPr>
          <a:lstStyle/>
          <a:p>
            <a:endParaRPr lang="en-GB">
              <a:latin typeface="Verdana"/>
              <a:cs typeface="Verdana"/>
            </a:endParaRPr>
          </a:p>
        </p:txBody>
      </p:sp>
      <p:sp>
        <p:nvSpPr>
          <p:cNvPr id="217097" name="Freeform 9"/>
          <p:cNvSpPr>
            <a:spLocks/>
          </p:cNvSpPr>
          <p:nvPr/>
        </p:nvSpPr>
        <p:spPr bwMode="auto">
          <a:xfrm>
            <a:off x="2356578" y="4411113"/>
            <a:ext cx="2016125" cy="792163"/>
          </a:xfrm>
          <a:custGeom>
            <a:avLst/>
            <a:gdLst/>
            <a:ahLst/>
            <a:cxnLst>
              <a:cxn ang="0">
                <a:pos x="195" y="1101"/>
              </a:cxn>
              <a:cxn ang="0">
                <a:pos x="123" y="987"/>
              </a:cxn>
              <a:cxn ang="0">
                <a:pos x="31" y="874"/>
              </a:cxn>
              <a:cxn ang="0">
                <a:pos x="0" y="782"/>
              </a:cxn>
              <a:cxn ang="0">
                <a:pos x="21" y="309"/>
              </a:cxn>
              <a:cxn ang="0">
                <a:pos x="113" y="123"/>
              </a:cxn>
              <a:cxn ang="0">
                <a:pos x="165" y="72"/>
              </a:cxn>
              <a:cxn ang="0">
                <a:pos x="226" y="51"/>
              </a:cxn>
              <a:cxn ang="0">
                <a:pos x="329" y="62"/>
              </a:cxn>
              <a:cxn ang="0">
                <a:pos x="391" y="103"/>
              </a:cxn>
              <a:cxn ang="0">
                <a:pos x="494" y="134"/>
              </a:cxn>
              <a:cxn ang="0">
                <a:pos x="576" y="123"/>
              </a:cxn>
              <a:cxn ang="0">
                <a:pos x="627" y="72"/>
              </a:cxn>
              <a:cxn ang="0">
                <a:pos x="751" y="0"/>
              </a:cxn>
              <a:cxn ang="0">
                <a:pos x="854" y="41"/>
              </a:cxn>
              <a:cxn ang="0">
                <a:pos x="895" y="144"/>
              </a:cxn>
              <a:cxn ang="0">
                <a:pos x="885" y="247"/>
              </a:cxn>
              <a:cxn ang="0">
                <a:pos x="720" y="329"/>
              </a:cxn>
              <a:cxn ang="0">
                <a:pos x="710" y="535"/>
              </a:cxn>
              <a:cxn ang="0">
                <a:pos x="741" y="648"/>
              </a:cxn>
              <a:cxn ang="0">
                <a:pos x="802" y="710"/>
              </a:cxn>
              <a:cxn ang="0">
                <a:pos x="823" y="741"/>
              </a:cxn>
              <a:cxn ang="0">
                <a:pos x="843" y="802"/>
              </a:cxn>
              <a:cxn ang="0">
                <a:pos x="833" y="957"/>
              </a:cxn>
              <a:cxn ang="0">
                <a:pos x="648" y="1111"/>
              </a:cxn>
              <a:cxn ang="0">
                <a:pos x="525" y="1070"/>
              </a:cxn>
              <a:cxn ang="0">
                <a:pos x="432" y="998"/>
              </a:cxn>
              <a:cxn ang="0">
                <a:pos x="370" y="977"/>
              </a:cxn>
              <a:cxn ang="0">
                <a:pos x="278" y="1029"/>
              </a:cxn>
              <a:cxn ang="0">
                <a:pos x="183" y="1032"/>
              </a:cxn>
            </a:cxnLst>
            <a:rect l="0" t="0" r="r" b="b"/>
            <a:pathLst>
              <a:path w="895" h="1111">
                <a:moveTo>
                  <a:pt x="195" y="1101"/>
                </a:moveTo>
                <a:cubicBezTo>
                  <a:pt x="176" y="1043"/>
                  <a:pt x="174" y="1021"/>
                  <a:pt x="123" y="987"/>
                </a:cubicBezTo>
                <a:cubicBezTo>
                  <a:pt x="108" y="942"/>
                  <a:pt x="70" y="900"/>
                  <a:pt x="31" y="874"/>
                </a:cubicBezTo>
                <a:cubicBezTo>
                  <a:pt x="21" y="843"/>
                  <a:pt x="10" y="813"/>
                  <a:pt x="0" y="782"/>
                </a:cubicBezTo>
                <a:cubicBezTo>
                  <a:pt x="8" y="624"/>
                  <a:pt x="12" y="467"/>
                  <a:pt x="21" y="309"/>
                </a:cubicBezTo>
                <a:cubicBezTo>
                  <a:pt x="26" y="219"/>
                  <a:pt x="40" y="172"/>
                  <a:pt x="113" y="123"/>
                </a:cubicBezTo>
                <a:cubicBezTo>
                  <a:pt x="132" y="96"/>
                  <a:pt x="133" y="87"/>
                  <a:pt x="165" y="72"/>
                </a:cubicBezTo>
                <a:cubicBezTo>
                  <a:pt x="185" y="63"/>
                  <a:pt x="226" y="51"/>
                  <a:pt x="226" y="51"/>
                </a:cubicBezTo>
                <a:cubicBezTo>
                  <a:pt x="260" y="55"/>
                  <a:pt x="296" y="52"/>
                  <a:pt x="329" y="62"/>
                </a:cubicBezTo>
                <a:cubicBezTo>
                  <a:pt x="353" y="69"/>
                  <a:pt x="367" y="95"/>
                  <a:pt x="391" y="103"/>
                </a:cubicBezTo>
                <a:cubicBezTo>
                  <a:pt x="466" y="127"/>
                  <a:pt x="432" y="117"/>
                  <a:pt x="494" y="134"/>
                </a:cubicBezTo>
                <a:cubicBezTo>
                  <a:pt x="521" y="130"/>
                  <a:pt x="549" y="130"/>
                  <a:pt x="576" y="123"/>
                </a:cubicBezTo>
                <a:cubicBezTo>
                  <a:pt x="622" y="110"/>
                  <a:pt x="596" y="99"/>
                  <a:pt x="627" y="72"/>
                </a:cubicBezTo>
                <a:cubicBezTo>
                  <a:pt x="662" y="41"/>
                  <a:pt x="706" y="14"/>
                  <a:pt x="751" y="0"/>
                </a:cubicBezTo>
                <a:cubicBezTo>
                  <a:pt x="792" y="10"/>
                  <a:pt x="819" y="18"/>
                  <a:pt x="854" y="41"/>
                </a:cubicBezTo>
                <a:cubicBezTo>
                  <a:pt x="876" y="75"/>
                  <a:pt x="883" y="106"/>
                  <a:pt x="895" y="144"/>
                </a:cubicBezTo>
                <a:cubicBezTo>
                  <a:pt x="892" y="178"/>
                  <a:pt x="890" y="213"/>
                  <a:pt x="885" y="247"/>
                </a:cubicBezTo>
                <a:cubicBezTo>
                  <a:pt x="872" y="328"/>
                  <a:pt x="778" y="323"/>
                  <a:pt x="720" y="329"/>
                </a:cubicBezTo>
                <a:cubicBezTo>
                  <a:pt x="675" y="396"/>
                  <a:pt x="692" y="459"/>
                  <a:pt x="710" y="535"/>
                </a:cubicBezTo>
                <a:cubicBezTo>
                  <a:pt x="719" y="573"/>
                  <a:pt x="717" y="617"/>
                  <a:pt x="741" y="648"/>
                </a:cubicBezTo>
                <a:cubicBezTo>
                  <a:pt x="759" y="671"/>
                  <a:pt x="786" y="686"/>
                  <a:pt x="802" y="710"/>
                </a:cubicBezTo>
                <a:cubicBezTo>
                  <a:pt x="809" y="720"/>
                  <a:pt x="816" y="731"/>
                  <a:pt x="823" y="741"/>
                </a:cubicBezTo>
                <a:cubicBezTo>
                  <a:pt x="830" y="761"/>
                  <a:pt x="836" y="782"/>
                  <a:pt x="843" y="802"/>
                </a:cubicBezTo>
                <a:cubicBezTo>
                  <a:pt x="859" y="851"/>
                  <a:pt x="840" y="906"/>
                  <a:pt x="833" y="957"/>
                </a:cubicBezTo>
                <a:cubicBezTo>
                  <a:pt x="819" y="1056"/>
                  <a:pt x="730" y="1084"/>
                  <a:pt x="648" y="1111"/>
                </a:cubicBezTo>
                <a:cubicBezTo>
                  <a:pt x="578" y="1100"/>
                  <a:pt x="583" y="1089"/>
                  <a:pt x="525" y="1070"/>
                </a:cubicBezTo>
                <a:cubicBezTo>
                  <a:pt x="493" y="1048"/>
                  <a:pt x="468" y="1014"/>
                  <a:pt x="432" y="998"/>
                </a:cubicBezTo>
                <a:cubicBezTo>
                  <a:pt x="412" y="989"/>
                  <a:pt x="370" y="977"/>
                  <a:pt x="370" y="977"/>
                </a:cubicBezTo>
                <a:cubicBezTo>
                  <a:pt x="328" y="987"/>
                  <a:pt x="308" y="998"/>
                  <a:pt x="278" y="1029"/>
                </a:cubicBezTo>
                <a:lnTo>
                  <a:pt x="183" y="1032"/>
                </a:lnTo>
              </a:path>
            </a:pathLst>
          </a:custGeom>
          <a:solidFill>
            <a:schemeClr val="hlink"/>
          </a:solidFill>
          <a:ln w="9525">
            <a:noFill/>
            <a:round/>
            <a:headEnd/>
            <a:tailEnd/>
          </a:ln>
          <a:effectLst/>
        </p:spPr>
        <p:txBody>
          <a:bodyPr>
            <a:prstTxWarp prst="textNoShape">
              <a:avLst/>
            </a:prstTxWarp>
          </a:bodyPr>
          <a:lstStyle/>
          <a:p>
            <a:endParaRPr lang="en-GB">
              <a:latin typeface="Verdana"/>
              <a:cs typeface="Verdana"/>
            </a:endParaRPr>
          </a:p>
        </p:txBody>
      </p:sp>
      <p:sp>
        <p:nvSpPr>
          <p:cNvPr id="217098" name="Text Box 10"/>
          <p:cNvSpPr txBox="1">
            <a:spLocks noChangeArrowheads="1"/>
          </p:cNvSpPr>
          <p:nvPr/>
        </p:nvSpPr>
        <p:spPr bwMode="auto">
          <a:xfrm>
            <a:off x="2715353" y="4457151"/>
            <a:ext cx="1227600" cy="707876"/>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a:latin typeface="Verdana"/>
                <a:cs typeface="Verdana"/>
              </a:rPr>
              <a:t>Local </a:t>
            </a:r>
          </a:p>
          <a:p>
            <a:pPr eaLnBrk="1" hangingPunct="1"/>
            <a:r>
              <a:rPr lang="it-IT" sz="2000">
                <a:latin typeface="Verdana"/>
                <a:cs typeface="Verdana"/>
              </a:rPr>
              <a:t>network</a:t>
            </a:r>
          </a:p>
        </p:txBody>
      </p:sp>
      <p:sp>
        <p:nvSpPr>
          <p:cNvPr id="217099" name="AutoShape 11"/>
          <p:cNvSpPr>
            <a:spLocks noChangeArrowheads="1"/>
          </p:cNvSpPr>
          <p:nvPr/>
        </p:nvSpPr>
        <p:spPr bwMode="auto">
          <a:xfrm>
            <a:off x="6099903" y="2969663"/>
            <a:ext cx="1079500" cy="935038"/>
          </a:xfrm>
          <a:custGeom>
            <a:avLst/>
            <a:gdLst>
              <a:gd name="G0" fmla="+- 3929 0 0"/>
              <a:gd name="G1" fmla="+- 5649 0 0"/>
              <a:gd name="G2" fmla="+- 3191 0 0"/>
              <a:gd name="G3" fmla="+- 9436 0 0"/>
              <a:gd name="G4" fmla="+- 21600 0 5649"/>
              <a:gd name="G5" fmla="+- 21600 0 9436"/>
              <a:gd name="G6" fmla="+- 3929 21600 0"/>
              <a:gd name="G7" fmla="*/ G6 1 2"/>
              <a:gd name="G8" fmla="+- 21600 0 3929"/>
              <a:gd name="G9" fmla="+- 21600 0 3191"/>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3929" y="3929"/>
                </a:moveTo>
                <a:lnTo>
                  <a:pt x="9436" y="3929"/>
                </a:lnTo>
                <a:lnTo>
                  <a:pt x="9436" y="3191"/>
                </a:lnTo>
                <a:lnTo>
                  <a:pt x="5649" y="3191"/>
                </a:lnTo>
                <a:lnTo>
                  <a:pt x="10800" y="0"/>
                </a:lnTo>
                <a:lnTo>
                  <a:pt x="15951" y="3191"/>
                </a:lnTo>
                <a:lnTo>
                  <a:pt x="12164" y="3191"/>
                </a:lnTo>
                <a:lnTo>
                  <a:pt x="12164" y="3929"/>
                </a:lnTo>
                <a:lnTo>
                  <a:pt x="17671" y="3929"/>
                </a:lnTo>
                <a:lnTo>
                  <a:pt x="17671" y="9436"/>
                </a:lnTo>
                <a:lnTo>
                  <a:pt x="18409" y="9436"/>
                </a:lnTo>
                <a:lnTo>
                  <a:pt x="18409" y="5649"/>
                </a:lnTo>
                <a:lnTo>
                  <a:pt x="21600" y="10800"/>
                </a:lnTo>
                <a:lnTo>
                  <a:pt x="18409" y="15951"/>
                </a:lnTo>
                <a:lnTo>
                  <a:pt x="18409" y="12164"/>
                </a:lnTo>
                <a:lnTo>
                  <a:pt x="17671" y="12164"/>
                </a:lnTo>
                <a:lnTo>
                  <a:pt x="17671" y="17671"/>
                </a:lnTo>
                <a:lnTo>
                  <a:pt x="12164" y="17671"/>
                </a:lnTo>
                <a:lnTo>
                  <a:pt x="12164" y="18409"/>
                </a:lnTo>
                <a:lnTo>
                  <a:pt x="15951" y="18409"/>
                </a:lnTo>
                <a:lnTo>
                  <a:pt x="10800" y="21600"/>
                </a:lnTo>
                <a:lnTo>
                  <a:pt x="5649" y="18409"/>
                </a:lnTo>
                <a:lnTo>
                  <a:pt x="9436" y="18409"/>
                </a:lnTo>
                <a:lnTo>
                  <a:pt x="9436" y="17671"/>
                </a:lnTo>
                <a:lnTo>
                  <a:pt x="3929" y="17671"/>
                </a:lnTo>
                <a:lnTo>
                  <a:pt x="3929" y="12164"/>
                </a:lnTo>
                <a:lnTo>
                  <a:pt x="3191" y="12164"/>
                </a:lnTo>
                <a:lnTo>
                  <a:pt x="3191" y="15951"/>
                </a:lnTo>
                <a:lnTo>
                  <a:pt x="0" y="10800"/>
                </a:lnTo>
                <a:lnTo>
                  <a:pt x="3191" y="5649"/>
                </a:lnTo>
                <a:lnTo>
                  <a:pt x="3191" y="9436"/>
                </a:lnTo>
                <a:lnTo>
                  <a:pt x="3929" y="9436"/>
                </a:lnTo>
                <a:close/>
              </a:path>
            </a:pathLst>
          </a:custGeom>
          <a:solidFill>
            <a:schemeClr val="accent1"/>
          </a:solidFill>
          <a:ln w="9525">
            <a:solidFill>
              <a:schemeClr val="tx1"/>
            </a:solidFill>
            <a:miter lim="800000"/>
            <a:headEnd/>
            <a:tailEnd/>
          </a:ln>
          <a:effectLst/>
        </p:spPr>
        <p:txBody>
          <a:bodyPr wrap="none" lIns="91430" tIns="45715" rIns="91430" bIns="45715" anchor="ctr">
            <a:prstTxWarp prst="textNoShape">
              <a:avLst/>
            </a:prstTxWarp>
          </a:bodyPr>
          <a:lstStyle/>
          <a:p>
            <a:pPr algn="ctr" eaLnBrk="1" hangingPunct="1"/>
            <a:r>
              <a:rPr lang="it-IT" sz="2000">
                <a:latin typeface="Verdana"/>
                <a:cs typeface="Verdana"/>
              </a:rPr>
              <a:t>NAT</a:t>
            </a:r>
          </a:p>
        </p:txBody>
      </p:sp>
      <p:sp>
        <p:nvSpPr>
          <p:cNvPr id="217100" name="Freeform 12"/>
          <p:cNvSpPr>
            <a:spLocks/>
          </p:cNvSpPr>
          <p:nvPr/>
        </p:nvSpPr>
        <p:spPr bwMode="auto">
          <a:xfrm>
            <a:off x="5884003" y="3834851"/>
            <a:ext cx="2016125" cy="792162"/>
          </a:xfrm>
          <a:custGeom>
            <a:avLst/>
            <a:gdLst/>
            <a:ahLst/>
            <a:cxnLst>
              <a:cxn ang="0">
                <a:pos x="195" y="1101"/>
              </a:cxn>
              <a:cxn ang="0">
                <a:pos x="123" y="987"/>
              </a:cxn>
              <a:cxn ang="0">
                <a:pos x="31" y="874"/>
              </a:cxn>
              <a:cxn ang="0">
                <a:pos x="0" y="782"/>
              </a:cxn>
              <a:cxn ang="0">
                <a:pos x="21" y="309"/>
              </a:cxn>
              <a:cxn ang="0">
                <a:pos x="113" y="123"/>
              </a:cxn>
              <a:cxn ang="0">
                <a:pos x="165" y="72"/>
              </a:cxn>
              <a:cxn ang="0">
                <a:pos x="226" y="51"/>
              </a:cxn>
              <a:cxn ang="0">
                <a:pos x="329" y="62"/>
              </a:cxn>
              <a:cxn ang="0">
                <a:pos x="391" y="103"/>
              </a:cxn>
              <a:cxn ang="0">
                <a:pos x="494" y="134"/>
              </a:cxn>
              <a:cxn ang="0">
                <a:pos x="576" y="123"/>
              </a:cxn>
              <a:cxn ang="0">
                <a:pos x="627" y="72"/>
              </a:cxn>
              <a:cxn ang="0">
                <a:pos x="751" y="0"/>
              </a:cxn>
              <a:cxn ang="0">
                <a:pos x="854" y="41"/>
              </a:cxn>
              <a:cxn ang="0">
                <a:pos x="895" y="144"/>
              </a:cxn>
              <a:cxn ang="0">
                <a:pos x="885" y="247"/>
              </a:cxn>
              <a:cxn ang="0">
                <a:pos x="720" y="329"/>
              </a:cxn>
              <a:cxn ang="0">
                <a:pos x="710" y="535"/>
              </a:cxn>
              <a:cxn ang="0">
                <a:pos x="741" y="648"/>
              </a:cxn>
              <a:cxn ang="0">
                <a:pos x="802" y="710"/>
              </a:cxn>
              <a:cxn ang="0">
                <a:pos x="823" y="741"/>
              </a:cxn>
              <a:cxn ang="0">
                <a:pos x="843" y="802"/>
              </a:cxn>
              <a:cxn ang="0">
                <a:pos x="833" y="957"/>
              </a:cxn>
              <a:cxn ang="0">
                <a:pos x="648" y="1111"/>
              </a:cxn>
              <a:cxn ang="0">
                <a:pos x="525" y="1070"/>
              </a:cxn>
              <a:cxn ang="0">
                <a:pos x="432" y="998"/>
              </a:cxn>
              <a:cxn ang="0">
                <a:pos x="370" y="977"/>
              </a:cxn>
              <a:cxn ang="0">
                <a:pos x="278" y="1029"/>
              </a:cxn>
              <a:cxn ang="0">
                <a:pos x="183" y="1032"/>
              </a:cxn>
            </a:cxnLst>
            <a:rect l="0" t="0" r="r" b="b"/>
            <a:pathLst>
              <a:path w="895" h="1111">
                <a:moveTo>
                  <a:pt x="195" y="1101"/>
                </a:moveTo>
                <a:cubicBezTo>
                  <a:pt x="176" y="1043"/>
                  <a:pt x="174" y="1021"/>
                  <a:pt x="123" y="987"/>
                </a:cubicBezTo>
                <a:cubicBezTo>
                  <a:pt x="108" y="942"/>
                  <a:pt x="70" y="900"/>
                  <a:pt x="31" y="874"/>
                </a:cubicBezTo>
                <a:cubicBezTo>
                  <a:pt x="21" y="843"/>
                  <a:pt x="10" y="813"/>
                  <a:pt x="0" y="782"/>
                </a:cubicBezTo>
                <a:cubicBezTo>
                  <a:pt x="8" y="624"/>
                  <a:pt x="12" y="467"/>
                  <a:pt x="21" y="309"/>
                </a:cubicBezTo>
                <a:cubicBezTo>
                  <a:pt x="26" y="219"/>
                  <a:pt x="40" y="172"/>
                  <a:pt x="113" y="123"/>
                </a:cubicBezTo>
                <a:cubicBezTo>
                  <a:pt x="132" y="96"/>
                  <a:pt x="133" y="87"/>
                  <a:pt x="165" y="72"/>
                </a:cubicBezTo>
                <a:cubicBezTo>
                  <a:pt x="185" y="63"/>
                  <a:pt x="226" y="51"/>
                  <a:pt x="226" y="51"/>
                </a:cubicBezTo>
                <a:cubicBezTo>
                  <a:pt x="260" y="55"/>
                  <a:pt x="296" y="52"/>
                  <a:pt x="329" y="62"/>
                </a:cubicBezTo>
                <a:cubicBezTo>
                  <a:pt x="353" y="69"/>
                  <a:pt x="367" y="95"/>
                  <a:pt x="391" y="103"/>
                </a:cubicBezTo>
                <a:cubicBezTo>
                  <a:pt x="466" y="127"/>
                  <a:pt x="432" y="117"/>
                  <a:pt x="494" y="134"/>
                </a:cubicBezTo>
                <a:cubicBezTo>
                  <a:pt x="521" y="130"/>
                  <a:pt x="549" y="130"/>
                  <a:pt x="576" y="123"/>
                </a:cubicBezTo>
                <a:cubicBezTo>
                  <a:pt x="622" y="110"/>
                  <a:pt x="596" y="99"/>
                  <a:pt x="627" y="72"/>
                </a:cubicBezTo>
                <a:cubicBezTo>
                  <a:pt x="662" y="41"/>
                  <a:pt x="706" y="14"/>
                  <a:pt x="751" y="0"/>
                </a:cubicBezTo>
                <a:cubicBezTo>
                  <a:pt x="792" y="10"/>
                  <a:pt x="819" y="18"/>
                  <a:pt x="854" y="41"/>
                </a:cubicBezTo>
                <a:cubicBezTo>
                  <a:pt x="876" y="75"/>
                  <a:pt x="883" y="106"/>
                  <a:pt x="895" y="144"/>
                </a:cubicBezTo>
                <a:cubicBezTo>
                  <a:pt x="892" y="178"/>
                  <a:pt x="890" y="213"/>
                  <a:pt x="885" y="247"/>
                </a:cubicBezTo>
                <a:cubicBezTo>
                  <a:pt x="872" y="328"/>
                  <a:pt x="778" y="323"/>
                  <a:pt x="720" y="329"/>
                </a:cubicBezTo>
                <a:cubicBezTo>
                  <a:pt x="675" y="396"/>
                  <a:pt x="692" y="459"/>
                  <a:pt x="710" y="535"/>
                </a:cubicBezTo>
                <a:cubicBezTo>
                  <a:pt x="719" y="573"/>
                  <a:pt x="717" y="617"/>
                  <a:pt x="741" y="648"/>
                </a:cubicBezTo>
                <a:cubicBezTo>
                  <a:pt x="759" y="671"/>
                  <a:pt x="786" y="686"/>
                  <a:pt x="802" y="710"/>
                </a:cubicBezTo>
                <a:cubicBezTo>
                  <a:pt x="809" y="720"/>
                  <a:pt x="816" y="731"/>
                  <a:pt x="823" y="741"/>
                </a:cubicBezTo>
                <a:cubicBezTo>
                  <a:pt x="830" y="761"/>
                  <a:pt x="836" y="782"/>
                  <a:pt x="843" y="802"/>
                </a:cubicBezTo>
                <a:cubicBezTo>
                  <a:pt x="859" y="851"/>
                  <a:pt x="840" y="906"/>
                  <a:pt x="833" y="957"/>
                </a:cubicBezTo>
                <a:cubicBezTo>
                  <a:pt x="819" y="1056"/>
                  <a:pt x="730" y="1084"/>
                  <a:pt x="648" y="1111"/>
                </a:cubicBezTo>
                <a:cubicBezTo>
                  <a:pt x="578" y="1100"/>
                  <a:pt x="583" y="1089"/>
                  <a:pt x="525" y="1070"/>
                </a:cubicBezTo>
                <a:cubicBezTo>
                  <a:pt x="493" y="1048"/>
                  <a:pt x="468" y="1014"/>
                  <a:pt x="432" y="998"/>
                </a:cubicBezTo>
                <a:cubicBezTo>
                  <a:pt x="412" y="989"/>
                  <a:pt x="370" y="977"/>
                  <a:pt x="370" y="977"/>
                </a:cubicBezTo>
                <a:cubicBezTo>
                  <a:pt x="328" y="987"/>
                  <a:pt x="308" y="998"/>
                  <a:pt x="278" y="1029"/>
                </a:cubicBezTo>
                <a:lnTo>
                  <a:pt x="183" y="1032"/>
                </a:lnTo>
              </a:path>
            </a:pathLst>
          </a:custGeom>
          <a:solidFill>
            <a:srgbClr val="FFCC00"/>
          </a:solidFill>
          <a:ln w="9525">
            <a:noFill/>
            <a:round/>
            <a:headEnd/>
            <a:tailEnd/>
          </a:ln>
          <a:effectLst/>
        </p:spPr>
        <p:txBody>
          <a:bodyPr>
            <a:prstTxWarp prst="textNoShape">
              <a:avLst/>
            </a:prstTxWarp>
          </a:bodyPr>
          <a:lstStyle/>
          <a:p>
            <a:endParaRPr lang="en-GB">
              <a:latin typeface="Verdana"/>
              <a:cs typeface="Verdana"/>
            </a:endParaRPr>
          </a:p>
        </p:txBody>
      </p:sp>
      <p:sp>
        <p:nvSpPr>
          <p:cNvPr id="217101" name="Text Box 13"/>
          <p:cNvSpPr txBox="1">
            <a:spLocks noChangeArrowheads="1"/>
          </p:cNvSpPr>
          <p:nvPr/>
        </p:nvSpPr>
        <p:spPr bwMode="auto">
          <a:xfrm>
            <a:off x="6244365" y="3880888"/>
            <a:ext cx="1227600" cy="707876"/>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a:latin typeface="Verdana"/>
                <a:cs typeface="Verdana"/>
              </a:rPr>
              <a:t>Local </a:t>
            </a:r>
          </a:p>
          <a:p>
            <a:pPr eaLnBrk="1" hangingPunct="1"/>
            <a:r>
              <a:rPr lang="it-IT" sz="2000">
                <a:latin typeface="Verdana"/>
                <a:cs typeface="Verdana"/>
              </a:rPr>
              <a:t>network</a:t>
            </a:r>
          </a:p>
        </p:txBody>
      </p:sp>
      <p:sp>
        <p:nvSpPr>
          <p:cNvPr id="217102" name="laptop"/>
          <p:cNvSpPr>
            <a:spLocks noEditPoints="1" noChangeArrowheads="1"/>
          </p:cNvSpPr>
          <p:nvPr/>
        </p:nvSpPr>
        <p:spPr bwMode="auto">
          <a:xfrm>
            <a:off x="7036528" y="4698451"/>
            <a:ext cx="792162" cy="6477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FFCC00"/>
          </a:solidFill>
          <a:ln w="9525">
            <a:solidFill>
              <a:srgbClr val="000000"/>
            </a:solidFill>
            <a:miter lim="800000"/>
            <a:headEnd/>
            <a:tailEnd/>
          </a:ln>
        </p:spPr>
        <p:txBody>
          <a:bodyPr>
            <a:prstTxWarp prst="textNoShape">
              <a:avLst/>
            </a:prstTxWarp>
          </a:bodyPr>
          <a:lstStyle/>
          <a:p>
            <a:endParaRPr lang="en-GB">
              <a:latin typeface="Verdana"/>
              <a:cs typeface="Verdana"/>
            </a:endParaRPr>
          </a:p>
        </p:txBody>
      </p:sp>
      <p:sp>
        <p:nvSpPr>
          <p:cNvPr id="217103" name="laptop"/>
          <p:cNvSpPr>
            <a:spLocks noEditPoints="1" noChangeArrowheads="1"/>
          </p:cNvSpPr>
          <p:nvPr/>
        </p:nvSpPr>
        <p:spPr bwMode="auto">
          <a:xfrm>
            <a:off x="3075715" y="5201688"/>
            <a:ext cx="792163" cy="6477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hlink"/>
          </a:solidFill>
          <a:ln w="9525">
            <a:solidFill>
              <a:srgbClr val="000000"/>
            </a:solidFill>
            <a:miter lim="800000"/>
            <a:headEnd/>
            <a:tailEnd/>
          </a:ln>
        </p:spPr>
        <p:txBody>
          <a:bodyPr>
            <a:prstTxWarp prst="textNoShape">
              <a:avLst/>
            </a:prstTxWarp>
          </a:bodyPr>
          <a:lstStyle/>
          <a:p>
            <a:endParaRPr lang="en-GB">
              <a:latin typeface="Verdana"/>
              <a:cs typeface="Verdana"/>
            </a:endParaRPr>
          </a:p>
        </p:txBody>
      </p:sp>
      <p:sp>
        <p:nvSpPr>
          <p:cNvPr id="217104" name="Text Box 16"/>
          <p:cNvSpPr txBox="1">
            <a:spLocks noChangeArrowheads="1"/>
          </p:cNvSpPr>
          <p:nvPr/>
        </p:nvSpPr>
        <p:spPr bwMode="auto">
          <a:xfrm>
            <a:off x="5781027" y="4744488"/>
            <a:ext cx="1442878" cy="400099"/>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dirty="0">
                <a:latin typeface="Verdana"/>
                <a:cs typeface="Verdana"/>
              </a:rPr>
              <a:t>10.0.0.12</a:t>
            </a:r>
          </a:p>
        </p:txBody>
      </p:sp>
      <p:sp>
        <p:nvSpPr>
          <p:cNvPr id="217105" name="Text Box 17"/>
          <p:cNvSpPr txBox="1">
            <a:spLocks noChangeArrowheads="1"/>
          </p:cNvSpPr>
          <p:nvPr/>
        </p:nvSpPr>
        <p:spPr bwMode="auto">
          <a:xfrm>
            <a:off x="1328504" y="5104851"/>
            <a:ext cx="1932044" cy="400099"/>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dirty="0">
                <a:latin typeface="Verdana"/>
                <a:cs typeface="Verdana"/>
              </a:rPr>
              <a:t>192.168.2.99</a:t>
            </a:r>
          </a:p>
        </p:txBody>
      </p:sp>
      <p:sp>
        <p:nvSpPr>
          <p:cNvPr id="217106" name="Text Box 18"/>
          <p:cNvSpPr txBox="1">
            <a:spLocks noChangeArrowheads="1"/>
          </p:cNvSpPr>
          <p:nvPr/>
        </p:nvSpPr>
        <p:spPr bwMode="auto">
          <a:xfrm>
            <a:off x="1851753" y="2728363"/>
            <a:ext cx="1157468" cy="400099"/>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a:latin typeface="Verdana"/>
                <a:cs typeface="Verdana"/>
              </a:rPr>
              <a:t>Relay S</a:t>
            </a:r>
          </a:p>
        </p:txBody>
      </p:sp>
      <p:sp>
        <p:nvSpPr>
          <p:cNvPr id="217107" name="Text Box 19"/>
          <p:cNvSpPr txBox="1">
            <a:spLocks noChangeArrowheads="1"/>
          </p:cNvSpPr>
          <p:nvPr/>
        </p:nvSpPr>
        <p:spPr bwMode="auto">
          <a:xfrm>
            <a:off x="2643915" y="5897013"/>
            <a:ext cx="1005383" cy="400099"/>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a:latin typeface="Verdana"/>
                <a:cs typeface="Verdana"/>
              </a:rPr>
              <a:t>host A</a:t>
            </a:r>
          </a:p>
        </p:txBody>
      </p:sp>
      <p:sp>
        <p:nvSpPr>
          <p:cNvPr id="217108" name="Text Box 20"/>
          <p:cNvSpPr txBox="1">
            <a:spLocks noChangeArrowheads="1"/>
          </p:cNvSpPr>
          <p:nvPr/>
        </p:nvSpPr>
        <p:spPr bwMode="auto">
          <a:xfrm>
            <a:off x="7036528" y="5393776"/>
            <a:ext cx="1003304" cy="400099"/>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a:latin typeface="Verdana"/>
                <a:cs typeface="Verdana"/>
              </a:rPr>
              <a:t>host B</a:t>
            </a:r>
          </a:p>
        </p:txBody>
      </p:sp>
      <p:sp>
        <p:nvSpPr>
          <p:cNvPr id="217109" name="Freeform 21"/>
          <p:cNvSpPr>
            <a:spLocks/>
          </p:cNvSpPr>
          <p:nvPr/>
        </p:nvSpPr>
        <p:spPr bwMode="auto">
          <a:xfrm>
            <a:off x="2859815" y="2034626"/>
            <a:ext cx="3313113" cy="1800225"/>
          </a:xfrm>
          <a:custGeom>
            <a:avLst/>
            <a:gdLst/>
            <a:ahLst/>
            <a:cxnLst>
              <a:cxn ang="0">
                <a:pos x="2087" y="1134"/>
              </a:cxn>
              <a:cxn ang="0">
                <a:pos x="1361" y="317"/>
              </a:cxn>
              <a:cxn ang="0">
                <a:pos x="0" y="0"/>
              </a:cxn>
            </a:cxnLst>
            <a:rect l="0" t="0" r="r" b="b"/>
            <a:pathLst>
              <a:path w="2087" h="1134">
                <a:moveTo>
                  <a:pt x="2087" y="1134"/>
                </a:moveTo>
                <a:cubicBezTo>
                  <a:pt x="1898" y="820"/>
                  <a:pt x="1709" y="506"/>
                  <a:pt x="1361" y="317"/>
                </a:cubicBezTo>
                <a:cubicBezTo>
                  <a:pt x="1013" y="128"/>
                  <a:pt x="234" y="53"/>
                  <a:pt x="0" y="0"/>
                </a:cubicBez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GB">
              <a:latin typeface="Verdana"/>
              <a:cs typeface="Verdana"/>
            </a:endParaRPr>
          </a:p>
        </p:txBody>
      </p:sp>
      <p:sp>
        <p:nvSpPr>
          <p:cNvPr id="217110" name="Freeform 22"/>
          <p:cNvSpPr>
            <a:spLocks/>
          </p:cNvSpPr>
          <p:nvPr/>
        </p:nvSpPr>
        <p:spPr bwMode="auto">
          <a:xfrm>
            <a:off x="2931253" y="2177501"/>
            <a:ext cx="1273175" cy="2881312"/>
          </a:xfrm>
          <a:custGeom>
            <a:avLst/>
            <a:gdLst/>
            <a:ahLst/>
            <a:cxnLst>
              <a:cxn ang="0">
                <a:pos x="454" y="1815"/>
              </a:cxn>
              <a:cxn ang="0">
                <a:pos x="726" y="590"/>
              </a:cxn>
              <a:cxn ang="0">
                <a:pos x="0" y="0"/>
              </a:cxn>
            </a:cxnLst>
            <a:rect l="0" t="0" r="r" b="b"/>
            <a:pathLst>
              <a:path w="802" h="1815">
                <a:moveTo>
                  <a:pt x="454" y="1815"/>
                </a:moveTo>
                <a:cubicBezTo>
                  <a:pt x="628" y="1353"/>
                  <a:pt x="802" y="892"/>
                  <a:pt x="726" y="590"/>
                </a:cubicBezTo>
                <a:cubicBezTo>
                  <a:pt x="650" y="288"/>
                  <a:pt x="121" y="98"/>
                  <a:pt x="0" y="0"/>
                </a:cubicBez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GB">
              <a:latin typeface="Verdana"/>
              <a:cs typeface="Verdana"/>
            </a:endParaRPr>
          </a:p>
        </p:txBody>
      </p:sp>
      <p:sp>
        <p:nvSpPr>
          <p:cNvPr id="217111" name="Text Box 23"/>
          <p:cNvSpPr txBox="1">
            <a:spLocks noChangeArrowheads="1"/>
          </p:cNvSpPr>
          <p:nvPr/>
        </p:nvSpPr>
        <p:spPr bwMode="auto">
          <a:xfrm>
            <a:off x="5452203" y="2585488"/>
            <a:ext cx="347701" cy="400099"/>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a:latin typeface="Verdana"/>
                <a:cs typeface="Verdana"/>
              </a:rPr>
              <a:t>1</a:t>
            </a:r>
          </a:p>
        </p:txBody>
      </p:sp>
      <p:sp>
        <p:nvSpPr>
          <p:cNvPr id="217112" name="Text Box 24"/>
          <p:cNvSpPr txBox="1">
            <a:spLocks noChangeArrowheads="1"/>
          </p:cNvSpPr>
          <p:nvPr/>
        </p:nvSpPr>
        <p:spPr bwMode="auto">
          <a:xfrm>
            <a:off x="3651978" y="2728363"/>
            <a:ext cx="347701" cy="400099"/>
          </a:xfrm>
          <a:prstGeom prst="rect">
            <a:avLst/>
          </a:prstGeom>
          <a:noFill/>
          <a:ln w="9525">
            <a:noFill/>
            <a:miter lim="800000"/>
            <a:headEnd/>
            <a:tailEnd/>
          </a:ln>
          <a:effectLst/>
        </p:spPr>
        <p:txBody>
          <a:bodyPr wrap="none" lIns="91430" tIns="45715" rIns="91430" bIns="45715">
            <a:prstTxWarp prst="textNoShape">
              <a:avLst/>
            </a:prstTxWarp>
            <a:spAutoFit/>
          </a:bodyPr>
          <a:lstStyle/>
          <a:p>
            <a:pPr eaLnBrk="1" hangingPunct="1"/>
            <a:r>
              <a:rPr lang="it-IT" sz="2000">
                <a:latin typeface="Verdana"/>
                <a:cs typeface="Verdana"/>
              </a:rPr>
              <a:t>2</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mtClean="0"/>
              <a:t>TURN protocol</a:t>
            </a:r>
            <a:endParaRPr lang="en-US"/>
          </a:p>
        </p:txBody>
      </p:sp>
      <p:sp>
        <p:nvSpPr>
          <p:cNvPr id="221187" name="Rectangle 3"/>
          <p:cNvSpPr>
            <a:spLocks noGrp="1" noChangeArrowheads="1"/>
          </p:cNvSpPr>
          <p:nvPr>
            <p:ph type="body" idx="1"/>
          </p:nvPr>
        </p:nvSpPr>
        <p:spPr/>
        <p:txBody>
          <a:bodyPr/>
          <a:lstStyle/>
          <a:p>
            <a:r>
              <a:rPr lang="en-US" smtClean="0"/>
              <a:t>Protocol for UDP/TCP relaying behind NAT</a:t>
            </a:r>
          </a:p>
          <a:p>
            <a:r>
              <a:rPr lang="en-US" smtClean="0"/>
              <a:t>Data is bounced to a public TURN server</a:t>
            </a:r>
          </a:p>
          <a:p>
            <a:r>
              <a:rPr lang="en-US" smtClean="0"/>
              <a:t>No hole punching</a:t>
            </a:r>
          </a:p>
          <a:p>
            <a:r>
              <a:rPr lang="en-US" smtClean="0"/>
              <a:t>TURN works even behind symmetric NAT</a:t>
            </a: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smtClean="0"/>
              <a:t>Hole punching</a:t>
            </a:r>
            <a:endParaRPr lang="en-US"/>
          </a:p>
        </p:txBody>
      </p:sp>
      <p:sp>
        <p:nvSpPr>
          <p:cNvPr id="226307" name="Rectangle 3"/>
          <p:cNvSpPr>
            <a:spLocks noGrp="1" noChangeArrowheads="1"/>
          </p:cNvSpPr>
          <p:nvPr>
            <p:ph type="body" idx="1"/>
          </p:nvPr>
        </p:nvSpPr>
        <p:spPr/>
        <p:txBody>
          <a:bodyPr/>
          <a:lstStyle/>
          <a:p>
            <a:r>
              <a:rPr lang="en-US" smtClean="0"/>
              <a:t>Technique to allow traffic from/to a host behind a firewall/NAT without collaboration of the NAT itself</a:t>
            </a:r>
          </a:p>
          <a:p>
            <a:r>
              <a:rPr lang="en-US" smtClean="0"/>
              <a:t>UDP: simple</a:t>
            </a:r>
            <a:r>
              <a:rPr lang="en-US" smtClean="0">
                <a:sym typeface="Wingdings" charset="2"/>
              </a:rPr>
              <a:t></a:t>
            </a:r>
          </a:p>
          <a:p>
            <a:r>
              <a:rPr lang="en-US" smtClean="0"/>
              <a:t>TCP: </a:t>
            </a:r>
          </a:p>
          <a:p>
            <a:pPr lvl="1"/>
            <a:r>
              <a:rPr lang="en-US" smtClean="0"/>
              <a:t>Berkeley sockets allows TCP socket to initiate an outgoing or listen for an incoming connections </a:t>
            </a:r>
            <a:br>
              <a:rPr lang="en-US" smtClean="0"/>
            </a:br>
            <a:r>
              <a:rPr lang="en-US" smtClean="0"/>
              <a:t>but not both</a:t>
            </a:r>
          </a:p>
          <a:p>
            <a:pPr lvl="1"/>
            <a:r>
              <a:rPr lang="en-US" smtClean="0"/>
              <a:t>Solution: bind multiple sockets to same local endpoint</a:t>
            </a:r>
          </a:p>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mtClean="0"/>
              <a:t>STUN (RFC 3489)</a:t>
            </a:r>
            <a:endParaRPr lang="en-US"/>
          </a:p>
        </p:txBody>
      </p:sp>
      <p:sp>
        <p:nvSpPr>
          <p:cNvPr id="248835" name="Rectangle 3"/>
          <p:cNvSpPr>
            <a:spLocks noGrp="1" noChangeArrowheads="1"/>
          </p:cNvSpPr>
          <p:nvPr>
            <p:ph type="body" idx="1"/>
          </p:nvPr>
        </p:nvSpPr>
        <p:spPr/>
        <p:txBody>
          <a:bodyPr/>
          <a:lstStyle/>
          <a:p>
            <a:r>
              <a:rPr lang="en-US" smtClean="0"/>
              <a:t>Defines operations and message formats to understand type of NAT</a:t>
            </a:r>
          </a:p>
          <a:p>
            <a:r>
              <a:rPr lang="en-US" smtClean="0"/>
              <a:t>Discovers presence and type of NAT and firewalls between them and Internet</a:t>
            </a:r>
          </a:p>
          <a:p>
            <a:r>
              <a:rPr lang="en-US" smtClean="0"/>
              <a:t>Allows applications to determine their public NAT IP address</a:t>
            </a:r>
          </a:p>
          <a:p>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smtClean="0"/>
              <a:t>STUNT</a:t>
            </a:r>
            <a:endParaRPr lang="en-US"/>
          </a:p>
        </p:txBody>
      </p:sp>
      <p:sp>
        <p:nvSpPr>
          <p:cNvPr id="260099" name="Rectangle 3"/>
          <p:cNvSpPr>
            <a:spLocks noGrp="1" noChangeArrowheads="1"/>
          </p:cNvSpPr>
          <p:nvPr>
            <p:ph type="body" idx="1"/>
          </p:nvPr>
        </p:nvSpPr>
        <p:spPr/>
        <p:txBody>
          <a:bodyPr/>
          <a:lstStyle/>
          <a:p>
            <a:r>
              <a:rPr lang="en-US" smtClean="0"/>
              <a:t>Simple Traversal of UDP Through NATs and TCP too (STUNT)</a:t>
            </a:r>
          </a:p>
          <a:p>
            <a:r>
              <a:rPr lang="en-US" smtClean="0"/>
              <a:t>Extends STUN to include TCP functionality </a:t>
            </a:r>
          </a:p>
          <a:p>
            <a:endParaRPr lang="en-US" smtClean="0"/>
          </a:p>
          <a:p>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Configuring NAT in Linux</a:t>
            </a:r>
          </a:p>
        </p:txBody>
      </p:sp>
      <p:sp>
        <p:nvSpPr>
          <p:cNvPr id="180227" name="Rectangle 3"/>
          <p:cNvSpPr>
            <a:spLocks noGrp="1" noChangeArrowheads="1"/>
          </p:cNvSpPr>
          <p:nvPr>
            <p:ph type="body" idx="1"/>
          </p:nvPr>
        </p:nvSpPr>
        <p:spPr>
          <a:xfrm>
            <a:off x="533401" y="1532016"/>
            <a:ext cx="7772400" cy="4648200"/>
          </a:xfrm>
        </p:spPr>
        <p:txBody>
          <a:bodyPr/>
          <a:lstStyle/>
          <a:p>
            <a:r>
              <a:rPr lang="en-US" sz="2200" dirty="0"/>
              <a:t>Linux uses the </a:t>
            </a:r>
            <a:r>
              <a:rPr lang="en-US" sz="2200" dirty="0" err="1"/>
              <a:t>Netfilter/iptable</a:t>
            </a:r>
            <a:r>
              <a:rPr lang="en-US" sz="2200" dirty="0"/>
              <a:t> package to add filtering rules to the IP module</a:t>
            </a:r>
          </a:p>
        </p:txBody>
      </p:sp>
      <p:sp>
        <p:nvSpPr>
          <p:cNvPr id="180229" name="Rectangle 5"/>
          <p:cNvSpPr>
            <a:spLocks noChangeArrowheads="1"/>
          </p:cNvSpPr>
          <p:nvPr/>
        </p:nvSpPr>
        <p:spPr bwMode="auto">
          <a:xfrm>
            <a:off x="0" y="1652588"/>
            <a:ext cx="9144000" cy="0"/>
          </a:xfrm>
          <a:prstGeom prst="rect">
            <a:avLst/>
          </a:prstGeom>
          <a:noFill/>
          <a:ln w="9525">
            <a:noFill/>
            <a:miter lim="800000"/>
            <a:headEnd/>
            <a:tailEnd/>
          </a:ln>
          <a:effectLst/>
        </p:spPr>
        <p:txBody>
          <a:bodyPr wrap="none" lIns="91433" tIns="45717" rIns="91433" bIns="45717" anchor="ctr">
            <a:prstTxWarp prst="textNoShape">
              <a:avLst/>
            </a:prstTxWarp>
            <a:spAutoFit/>
          </a:bodyPr>
          <a:lstStyle/>
          <a:p>
            <a:endParaRPr lang="en-GB"/>
          </a:p>
        </p:txBody>
      </p:sp>
      <p:graphicFrame>
        <p:nvGraphicFramePr>
          <p:cNvPr id="180228" name="Object 4"/>
          <p:cNvGraphicFramePr>
            <a:graphicFrameLocks noChangeAspect="1"/>
          </p:cNvGraphicFramePr>
          <p:nvPr/>
        </p:nvGraphicFramePr>
        <p:xfrm>
          <a:off x="1784350" y="2147888"/>
          <a:ext cx="5732463" cy="4849812"/>
        </p:xfrm>
        <a:graphic>
          <a:graphicData uri="http://schemas.openxmlformats.org/presentationml/2006/ole">
            <p:oleObj spid="_x0000_s405506" name="Visio" r:id="rId3" imgW="8125097" imgH="7323909" progId="">
              <p:embed/>
            </p:oleObj>
          </a:graphicData>
        </a:graphic>
      </p:graphicFrame>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Configuring NAT with iptable</a:t>
            </a:r>
          </a:p>
        </p:txBody>
      </p:sp>
      <p:sp>
        <p:nvSpPr>
          <p:cNvPr id="181251" name="Rectangle 3"/>
          <p:cNvSpPr>
            <a:spLocks noGrp="1" noChangeArrowheads="1"/>
          </p:cNvSpPr>
          <p:nvPr>
            <p:ph type="body" idx="1"/>
          </p:nvPr>
        </p:nvSpPr>
        <p:spPr>
          <a:xfrm>
            <a:off x="382548" y="1562698"/>
            <a:ext cx="8915400" cy="4856162"/>
          </a:xfrm>
        </p:spPr>
        <p:txBody>
          <a:bodyPr/>
          <a:lstStyle/>
          <a:p>
            <a:pPr>
              <a:lnSpc>
                <a:spcPct val="90000"/>
              </a:lnSpc>
            </a:pPr>
            <a:r>
              <a:rPr lang="en-US" sz="2000" b="1" dirty="0"/>
              <a:t>First example:</a:t>
            </a:r>
            <a:br>
              <a:rPr lang="en-US" sz="2000" b="1" dirty="0"/>
            </a:br>
            <a:r>
              <a:rPr lang="en-US" sz="2000" dirty="0" err="1">
                <a:latin typeface="Courier New" charset="0"/>
              </a:rPr>
              <a:t>iptables</a:t>
            </a:r>
            <a:r>
              <a:rPr lang="en-US" sz="2000" dirty="0">
                <a:latin typeface="Courier New" charset="0"/>
              </a:rPr>
              <a:t> –</a:t>
            </a:r>
            <a:r>
              <a:rPr lang="en-US" sz="2000" dirty="0" err="1">
                <a:latin typeface="Courier New" charset="0"/>
              </a:rPr>
              <a:t>t</a:t>
            </a:r>
            <a:r>
              <a:rPr lang="en-US" sz="2000" dirty="0">
                <a:latin typeface="Courier New" charset="0"/>
              </a:rPr>
              <a:t> </a:t>
            </a:r>
            <a:r>
              <a:rPr lang="en-US" sz="2000" dirty="0" err="1">
                <a:latin typeface="Courier New" charset="0"/>
              </a:rPr>
              <a:t>nat</a:t>
            </a:r>
            <a:r>
              <a:rPr lang="en-US" sz="2000" dirty="0">
                <a:latin typeface="Courier New" charset="0"/>
              </a:rPr>
              <a:t> –A POSTROUTING –</a:t>
            </a:r>
            <a:r>
              <a:rPr lang="en-US" sz="2000" dirty="0" err="1">
                <a:latin typeface="Courier New" charset="0"/>
              </a:rPr>
              <a:t>s</a:t>
            </a:r>
            <a:r>
              <a:rPr lang="en-US" sz="2000" dirty="0">
                <a:latin typeface="Courier New" charset="0"/>
              </a:rPr>
              <a:t> 10.0.1.2 </a:t>
            </a:r>
            <a:br>
              <a:rPr lang="en-US" sz="2000" dirty="0">
                <a:latin typeface="Courier New" charset="0"/>
              </a:rPr>
            </a:br>
            <a:r>
              <a:rPr lang="en-US" sz="2000" dirty="0">
                <a:latin typeface="Courier New" charset="0"/>
              </a:rPr>
              <a:t>         –</a:t>
            </a:r>
            <a:r>
              <a:rPr lang="en-US" sz="2000" dirty="0" err="1">
                <a:latin typeface="Courier New" charset="0"/>
              </a:rPr>
              <a:t>j</a:t>
            </a:r>
            <a:r>
              <a:rPr lang="en-US" sz="2000" dirty="0">
                <a:latin typeface="Courier New" charset="0"/>
              </a:rPr>
              <a:t> SNAT --to-source 128.143.71.21</a:t>
            </a:r>
            <a:r>
              <a:rPr lang="en-US" sz="2000" dirty="0"/>
              <a:t> </a:t>
            </a:r>
          </a:p>
          <a:p>
            <a:pPr>
              <a:lnSpc>
                <a:spcPct val="90000"/>
              </a:lnSpc>
            </a:pPr>
            <a:r>
              <a:rPr lang="en-US" sz="2000" b="1" dirty="0"/>
              <a:t>Pooling of IP addresses:</a:t>
            </a:r>
            <a:r>
              <a:rPr lang="en-US" sz="2000" dirty="0"/>
              <a:t/>
            </a:r>
            <a:br>
              <a:rPr lang="en-US" sz="2000" dirty="0"/>
            </a:br>
            <a:r>
              <a:rPr lang="en-US" sz="2000" dirty="0" err="1">
                <a:latin typeface="Courier New" charset="0"/>
              </a:rPr>
              <a:t>iptables</a:t>
            </a:r>
            <a:r>
              <a:rPr lang="en-US" sz="2000" dirty="0">
                <a:latin typeface="Courier New" charset="0"/>
              </a:rPr>
              <a:t> –</a:t>
            </a:r>
            <a:r>
              <a:rPr lang="en-US" sz="2000" dirty="0" err="1">
                <a:latin typeface="Courier New" charset="0"/>
              </a:rPr>
              <a:t>t</a:t>
            </a:r>
            <a:r>
              <a:rPr lang="en-US" sz="2000" dirty="0">
                <a:latin typeface="Courier New" charset="0"/>
              </a:rPr>
              <a:t> </a:t>
            </a:r>
            <a:r>
              <a:rPr lang="en-US" sz="2000" dirty="0" err="1">
                <a:latin typeface="Courier New" charset="0"/>
              </a:rPr>
              <a:t>nat</a:t>
            </a:r>
            <a:r>
              <a:rPr lang="en-US" sz="2000" dirty="0">
                <a:latin typeface="Courier New" charset="0"/>
              </a:rPr>
              <a:t> –A POSTROUTING –</a:t>
            </a:r>
            <a:r>
              <a:rPr lang="en-US" sz="2000" dirty="0" err="1">
                <a:latin typeface="Courier New" charset="0"/>
              </a:rPr>
              <a:t>s</a:t>
            </a:r>
            <a:r>
              <a:rPr lang="en-US" sz="2000" dirty="0">
                <a:latin typeface="Courier New" charset="0"/>
              </a:rPr>
              <a:t> 10.0.1.0/24 </a:t>
            </a:r>
            <a:br>
              <a:rPr lang="en-US" sz="2000" dirty="0">
                <a:latin typeface="Courier New" charset="0"/>
              </a:rPr>
            </a:br>
            <a:r>
              <a:rPr lang="en-US" sz="2000" dirty="0">
                <a:latin typeface="Courier New" charset="0"/>
              </a:rPr>
              <a:t>         –</a:t>
            </a:r>
            <a:r>
              <a:rPr lang="en-US" sz="2000" dirty="0" err="1">
                <a:latin typeface="Courier New" charset="0"/>
              </a:rPr>
              <a:t>j</a:t>
            </a:r>
            <a:r>
              <a:rPr lang="en-US" sz="2000" dirty="0">
                <a:latin typeface="Courier New" charset="0"/>
              </a:rPr>
              <a:t> SNAT --to-source 128.128.71.0–128.143.71.30</a:t>
            </a:r>
          </a:p>
          <a:p>
            <a:pPr>
              <a:lnSpc>
                <a:spcPct val="90000"/>
              </a:lnSpc>
            </a:pPr>
            <a:r>
              <a:rPr lang="en-US" sz="2000" b="1" dirty="0"/>
              <a:t>ISP migration: </a:t>
            </a:r>
          </a:p>
          <a:p>
            <a:pPr>
              <a:lnSpc>
                <a:spcPct val="90000"/>
              </a:lnSpc>
              <a:buFontTx/>
              <a:buNone/>
            </a:pPr>
            <a:r>
              <a:rPr lang="en-US" sz="2000" dirty="0">
                <a:latin typeface="Courier New" charset="0"/>
              </a:rPr>
              <a:t>	</a:t>
            </a:r>
            <a:r>
              <a:rPr lang="en-US" sz="2000" dirty="0" err="1">
                <a:latin typeface="Courier New" charset="0"/>
              </a:rPr>
              <a:t>iptables</a:t>
            </a:r>
            <a:r>
              <a:rPr lang="en-US" sz="2000" dirty="0">
                <a:latin typeface="Courier New" charset="0"/>
              </a:rPr>
              <a:t> –</a:t>
            </a:r>
            <a:r>
              <a:rPr lang="en-US" sz="2000" dirty="0" err="1">
                <a:latin typeface="Courier New" charset="0"/>
              </a:rPr>
              <a:t>t</a:t>
            </a:r>
            <a:r>
              <a:rPr lang="en-US" sz="2000" dirty="0">
                <a:latin typeface="Courier New" charset="0"/>
              </a:rPr>
              <a:t> </a:t>
            </a:r>
            <a:r>
              <a:rPr lang="en-US" sz="2000" dirty="0" err="1">
                <a:latin typeface="Courier New" charset="0"/>
              </a:rPr>
              <a:t>nat</a:t>
            </a:r>
            <a:r>
              <a:rPr lang="en-US" sz="2000" dirty="0">
                <a:latin typeface="Courier New" charset="0"/>
              </a:rPr>
              <a:t> –R POSTROUTING –</a:t>
            </a:r>
            <a:r>
              <a:rPr lang="en-US" sz="2000" dirty="0" err="1">
                <a:latin typeface="Courier New" charset="0"/>
              </a:rPr>
              <a:t>s</a:t>
            </a:r>
            <a:r>
              <a:rPr lang="en-US" sz="2000" dirty="0">
                <a:latin typeface="Courier New" charset="0"/>
              </a:rPr>
              <a:t> 10.0.1.0/24 </a:t>
            </a:r>
            <a:br>
              <a:rPr lang="en-US" sz="2000" dirty="0">
                <a:latin typeface="Courier New" charset="0"/>
              </a:rPr>
            </a:br>
            <a:r>
              <a:rPr lang="en-US" sz="2000" dirty="0">
                <a:latin typeface="Courier New" charset="0"/>
              </a:rPr>
              <a:t>         –</a:t>
            </a:r>
            <a:r>
              <a:rPr lang="en-US" sz="2000" dirty="0" err="1">
                <a:latin typeface="Courier New" charset="0"/>
              </a:rPr>
              <a:t>j</a:t>
            </a:r>
            <a:r>
              <a:rPr lang="en-US" sz="2000" dirty="0">
                <a:latin typeface="Courier New" charset="0"/>
              </a:rPr>
              <a:t> SNAT --to-source 128.195.4.0–128.195.4.254</a:t>
            </a:r>
          </a:p>
          <a:p>
            <a:pPr>
              <a:lnSpc>
                <a:spcPct val="90000"/>
              </a:lnSpc>
            </a:pPr>
            <a:r>
              <a:rPr lang="en-US" sz="2000" b="1" dirty="0"/>
              <a:t>IP masquerading: </a:t>
            </a:r>
          </a:p>
          <a:p>
            <a:pPr>
              <a:lnSpc>
                <a:spcPct val="90000"/>
              </a:lnSpc>
              <a:buFontTx/>
              <a:buNone/>
            </a:pPr>
            <a:r>
              <a:rPr lang="en-US" sz="2000" dirty="0">
                <a:latin typeface="Courier New" charset="0"/>
              </a:rPr>
              <a:t>	</a:t>
            </a:r>
            <a:r>
              <a:rPr lang="en-US" sz="2000" dirty="0" err="1">
                <a:latin typeface="Courier New" charset="0"/>
              </a:rPr>
              <a:t>iptables</a:t>
            </a:r>
            <a:r>
              <a:rPr lang="en-US" sz="2000" dirty="0">
                <a:latin typeface="Courier New" charset="0"/>
              </a:rPr>
              <a:t> –</a:t>
            </a:r>
            <a:r>
              <a:rPr lang="en-US" sz="2000" dirty="0" err="1">
                <a:latin typeface="Courier New" charset="0"/>
              </a:rPr>
              <a:t>t</a:t>
            </a:r>
            <a:r>
              <a:rPr lang="en-US" sz="2000" dirty="0">
                <a:latin typeface="Courier New" charset="0"/>
              </a:rPr>
              <a:t> </a:t>
            </a:r>
            <a:r>
              <a:rPr lang="en-US" sz="2000" dirty="0" err="1">
                <a:latin typeface="Courier New" charset="0"/>
              </a:rPr>
              <a:t>nat</a:t>
            </a:r>
            <a:r>
              <a:rPr lang="en-US" sz="2000" dirty="0">
                <a:latin typeface="Courier New" charset="0"/>
              </a:rPr>
              <a:t> –A POSTROUTING –</a:t>
            </a:r>
            <a:r>
              <a:rPr lang="en-US" sz="2000" dirty="0" err="1">
                <a:latin typeface="Courier New" charset="0"/>
              </a:rPr>
              <a:t>s</a:t>
            </a:r>
            <a:r>
              <a:rPr lang="en-US" sz="2000" dirty="0">
                <a:latin typeface="Courier New" charset="0"/>
              </a:rPr>
              <a:t> 10.0.1.0/24 </a:t>
            </a:r>
            <a:br>
              <a:rPr lang="en-US" sz="2000" dirty="0">
                <a:latin typeface="Courier New" charset="0"/>
              </a:rPr>
            </a:br>
            <a:r>
              <a:rPr lang="en-US" sz="2000" dirty="0">
                <a:latin typeface="Courier New" charset="0"/>
              </a:rPr>
              <a:t>         –</a:t>
            </a:r>
            <a:r>
              <a:rPr lang="en-US" sz="2000" dirty="0" err="1">
                <a:latin typeface="Courier New" charset="0"/>
              </a:rPr>
              <a:t>o</a:t>
            </a:r>
            <a:r>
              <a:rPr lang="en-US" sz="2000" dirty="0">
                <a:latin typeface="Courier New" charset="0"/>
              </a:rPr>
              <a:t> eth1 –</a:t>
            </a:r>
            <a:r>
              <a:rPr lang="en-US" sz="2000" dirty="0" err="1">
                <a:latin typeface="Courier New" charset="0"/>
              </a:rPr>
              <a:t>j</a:t>
            </a:r>
            <a:r>
              <a:rPr lang="en-US" sz="2000" dirty="0">
                <a:latin typeface="Courier New" charset="0"/>
              </a:rPr>
              <a:t> MASQUERADE </a:t>
            </a:r>
          </a:p>
          <a:p>
            <a:pPr>
              <a:lnSpc>
                <a:spcPct val="90000"/>
              </a:lnSpc>
            </a:pPr>
            <a:r>
              <a:rPr lang="en-US" sz="2000" b="1" dirty="0"/>
              <a:t>Load balancing:</a:t>
            </a:r>
          </a:p>
          <a:p>
            <a:pPr>
              <a:lnSpc>
                <a:spcPct val="90000"/>
              </a:lnSpc>
              <a:buFontTx/>
              <a:buNone/>
            </a:pPr>
            <a:r>
              <a:rPr lang="en-US" sz="2000" dirty="0">
                <a:latin typeface="Courier New" charset="0"/>
              </a:rPr>
              <a:t>	</a:t>
            </a:r>
            <a:r>
              <a:rPr lang="en-US" sz="2000" dirty="0" err="1">
                <a:latin typeface="Courier New" charset="0"/>
              </a:rPr>
              <a:t>iptables</a:t>
            </a:r>
            <a:r>
              <a:rPr lang="en-US" sz="2000" dirty="0">
                <a:latin typeface="Courier New" charset="0"/>
              </a:rPr>
              <a:t> -</a:t>
            </a:r>
            <a:r>
              <a:rPr lang="en-US" sz="2000" dirty="0" err="1">
                <a:latin typeface="Courier New" charset="0"/>
              </a:rPr>
              <a:t>t</a:t>
            </a:r>
            <a:r>
              <a:rPr lang="en-US" sz="2000" dirty="0">
                <a:latin typeface="Courier New" charset="0"/>
              </a:rPr>
              <a:t> </a:t>
            </a:r>
            <a:r>
              <a:rPr lang="en-US" sz="2000" dirty="0" err="1">
                <a:latin typeface="Courier New" charset="0"/>
              </a:rPr>
              <a:t>nat</a:t>
            </a:r>
            <a:r>
              <a:rPr lang="en-US" sz="2000" dirty="0">
                <a:latin typeface="Courier New" charset="0"/>
              </a:rPr>
              <a:t> -A PREROUTING -</a:t>
            </a:r>
            <a:r>
              <a:rPr lang="en-US" sz="2000" dirty="0" err="1">
                <a:latin typeface="Courier New" charset="0"/>
              </a:rPr>
              <a:t>i</a:t>
            </a:r>
            <a:r>
              <a:rPr lang="en-US" sz="2000" dirty="0">
                <a:latin typeface="Courier New" charset="0"/>
              </a:rPr>
              <a:t> eth1 -</a:t>
            </a:r>
            <a:r>
              <a:rPr lang="en-US" sz="2000" dirty="0" err="1">
                <a:latin typeface="Courier New" charset="0"/>
              </a:rPr>
              <a:t>j</a:t>
            </a:r>
            <a:r>
              <a:rPr lang="en-US" sz="2000" dirty="0">
                <a:latin typeface="Courier New" charset="0"/>
              </a:rPr>
              <a:t> DNAT --to-destination 10.0.1.2-10.0.1.4 </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8" name="Rectangle 8"/>
          <p:cNvSpPr>
            <a:spLocks noGrp="1" noChangeArrowheads="1"/>
          </p:cNvSpPr>
          <p:nvPr>
            <p:ph type="title"/>
          </p:nvPr>
        </p:nvSpPr>
        <p:spPr/>
        <p:txBody>
          <a:bodyPr/>
          <a:lstStyle/>
          <a:p>
            <a:r>
              <a:rPr lang="en-US" smtClean="0"/>
              <a:t>Multimedia Networking</a:t>
            </a:r>
            <a:endParaRPr lang="de-DE"/>
          </a:p>
        </p:txBody>
      </p:sp>
      <p:sp>
        <p:nvSpPr>
          <p:cNvPr id="261123" name="Rectangle 3"/>
          <p:cNvSpPr>
            <a:spLocks noChangeArrowheads="1"/>
          </p:cNvSpPr>
          <p:nvPr/>
        </p:nvSpPr>
        <p:spPr bwMode="auto">
          <a:xfrm>
            <a:off x="382588" y="493713"/>
            <a:ext cx="8521700" cy="4189412"/>
          </a:xfrm>
          <a:prstGeom prst="rect">
            <a:avLst/>
          </a:prstGeom>
          <a:noFill/>
          <a:ln w="9525">
            <a:noFill/>
            <a:miter lim="800000"/>
            <a:headEnd/>
            <a:tailEnd/>
          </a:ln>
          <a:effectLst/>
        </p:spPr>
        <p:txBody>
          <a:bodyPr anchor="ctr">
            <a:prstTxWarp prst="textNoShape">
              <a:avLst/>
            </a:prstTxWarp>
          </a:bodyPr>
          <a:lstStyle/>
          <a:p>
            <a:endParaRPr lang="en-GB" sz="4400">
              <a:solidFill>
                <a:schemeClr val="accent2"/>
              </a:solidFill>
              <a:latin typeface="Tahoma"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530" name="Freeform 2"/>
          <p:cNvSpPr>
            <a:spLocks/>
          </p:cNvSpPr>
          <p:nvPr/>
        </p:nvSpPr>
        <p:spPr bwMode="auto">
          <a:xfrm>
            <a:off x="910679" y="2470106"/>
            <a:ext cx="2092325" cy="1490662"/>
          </a:xfrm>
          <a:custGeom>
            <a:avLst/>
            <a:gdLst/>
            <a:ahLst/>
            <a:cxnLst>
              <a:cxn ang="0">
                <a:pos x="618" y="39"/>
              </a:cxn>
              <a:cxn ang="0">
                <a:pos x="94" y="57"/>
              </a:cxn>
              <a:cxn ang="0">
                <a:pos x="57" y="327"/>
              </a:cxn>
              <a:cxn ang="0">
                <a:pos x="202" y="519"/>
              </a:cxn>
              <a:cxn ang="0">
                <a:pos x="294" y="657"/>
              </a:cxn>
              <a:cxn ang="0">
                <a:pos x="604" y="887"/>
              </a:cxn>
              <a:cxn ang="0">
                <a:pos x="808" y="908"/>
              </a:cxn>
              <a:cxn ang="0">
                <a:pos x="1072" y="908"/>
              </a:cxn>
              <a:cxn ang="0">
                <a:pos x="1296" y="723"/>
              </a:cxn>
              <a:cxn ang="0">
                <a:pos x="1204" y="466"/>
              </a:cxn>
              <a:cxn ang="0">
                <a:pos x="901" y="413"/>
              </a:cxn>
              <a:cxn ang="0">
                <a:pos x="808" y="83"/>
              </a:cxn>
              <a:cxn ang="0">
                <a:pos x="618" y="39"/>
              </a:cxn>
            </a:cxnLst>
            <a:rect l="0" t="0" r="r" b="b"/>
            <a:pathLst>
              <a:path w="1318" h="939">
                <a:moveTo>
                  <a:pt x="618" y="39"/>
                </a:moveTo>
                <a:cubicBezTo>
                  <a:pt x="491" y="0"/>
                  <a:pt x="188" y="9"/>
                  <a:pt x="94" y="57"/>
                </a:cubicBezTo>
                <a:cubicBezTo>
                  <a:pt x="0" y="105"/>
                  <a:pt x="39" y="250"/>
                  <a:pt x="57" y="327"/>
                </a:cubicBezTo>
                <a:cubicBezTo>
                  <a:pt x="75" y="404"/>
                  <a:pt x="163" y="464"/>
                  <a:pt x="202" y="519"/>
                </a:cubicBezTo>
                <a:cubicBezTo>
                  <a:pt x="241" y="574"/>
                  <a:pt x="227" y="596"/>
                  <a:pt x="294" y="657"/>
                </a:cubicBezTo>
                <a:cubicBezTo>
                  <a:pt x="361" y="718"/>
                  <a:pt x="518" y="845"/>
                  <a:pt x="604" y="887"/>
                </a:cubicBezTo>
                <a:cubicBezTo>
                  <a:pt x="690" y="929"/>
                  <a:pt x="730" y="905"/>
                  <a:pt x="808" y="908"/>
                </a:cubicBezTo>
                <a:cubicBezTo>
                  <a:pt x="886" y="911"/>
                  <a:pt x="991" y="939"/>
                  <a:pt x="1072" y="908"/>
                </a:cubicBezTo>
                <a:cubicBezTo>
                  <a:pt x="1153" y="877"/>
                  <a:pt x="1274" y="797"/>
                  <a:pt x="1296" y="723"/>
                </a:cubicBezTo>
                <a:cubicBezTo>
                  <a:pt x="1318" y="649"/>
                  <a:pt x="1270" y="518"/>
                  <a:pt x="1204" y="466"/>
                </a:cubicBezTo>
                <a:cubicBezTo>
                  <a:pt x="1138" y="414"/>
                  <a:pt x="967" y="477"/>
                  <a:pt x="901" y="413"/>
                </a:cubicBezTo>
                <a:cubicBezTo>
                  <a:pt x="835" y="349"/>
                  <a:pt x="855" y="145"/>
                  <a:pt x="808" y="83"/>
                </a:cubicBezTo>
                <a:cubicBezTo>
                  <a:pt x="761" y="21"/>
                  <a:pt x="658" y="48"/>
                  <a:pt x="618" y="39"/>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278531" name="Freeform 3"/>
          <p:cNvSpPr>
            <a:spLocks/>
          </p:cNvSpPr>
          <p:nvPr/>
        </p:nvSpPr>
        <p:spPr bwMode="auto">
          <a:xfrm>
            <a:off x="1899692" y="3340056"/>
            <a:ext cx="509587" cy="214312"/>
          </a:xfrm>
          <a:custGeom>
            <a:avLst/>
            <a:gdLst/>
            <a:ahLst/>
            <a:cxnLst>
              <a:cxn ang="0">
                <a:pos x="0" y="0"/>
              </a:cxn>
              <a:cxn ang="0">
                <a:pos x="294" y="102"/>
              </a:cxn>
            </a:cxnLst>
            <a:rect l="0" t="0" r="r" b="b"/>
            <a:pathLst>
              <a:path w="294" h="102">
                <a:moveTo>
                  <a:pt x="0" y="0"/>
                </a:moveTo>
                <a:lnTo>
                  <a:pt x="294" y="102"/>
                </a:lnTo>
              </a:path>
            </a:pathLst>
          </a:custGeom>
          <a:noFill/>
          <a:ln w="12700" cmpd="sng">
            <a:solidFill>
              <a:schemeClr val="tx1"/>
            </a:solidFill>
            <a:round/>
            <a:headEnd/>
            <a:tailEnd/>
          </a:ln>
          <a:effectLst/>
        </p:spPr>
        <p:txBody>
          <a:bodyPr wrap="none" anchor="ctr">
            <a:prstTxWarp prst="textNoShape">
              <a:avLst/>
            </a:prstTxWarp>
          </a:bodyPr>
          <a:lstStyle/>
          <a:p>
            <a:endParaRPr lang="en-GB"/>
          </a:p>
        </p:txBody>
      </p:sp>
      <p:sp>
        <p:nvSpPr>
          <p:cNvPr id="278532" name="Freeform 4"/>
          <p:cNvSpPr>
            <a:spLocks/>
          </p:cNvSpPr>
          <p:nvPr/>
        </p:nvSpPr>
        <p:spPr bwMode="auto">
          <a:xfrm>
            <a:off x="4809579" y="4183018"/>
            <a:ext cx="3773488" cy="1876425"/>
          </a:xfrm>
          <a:custGeom>
            <a:avLst/>
            <a:gdLst/>
            <a:ahLst/>
            <a:cxnLst>
              <a:cxn ang="0">
                <a:pos x="139" y="442"/>
              </a:cxn>
              <a:cxn ang="0">
                <a:pos x="159" y="33"/>
              </a:cxn>
              <a:cxn ang="0">
                <a:pos x="1093" y="245"/>
              </a:cxn>
              <a:cxn ang="0">
                <a:pos x="1577" y="164"/>
              </a:cxn>
              <a:cxn ang="0">
                <a:pos x="2272" y="422"/>
              </a:cxn>
              <a:cxn ang="0">
                <a:pos x="2209" y="785"/>
              </a:cxn>
              <a:cxn ang="0">
                <a:pos x="1985" y="1108"/>
              </a:cxn>
              <a:cxn ang="0">
                <a:pos x="1418" y="1147"/>
              </a:cxn>
              <a:cxn ang="0">
                <a:pos x="1181" y="897"/>
              </a:cxn>
              <a:cxn ang="0">
                <a:pos x="801" y="852"/>
              </a:cxn>
              <a:cxn ang="0">
                <a:pos x="327" y="792"/>
              </a:cxn>
              <a:cxn ang="0">
                <a:pos x="139" y="442"/>
              </a:cxn>
            </a:cxnLst>
            <a:rect l="0" t="0" r="r" b="b"/>
            <a:pathLst>
              <a:path w="2377" h="1182">
                <a:moveTo>
                  <a:pt x="139" y="442"/>
                </a:moveTo>
                <a:cubicBezTo>
                  <a:pt x="93" y="341"/>
                  <a:pt x="0" y="66"/>
                  <a:pt x="159" y="33"/>
                </a:cubicBezTo>
                <a:cubicBezTo>
                  <a:pt x="318" y="0"/>
                  <a:pt x="857" y="223"/>
                  <a:pt x="1093" y="245"/>
                </a:cubicBezTo>
                <a:cubicBezTo>
                  <a:pt x="1329" y="267"/>
                  <a:pt x="1381" y="135"/>
                  <a:pt x="1577" y="164"/>
                </a:cubicBezTo>
                <a:cubicBezTo>
                  <a:pt x="1774" y="194"/>
                  <a:pt x="2167" y="318"/>
                  <a:pt x="2272" y="422"/>
                </a:cubicBezTo>
                <a:cubicBezTo>
                  <a:pt x="2377" y="526"/>
                  <a:pt x="2257" y="671"/>
                  <a:pt x="2209" y="785"/>
                </a:cubicBezTo>
                <a:cubicBezTo>
                  <a:pt x="2161" y="899"/>
                  <a:pt x="2117" y="1048"/>
                  <a:pt x="1985" y="1108"/>
                </a:cubicBezTo>
                <a:cubicBezTo>
                  <a:pt x="1853" y="1168"/>
                  <a:pt x="1552" y="1182"/>
                  <a:pt x="1418" y="1147"/>
                </a:cubicBezTo>
                <a:cubicBezTo>
                  <a:pt x="1284" y="1112"/>
                  <a:pt x="1284" y="946"/>
                  <a:pt x="1181" y="897"/>
                </a:cubicBezTo>
                <a:cubicBezTo>
                  <a:pt x="1078" y="848"/>
                  <a:pt x="943" y="870"/>
                  <a:pt x="801" y="852"/>
                </a:cubicBezTo>
                <a:cubicBezTo>
                  <a:pt x="659" y="834"/>
                  <a:pt x="437" y="860"/>
                  <a:pt x="327" y="792"/>
                </a:cubicBezTo>
                <a:cubicBezTo>
                  <a:pt x="217" y="724"/>
                  <a:pt x="178" y="515"/>
                  <a:pt x="139" y="442"/>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278533" name="Line 5"/>
          <p:cNvSpPr>
            <a:spLocks noChangeShapeType="1"/>
          </p:cNvSpPr>
          <p:nvPr/>
        </p:nvSpPr>
        <p:spPr bwMode="auto">
          <a:xfrm>
            <a:off x="6709817" y="5118056"/>
            <a:ext cx="303212" cy="385762"/>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34" name="Line 6"/>
          <p:cNvSpPr>
            <a:spLocks noChangeShapeType="1"/>
          </p:cNvSpPr>
          <p:nvPr/>
        </p:nvSpPr>
        <p:spPr bwMode="auto">
          <a:xfrm flipH="1">
            <a:off x="7505154" y="5114881"/>
            <a:ext cx="279400" cy="392112"/>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grpSp>
        <p:nvGrpSpPr>
          <p:cNvPr id="2" name="Group 7"/>
          <p:cNvGrpSpPr>
            <a:grpSpLocks/>
          </p:cNvGrpSpPr>
          <p:nvPr/>
        </p:nvGrpSpPr>
        <p:grpSpPr bwMode="auto">
          <a:xfrm>
            <a:off x="7605167" y="4865643"/>
            <a:ext cx="501650" cy="234950"/>
            <a:chOff x="3600" y="219"/>
            <a:chExt cx="360" cy="175"/>
          </a:xfrm>
        </p:grpSpPr>
        <p:sp>
          <p:nvSpPr>
            <p:cNvPr id="278536"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78537"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38"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39"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78540"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3" name="Group 13"/>
            <p:cNvGrpSpPr>
              <a:grpSpLocks/>
            </p:cNvGrpSpPr>
            <p:nvPr/>
          </p:nvGrpSpPr>
          <p:grpSpPr bwMode="auto">
            <a:xfrm>
              <a:off x="3686" y="244"/>
              <a:ext cx="177" cy="66"/>
              <a:chOff x="2848" y="848"/>
              <a:chExt cx="140" cy="98"/>
            </a:xfrm>
          </p:grpSpPr>
          <p:sp>
            <p:nvSpPr>
              <p:cNvPr id="278542"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43"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44"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4" name="Group 17"/>
            <p:cNvGrpSpPr>
              <a:grpSpLocks/>
            </p:cNvGrpSpPr>
            <p:nvPr/>
          </p:nvGrpSpPr>
          <p:grpSpPr bwMode="auto">
            <a:xfrm flipV="1">
              <a:off x="3686" y="243"/>
              <a:ext cx="177" cy="66"/>
              <a:chOff x="2848" y="848"/>
              <a:chExt cx="140" cy="98"/>
            </a:xfrm>
          </p:grpSpPr>
          <p:sp>
            <p:nvSpPr>
              <p:cNvPr id="278546"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47"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48"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5" name="Group 21"/>
          <p:cNvGrpSpPr>
            <a:grpSpLocks/>
          </p:cNvGrpSpPr>
          <p:nvPr/>
        </p:nvGrpSpPr>
        <p:grpSpPr bwMode="auto">
          <a:xfrm>
            <a:off x="7005092" y="5364118"/>
            <a:ext cx="500062" cy="233363"/>
            <a:chOff x="3600" y="219"/>
            <a:chExt cx="360" cy="175"/>
          </a:xfrm>
        </p:grpSpPr>
        <p:sp>
          <p:nvSpPr>
            <p:cNvPr id="278550" name="Oval 2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78551" name="Line 2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52" name="Line 2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53" name="Rectangle 2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78554" name="Oval 2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6" name="Group 27"/>
            <p:cNvGrpSpPr>
              <a:grpSpLocks/>
            </p:cNvGrpSpPr>
            <p:nvPr/>
          </p:nvGrpSpPr>
          <p:grpSpPr bwMode="auto">
            <a:xfrm>
              <a:off x="3686" y="244"/>
              <a:ext cx="177" cy="66"/>
              <a:chOff x="2848" y="848"/>
              <a:chExt cx="140" cy="98"/>
            </a:xfrm>
          </p:grpSpPr>
          <p:sp>
            <p:nvSpPr>
              <p:cNvPr id="278556" name="Line 2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57" name="Line 2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58" name="Line 3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7" name="Group 31"/>
            <p:cNvGrpSpPr>
              <a:grpSpLocks/>
            </p:cNvGrpSpPr>
            <p:nvPr/>
          </p:nvGrpSpPr>
          <p:grpSpPr bwMode="auto">
            <a:xfrm flipV="1">
              <a:off x="3686" y="243"/>
              <a:ext cx="177" cy="66"/>
              <a:chOff x="2848" y="848"/>
              <a:chExt cx="140" cy="98"/>
            </a:xfrm>
          </p:grpSpPr>
          <p:sp>
            <p:nvSpPr>
              <p:cNvPr id="278560" name="Line 3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61" name="Line 3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62" name="Line 3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8" name="Group 35"/>
          <p:cNvGrpSpPr>
            <a:grpSpLocks/>
          </p:cNvGrpSpPr>
          <p:nvPr/>
        </p:nvGrpSpPr>
        <p:grpSpPr bwMode="auto">
          <a:xfrm>
            <a:off x="6201817" y="4987881"/>
            <a:ext cx="501650" cy="233362"/>
            <a:chOff x="3600" y="219"/>
            <a:chExt cx="360" cy="175"/>
          </a:xfrm>
        </p:grpSpPr>
        <p:sp>
          <p:nvSpPr>
            <p:cNvPr id="278564" name="Oval 3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78565" name="Line 3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66" name="Line 3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67" name="Rectangle 3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78568" name="Oval 4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9" name="Group 41"/>
            <p:cNvGrpSpPr>
              <a:grpSpLocks/>
            </p:cNvGrpSpPr>
            <p:nvPr/>
          </p:nvGrpSpPr>
          <p:grpSpPr bwMode="auto">
            <a:xfrm>
              <a:off x="3686" y="244"/>
              <a:ext cx="177" cy="66"/>
              <a:chOff x="2848" y="848"/>
              <a:chExt cx="140" cy="98"/>
            </a:xfrm>
          </p:grpSpPr>
          <p:sp>
            <p:nvSpPr>
              <p:cNvPr id="278570" name="Line 4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71" name="Line 4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72" name="Line 4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0" name="Group 45"/>
            <p:cNvGrpSpPr>
              <a:grpSpLocks/>
            </p:cNvGrpSpPr>
            <p:nvPr/>
          </p:nvGrpSpPr>
          <p:grpSpPr bwMode="auto">
            <a:xfrm flipV="1">
              <a:off x="3686" y="243"/>
              <a:ext cx="177" cy="66"/>
              <a:chOff x="2848" y="848"/>
              <a:chExt cx="140" cy="98"/>
            </a:xfrm>
          </p:grpSpPr>
          <p:sp>
            <p:nvSpPr>
              <p:cNvPr id="278574" name="Line 4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75" name="Line 4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76" name="Line 4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78577" name="Line 49"/>
          <p:cNvSpPr>
            <a:spLocks noChangeShapeType="1"/>
          </p:cNvSpPr>
          <p:nvPr/>
        </p:nvSpPr>
        <p:spPr bwMode="auto">
          <a:xfrm flipV="1">
            <a:off x="6681242" y="4989468"/>
            <a:ext cx="931862" cy="71438"/>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78" name="Freeform 50"/>
          <p:cNvSpPr>
            <a:spLocks/>
          </p:cNvSpPr>
          <p:nvPr/>
        </p:nvSpPr>
        <p:spPr bwMode="auto">
          <a:xfrm>
            <a:off x="3120479" y="3374981"/>
            <a:ext cx="1439863" cy="1166812"/>
          </a:xfrm>
          <a:custGeom>
            <a:avLst/>
            <a:gdLst/>
            <a:ahLst/>
            <a:cxnLst>
              <a:cxn ang="0">
                <a:pos x="210" y="0"/>
              </a:cxn>
              <a:cxn ang="0">
                <a:pos x="31" y="126"/>
              </a:cxn>
              <a:cxn ang="0">
                <a:pos x="25" y="434"/>
              </a:cxn>
              <a:cxn ang="0">
                <a:pos x="46" y="691"/>
              </a:cxn>
              <a:cxn ang="0">
                <a:pos x="218" y="701"/>
              </a:cxn>
              <a:cxn ang="0">
                <a:pos x="377" y="677"/>
              </a:cxn>
              <a:cxn ang="0">
                <a:pos x="551" y="665"/>
              </a:cxn>
              <a:cxn ang="0">
                <a:pos x="818" y="551"/>
              </a:cxn>
              <a:cxn ang="0">
                <a:pos x="902" y="377"/>
              </a:cxn>
              <a:cxn ang="0">
                <a:pos x="785" y="218"/>
              </a:cxn>
              <a:cxn ang="0">
                <a:pos x="590" y="122"/>
              </a:cxn>
              <a:cxn ang="0">
                <a:pos x="210" y="0"/>
              </a:cxn>
            </a:cxnLst>
            <a:rect l="0" t="0" r="r" b="b"/>
            <a:pathLst>
              <a:path w="907" h="735">
                <a:moveTo>
                  <a:pt x="210" y="0"/>
                </a:moveTo>
                <a:cubicBezTo>
                  <a:pt x="105" y="6"/>
                  <a:pt x="61" y="54"/>
                  <a:pt x="31" y="126"/>
                </a:cubicBezTo>
                <a:cubicBezTo>
                  <a:pt x="0" y="198"/>
                  <a:pt x="23" y="340"/>
                  <a:pt x="25" y="434"/>
                </a:cubicBezTo>
                <a:cubicBezTo>
                  <a:pt x="28" y="528"/>
                  <a:pt x="14" y="647"/>
                  <a:pt x="46" y="691"/>
                </a:cubicBezTo>
                <a:cubicBezTo>
                  <a:pt x="78" y="735"/>
                  <a:pt x="163" y="703"/>
                  <a:pt x="218" y="701"/>
                </a:cubicBezTo>
                <a:cubicBezTo>
                  <a:pt x="273" y="699"/>
                  <a:pt x="322" y="683"/>
                  <a:pt x="377" y="677"/>
                </a:cubicBezTo>
                <a:cubicBezTo>
                  <a:pt x="432" y="671"/>
                  <a:pt x="478" y="686"/>
                  <a:pt x="551" y="665"/>
                </a:cubicBezTo>
                <a:cubicBezTo>
                  <a:pt x="624" y="644"/>
                  <a:pt x="760" y="599"/>
                  <a:pt x="818" y="551"/>
                </a:cubicBezTo>
                <a:cubicBezTo>
                  <a:pt x="876" y="503"/>
                  <a:pt x="907" y="432"/>
                  <a:pt x="902" y="377"/>
                </a:cubicBezTo>
                <a:cubicBezTo>
                  <a:pt x="897" y="322"/>
                  <a:pt x="837" y="261"/>
                  <a:pt x="785" y="218"/>
                </a:cubicBezTo>
                <a:cubicBezTo>
                  <a:pt x="733" y="175"/>
                  <a:pt x="686" y="158"/>
                  <a:pt x="590" y="122"/>
                </a:cubicBezTo>
                <a:cubicBezTo>
                  <a:pt x="494" y="86"/>
                  <a:pt x="289" y="25"/>
                  <a:pt x="210" y="0"/>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278579" name="Line 51"/>
          <p:cNvSpPr>
            <a:spLocks noChangeShapeType="1"/>
          </p:cNvSpPr>
          <p:nvPr/>
        </p:nvSpPr>
        <p:spPr bwMode="auto">
          <a:xfrm>
            <a:off x="3726904" y="3702006"/>
            <a:ext cx="347663" cy="212725"/>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80" name="Line 52"/>
          <p:cNvSpPr>
            <a:spLocks noChangeShapeType="1"/>
          </p:cNvSpPr>
          <p:nvPr/>
        </p:nvSpPr>
        <p:spPr bwMode="auto">
          <a:xfrm>
            <a:off x="4373017" y="4033793"/>
            <a:ext cx="658812" cy="503238"/>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81" name="Line 53"/>
          <p:cNvSpPr>
            <a:spLocks noChangeShapeType="1"/>
          </p:cNvSpPr>
          <p:nvPr/>
        </p:nvSpPr>
        <p:spPr bwMode="auto">
          <a:xfrm flipH="1">
            <a:off x="3466554" y="3811543"/>
            <a:ext cx="1588" cy="306388"/>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82" name="Freeform 54"/>
          <p:cNvSpPr>
            <a:spLocks/>
          </p:cNvSpPr>
          <p:nvPr/>
        </p:nvSpPr>
        <p:spPr bwMode="auto">
          <a:xfrm>
            <a:off x="5554117" y="4581481"/>
            <a:ext cx="679450" cy="458787"/>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78583" name="Line 55"/>
          <p:cNvSpPr>
            <a:spLocks noChangeShapeType="1"/>
          </p:cNvSpPr>
          <p:nvPr/>
        </p:nvSpPr>
        <p:spPr bwMode="auto">
          <a:xfrm flipH="1">
            <a:off x="3739604" y="3965531"/>
            <a:ext cx="350838" cy="255587"/>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grpSp>
        <p:nvGrpSpPr>
          <p:cNvPr id="11" name="Group 56"/>
          <p:cNvGrpSpPr>
            <a:grpSpLocks/>
          </p:cNvGrpSpPr>
          <p:nvPr/>
        </p:nvGrpSpPr>
        <p:grpSpPr bwMode="auto">
          <a:xfrm>
            <a:off x="3226842" y="3571831"/>
            <a:ext cx="501650" cy="233362"/>
            <a:chOff x="3600" y="219"/>
            <a:chExt cx="360" cy="175"/>
          </a:xfrm>
        </p:grpSpPr>
        <p:sp>
          <p:nvSpPr>
            <p:cNvPr id="278585"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78586" name="Line 5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87" name="Line 5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588" name="Rectangle 6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78589"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12" name="Group 62"/>
            <p:cNvGrpSpPr>
              <a:grpSpLocks/>
            </p:cNvGrpSpPr>
            <p:nvPr/>
          </p:nvGrpSpPr>
          <p:grpSpPr bwMode="auto">
            <a:xfrm>
              <a:off x="3686" y="244"/>
              <a:ext cx="177" cy="66"/>
              <a:chOff x="2848" y="848"/>
              <a:chExt cx="140" cy="98"/>
            </a:xfrm>
          </p:grpSpPr>
          <p:sp>
            <p:nvSpPr>
              <p:cNvPr id="278591" name="Line 6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92" name="Line 6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93" name="Line 6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3" name="Group 66"/>
            <p:cNvGrpSpPr>
              <a:grpSpLocks/>
            </p:cNvGrpSpPr>
            <p:nvPr/>
          </p:nvGrpSpPr>
          <p:grpSpPr bwMode="auto">
            <a:xfrm flipV="1">
              <a:off x="3686" y="243"/>
              <a:ext cx="177" cy="66"/>
              <a:chOff x="2848" y="848"/>
              <a:chExt cx="140" cy="98"/>
            </a:xfrm>
          </p:grpSpPr>
          <p:sp>
            <p:nvSpPr>
              <p:cNvPr id="278595" name="Line 6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96" name="Line 6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597" name="Line 6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14" name="Group 70"/>
          <p:cNvGrpSpPr>
            <a:grpSpLocks/>
          </p:cNvGrpSpPr>
          <p:nvPr/>
        </p:nvGrpSpPr>
        <p:grpSpPr bwMode="auto">
          <a:xfrm>
            <a:off x="3230017" y="4106818"/>
            <a:ext cx="501650" cy="233363"/>
            <a:chOff x="3600" y="219"/>
            <a:chExt cx="360" cy="175"/>
          </a:xfrm>
        </p:grpSpPr>
        <p:sp>
          <p:nvSpPr>
            <p:cNvPr id="278599" name="Oval 7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78600" name="Line 7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01" name="Line 7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02" name="Rectangle 74"/>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ahoma" charset="0"/>
              </a:endParaRPr>
            </a:p>
          </p:txBody>
        </p:sp>
        <p:sp>
          <p:nvSpPr>
            <p:cNvPr id="278603" name="Oval 7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15" name="Group 76"/>
            <p:cNvGrpSpPr>
              <a:grpSpLocks/>
            </p:cNvGrpSpPr>
            <p:nvPr/>
          </p:nvGrpSpPr>
          <p:grpSpPr bwMode="auto">
            <a:xfrm>
              <a:off x="3686" y="244"/>
              <a:ext cx="177" cy="66"/>
              <a:chOff x="2848" y="848"/>
              <a:chExt cx="140" cy="98"/>
            </a:xfrm>
          </p:grpSpPr>
          <p:sp>
            <p:nvSpPr>
              <p:cNvPr id="278605" name="Line 7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06" name="Line 7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07" name="Line 7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6" name="Group 80"/>
            <p:cNvGrpSpPr>
              <a:grpSpLocks/>
            </p:cNvGrpSpPr>
            <p:nvPr/>
          </p:nvGrpSpPr>
          <p:grpSpPr bwMode="auto">
            <a:xfrm flipV="1">
              <a:off x="3686" y="243"/>
              <a:ext cx="177" cy="66"/>
              <a:chOff x="2848" y="848"/>
              <a:chExt cx="140" cy="98"/>
            </a:xfrm>
          </p:grpSpPr>
          <p:sp>
            <p:nvSpPr>
              <p:cNvPr id="278609" name="Line 8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10" name="Line 8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11" name="Line 8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17" name="Group 84"/>
          <p:cNvGrpSpPr>
            <a:grpSpLocks/>
          </p:cNvGrpSpPr>
          <p:nvPr/>
        </p:nvGrpSpPr>
        <p:grpSpPr bwMode="auto">
          <a:xfrm>
            <a:off x="3869779" y="3906793"/>
            <a:ext cx="500063" cy="233363"/>
            <a:chOff x="3600" y="219"/>
            <a:chExt cx="360" cy="175"/>
          </a:xfrm>
        </p:grpSpPr>
        <p:sp>
          <p:nvSpPr>
            <p:cNvPr id="278613" name="Oval 8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78614" name="Line 8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15" name="Line 8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16" name="Rectangle 8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78617" name="Oval 8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18" name="Group 90"/>
            <p:cNvGrpSpPr>
              <a:grpSpLocks/>
            </p:cNvGrpSpPr>
            <p:nvPr/>
          </p:nvGrpSpPr>
          <p:grpSpPr bwMode="auto">
            <a:xfrm>
              <a:off x="3686" y="244"/>
              <a:ext cx="177" cy="66"/>
              <a:chOff x="2848" y="848"/>
              <a:chExt cx="140" cy="98"/>
            </a:xfrm>
          </p:grpSpPr>
          <p:sp>
            <p:nvSpPr>
              <p:cNvPr id="278619" name="Line 9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20" name="Line 9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21" name="Line 9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9" name="Group 94"/>
            <p:cNvGrpSpPr>
              <a:grpSpLocks/>
            </p:cNvGrpSpPr>
            <p:nvPr/>
          </p:nvGrpSpPr>
          <p:grpSpPr bwMode="auto">
            <a:xfrm flipV="1">
              <a:off x="3686" y="243"/>
              <a:ext cx="177" cy="66"/>
              <a:chOff x="2848" y="848"/>
              <a:chExt cx="140" cy="98"/>
            </a:xfrm>
          </p:grpSpPr>
          <p:sp>
            <p:nvSpPr>
              <p:cNvPr id="278623" name="Line 9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24" name="Line 9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25" name="Line 9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0" name="Group 98"/>
          <p:cNvGrpSpPr>
            <a:grpSpLocks/>
          </p:cNvGrpSpPr>
          <p:nvPr/>
        </p:nvGrpSpPr>
        <p:grpSpPr bwMode="auto">
          <a:xfrm>
            <a:off x="5035004" y="4435431"/>
            <a:ext cx="501650" cy="233362"/>
            <a:chOff x="3600" y="219"/>
            <a:chExt cx="360" cy="175"/>
          </a:xfrm>
        </p:grpSpPr>
        <p:sp>
          <p:nvSpPr>
            <p:cNvPr id="278627" name="Oval 9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78628" name="Line 10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29" name="Line 10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30" name="Rectangle 10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78631" name="Oval 10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21" name="Group 104"/>
            <p:cNvGrpSpPr>
              <a:grpSpLocks/>
            </p:cNvGrpSpPr>
            <p:nvPr/>
          </p:nvGrpSpPr>
          <p:grpSpPr bwMode="auto">
            <a:xfrm>
              <a:off x="3686" y="244"/>
              <a:ext cx="177" cy="66"/>
              <a:chOff x="2848" y="848"/>
              <a:chExt cx="140" cy="98"/>
            </a:xfrm>
          </p:grpSpPr>
          <p:sp>
            <p:nvSpPr>
              <p:cNvPr id="278633" name="Line 1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34" name="Line 1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35" name="Line 1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2" name="Group 108"/>
            <p:cNvGrpSpPr>
              <a:grpSpLocks/>
            </p:cNvGrpSpPr>
            <p:nvPr/>
          </p:nvGrpSpPr>
          <p:grpSpPr bwMode="auto">
            <a:xfrm flipV="1">
              <a:off x="3686" y="243"/>
              <a:ext cx="177" cy="66"/>
              <a:chOff x="2848" y="848"/>
              <a:chExt cx="140" cy="98"/>
            </a:xfrm>
          </p:grpSpPr>
          <p:sp>
            <p:nvSpPr>
              <p:cNvPr id="278637" name="Line 10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38" name="Line 11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39" name="Line 11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78640" name="Line 112"/>
          <p:cNvSpPr>
            <a:spLocks noChangeShapeType="1"/>
          </p:cNvSpPr>
          <p:nvPr/>
        </p:nvSpPr>
        <p:spPr bwMode="auto">
          <a:xfrm>
            <a:off x="2890292" y="3559131"/>
            <a:ext cx="352425" cy="125412"/>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grpSp>
        <p:nvGrpSpPr>
          <p:cNvPr id="23" name="Group 113"/>
          <p:cNvGrpSpPr>
            <a:grpSpLocks/>
          </p:cNvGrpSpPr>
          <p:nvPr/>
        </p:nvGrpSpPr>
        <p:grpSpPr bwMode="auto">
          <a:xfrm>
            <a:off x="2396579" y="3428956"/>
            <a:ext cx="501650" cy="233362"/>
            <a:chOff x="3600" y="219"/>
            <a:chExt cx="360" cy="175"/>
          </a:xfrm>
        </p:grpSpPr>
        <p:sp>
          <p:nvSpPr>
            <p:cNvPr id="278642" name="Oval 11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78643" name="Line 1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44" name="Line 1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45" name="Rectangle 11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78646" name="Oval 11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24" name="Group 119"/>
            <p:cNvGrpSpPr>
              <a:grpSpLocks/>
            </p:cNvGrpSpPr>
            <p:nvPr/>
          </p:nvGrpSpPr>
          <p:grpSpPr bwMode="auto">
            <a:xfrm>
              <a:off x="3686" y="244"/>
              <a:ext cx="177" cy="66"/>
              <a:chOff x="2848" y="848"/>
              <a:chExt cx="140" cy="98"/>
            </a:xfrm>
          </p:grpSpPr>
          <p:sp>
            <p:nvSpPr>
              <p:cNvPr id="278648" name="Line 1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49" name="Line 1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50" name="Line 1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5" name="Group 123"/>
            <p:cNvGrpSpPr>
              <a:grpSpLocks/>
            </p:cNvGrpSpPr>
            <p:nvPr/>
          </p:nvGrpSpPr>
          <p:grpSpPr bwMode="auto">
            <a:xfrm flipV="1">
              <a:off x="3686" y="243"/>
              <a:ext cx="177" cy="66"/>
              <a:chOff x="2848" y="848"/>
              <a:chExt cx="140" cy="98"/>
            </a:xfrm>
          </p:grpSpPr>
          <p:sp>
            <p:nvSpPr>
              <p:cNvPr id="278652" name="Line 1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53" name="Line 1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54" name="Line 1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78655" name="Rectangle 127"/>
          <p:cNvSpPr>
            <a:spLocks noGrp="1" noChangeArrowheads="1"/>
          </p:cNvSpPr>
          <p:nvPr>
            <p:ph type="title"/>
          </p:nvPr>
        </p:nvSpPr>
        <p:spPr>
          <a:xfrm>
            <a:off x="623888" y="179388"/>
            <a:ext cx="8312150" cy="1143000"/>
          </a:xfrm>
        </p:spPr>
        <p:txBody>
          <a:bodyPr/>
          <a:lstStyle/>
          <a:p>
            <a:r>
              <a:rPr lang="en-US" sz="2800">
                <a:solidFill>
                  <a:srgbClr val="0033CC"/>
                </a:solidFill>
              </a:rPr>
              <a:t>Multimedia, Quality of Service (QoS): What is it?</a:t>
            </a:r>
            <a:endParaRPr lang="en-US"/>
          </a:p>
        </p:txBody>
      </p:sp>
      <p:grpSp>
        <p:nvGrpSpPr>
          <p:cNvPr id="26" name="Group 128"/>
          <p:cNvGrpSpPr>
            <a:grpSpLocks/>
          </p:cNvGrpSpPr>
          <p:nvPr/>
        </p:nvGrpSpPr>
        <p:grpSpPr bwMode="auto">
          <a:xfrm>
            <a:off x="831304" y="2016081"/>
            <a:ext cx="1800225" cy="561975"/>
            <a:chOff x="3621" y="3265"/>
            <a:chExt cx="1776" cy="744"/>
          </a:xfrm>
        </p:grpSpPr>
        <p:pic>
          <p:nvPicPr>
            <p:cNvPr id="278657" name="Picture 129" descr="reellogo"/>
            <p:cNvPicPr>
              <a:picLocks noChangeAspect="1" noChangeArrowheads="1"/>
            </p:cNvPicPr>
            <p:nvPr/>
          </p:nvPicPr>
          <p:blipFill>
            <a:blip r:embed="rId3"/>
            <a:srcRect/>
            <a:stretch>
              <a:fillRect/>
            </a:stretch>
          </p:blipFill>
          <p:spPr bwMode="auto">
            <a:xfrm>
              <a:off x="3621" y="3265"/>
              <a:ext cx="1776" cy="744"/>
            </a:xfrm>
            <a:prstGeom prst="rect">
              <a:avLst/>
            </a:prstGeom>
            <a:noFill/>
          </p:spPr>
        </p:pic>
        <p:sp>
          <p:nvSpPr>
            <p:cNvPr id="278658" name="Freeform 130"/>
            <p:cNvSpPr>
              <a:spLocks/>
            </p:cNvSpPr>
            <p:nvPr/>
          </p:nvSpPr>
          <p:spPr bwMode="auto">
            <a:xfrm>
              <a:off x="3972" y="3288"/>
              <a:ext cx="1401" cy="438"/>
            </a:xfrm>
            <a:custGeom>
              <a:avLst/>
              <a:gdLst/>
              <a:ahLst/>
              <a:cxnLst>
                <a:cxn ang="0">
                  <a:pos x="0" y="6"/>
                </a:cxn>
                <a:cxn ang="0">
                  <a:pos x="27" y="384"/>
                </a:cxn>
                <a:cxn ang="0">
                  <a:pos x="114" y="381"/>
                </a:cxn>
                <a:cxn ang="0">
                  <a:pos x="132" y="357"/>
                </a:cxn>
                <a:cxn ang="0">
                  <a:pos x="210" y="402"/>
                </a:cxn>
                <a:cxn ang="0">
                  <a:pos x="450" y="384"/>
                </a:cxn>
                <a:cxn ang="0">
                  <a:pos x="486" y="393"/>
                </a:cxn>
                <a:cxn ang="0">
                  <a:pos x="690" y="417"/>
                </a:cxn>
                <a:cxn ang="0">
                  <a:pos x="1074" y="438"/>
                </a:cxn>
                <a:cxn ang="0">
                  <a:pos x="1401" y="420"/>
                </a:cxn>
                <a:cxn ang="0">
                  <a:pos x="1392" y="165"/>
                </a:cxn>
                <a:cxn ang="0">
                  <a:pos x="291" y="0"/>
                </a:cxn>
                <a:cxn ang="0">
                  <a:pos x="0" y="6"/>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p:spPr>
          <p:txBody>
            <a:bodyPr wrap="none" anchor="ctr">
              <a:prstTxWarp prst="textNoShape">
                <a:avLst/>
              </a:prstTxWarp>
            </a:bodyPr>
            <a:lstStyle/>
            <a:p>
              <a:endParaRPr lang="en-GB"/>
            </a:p>
          </p:txBody>
        </p:sp>
        <p:sp>
          <p:nvSpPr>
            <p:cNvPr id="278659" name="Freeform 131"/>
            <p:cNvSpPr>
              <a:spLocks/>
            </p:cNvSpPr>
            <p:nvPr/>
          </p:nvSpPr>
          <p:spPr bwMode="auto">
            <a:xfrm>
              <a:off x="4242" y="3858"/>
              <a:ext cx="999" cy="123"/>
            </a:xfrm>
            <a:custGeom>
              <a:avLst/>
              <a:gdLst/>
              <a:ahLst/>
              <a:cxnLst>
                <a:cxn ang="0">
                  <a:pos x="0" y="6"/>
                </a:cxn>
                <a:cxn ang="0">
                  <a:pos x="717" y="12"/>
                </a:cxn>
                <a:cxn ang="0">
                  <a:pos x="744" y="36"/>
                </a:cxn>
                <a:cxn ang="0">
                  <a:pos x="801" y="42"/>
                </a:cxn>
                <a:cxn ang="0">
                  <a:pos x="876" y="6"/>
                </a:cxn>
                <a:cxn ang="0">
                  <a:pos x="933" y="0"/>
                </a:cxn>
                <a:cxn ang="0">
                  <a:pos x="981" y="15"/>
                </a:cxn>
                <a:cxn ang="0">
                  <a:pos x="999" y="51"/>
                </a:cxn>
                <a:cxn ang="0">
                  <a:pos x="987" y="123"/>
                </a:cxn>
                <a:cxn ang="0">
                  <a:pos x="18" y="120"/>
                </a:cxn>
                <a:cxn ang="0">
                  <a:pos x="0" y="6"/>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p:spPr>
          <p:txBody>
            <a:bodyPr wrap="none" anchor="ctr">
              <a:prstTxWarp prst="textNoShape">
                <a:avLst/>
              </a:prstTxWarp>
            </a:bodyPr>
            <a:lstStyle/>
            <a:p>
              <a:endParaRPr lang="en-GB"/>
            </a:p>
          </p:txBody>
        </p:sp>
        <p:pic>
          <p:nvPicPr>
            <p:cNvPr id="278660" name="Picture 132" descr="video1"/>
            <p:cNvPicPr>
              <a:picLocks noChangeAspect="1" noChangeArrowheads="1"/>
            </p:cNvPicPr>
            <p:nvPr/>
          </p:nvPicPr>
          <p:blipFill>
            <a:blip r:embed="rId4"/>
            <a:srcRect/>
            <a:stretch>
              <a:fillRect/>
            </a:stretch>
          </p:blipFill>
          <p:spPr bwMode="auto">
            <a:xfrm>
              <a:off x="4083" y="3400"/>
              <a:ext cx="889" cy="460"/>
            </a:xfrm>
            <a:prstGeom prst="rect">
              <a:avLst/>
            </a:prstGeom>
            <a:noFill/>
          </p:spPr>
        </p:pic>
      </p:grpSp>
      <p:grpSp>
        <p:nvGrpSpPr>
          <p:cNvPr id="27" name="Group 133"/>
          <p:cNvGrpSpPr>
            <a:grpSpLocks/>
          </p:cNvGrpSpPr>
          <p:nvPr/>
        </p:nvGrpSpPr>
        <p:grpSpPr bwMode="auto">
          <a:xfrm>
            <a:off x="6792367" y="3032081"/>
            <a:ext cx="1463675" cy="1341437"/>
            <a:chOff x="4367" y="1793"/>
            <a:chExt cx="922" cy="845"/>
          </a:xfrm>
        </p:grpSpPr>
        <p:grpSp>
          <p:nvGrpSpPr>
            <p:cNvPr id="28" name="Group 134"/>
            <p:cNvGrpSpPr>
              <a:grpSpLocks/>
            </p:cNvGrpSpPr>
            <p:nvPr/>
          </p:nvGrpSpPr>
          <p:grpSpPr bwMode="auto">
            <a:xfrm>
              <a:off x="4371" y="1799"/>
              <a:ext cx="918" cy="839"/>
              <a:chOff x="1044" y="2733"/>
              <a:chExt cx="918" cy="839"/>
            </a:xfrm>
          </p:grpSpPr>
          <p:sp>
            <p:nvSpPr>
              <p:cNvPr id="278663" name="Rectangle 135"/>
              <p:cNvSpPr>
                <a:spLocks noChangeArrowheads="1"/>
              </p:cNvSpPr>
              <p:nvPr/>
            </p:nvSpPr>
            <p:spPr bwMode="auto">
              <a:xfrm>
                <a:off x="1044" y="2733"/>
                <a:ext cx="918" cy="744"/>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76200">
                <a:solidFill>
                  <a:srgbClr val="5F5F5F"/>
                </a:solidFill>
                <a:miter lim="800000"/>
                <a:headEnd/>
                <a:tailEnd/>
              </a:ln>
              <a:effectLst/>
            </p:spPr>
            <p:txBody>
              <a:bodyPr wrap="none" anchor="ctr">
                <a:prstTxWarp prst="textNoShape">
                  <a:avLst/>
                </a:prstTxWarp>
              </a:bodyPr>
              <a:lstStyle/>
              <a:p>
                <a:endParaRPr lang="en-GB"/>
              </a:p>
            </p:txBody>
          </p:sp>
          <p:sp>
            <p:nvSpPr>
              <p:cNvPr id="278664" name="Rectangle 136"/>
              <p:cNvSpPr>
                <a:spLocks noChangeArrowheads="1"/>
              </p:cNvSpPr>
              <p:nvPr/>
            </p:nvSpPr>
            <p:spPr bwMode="auto">
              <a:xfrm>
                <a:off x="1314" y="3480"/>
                <a:ext cx="390" cy="47"/>
              </a:xfrm>
              <a:prstGeom prst="rect">
                <a:avLst/>
              </a:prstGeom>
              <a:solidFill>
                <a:srgbClr val="5F5F5F"/>
              </a:solidFill>
              <a:ln w="9525">
                <a:solidFill>
                  <a:srgbClr val="5F5F5F"/>
                </a:solidFill>
                <a:miter lim="800000"/>
                <a:headEnd/>
                <a:tailEnd/>
              </a:ln>
              <a:effectLst/>
            </p:spPr>
            <p:txBody>
              <a:bodyPr wrap="none" anchor="ctr">
                <a:prstTxWarp prst="textNoShape">
                  <a:avLst/>
                </a:prstTxWarp>
              </a:bodyPr>
              <a:lstStyle/>
              <a:p>
                <a:endParaRPr lang="en-GB"/>
              </a:p>
            </p:txBody>
          </p:sp>
          <p:sp>
            <p:nvSpPr>
              <p:cNvPr id="278665" name="Rectangle 137"/>
              <p:cNvSpPr>
                <a:spLocks noChangeArrowheads="1"/>
              </p:cNvSpPr>
              <p:nvPr/>
            </p:nvSpPr>
            <p:spPr bwMode="auto">
              <a:xfrm>
                <a:off x="1047" y="3522"/>
                <a:ext cx="903" cy="50"/>
              </a:xfrm>
              <a:prstGeom prst="rect">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GB"/>
              </a:p>
            </p:txBody>
          </p:sp>
        </p:grpSp>
        <p:sp>
          <p:nvSpPr>
            <p:cNvPr id="278666" name="Rectangle 138"/>
            <p:cNvSpPr>
              <a:spLocks noChangeArrowheads="1"/>
            </p:cNvSpPr>
            <p:nvPr/>
          </p:nvSpPr>
          <p:spPr bwMode="auto">
            <a:xfrm>
              <a:off x="4367" y="1793"/>
              <a:ext cx="921" cy="734"/>
            </a:xfrm>
            <a:prstGeom prst="rect">
              <a:avLst/>
            </a:prstGeom>
            <a:noFill/>
            <a:ln w="57150">
              <a:solidFill>
                <a:schemeClr val="accent2"/>
              </a:solidFill>
              <a:miter lim="800000"/>
              <a:headEnd/>
              <a:tailEnd/>
            </a:ln>
            <a:effectLst/>
          </p:spPr>
          <p:txBody>
            <a:bodyPr wrap="none" anchor="ctr">
              <a:prstTxWarp prst="textNoShape">
                <a:avLst/>
              </a:prstTxWarp>
            </a:bodyPr>
            <a:lstStyle/>
            <a:p>
              <a:endParaRPr lang="en-GB"/>
            </a:p>
          </p:txBody>
        </p:sp>
      </p:grpSp>
      <p:sp>
        <p:nvSpPr>
          <p:cNvPr id="278667" name="Freeform 139"/>
          <p:cNvSpPr>
            <a:spLocks/>
          </p:cNvSpPr>
          <p:nvPr/>
        </p:nvSpPr>
        <p:spPr bwMode="auto">
          <a:xfrm>
            <a:off x="1899692" y="2451056"/>
            <a:ext cx="5795962" cy="2573337"/>
          </a:xfrm>
          <a:custGeom>
            <a:avLst/>
            <a:gdLst/>
            <a:ahLst/>
            <a:cxnLst>
              <a:cxn ang="0">
                <a:pos x="0" y="0"/>
              </a:cxn>
              <a:cxn ang="0">
                <a:pos x="1" y="511"/>
              </a:cxn>
              <a:cxn ang="0">
                <a:pos x="353" y="665"/>
              </a:cxn>
              <a:cxn ang="0">
                <a:pos x="669" y="673"/>
              </a:cxn>
              <a:cxn ang="0">
                <a:pos x="977" y="797"/>
              </a:cxn>
              <a:cxn ang="0">
                <a:pos x="1157" y="745"/>
              </a:cxn>
              <a:cxn ang="0">
                <a:pos x="1429" y="909"/>
              </a:cxn>
              <a:cxn ang="0">
                <a:pos x="1569" y="953"/>
              </a:cxn>
              <a:cxn ang="0">
                <a:pos x="1969" y="1261"/>
              </a:cxn>
              <a:cxn ang="0">
                <a:pos x="2317" y="1301"/>
              </a:cxn>
              <a:cxn ang="0">
                <a:pos x="2797" y="1621"/>
              </a:cxn>
              <a:cxn ang="0">
                <a:pos x="3651" y="1559"/>
              </a:cxn>
              <a:cxn ang="0">
                <a:pos x="3651" y="1187"/>
              </a:cxn>
            </a:cxnLst>
            <a:rect l="0" t="0" r="r" b="b"/>
            <a:pathLst>
              <a:path w="3651" h="1621">
                <a:moveTo>
                  <a:pt x="0" y="0"/>
                </a:moveTo>
                <a:lnTo>
                  <a:pt x="1" y="511"/>
                </a:lnTo>
                <a:lnTo>
                  <a:pt x="353" y="665"/>
                </a:lnTo>
                <a:lnTo>
                  <a:pt x="669" y="673"/>
                </a:lnTo>
                <a:lnTo>
                  <a:pt x="977" y="797"/>
                </a:lnTo>
                <a:lnTo>
                  <a:pt x="1157" y="745"/>
                </a:lnTo>
                <a:lnTo>
                  <a:pt x="1429" y="909"/>
                </a:lnTo>
                <a:lnTo>
                  <a:pt x="1569" y="953"/>
                </a:lnTo>
                <a:lnTo>
                  <a:pt x="1969" y="1261"/>
                </a:lnTo>
                <a:lnTo>
                  <a:pt x="2317" y="1301"/>
                </a:lnTo>
                <a:lnTo>
                  <a:pt x="2797" y="1621"/>
                </a:lnTo>
                <a:lnTo>
                  <a:pt x="3651" y="1559"/>
                </a:lnTo>
                <a:lnTo>
                  <a:pt x="3651" y="1187"/>
                </a:lnTo>
              </a:path>
            </a:pathLst>
          </a:custGeom>
          <a:noFill/>
          <a:ln w="57150" cmpd="sng">
            <a:solidFill>
              <a:schemeClr val="accent2"/>
            </a:solidFill>
            <a:round/>
            <a:headEnd type="none" w="med" len="med"/>
            <a:tailEnd type="triangle" w="med" len="med"/>
          </a:ln>
          <a:effectLst/>
        </p:spPr>
        <p:txBody>
          <a:bodyPr wrap="none" anchor="ctr">
            <a:prstTxWarp prst="textNoShape">
              <a:avLst/>
            </a:prstTxWarp>
          </a:bodyPr>
          <a:lstStyle/>
          <a:p>
            <a:endParaRPr lang="en-GB"/>
          </a:p>
        </p:txBody>
      </p:sp>
      <p:graphicFrame>
        <p:nvGraphicFramePr>
          <p:cNvPr id="278668" name="Object 140"/>
          <p:cNvGraphicFramePr>
            <a:graphicFrameLocks noChangeAspect="1"/>
          </p:cNvGraphicFramePr>
          <p:nvPr/>
        </p:nvGraphicFramePr>
        <p:xfrm>
          <a:off x="1529804" y="2581231"/>
          <a:ext cx="519113" cy="803275"/>
        </p:xfrm>
        <a:graphic>
          <a:graphicData uri="http://schemas.openxmlformats.org/presentationml/2006/ole">
            <p:oleObj spid="_x0000_s496642" name="Clip" r:id="rId5" imgW="857160" imgH="1324080" progId="">
              <p:embed/>
            </p:oleObj>
          </a:graphicData>
        </a:graphic>
      </p:graphicFrame>
      <p:grpSp>
        <p:nvGrpSpPr>
          <p:cNvPr id="29" name="Group 141"/>
          <p:cNvGrpSpPr>
            <a:grpSpLocks/>
          </p:cNvGrpSpPr>
          <p:nvPr/>
        </p:nvGrpSpPr>
        <p:grpSpPr bwMode="auto">
          <a:xfrm>
            <a:off x="5311229" y="5116468"/>
            <a:ext cx="501650" cy="233363"/>
            <a:chOff x="3600" y="219"/>
            <a:chExt cx="360" cy="175"/>
          </a:xfrm>
        </p:grpSpPr>
        <p:sp>
          <p:nvSpPr>
            <p:cNvPr id="278670" name="Oval 14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78671" name="Line 1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72" name="Line 1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73" name="Rectangle 14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78674" name="Oval 14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30" name="Group 147"/>
            <p:cNvGrpSpPr>
              <a:grpSpLocks/>
            </p:cNvGrpSpPr>
            <p:nvPr/>
          </p:nvGrpSpPr>
          <p:grpSpPr bwMode="auto">
            <a:xfrm>
              <a:off x="3686" y="244"/>
              <a:ext cx="177" cy="66"/>
              <a:chOff x="2848" y="848"/>
              <a:chExt cx="140" cy="98"/>
            </a:xfrm>
          </p:grpSpPr>
          <p:sp>
            <p:nvSpPr>
              <p:cNvPr id="278676" name="Line 1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77" name="Line 1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78" name="Line 1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31" name="Group 151"/>
            <p:cNvGrpSpPr>
              <a:grpSpLocks/>
            </p:cNvGrpSpPr>
            <p:nvPr/>
          </p:nvGrpSpPr>
          <p:grpSpPr bwMode="auto">
            <a:xfrm flipV="1">
              <a:off x="3686" y="243"/>
              <a:ext cx="177" cy="66"/>
              <a:chOff x="2848" y="848"/>
              <a:chExt cx="140" cy="98"/>
            </a:xfrm>
          </p:grpSpPr>
          <p:sp>
            <p:nvSpPr>
              <p:cNvPr id="278680" name="Line 1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81" name="Line 1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78682" name="Line 1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78683" name="Freeform 155"/>
          <p:cNvSpPr>
            <a:spLocks/>
          </p:cNvSpPr>
          <p:nvPr/>
        </p:nvSpPr>
        <p:spPr bwMode="auto">
          <a:xfrm>
            <a:off x="5339804" y="4662443"/>
            <a:ext cx="193675" cy="473075"/>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78684" name="Freeform 156"/>
          <p:cNvSpPr>
            <a:spLocks/>
          </p:cNvSpPr>
          <p:nvPr/>
        </p:nvSpPr>
        <p:spPr bwMode="auto">
          <a:xfrm flipV="1">
            <a:off x="5811292" y="5135518"/>
            <a:ext cx="379412" cy="93663"/>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graphicFrame>
        <p:nvGraphicFramePr>
          <p:cNvPr id="278685" name="Object 157"/>
          <p:cNvGraphicFramePr>
            <a:graphicFrameLocks noChangeAspect="1"/>
          </p:cNvGraphicFramePr>
          <p:nvPr/>
        </p:nvGraphicFramePr>
        <p:xfrm>
          <a:off x="3879304" y="2854281"/>
          <a:ext cx="722313" cy="476250"/>
        </p:xfrm>
        <a:graphic>
          <a:graphicData uri="http://schemas.openxmlformats.org/presentationml/2006/ole">
            <p:oleObj spid="_x0000_s496643" name="Clip" r:id="rId6" imgW="676440" imgH="485640" progId="">
              <p:embed/>
            </p:oleObj>
          </a:graphicData>
        </a:graphic>
      </p:graphicFrame>
      <p:sp>
        <p:nvSpPr>
          <p:cNvPr id="278686" name="Freeform 158"/>
          <p:cNvSpPr>
            <a:spLocks/>
          </p:cNvSpPr>
          <p:nvPr/>
        </p:nvSpPr>
        <p:spPr bwMode="auto">
          <a:xfrm>
            <a:off x="5587454" y="5348243"/>
            <a:ext cx="107950" cy="292100"/>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graphicFrame>
        <p:nvGraphicFramePr>
          <p:cNvPr id="278687" name="Object 159"/>
          <p:cNvGraphicFramePr>
            <a:graphicFrameLocks noChangeAspect="1"/>
          </p:cNvGraphicFramePr>
          <p:nvPr/>
        </p:nvGraphicFramePr>
        <p:xfrm>
          <a:off x="5374729" y="5597481"/>
          <a:ext cx="722313" cy="476250"/>
        </p:xfrm>
        <a:graphic>
          <a:graphicData uri="http://schemas.openxmlformats.org/presentationml/2006/ole">
            <p:oleObj spid="_x0000_s496644" name="Clip" r:id="rId7" imgW="676440" imgH="485640" progId="">
              <p:embed/>
            </p:oleObj>
          </a:graphicData>
        </a:graphic>
      </p:graphicFrame>
      <p:sp>
        <p:nvSpPr>
          <p:cNvPr id="278688" name="Freeform 160"/>
          <p:cNvSpPr>
            <a:spLocks/>
          </p:cNvSpPr>
          <p:nvPr/>
        </p:nvSpPr>
        <p:spPr bwMode="auto">
          <a:xfrm flipH="1">
            <a:off x="3542754" y="3243218"/>
            <a:ext cx="415925" cy="349250"/>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78689" name="Freeform 161"/>
          <p:cNvSpPr>
            <a:spLocks/>
          </p:cNvSpPr>
          <p:nvPr/>
        </p:nvSpPr>
        <p:spPr bwMode="auto">
          <a:xfrm>
            <a:off x="3257004" y="3135268"/>
            <a:ext cx="2400300" cy="2481263"/>
          </a:xfrm>
          <a:custGeom>
            <a:avLst/>
            <a:gdLst/>
            <a:ahLst/>
            <a:cxnLst>
              <a:cxn ang="0">
                <a:pos x="468" y="0"/>
              </a:cxn>
              <a:cxn ang="0">
                <a:pos x="0" y="396"/>
              </a:cxn>
              <a:cxn ang="0">
                <a:pos x="108" y="423"/>
              </a:cxn>
              <a:cxn ang="0">
                <a:pos x="315" y="381"/>
              </a:cxn>
              <a:cxn ang="0">
                <a:pos x="570" y="555"/>
              </a:cxn>
              <a:cxn ang="0">
                <a:pos x="693" y="573"/>
              </a:cxn>
              <a:cxn ang="0">
                <a:pos x="1080" y="882"/>
              </a:cxn>
              <a:cxn ang="0">
                <a:pos x="1254" y="900"/>
              </a:cxn>
              <a:cxn ang="0">
                <a:pos x="1512" y="1563"/>
              </a:cxn>
            </a:cxnLst>
            <a:rect l="0" t="0" r="r" b="b"/>
            <a:pathLst>
              <a:path w="1512" h="1563">
                <a:moveTo>
                  <a:pt x="468" y="0"/>
                </a:moveTo>
                <a:lnTo>
                  <a:pt x="0" y="396"/>
                </a:lnTo>
                <a:lnTo>
                  <a:pt x="108" y="423"/>
                </a:lnTo>
                <a:lnTo>
                  <a:pt x="315" y="381"/>
                </a:lnTo>
                <a:lnTo>
                  <a:pt x="570" y="555"/>
                </a:lnTo>
                <a:lnTo>
                  <a:pt x="693" y="573"/>
                </a:lnTo>
                <a:lnTo>
                  <a:pt x="1080" y="882"/>
                </a:lnTo>
                <a:lnTo>
                  <a:pt x="1254" y="900"/>
                </a:lnTo>
                <a:lnTo>
                  <a:pt x="1512" y="1563"/>
                </a:lnTo>
              </a:path>
            </a:pathLst>
          </a:custGeom>
          <a:noFill/>
          <a:ln w="57150" cmpd="sng">
            <a:solidFill>
              <a:srgbClr val="FF33CC"/>
            </a:solidFill>
            <a:round/>
            <a:headEnd/>
            <a:tailEnd/>
          </a:ln>
          <a:effectLst/>
        </p:spPr>
        <p:txBody>
          <a:bodyPr wrap="none" anchor="ctr">
            <a:prstTxWarp prst="textNoShape">
              <a:avLst/>
            </a:prstTxWarp>
          </a:bodyPr>
          <a:lstStyle/>
          <a:p>
            <a:endParaRPr lang="en-GB"/>
          </a:p>
        </p:txBody>
      </p:sp>
      <p:sp>
        <p:nvSpPr>
          <p:cNvPr id="278690" name="Line 162"/>
          <p:cNvSpPr>
            <a:spLocks noChangeShapeType="1"/>
          </p:cNvSpPr>
          <p:nvPr/>
        </p:nvSpPr>
        <p:spPr bwMode="auto">
          <a:xfrm flipH="1">
            <a:off x="7829004" y="4478293"/>
            <a:ext cx="1588" cy="420688"/>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78691" name="Text Box 163"/>
          <p:cNvSpPr txBox="1">
            <a:spLocks noChangeArrowheads="1"/>
          </p:cNvSpPr>
          <p:nvPr/>
        </p:nvSpPr>
        <p:spPr bwMode="auto">
          <a:xfrm>
            <a:off x="4729822" y="1520561"/>
            <a:ext cx="3795712" cy="1107996"/>
          </a:xfrm>
          <a:prstGeom prst="rect">
            <a:avLst/>
          </a:prstGeom>
          <a:noFill/>
          <a:ln w="9525">
            <a:noFill/>
            <a:miter lim="800000"/>
            <a:headEnd/>
            <a:tailEnd/>
          </a:ln>
          <a:effectLst/>
        </p:spPr>
        <p:txBody>
          <a:bodyPr>
            <a:prstTxWarp prst="textNoShape">
              <a:avLst/>
            </a:prstTxWarp>
            <a:spAutoFit/>
          </a:bodyPr>
          <a:lstStyle/>
          <a:p>
            <a:r>
              <a:rPr lang="en-US" sz="2200" dirty="0">
                <a:solidFill>
                  <a:srgbClr val="FF0000"/>
                </a:solidFill>
                <a:latin typeface="Verdana"/>
                <a:cs typeface="Verdana"/>
              </a:rPr>
              <a:t>Multimedia applications: </a:t>
            </a:r>
            <a:r>
              <a:rPr lang="en-US" sz="2200" dirty="0">
                <a:latin typeface="Verdana"/>
                <a:cs typeface="Verdana"/>
              </a:rPr>
              <a:t>Network audio and video</a:t>
            </a:r>
          </a:p>
          <a:p>
            <a:r>
              <a:rPr lang="en-US" sz="2200" dirty="0">
                <a:latin typeface="Verdana"/>
                <a:cs typeface="Verdana"/>
              </a:rPr>
              <a:t>(“continuous media”)</a:t>
            </a:r>
          </a:p>
        </p:txBody>
      </p:sp>
      <p:grpSp>
        <p:nvGrpSpPr>
          <p:cNvPr id="278656" name="Group 164"/>
          <p:cNvGrpSpPr>
            <a:grpSpLocks/>
          </p:cNvGrpSpPr>
          <p:nvPr/>
        </p:nvGrpSpPr>
        <p:grpSpPr bwMode="auto">
          <a:xfrm>
            <a:off x="494754" y="4300493"/>
            <a:ext cx="4303713" cy="2259013"/>
            <a:chOff x="222" y="2540"/>
            <a:chExt cx="2711" cy="1423"/>
          </a:xfrm>
        </p:grpSpPr>
        <p:sp>
          <p:nvSpPr>
            <p:cNvPr id="278693" name="Text Box 165"/>
            <p:cNvSpPr txBox="1">
              <a:spLocks noChangeArrowheads="1"/>
            </p:cNvSpPr>
            <p:nvPr/>
          </p:nvSpPr>
          <p:spPr bwMode="auto">
            <a:xfrm>
              <a:off x="416" y="2882"/>
              <a:ext cx="2391" cy="911"/>
            </a:xfrm>
            <a:prstGeom prst="rect">
              <a:avLst/>
            </a:prstGeom>
            <a:noFill/>
            <a:ln w="9525">
              <a:noFill/>
              <a:miter lim="800000"/>
              <a:headEnd/>
              <a:tailEnd/>
            </a:ln>
            <a:effectLst/>
          </p:spPr>
          <p:txBody>
            <a:bodyPr>
              <a:prstTxWarp prst="textNoShape">
                <a:avLst/>
              </a:prstTxWarp>
              <a:spAutoFit/>
            </a:bodyPr>
            <a:lstStyle/>
            <a:p>
              <a:r>
                <a:rPr lang="en-US" sz="2200" dirty="0">
                  <a:latin typeface="Verdana"/>
                  <a:cs typeface="Verdana"/>
                </a:rPr>
                <a:t>Network provides application with </a:t>
              </a:r>
              <a:r>
                <a:rPr lang="en-US" sz="2200" i="1" dirty="0">
                  <a:solidFill>
                    <a:srgbClr val="FF0000"/>
                  </a:solidFill>
                  <a:latin typeface="Verdana"/>
                  <a:cs typeface="Verdana"/>
                </a:rPr>
                <a:t>level of performance needed for application to function.</a:t>
              </a:r>
            </a:p>
          </p:txBody>
        </p:sp>
        <p:sp>
          <p:nvSpPr>
            <p:cNvPr id="278694" name="Rectangle 166"/>
            <p:cNvSpPr>
              <a:spLocks noChangeArrowheads="1"/>
            </p:cNvSpPr>
            <p:nvPr/>
          </p:nvSpPr>
          <p:spPr bwMode="auto">
            <a:xfrm>
              <a:off x="222" y="2719"/>
              <a:ext cx="2711" cy="1244"/>
            </a:xfrm>
            <a:prstGeom prst="rect">
              <a:avLst/>
            </a:prstGeom>
            <a:noFill/>
            <a:ln w="19050">
              <a:solidFill>
                <a:srgbClr val="FF0000"/>
              </a:solidFill>
              <a:miter lim="800000"/>
              <a:headEnd/>
              <a:tailEnd/>
            </a:ln>
            <a:effectLst/>
          </p:spPr>
          <p:txBody>
            <a:bodyPr wrap="none" anchor="ctr">
              <a:prstTxWarp prst="textNoShape">
                <a:avLst/>
              </a:prstTxWarp>
            </a:bodyPr>
            <a:lstStyle/>
            <a:p>
              <a:pPr algn="ctr"/>
              <a:endParaRPr lang="de-DE" sz="2400">
                <a:solidFill>
                  <a:srgbClr val="FF0000"/>
                </a:solidFill>
                <a:latin typeface="Verdana"/>
                <a:cs typeface="Verdana"/>
              </a:endParaRPr>
            </a:p>
          </p:txBody>
        </p:sp>
        <p:grpSp>
          <p:nvGrpSpPr>
            <p:cNvPr id="278661" name="Group 167"/>
            <p:cNvGrpSpPr>
              <a:grpSpLocks/>
            </p:cNvGrpSpPr>
            <p:nvPr/>
          </p:nvGrpSpPr>
          <p:grpSpPr bwMode="auto">
            <a:xfrm>
              <a:off x="378" y="2540"/>
              <a:ext cx="626" cy="330"/>
              <a:chOff x="378" y="1822"/>
              <a:chExt cx="626" cy="330"/>
            </a:xfrm>
          </p:grpSpPr>
          <p:sp>
            <p:nvSpPr>
              <p:cNvPr id="278696" name="Rectangle 168"/>
              <p:cNvSpPr>
                <a:spLocks noChangeArrowheads="1"/>
              </p:cNvSpPr>
              <p:nvPr/>
            </p:nvSpPr>
            <p:spPr bwMode="auto">
              <a:xfrm>
                <a:off x="378" y="1845"/>
                <a:ext cx="577" cy="296"/>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78697" name="Text Box 169"/>
              <p:cNvSpPr txBox="1">
                <a:spLocks noChangeArrowheads="1"/>
              </p:cNvSpPr>
              <p:nvPr/>
            </p:nvSpPr>
            <p:spPr bwMode="auto">
              <a:xfrm>
                <a:off x="418" y="1822"/>
                <a:ext cx="586" cy="330"/>
              </a:xfrm>
              <a:prstGeom prst="rect">
                <a:avLst/>
              </a:prstGeom>
              <a:noFill/>
              <a:ln w="9525">
                <a:noFill/>
                <a:miter lim="800000"/>
                <a:headEnd/>
                <a:tailEnd/>
              </a:ln>
              <a:effectLst/>
            </p:spPr>
            <p:txBody>
              <a:bodyPr wrap="none">
                <a:prstTxWarp prst="textNoShape">
                  <a:avLst/>
                </a:prstTxWarp>
                <a:spAutoFit/>
              </a:bodyPr>
              <a:lstStyle/>
              <a:p>
                <a:r>
                  <a:rPr lang="en-US" sz="2800">
                    <a:solidFill>
                      <a:srgbClr val="FF0000"/>
                    </a:solidFill>
                    <a:latin typeface="Verdana"/>
                    <a:cs typeface="Verdana"/>
                  </a:rPr>
                  <a:t>QoS</a:t>
                </a:r>
                <a:endParaRPr lang="en-US" sz="2400">
                  <a:latin typeface="Verdana"/>
                  <a:cs typeface="Verdana"/>
                </a:endParaRPr>
              </a:p>
            </p:txBody>
          </p:sp>
        </p:gr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8685"/>
                                        </p:tgtEl>
                                        <p:attrNameLst>
                                          <p:attrName>style.visibility</p:attrName>
                                        </p:attrNameLst>
                                      </p:cBhvr>
                                      <p:to>
                                        <p:strVal val="visible"/>
                                      </p:to>
                                    </p:set>
                                    <p:anim calcmode="lin" valueType="num">
                                      <p:cBhvr>
                                        <p:cTn id="7" dur="500" fill="hold"/>
                                        <p:tgtEl>
                                          <p:spTgt spid="278685"/>
                                        </p:tgtEl>
                                        <p:attrNameLst>
                                          <p:attrName>ppt_w</p:attrName>
                                        </p:attrNameLst>
                                      </p:cBhvr>
                                      <p:tavLst>
                                        <p:tav tm="0">
                                          <p:val>
                                            <p:fltVal val="0"/>
                                          </p:val>
                                        </p:tav>
                                        <p:tav tm="100000">
                                          <p:val>
                                            <p:strVal val="#ppt_w"/>
                                          </p:val>
                                        </p:tav>
                                      </p:tavLst>
                                    </p:anim>
                                    <p:anim calcmode="lin" valueType="num">
                                      <p:cBhvr>
                                        <p:cTn id="8" dur="500" fill="hold"/>
                                        <p:tgtEl>
                                          <p:spTgt spid="27868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78689"/>
                                        </p:tgtEl>
                                        <p:attrNameLst>
                                          <p:attrName>style.visibility</p:attrName>
                                        </p:attrNameLst>
                                      </p:cBhvr>
                                      <p:to>
                                        <p:strVal val="visible"/>
                                      </p:to>
                                    </p:set>
                                    <p:animEffect transition="in" filter="wipe(up)">
                                      <p:cBhvr>
                                        <p:cTn id="12" dur="500"/>
                                        <p:tgtEl>
                                          <p:spTgt spid="278689"/>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78687"/>
                                        </p:tgtEl>
                                        <p:attrNameLst>
                                          <p:attrName>style.visibility</p:attrName>
                                        </p:attrNameLst>
                                      </p:cBhvr>
                                      <p:to>
                                        <p:strVal val="visible"/>
                                      </p:to>
                                    </p:set>
                                    <p:anim calcmode="lin" valueType="num">
                                      <p:cBhvr>
                                        <p:cTn id="16" dur="500" fill="hold"/>
                                        <p:tgtEl>
                                          <p:spTgt spid="278687"/>
                                        </p:tgtEl>
                                        <p:attrNameLst>
                                          <p:attrName>ppt_w</p:attrName>
                                        </p:attrNameLst>
                                      </p:cBhvr>
                                      <p:tavLst>
                                        <p:tav tm="0">
                                          <p:val>
                                            <p:fltVal val="0"/>
                                          </p:val>
                                        </p:tav>
                                        <p:tav tm="100000">
                                          <p:val>
                                            <p:strVal val="#ppt_w"/>
                                          </p:val>
                                        </p:tav>
                                      </p:tavLst>
                                    </p:anim>
                                    <p:anim calcmode="lin" valueType="num">
                                      <p:cBhvr>
                                        <p:cTn id="17" dur="500" fill="hold"/>
                                        <p:tgtEl>
                                          <p:spTgt spid="27868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78668"/>
                                        </p:tgtEl>
                                        <p:attrNameLst>
                                          <p:attrName>style.visibility</p:attrName>
                                        </p:attrNameLst>
                                      </p:cBhvr>
                                      <p:to>
                                        <p:strVal val="visible"/>
                                      </p:to>
                                    </p:set>
                                    <p:anim calcmode="lin" valueType="num">
                                      <p:cBhvr>
                                        <p:cTn id="22" dur="500" fill="hold"/>
                                        <p:tgtEl>
                                          <p:spTgt spid="278668"/>
                                        </p:tgtEl>
                                        <p:attrNameLst>
                                          <p:attrName>ppt_w</p:attrName>
                                        </p:attrNameLst>
                                      </p:cBhvr>
                                      <p:tavLst>
                                        <p:tav tm="0">
                                          <p:val>
                                            <p:fltVal val="0"/>
                                          </p:val>
                                        </p:tav>
                                        <p:tav tm="100000">
                                          <p:val>
                                            <p:strVal val="#ppt_w"/>
                                          </p:val>
                                        </p:tav>
                                      </p:tavLst>
                                    </p:anim>
                                    <p:anim calcmode="lin" valueType="num">
                                      <p:cBhvr>
                                        <p:cTn id="23" dur="500" fill="hold"/>
                                        <p:tgtEl>
                                          <p:spTgt spid="278668"/>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278667"/>
                                        </p:tgtEl>
                                        <p:attrNameLst>
                                          <p:attrName>style.visibility</p:attrName>
                                        </p:attrNameLst>
                                      </p:cBhvr>
                                      <p:to>
                                        <p:strVal val="visible"/>
                                      </p:to>
                                    </p:set>
                                    <p:animEffect transition="in" filter="wipe(up)">
                                      <p:cBhvr>
                                        <p:cTn id="32" dur="500"/>
                                        <p:tgtEl>
                                          <p:spTgt spid="278667"/>
                                        </p:tgtEl>
                                      </p:cBhvr>
                                    </p:animEffect>
                                  </p:childTnLst>
                                </p:cTn>
                              </p:par>
                            </p:childTnLst>
                          </p:cTn>
                        </p:par>
                        <p:par>
                          <p:cTn id="33" fill="hold">
                            <p:stCondLst>
                              <p:cond delay="1500"/>
                            </p:stCondLst>
                            <p:childTnLst>
                              <p:par>
                                <p:cTn id="34" presetID="23" presetClass="entr" presetSubtype="16"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78656"/>
                                        </p:tgtEl>
                                        <p:attrNameLst>
                                          <p:attrName>style.visibility</p:attrName>
                                        </p:attrNameLst>
                                      </p:cBhvr>
                                      <p:to>
                                        <p:strVal val="visible"/>
                                      </p:to>
                                    </p:set>
                                    <p:animEffect transition="in" filter="dissolve">
                                      <p:cBhvr>
                                        <p:cTn id="42" dur="500"/>
                                        <p:tgtEl>
                                          <p:spTgt spid="278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67" grpId="0" animBg="1"/>
      <p:bldP spid="278689"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 name="Rectangle 2"/>
          <p:cNvSpPr>
            <a:spLocks noChangeArrowheads="1"/>
          </p:cNvSpPr>
          <p:nvPr/>
        </p:nvSpPr>
        <p:spPr bwMode="auto">
          <a:xfrm>
            <a:off x="5730826" y="2162700"/>
            <a:ext cx="3342982" cy="2808287"/>
          </a:xfrm>
          <a:prstGeom prst="rect">
            <a:avLst/>
          </a:prstGeom>
          <a:solidFill>
            <a:srgbClr val="9C9388"/>
          </a:solidFill>
          <a:ln w="12700">
            <a:noFill/>
            <a:miter lim="800000"/>
            <a:headEnd type="none" w="sm" len="sm"/>
            <a:tailEnd type="none" w="sm" len="sm"/>
          </a:ln>
          <a:effectLst/>
        </p:spPr>
        <p:txBody>
          <a:bodyPr wrap="none" anchor="ctr">
            <a:prstTxWarp prst="textNoShape">
              <a:avLst/>
            </a:prstTxWarp>
          </a:bodyPr>
          <a:lstStyle/>
          <a:p>
            <a:endParaRPr lang="en-GB"/>
          </a:p>
        </p:txBody>
      </p:sp>
      <p:sp>
        <p:nvSpPr>
          <p:cNvPr id="22530" name="Rectangle 2"/>
          <p:cNvSpPr>
            <a:spLocks noChangeArrowheads="1"/>
          </p:cNvSpPr>
          <p:nvPr/>
        </p:nvSpPr>
        <p:spPr bwMode="auto">
          <a:xfrm>
            <a:off x="828692" y="3651997"/>
            <a:ext cx="8243887" cy="2808287"/>
          </a:xfrm>
          <a:prstGeom prst="rect">
            <a:avLst/>
          </a:prstGeom>
          <a:solidFill>
            <a:srgbClr val="9C9388"/>
          </a:solidFill>
          <a:ln w="12700">
            <a:noFill/>
            <a:miter lim="800000"/>
            <a:headEnd type="none" w="sm" len="sm"/>
            <a:tailEnd type="none" w="sm" len="sm"/>
          </a:ln>
          <a:effectLst/>
        </p:spPr>
        <p:txBody>
          <a:bodyPr wrap="none" anchor="ctr">
            <a:prstTxWarp prst="textNoShape">
              <a:avLst/>
            </a:prstTxWarp>
          </a:bodyPr>
          <a:lstStyle/>
          <a:p>
            <a:endParaRPr lang="en-GB"/>
          </a:p>
        </p:txBody>
      </p:sp>
      <p:sp>
        <p:nvSpPr>
          <p:cNvPr id="22531" name="Freeform 3"/>
          <p:cNvSpPr>
            <a:spLocks/>
          </p:cNvSpPr>
          <p:nvPr/>
        </p:nvSpPr>
        <p:spPr bwMode="auto">
          <a:xfrm>
            <a:off x="3048000" y="4191000"/>
            <a:ext cx="3582988" cy="306388"/>
          </a:xfrm>
          <a:custGeom>
            <a:avLst/>
            <a:gdLst/>
            <a:ahLst/>
            <a:cxnLst>
              <a:cxn ang="0">
                <a:pos x="0" y="192"/>
              </a:cxn>
              <a:cxn ang="0">
                <a:pos x="912" y="0"/>
              </a:cxn>
              <a:cxn ang="0">
                <a:pos x="2256" y="96"/>
              </a:cxn>
            </a:cxnLst>
            <a:rect l="0" t="0" r="r" b="b"/>
            <a:pathLst>
              <a:path w="2257" h="193">
                <a:moveTo>
                  <a:pt x="0" y="192"/>
                </a:moveTo>
                <a:lnTo>
                  <a:pt x="912" y="0"/>
                </a:lnTo>
                <a:lnTo>
                  <a:pt x="2256" y="96"/>
                </a:lnTo>
              </a:path>
            </a:pathLst>
          </a:custGeom>
          <a:noFill/>
          <a:ln w="127000" cap="rnd" cmpd="sng">
            <a:solidFill>
              <a:srgbClr val="C7C23E"/>
            </a:solidFill>
            <a:prstDash val="solid"/>
            <a:round/>
            <a:headEnd type="none" w="sm" len="sm"/>
            <a:tailEnd type="none" w="sm" len="sm"/>
          </a:ln>
          <a:effectLst/>
        </p:spPr>
        <p:txBody>
          <a:bodyPr>
            <a:prstTxWarp prst="textNoShape">
              <a:avLst/>
            </a:prstTxWarp>
          </a:bodyPr>
          <a:lstStyle/>
          <a:p>
            <a:endParaRPr lang="en-GB"/>
          </a:p>
        </p:txBody>
      </p:sp>
      <p:sp>
        <p:nvSpPr>
          <p:cNvPr id="22532" name="Rectangle 4"/>
          <p:cNvSpPr>
            <a:spLocks noGrp="1" noChangeArrowheads="1"/>
          </p:cNvSpPr>
          <p:nvPr>
            <p:ph type="title"/>
          </p:nvPr>
        </p:nvSpPr>
        <p:spPr/>
        <p:txBody>
          <a:bodyPr/>
          <a:lstStyle/>
          <a:p>
            <a:r>
              <a:rPr lang="en-AU" smtClean="0"/>
              <a:t>Why IXPs?</a:t>
            </a:r>
            <a:endParaRPr lang="en-AU"/>
          </a:p>
        </p:txBody>
      </p:sp>
      <p:sp>
        <p:nvSpPr>
          <p:cNvPr id="22533" name="Rectangle 5"/>
          <p:cNvSpPr>
            <a:spLocks noGrp="1" noChangeArrowheads="1"/>
          </p:cNvSpPr>
          <p:nvPr>
            <p:ph idx="1"/>
          </p:nvPr>
        </p:nvSpPr>
        <p:spPr/>
        <p:txBody>
          <a:bodyPr/>
          <a:lstStyle/>
          <a:p>
            <a:r>
              <a:rPr lang="en-AU" dirty="0" smtClean="0"/>
              <a:t>A third ISP enters the equation</a:t>
            </a:r>
            <a:endParaRPr lang="en-AU" dirty="0"/>
          </a:p>
        </p:txBody>
      </p:sp>
      <p:grpSp>
        <p:nvGrpSpPr>
          <p:cNvPr id="3" name="Group 7"/>
          <p:cNvGrpSpPr>
            <a:grpSpLocks/>
          </p:cNvGrpSpPr>
          <p:nvPr/>
        </p:nvGrpSpPr>
        <p:grpSpPr bwMode="auto">
          <a:xfrm>
            <a:off x="1118234" y="2279495"/>
            <a:ext cx="1709738" cy="682625"/>
            <a:chOff x="2235" y="1826"/>
            <a:chExt cx="1077" cy="430"/>
          </a:xfrm>
        </p:grpSpPr>
        <p:grpSp>
          <p:nvGrpSpPr>
            <p:cNvPr id="4" name="Group 8"/>
            <p:cNvGrpSpPr>
              <a:grpSpLocks/>
            </p:cNvGrpSpPr>
            <p:nvPr/>
          </p:nvGrpSpPr>
          <p:grpSpPr bwMode="auto">
            <a:xfrm>
              <a:off x="2264" y="1848"/>
              <a:ext cx="1048" cy="408"/>
              <a:chOff x="2264" y="1848"/>
              <a:chExt cx="1048" cy="408"/>
            </a:xfrm>
          </p:grpSpPr>
          <p:sp>
            <p:nvSpPr>
              <p:cNvPr id="22537" name="Oval 9"/>
              <p:cNvSpPr>
                <a:spLocks noChangeArrowheads="1"/>
              </p:cNvSpPr>
              <p:nvPr/>
            </p:nvSpPr>
            <p:spPr bwMode="auto">
              <a:xfrm>
                <a:off x="2264" y="1977"/>
                <a:ext cx="384"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38" name="Oval 10"/>
              <p:cNvSpPr>
                <a:spLocks noChangeArrowheads="1"/>
              </p:cNvSpPr>
              <p:nvPr/>
            </p:nvSpPr>
            <p:spPr bwMode="auto">
              <a:xfrm>
                <a:off x="2438" y="1917"/>
                <a:ext cx="385"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39" name="Oval 11"/>
              <p:cNvSpPr>
                <a:spLocks noChangeArrowheads="1"/>
              </p:cNvSpPr>
              <p:nvPr/>
            </p:nvSpPr>
            <p:spPr bwMode="auto">
              <a:xfrm>
                <a:off x="2810" y="2049"/>
                <a:ext cx="384" cy="186"/>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40" name="Oval 12"/>
              <p:cNvSpPr>
                <a:spLocks noChangeArrowheads="1"/>
              </p:cNvSpPr>
              <p:nvPr/>
            </p:nvSpPr>
            <p:spPr bwMode="auto">
              <a:xfrm>
                <a:off x="2727" y="1949"/>
                <a:ext cx="388" cy="19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41" name="Oval 13"/>
              <p:cNvSpPr>
                <a:spLocks noChangeArrowheads="1"/>
              </p:cNvSpPr>
              <p:nvPr/>
            </p:nvSpPr>
            <p:spPr bwMode="auto">
              <a:xfrm>
                <a:off x="2505" y="2067"/>
                <a:ext cx="385"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42" name="Oval 14"/>
              <p:cNvSpPr>
                <a:spLocks noChangeArrowheads="1"/>
              </p:cNvSpPr>
              <p:nvPr/>
            </p:nvSpPr>
            <p:spPr bwMode="auto">
              <a:xfrm>
                <a:off x="2626" y="1848"/>
                <a:ext cx="387"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43" name="Oval 15"/>
              <p:cNvSpPr>
                <a:spLocks noChangeArrowheads="1"/>
              </p:cNvSpPr>
              <p:nvPr/>
            </p:nvSpPr>
            <p:spPr bwMode="auto">
              <a:xfrm>
                <a:off x="2848" y="1947"/>
                <a:ext cx="384" cy="188"/>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44" name="Oval 16"/>
              <p:cNvSpPr>
                <a:spLocks noChangeArrowheads="1"/>
              </p:cNvSpPr>
              <p:nvPr/>
            </p:nvSpPr>
            <p:spPr bwMode="auto">
              <a:xfrm>
                <a:off x="2928" y="2025"/>
                <a:ext cx="384"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5" name="Group 17"/>
            <p:cNvGrpSpPr>
              <a:grpSpLocks/>
            </p:cNvGrpSpPr>
            <p:nvPr/>
          </p:nvGrpSpPr>
          <p:grpSpPr bwMode="auto">
            <a:xfrm>
              <a:off x="2235" y="1826"/>
              <a:ext cx="1048" cy="408"/>
              <a:chOff x="2235" y="1826"/>
              <a:chExt cx="1048" cy="408"/>
            </a:xfrm>
          </p:grpSpPr>
          <p:sp>
            <p:nvSpPr>
              <p:cNvPr id="22546" name="Oval 18"/>
              <p:cNvSpPr>
                <a:spLocks noChangeArrowheads="1"/>
              </p:cNvSpPr>
              <p:nvPr/>
            </p:nvSpPr>
            <p:spPr bwMode="auto">
              <a:xfrm>
                <a:off x="2235" y="1955"/>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47" name="Oval 19"/>
              <p:cNvSpPr>
                <a:spLocks noChangeArrowheads="1"/>
              </p:cNvSpPr>
              <p:nvPr/>
            </p:nvSpPr>
            <p:spPr bwMode="auto">
              <a:xfrm>
                <a:off x="2410" y="1895"/>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48" name="Oval 20"/>
              <p:cNvSpPr>
                <a:spLocks noChangeArrowheads="1"/>
              </p:cNvSpPr>
              <p:nvPr/>
            </p:nvSpPr>
            <p:spPr bwMode="auto">
              <a:xfrm>
                <a:off x="2781" y="2027"/>
                <a:ext cx="384" cy="186"/>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49" name="Oval 21"/>
              <p:cNvSpPr>
                <a:spLocks noChangeArrowheads="1"/>
              </p:cNvSpPr>
              <p:nvPr/>
            </p:nvSpPr>
            <p:spPr bwMode="auto">
              <a:xfrm>
                <a:off x="2699" y="1929"/>
                <a:ext cx="387" cy="188"/>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50" name="Oval 22"/>
              <p:cNvSpPr>
                <a:spLocks noChangeArrowheads="1"/>
              </p:cNvSpPr>
              <p:nvPr/>
            </p:nvSpPr>
            <p:spPr bwMode="auto">
              <a:xfrm>
                <a:off x="2477" y="2045"/>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51" name="Oval 23"/>
              <p:cNvSpPr>
                <a:spLocks noChangeArrowheads="1"/>
              </p:cNvSpPr>
              <p:nvPr/>
            </p:nvSpPr>
            <p:spPr bwMode="auto">
              <a:xfrm>
                <a:off x="2597" y="1826"/>
                <a:ext cx="388"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52" name="Oval 24"/>
              <p:cNvSpPr>
                <a:spLocks noChangeArrowheads="1"/>
              </p:cNvSpPr>
              <p:nvPr/>
            </p:nvSpPr>
            <p:spPr bwMode="auto">
              <a:xfrm>
                <a:off x="2820" y="1925"/>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53" name="Oval 25"/>
              <p:cNvSpPr>
                <a:spLocks noChangeArrowheads="1"/>
              </p:cNvSpPr>
              <p:nvPr/>
            </p:nvSpPr>
            <p:spPr bwMode="auto">
              <a:xfrm>
                <a:off x="2899" y="2003"/>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sp>
        <p:nvSpPr>
          <p:cNvPr id="22554" name="Rectangle 26"/>
          <p:cNvSpPr>
            <a:spLocks noChangeArrowheads="1"/>
          </p:cNvSpPr>
          <p:nvPr/>
        </p:nvSpPr>
        <p:spPr bwMode="auto">
          <a:xfrm>
            <a:off x="1367827" y="2294791"/>
            <a:ext cx="1217613"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dirty="0">
                <a:solidFill>
                  <a:srgbClr val="081D58"/>
                </a:solidFill>
                <a:effectLst>
                  <a:outerShdw blurRad="38100" dist="38100" dir="2700000" algn="tl">
                    <a:srgbClr val="DDDDDD"/>
                  </a:outerShdw>
                </a:effectLst>
                <a:latin typeface="Arial" charset="0"/>
              </a:rPr>
              <a:t>Internet</a:t>
            </a:r>
          </a:p>
        </p:txBody>
      </p:sp>
      <p:sp>
        <p:nvSpPr>
          <p:cNvPr id="22555" name="Line 27"/>
          <p:cNvSpPr>
            <a:spLocks noChangeShapeType="1"/>
          </p:cNvSpPr>
          <p:nvPr/>
        </p:nvSpPr>
        <p:spPr bwMode="auto">
          <a:xfrm flipH="1" flipV="1">
            <a:off x="2749957" y="2750023"/>
            <a:ext cx="3879444" cy="1517177"/>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556" name="Line 28"/>
          <p:cNvSpPr>
            <a:spLocks noChangeShapeType="1"/>
          </p:cNvSpPr>
          <p:nvPr/>
        </p:nvSpPr>
        <p:spPr bwMode="auto">
          <a:xfrm flipH="1" flipV="1">
            <a:off x="1464195" y="2823496"/>
            <a:ext cx="1431406" cy="159610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6" name="Group 29"/>
          <p:cNvGrpSpPr>
            <a:grpSpLocks/>
          </p:cNvGrpSpPr>
          <p:nvPr/>
        </p:nvGrpSpPr>
        <p:grpSpPr bwMode="auto">
          <a:xfrm>
            <a:off x="1643063" y="4422775"/>
            <a:ext cx="2319338" cy="758825"/>
            <a:chOff x="1035" y="2786"/>
            <a:chExt cx="1461" cy="478"/>
          </a:xfrm>
        </p:grpSpPr>
        <p:grpSp>
          <p:nvGrpSpPr>
            <p:cNvPr id="7" name="Group 30"/>
            <p:cNvGrpSpPr>
              <a:grpSpLocks/>
            </p:cNvGrpSpPr>
            <p:nvPr/>
          </p:nvGrpSpPr>
          <p:grpSpPr bwMode="auto">
            <a:xfrm>
              <a:off x="1074" y="2810"/>
              <a:ext cx="1422" cy="454"/>
              <a:chOff x="1074" y="2810"/>
              <a:chExt cx="1422" cy="454"/>
            </a:xfrm>
          </p:grpSpPr>
          <p:sp>
            <p:nvSpPr>
              <p:cNvPr id="22559" name="Oval 31"/>
              <p:cNvSpPr>
                <a:spLocks noChangeArrowheads="1"/>
              </p:cNvSpPr>
              <p:nvPr/>
            </p:nvSpPr>
            <p:spPr bwMode="auto">
              <a:xfrm>
                <a:off x="1074" y="2954"/>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0" name="Oval 32"/>
              <p:cNvSpPr>
                <a:spLocks noChangeArrowheads="1"/>
              </p:cNvSpPr>
              <p:nvPr/>
            </p:nvSpPr>
            <p:spPr bwMode="auto">
              <a:xfrm>
                <a:off x="1311" y="2887"/>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1" name="Oval 33"/>
              <p:cNvSpPr>
                <a:spLocks noChangeArrowheads="1"/>
              </p:cNvSpPr>
              <p:nvPr/>
            </p:nvSpPr>
            <p:spPr bwMode="auto">
              <a:xfrm>
                <a:off x="1815" y="3034"/>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2" name="Oval 34"/>
              <p:cNvSpPr>
                <a:spLocks noChangeArrowheads="1"/>
              </p:cNvSpPr>
              <p:nvPr/>
            </p:nvSpPr>
            <p:spPr bwMode="auto">
              <a:xfrm>
                <a:off x="1703" y="2923"/>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3" name="Oval 35"/>
              <p:cNvSpPr>
                <a:spLocks noChangeArrowheads="1"/>
              </p:cNvSpPr>
              <p:nvPr/>
            </p:nvSpPr>
            <p:spPr bwMode="auto">
              <a:xfrm>
                <a:off x="1401" y="3054"/>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4" name="Oval 36"/>
              <p:cNvSpPr>
                <a:spLocks noChangeArrowheads="1"/>
              </p:cNvSpPr>
              <p:nvPr/>
            </p:nvSpPr>
            <p:spPr bwMode="auto">
              <a:xfrm>
                <a:off x="1565" y="2810"/>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5" name="Oval 37"/>
              <p:cNvSpPr>
                <a:spLocks noChangeArrowheads="1"/>
              </p:cNvSpPr>
              <p:nvPr/>
            </p:nvSpPr>
            <p:spPr bwMode="auto">
              <a:xfrm>
                <a:off x="1867" y="2920"/>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566" name="Oval 38"/>
              <p:cNvSpPr>
                <a:spLocks noChangeArrowheads="1"/>
              </p:cNvSpPr>
              <p:nvPr/>
            </p:nvSpPr>
            <p:spPr bwMode="auto">
              <a:xfrm>
                <a:off x="1975" y="3007"/>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8" name="Group 39"/>
            <p:cNvGrpSpPr>
              <a:grpSpLocks/>
            </p:cNvGrpSpPr>
            <p:nvPr/>
          </p:nvGrpSpPr>
          <p:grpSpPr bwMode="auto">
            <a:xfrm>
              <a:off x="1035" y="2786"/>
              <a:ext cx="1422" cy="454"/>
              <a:chOff x="1035" y="2786"/>
              <a:chExt cx="1422" cy="454"/>
            </a:xfrm>
          </p:grpSpPr>
          <p:sp>
            <p:nvSpPr>
              <p:cNvPr id="22568" name="Oval 40"/>
              <p:cNvSpPr>
                <a:spLocks noChangeArrowheads="1"/>
              </p:cNvSpPr>
              <p:nvPr/>
            </p:nvSpPr>
            <p:spPr bwMode="auto">
              <a:xfrm>
                <a:off x="1035" y="2929"/>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69" name="Oval 41"/>
              <p:cNvSpPr>
                <a:spLocks noChangeArrowheads="1"/>
              </p:cNvSpPr>
              <p:nvPr/>
            </p:nvSpPr>
            <p:spPr bwMode="auto">
              <a:xfrm>
                <a:off x="1272" y="2863"/>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0" name="Oval 42"/>
              <p:cNvSpPr>
                <a:spLocks noChangeArrowheads="1"/>
              </p:cNvSpPr>
              <p:nvPr/>
            </p:nvSpPr>
            <p:spPr bwMode="auto">
              <a:xfrm>
                <a:off x="1776" y="3009"/>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1" name="Oval 43"/>
              <p:cNvSpPr>
                <a:spLocks noChangeArrowheads="1"/>
              </p:cNvSpPr>
              <p:nvPr/>
            </p:nvSpPr>
            <p:spPr bwMode="auto">
              <a:xfrm>
                <a:off x="1664" y="2900"/>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2" name="Oval 44"/>
              <p:cNvSpPr>
                <a:spLocks noChangeArrowheads="1"/>
              </p:cNvSpPr>
              <p:nvPr/>
            </p:nvSpPr>
            <p:spPr bwMode="auto">
              <a:xfrm>
                <a:off x="1363" y="3029"/>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3" name="Oval 45"/>
              <p:cNvSpPr>
                <a:spLocks noChangeArrowheads="1"/>
              </p:cNvSpPr>
              <p:nvPr/>
            </p:nvSpPr>
            <p:spPr bwMode="auto">
              <a:xfrm>
                <a:off x="1526" y="2786"/>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4" name="Oval 46"/>
              <p:cNvSpPr>
                <a:spLocks noChangeArrowheads="1"/>
              </p:cNvSpPr>
              <p:nvPr/>
            </p:nvSpPr>
            <p:spPr bwMode="auto">
              <a:xfrm>
                <a:off x="1828" y="2896"/>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575" name="Oval 47"/>
              <p:cNvSpPr>
                <a:spLocks noChangeArrowheads="1"/>
              </p:cNvSpPr>
              <p:nvPr/>
            </p:nvSpPr>
            <p:spPr bwMode="auto">
              <a:xfrm>
                <a:off x="1936" y="2983"/>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9" name="Group 48"/>
          <p:cNvGrpSpPr>
            <a:grpSpLocks/>
          </p:cNvGrpSpPr>
          <p:nvPr/>
        </p:nvGrpSpPr>
        <p:grpSpPr bwMode="auto">
          <a:xfrm>
            <a:off x="1248765" y="2663091"/>
            <a:ext cx="341313" cy="173038"/>
            <a:chOff x="2304" y="2104"/>
            <a:chExt cx="215" cy="109"/>
          </a:xfrm>
        </p:grpSpPr>
        <p:sp>
          <p:nvSpPr>
            <p:cNvPr id="22577" name="Oval 49"/>
            <p:cNvSpPr>
              <a:spLocks noChangeArrowheads="1"/>
            </p:cNvSpPr>
            <p:nvPr/>
          </p:nvSpPr>
          <p:spPr bwMode="auto">
            <a:xfrm>
              <a:off x="2310" y="2138"/>
              <a:ext cx="206" cy="75"/>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578" name="Rectangle 50"/>
            <p:cNvSpPr>
              <a:spLocks noChangeArrowheads="1"/>
            </p:cNvSpPr>
            <p:nvPr/>
          </p:nvSpPr>
          <p:spPr bwMode="auto">
            <a:xfrm>
              <a:off x="2304" y="2146"/>
              <a:ext cx="215"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579" name="Oval 51"/>
            <p:cNvSpPr>
              <a:spLocks noChangeArrowheads="1"/>
            </p:cNvSpPr>
            <p:nvPr/>
          </p:nvSpPr>
          <p:spPr bwMode="auto">
            <a:xfrm>
              <a:off x="2310" y="2106"/>
              <a:ext cx="206" cy="7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2580" name="Freeform 52"/>
            <p:cNvSpPr>
              <a:spLocks/>
            </p:cNvSpPr>
            <p:nvPr/>
          </p:nvSpPr>
          <p:spPr bwMode="auto">
            <a:xfrm>
              <a:off x="2309" y="2121"/>
              <a:ext cx="91" cy="40"/>
            </a:xfrm>
            <a:custGeom>
              <a:avLst/>
              <a:gdLst/>
              <a:ahLst/>
              <a:cxnLst>
                <a:cxn ang="0">
                  <a:pos x="2" y="10"/>
                </a:cxn>
                <a:cxn ang="0">
                  <a:pos x="57" y="10"/>
                </a:cxn>
                <a:cxn ang="0">
                  <a:pos x="59" y="0"/>
                </a:cxn>
                <a:cxn ang="0">
                  <a:pos x="90" y="19"/>
                </a:cxn>
                <a:cxn ang="0">
                  <a:pos x="52" y="39"/>
                </a:cxn>
                <a:cxn ang="0">
                  <a:pos x="52" y="30"/>
                </a:cxn>
                <a:cxn ang="0">
                  <a:pos x="0" y="30"/>
                </a:cxn>
                <a:cxn ang="0">
                  <a:pos x="0" y="19"/>
                </a:cxn>
                <a:cxn ang="0">
                  <a:pos x="2" y="10"/>
                </a:cxn>
              </a:cxnLst>
              <a:rect l="0" t="0" r="r" b="b"/>
              <a:pathLst>
                <a:path w="91" h="40">
                  <a:moveTo>
                    <a:pt x="2" y="10"/>
                  </a:moveTo>
                  <a:lnTo>
                    <a:pt x="57" y="10"/>
                  </a:lnTo>
                  <a:lnTo>
                    <a:pt x="59" y="0"/>
                  </a:lnTo>
                  <a:lnTo>
                    <a:pt x="90" y="19"/>
                  </a:lnTo>
                  <a:lnTo>
                    <a:pt x="52" y="39"/>
                  </a:lnTo>
                  <a:lnTo>
                    <a:pt x="52" y="30"/>
                  </a:lnTo>
                  <a:lnTo>
                    <a:pt x="0" y="30"/>
                  </a:lnTo>
                  <a:lnTo>
                    <a:pt x="0" y="19"/>
                  </a:lnTo>
                  <a:lnTo>
                    <a:pt x="2" y="1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81" name="Freeform 53"/>
            <p:cNvSpPr>
              <a:spLocks/>
            </p:cNvSpPr>
            <p:nvPr/>
          </p:nvSpPr>
          <p:spPr bwMode="auto">
            <a:xfrm>
              <a:off x="2424" y="2122"/>
              <a:ext cx="91" cy="40"/>
            </a:xfrm>
            <a:custGeom>
              <a:avLst/>
              <a:gdLst/>
              <a:ahLst/>
              <a:cxnLst>
                <a:cxn ang="0">
                  <a:pos x="85" y="10"/>
                </a:cxn>
                <a:cxn ang="0">
                  <a:pos x="33" y="10"/>
                </a:cxn>
                <a:cxn ang="0">
                  <a:pos x="30" y="0"/>
                </a:cxn>
                <a:cxn ang="0">
                  <a:pos x="0" y="19"/>
                </a:cxn>
                <a:cxn ang="0">
                  <a:pos x="37" y="39"/>
                </a:cxn>
                <a:cxn ang="0">
                  <a:pos x="35" y="28"/>
                </a:cxn>
                <a:cxn ang="0">
                  <a:pos x="90" y="28"/>
                </a:cxn>
                <a:cxn ang="0">
                  <a:pos x="85" y="8"/>
                </a:cxn>
                <a:cxn ang="0">
                  <a:pos x="85" y="10"/>
                </a:cxn>
              </a:cxnLst>
              <a:rect l="0" t="0" r="r" b="b"/>
              <a:pathLst>
                <a:path w="91" h="40">
                  <a:moveTo>
                    <a:pt x="85" y="10"/>
                  </a:moveTo>
                  <a:lnTo>
                    <a:pt x="33" y="10"/>
                  </a:lnTo>
                  <a:lnTo>
                    <a:pt x="30" y="0"/>
                  </a:lnTo>
                  <a:lnTo>
                    <a:pt x="0" y="19"/>
                  </a:lnTo>
                  <a:lnTo>
                    <a:pt x="37" y="39"/>
                  </a:lnTo>
                  <a:lnTo>
                    <a:pt x="35" y="28"/>
                  </a:lnTo>
                  <a:lnTo>
                    <a:pt x="90" y="28"/>
                  </a:lnTo>
                  <a:lnTo>
                    <a:pt x="85" y="8"/>
                  </a:lnTo>
                  <a:lnTo>
                    <a:pt x="85" y="10"/>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582" name="Freeform 54"/>
            <p:cNvSpPr>
              <a:spLocks/>
            </p:cNvSpPr>
            <p:nvPr/>
          </p:nvSpPr>
          <p:spPr bwMode="auto">
            <a:xfrm>
              <a:off x="2382" y="2148"/>
              <a:ext cx="65" cy="33"/>
            </a:xfrm>
            <a:custGeom>
              <a:avLst/>
              <a:gdLst/>
              <a:ahLst/>
              <a:cxnLst>
                <a:cxn ang="0">
                  <a:pos x="22" y="0"/>
                </a:cxn>
                <a:cxn ang="0">
                  <a:pos x="22" y="16"/>
                </a:cxn>
                <a:cxn ang="0">
                  <a:pos x="0" y="16"/>
                </a:cxn>
                <a:cxn ang="0">
                  <a:pos x="30" y="32"/>
                </a:cxn>
                <a:cxn ang="0">
                  <a:pos x="64" y="16"/>
                </a:cxn>
                <a:cxn ang="0">
                  <a:pos x="41" y="16"/>
                </a:cxn>
                <a:cxn ang="0">
                  <a:pos x="41" y="0"/>
                </a:cxn>
                <a:cxn ang="0">
                  <a:pos x="33" y="0"/>
                </a:cxn>
                <a:cxn ang="0">
                  <a:pos x="22" y="0"/>
                </a:cxn>
              </a:cxnLst>
              <a:rect l="0" t="0" r="r" b="b"/>
              <a:pathLst>
                <a:path w="65" h="33">
                  <a:moveTo>
                    <a:pt x="22" y="0"/>
                  </a:moveTo>
                  <a:lnTo>
                    <a:pt x="22" y="16"/>
                  </a:lnTo>
                  <a:lnTo>
                    <a:pt x="0" y="16"/>
                  </a:lnTo>
                  <a:lnTo>
                    <a:pt x="30" y="32"/>
                  </a:lnTo>
                  <a:lnTo>
                    <a:pt x="64" y="16"/>
                  </a:lnTo>
                  <a:lnTo>
                    <a:pt x="41" y="16"/>
                  </a:lnTo>
                  <a:lnTo>
                    <a:pt x="41" y="0"/>
                  </a:lnTo>
                  <a:lnTo>
                    <a:pt x="33" y="0"/>
                  </a:lnTo>
                  <a:lnTo>
                    <a:pt x="22"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83" name="Freeform 55"/>
            <p:cNvSpPr>
              <a:spLocks/>
            </p:cNvSpPr>
            <p:nvPr/>
          </p:nvSpPr>
          <p:spPr bwMode="auto">
            <a:xfrm>
              <a:off x="2382" y="2104"/>
              <a:ext cx="65" cy="36"/>
            </a:xfrm>
            <a:custGeom>
              <a:avLst/>
              <a:gdLst/>
              <a:ahLst/>
              <a:cxnLst>
                <a:cxn ang="0">
                  <a:pos x="41" y="35"/>
                </a:cxn>
                <a:cxn ang="0">
                  <a:pos x="41" y="16"/>
                </a:cxn>
                <a:cxn ang="0">
                  <a:pos x="64" y="16"/>
                </a:cxn>
                <a:cxn ang="0">
                  <a:pos x="30" y="0"/>
                </a:cxn>
                <a:cxn ang="0">
                  <a:pos x="0" y="16"/>
                </a:cxn>
                <a:cxn ang="0">
                  <a:pos x="19" y="16"/>
                </a:cxn>
                <a:cxn ang="0">
                  <a:pos x="19" y="35"/>
                </a:cxn>
                <a:cxn ang="0">
                  <a:pos x="30" y="35"/>
                </a:cxn>
                <a:cxn ang="0">
                  <a:pos x="41" y="35"/>
                </a:cxn>
              </a:cxnLst>
              <a:rect l="0" t="0" r="r" b="b"/>
              <a:pathLst>
                <a:path w="65" h="36">
                  <a:moveTo>
                    <a:pt x="41" y="35"/>
                  </a:moveTo>
                  <a:lnTo>
                    <a:pt x="41" y="16"/>
                  </a:lnTo>
                  <a:lnTo>
                    <a:pt x="64" y="16"/>
                  </a:lnTo>
                  <a:lnTo>
                    <a:pt x="30" y="0"/>
                  </a:lnTo>
                  <a:lnTo>
                    <a:pt x="0" y="16"/>
                  </a:lnTo>
                  <a:lnTo>
                    <a:pt x="19" y="16"/>
                  </a:lnTo>
                  <a:lnTo>
                    <a:pt x="19" y="35"/>
                  </a:lnTo>
                  <a:lnTo>
                    <a:pt x="30" y="35"/>
                  </a:lnTo>
                  <a:lnTo>
                    <a:pt x="41"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1" name="Group 64"/>
          <p:cNvGrpSpPr>
            <a:grpSpLocks/>
          </p:cNvGrpSpPr>
          <p:nvPr/>
        </p:nvGrpSpPr>
        <p:grpSpPr bwMode="auto">
          <a:xfrm>
            <a:off x="1928813" y="5872163"/>
            <a:ext cx="377825" cy="239713"/>
            <a:chOff x="1215" y="3699"/>
            <a:chExt cx="238" cy="151"/>
          </a:xfrm>
        </p:grpSpPr>
        <p:sp>
          <p:nvSpPr>
            <p:cNvPr id="22593" name="Oval 65"/>
            <p:cNvSpPr>
              <a:spLocks noChangeArrowheads="1"/>
            </p:cNvSpPr>
            <p:nvPr/>
          </p:nvSpPr>
          <p:spPr bwMode="auto">
            <a:xfrm>
              <a:off x="1221" y="3746"/>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594" name="Rectangle 66"/>
            <p:cNvSpPr>
              <a:spLocks noChangeArrowheads="1"/>
            </p:cNvSpPr>
            <p:nvPr/>
          </p:nvSpPr>
          <p:spPr bwMode="auto">
            <a:xfrm>
              <a:off x="1215" y="3757"/>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595" name="Oval 67"/>
            <p:cNvSpPr>
              <a:spLocks noChangeArrowheads="1"/>
            </p:cNvSpPr>
            <p:nvPr/>
          </p:nvSpPr>
          <p:spPr bwMode="auto">
            <a:xfrm>
              <a:off x="1221" y="3701"/>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596" name="Freeform 68"/>
            <p:cNvSpPr>
              <a:spLocks/>
            </p:cNvSpPr>
            <p:nvPr/>
          </p:nvSpPr>
          <p:spPr bwMode="auto">
            <a:xfrm>
              <a:off x="1221" y="3723"/>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97" name="Freeform 69"/>
            <p:cNvSpPr>
              <a:spLocks/>
            </p:cNvSpPr>
            <p:nvPr/>
          </p:nvSpPr>
          <p:spPr bwMode="auto">
            <a:xfrm>
              <a:off x="1348" y="3724"/>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598" name="Freeform 70"/>
            <p:cNvSpPr>
              <a:spLocks/>
            </p:cNvSpPr>
            <p:nvPr/>
          </p:nvSpPr>
          <p:spPr bwMode="auto">
            <a:xfrm>
              <a:off x="1302" y="3759"/>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99" name="Freeform 71"/>
            <p:cNvSpPr>
              <a:spLocks/>
            </p:cNvSpPr>
            <p:nvPr/>
          </p:nvSpPr>
          <p:spPr bwMode="auto">
            <a:xfrm>
              <a:off x="1302" y="3699"/>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2" name="Group 72"/>
          <p:cNvGrpSpPr>
            <a:grpSpLocks/>
          </p:cNvGrpSpPr>
          <p:nvPr/>
        </p:nvGrpSpPr>
        <p:grpSpPr bwMode="auto">
          <a:xfrm>
            <a:off x="938213" y="4830763"/>
            <a:ext cx="3502025" cy="1204913"/>
            <a:chOff x="591" y="3043"/>
            <a:chExt cx="2206" cy="759"/>
          </a:xfrm>
        </p:grpSpPr>
        <p:sp>
          <p:nvSpPr>
            <p:cNvPr id="22601" name="Line 73"/>
            <p:cNvSpPr>
              <a:spLocks noChangeShapeType="1"/>
            </p:cNvSpPr>
            <p:nvPr/>
          </p:nvSpPr>
          <p:spPr bwMode="auto">
            <a:xfrm flipV="1">
              <a:off x="768" y="3216"/>
              <a:ext cx="384" cy="336"/>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02" name="Line 74"/>
            <p:cNvSpPr>
              <a:spLocks noChangeShapeType="1"/>
            </p:cNvSpPr>
            <p:nvPr/>
          </p:nvSpPr>
          <p:spPr bwMode="auto">
            <a:xfrm flipV="1">
              <a:off x="1344" y="3312"/>
              <a:ext cx="336" cy="38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03" name="Line 75"/>
            <p:cNvSpPr>
              <a:spLocks noChangeShapeType="1"/>
            </p:cNvSpPr>
            <p:nvPr/>
          </p:nvSpPr>
          <p:spPr bwMode="auto">
            <a:xfrm flipV="1">
              <a:off x="2064" y="3264"/>
              <a:ext cx="288"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04" name="Line 76"/>
            <p:cNvSpPr>
              <a:spLocks noChangeShapeType="1"/>
            </p:cNvSpPr>
            <p:nvPr/>
          </p:nvSpPr>
          <p:spPr bwMode="auto">
            <a:xfrm flipH="1" flipV="1">
              <a:off x="2400" y="3264"/>
              <a:ext cx="336"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13" name="Group 77"/>
            <p:cNvGrpSpPr>
              <a:grpSpLocks/>
            </p:cNvGrpSpPr>
            <p:nvPr/>
          </p:nvGrpSpPr>
          <p:grpSpPr bwMode="auto">
            <a:xfrm>
              <a:off x="591" y="3507"/>
              <a:ext cx="238" cy="151"/>
              <a:chOff x="591" y="3507"/>
              <a:chExt cx="238" cy="151"/>
            </a:xfrm>
          </p:grpSpPr>
          <p:sp>
            <p:nvSpPr>
              <p:cNvPr id="22606" name="Oval 78"/>
              <p:cNvSpPr>
                <a:spLocks noChangeArrowheads="1"/>
              </p:cNvSpPr>
              <p:nvPr/>
            </p:nvSpPr>
            <p:spPr bwMode="auto">
              <a:xfrm>
                <a:off x="597" y="3554"/>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07" name="Rectangle 79"/>
              <p:cNvSpPr>
                <a:spLocks noChangeArrowheads="1"/>
              </p:cNvSpPr>
              <p:nvPr/>
            </p:nvSpPr>
            <p:spPr bwMode="auto">
              <a:xfrm>
                <a:off x="591" y="3565"/>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08" name="Oval 80"/>
              <p:cNvSpPr>
                <a:spLocks noChangeArrowheads="1"/>
              </p:cNvSpPr>
              <p:nvPr/>
            </p:nvSpPr>
            <p:spPr bwMode="auto">
              <a:xfrm>
                <a:off x="597" y="3509"/>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609" name="Freeform 81"/>
              <p:cNvSpPr>
                <a:spLocks/>
              </p:cNvSpPr>
              <p:nvPr/>
            </p:nvSpPr>
            <p:spPr bwMode="auto">
              <a:xfrm>
                <a:off x="597" y="3531"/>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10" name="Freeform 82"/>
              <p:cNvSpPr>
                <a:spLocks/>
              </p:cNvSpPr>
              <p:nvPr/>
            </p:nvSpPr>
            <p:spPr bwMode="auto">
              <a:xfrm>
                <a:off x="724" y="3532"/>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11" name="Freeform 83"/>
              <p:cNvSpPr>
                <a:spLocks/>
              </p:cNvSpPr>
              <p:nvPr/>
            </p:nvSpPr>
            <p:spPr bwMode="auto">
              <a:xfrm>
                <a:off x="678" y="3567"/>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12" name="Freeform 84"/>
              <p:cNvSpPr>
                <a:spLocks/>
              </p:cNvSpPr>
              <p:nvPr/>
            </p:nvSpPr>
            <p:spPr bwMode="auto">
              <a:xfrm>
                <a:off x="678" y="3507"/>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4" name="Group 85"/>
            <p:cNvGrpSpPr>
              <a:grpSpLocks/>
            </p:cNvGrpSpPr>
            <p:nvPr/>
          </p:nvGrpSpPr>
          <p:grpSpPr bwMode="auto">
            <a:xfrm>
              <a:off x="984" y="3043"/>
              <a:ext cx="340" cy="217"/>
              <a:chOff x="984" y="3043"/>
              <a:chExt cx="340" cy="217"/>
            </a:xfrm>
          </p:grpSpPr>
          <p:sp>
            <p:nvSpPr>
              <p:cNvPr id="22614" name="Oval 86"/>
              <p:cNvSpPr>
                <a:spLocks noChangeArrowheads="1"/>
              </p:cNvSpPr>
              <p:nvPr/>
            </p:nvSpPr>
            <p:spPr bwMode="auto">
              <a:xfrm>
                <a:off x="991" y="3108"/>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15" name="Rectangle 87"/>
              <p:cNvSpPr>
                <a:spLocks noChangeArrowheads="1"/>
              </p:cNvSpPr>
              <p:nvPr/>
            </p:nvSpPr>
            <p:spPr bwMode="auto">
              <a:xfrm>
                <a:off x="984" y="3125"/>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16" name="Oval 88"/>
              <p:cNvSpPr>
                <a:spLocks noChangeArrowheads="1"/>
              </p:cNvSpPr>
              <p:nvPr/>
            </p:nvSpPr>
            <p:spPr bwMode="auto">
              <a:xfrm>
                <a:off x="991" y="3044"/>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617" name="Freeform 89"/>
              <p:cNvSpPr>
                <a:spLocks/>
              </p:cNvSpPr>
              <p:nvPr/>
            </p:nvSpPr>
            <p:spPr bwMode="auto">
              <a:xfrm>
                <a:off x="992" y="3077"/>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18" name="Freeform 90"/>
              <p:cNvSpPr>
                <a:spLocks/>
              </p:cNvSpPr>
              <p:nvPr/>
            </p:nvSpPr>
            <p:spPr bwMode="auto">
              <a:xfrm>
                <a:off x="1174" y="3079"/>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19" name="Freeform 91"/>
              <p:cNvSpPr>
                <a:spLocks/>
              </p:cNvSpPr>
              <p:nvPr/>
            </p:nvSpPr>
            <p:spPr bwMode="auto">
              <a:xfrm>
                <a:off x="1108" y="3129"/>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20" name="Freeform 92"/>
              <p:cNvSpPr>
                <a:spLocks/>
              </p:cNvSpPr>
              <p:nvPr/>
            </p:nvSpPr>
            <p:spPr bwMode="auto">
              <a:xfrm>
                <a:off x="1108" y="3043"/>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5" name="Group 93"/>
            <p:cNvGrpSpPr>
              <a:grpSpLocks/>
            </p:cNvGrpSpPr>
            <p:nvPr/>
          </p:nvGrpSpPr>
          <p:grpSpPr bwMode="auto">
            <a:xfrm>
              <a:off x="1512" y="3139"/>
              <a:ext cx="340" cy="217"/>
              <a:chOff x="1512" y="3139"/>
              <a:chExt cx="340" cy="217"/>
            </a:xfrm>
          </p:grpSpPr>
          <p:sp>
            <p:nvSpPr>
              <p:cNvPr id="22622" name="Oval 94"/>
              <p:cNvSpPr>
                <a:spLocks noChangeArrowheads="1"/>
              </p:cNvSpPr>
              <p:nvPr/>
            </p:nvSpPr>
            <p:spPr bwMode="auto">
              <a:xfrm>
                <a:off x="1519" y="3204"/>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23" name="Rectangle 95"/>
              <p:cNvSpPr>
                <a:spLocks noChangeArrowheads="1"/>
              </p:cNvSpPr>
              <p:nvPr/>
            </p:nvSpPr>
            <p:spPr bwMode="auto">
              <a:xfrm>
                <a:off x="1512" y="3221"/>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24" name="Oval 96"/>
              <p:cNvSpPr>
                <a:spLocks noChangeArrowheads="1"/>
              </p:cNvSpPr>
              <p:nvPr/>
            </p:nvSpPr>
            <p:spPr bwMode="auto">
              <a:xfrm>
                <a:off x="1519" y="3140"/>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625" name="Freeform 97"/>
              <p:cNvSpPr>
                <a:spLocks/>
              </p:cNvSpPr>
              <p:nvPr/>
            </p:nvSpPr>
            <p:spPr bwMode="auto">
              <a:xfrm>
                <a:off x="1520" y="3173"/>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26" name="Freeform 98"/>
              <p:cNvSpPr>
                <a:spLocks/>
              </p:cNvSpPr>
              <p:nvPr/>
            </p:nvSpPr>
            <p:spPr bwMode="auto">
              <a:xfrm>
                <a:off x="1702" y="3175"/>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27" name="Freeform 99"/>
              <p:cNvSpPr>
                <a:spLocks/>
              </p:cNvSpPr>
              <p:nvPr/>
            </p:nvSpPr>
            <p:spPr bwMode="auto">
              <a:xfrm>
                <a:off x="1636" y="3225"/>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28" name="Freeform 100"/>
              <p:cNvSpPr>
                <a:spLocks/>
              </p:cNvSpPr>
              <p:nvPr/>
            </p:nvSpPr>
            <p:spPr bwMode="auto">
              <a:xfrm>
                <a:off x="1636" y="3139"/>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6" name="Group 101"/>
            <p:cNvGrpSpPr>
              <a:grpSpLocks/>
            </p:cNvGrpSpPr>
            <p:nvPr/>
          </p:nvGrpSpPr>
          <p:grpSpPr bwMode="auto">
            <a:xfrm>
              <a:off x="2136" y="3091"/>
              <a:ext cx="340" cy="217"/>
              <a:chOff x="2136" y="3091"/>
              <a:chExt cx="340" cy="217"/>
            </a:xfrm>
          </p:grpSpPr>
          <p:sp>
            <p:nvSpPr>
              <p:cNvPr id="22630" name="Oval 102"/>
              <p:cNvSpPr>
                <a:spLocks noChangeArrowheads="1"/>
              </p:cNvSpPr>
              <p:nvPr/>
            </p:nvSpPr>
            <p:spPr bwMode="auto">
              <a:xfrm>
                <a:off x="2143" y="3156"/>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31" name="Rectangle 103"/>
              <p:cNvSpPr>
                <a:spLocks noChangeArrowheads="1"/>
              </p:cNvSpPr>
              <p:nvPr/>
            </p:nvSpPr>
            <p:spPr bwMode="auto">
              <a:xfrm>
                <a:off x="2136" y="3173"/>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32" name="Oval 104"/>
              <p:cNvSpPr>
                <a:spLocks noChangeArrowheads="1"/>
              </p:cNvSpPr>
              <p:nvPr/>
            </p:nvSpPr>
            <p:spPr bwMode="auto">
              <a:xfrm>
                <a:off x="2143" y="3092"/>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633" name="Freeform 105"/>
              <p:cNvSpPr>
                <a:spLocks/>
              </p:cNvSpPr>
              <p:nvPr/>
            </p:nvSpPr>
            <p:spPr bwMode="auto">
              <a:xfrm>
                <a:off x="2144" y="3125"/>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34" name="Freeform 106"/>
              <p:cNvSpPr>
                <a:spLocks/>
              </p:cNvSpPr>
              <p:nvPr/>
            </p:nvSpPr>
            <p:spPr bwMode="auto">
              <a:xfrm>
                <a:off x="2326" y="3127"/>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35" name="Freeform 107"/>
              <p:cNvSpPr>
                <a:spLocks/>
              </p:cNvSpPr>
              <p:nvPr/>
            </p:nvSpPr>
            <p:spPr bwMode="auto">
              <a:xfrm>
                <a:off x="2260" y="3177"/>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36" name="Freeform 108"/>
              <p:cNvSpPr>
                <a:spLocks/>
              </p:cNvSpPr>
              <p:nvPr/>
            </p:nvSpPr>
            <p:spPr bwMode="auto">
              <a:xfrm>
                <a:off x="2260" y="3091"/>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7" name="Group 109"/>
            <p:cNvGrpSpPr>
              <a:grpSpLocks/>
            </p:cNvGrpSpPr>
            <p:nvPr/>
          </p:nvGrpSpPr>
          <p:grpSpPr bwMode="auto">
            <a:xfrm>
              <a:off x="1887" y="3651"/>
              <a:ext cx="239" cy="151"/>
              <a:chOff x="1887" y="3651"/>
              <a:chExt cx="239" cy="151"/>
            </a:xfrm>
          </p:grpSpPr>
          <p:sp>
            <p:nvSpPr>
              <p:cNvPr id="22638" name="Oval 110"/>
              <p:cNvSpPr>
                <a:spLocks noChangeArrowheads="1"/>
              </p:cNvSpPr>
              <p:nvPr/>
            </p:nvSpPr>
            <p:spPr bwMode="auto">
              <a:xfrm>
                <a:off x="1893" y="3698"/>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39" name="Rectangle 111"/>
              <p:cNvSpPr>
                <a:spLocks noChangeArrowheads="1"/>
              </p:cNvSpPr>
              <p:nvPr/>
            </p:nvSpPr>
            <p:spPr bwMode="auto">
              <a:xfrm>
                <a:off x="1887" y="3709"/>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40" name="Oval 112"/>
              <p:cNvSpPr>
                <a:spLocks noChangeArrowheads="1"/>
              </p:cNvSpPr>
              <p:nvPr/>
            </p:nvSpPr>
            <p:spPr bwMode="auto">
              <a:xfrm>
                <a:off x="1893" y="3653"/>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641" name="Freeform 113"/>
              <p:cNvSpPr>
                <a:spLocks/>
              </p:cNvSpPr>
              <p:nvPr/>
            </p:nvSpPr>
            <p:spPr bwMode="auto">
              <a:xfrm>
                <a:off x="1893" y="3675"/>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42" name="Freeform 114"/>
              <p:cNvSpPr>
                <a:spLocks/>
              </p:cNvSpPr>
              <p:nvPr/>
            </p:nvSpPr>
            <p:spPr bwMode="auto">
              <a:xfrm>
                <a:off x="2020" y="3676"/>
                <a:ext cx="102" cy="55"/>
              </a:xfrm>
              <a:custGeom>
                <a:avLst/>
                <a:gdLst/>
                <a:ahLst/>
                <a:cxnLst>
                  <a:cxn ang="0">
                    <a:pos x="96" y="14"/>
                  </a:cxn>
                  <a:cxn ang="0">
                    <a:pos x="37" y="14"/>
                  </a:cxn>
                  <a:cxn ang="0">
                    <a:pos x="34" y="0"/>
                  </a:cxn>
                  <a:cxn ang="0">
                    <a:pos x="0" y="27"/>
                  </a:cxn>
                  <a:cxn ang="0">
                    <a:pos x="42" y="54"/>
                  </a:cxn>
                  <a:cxn ang="0">
                    <a:pos x="39" y="39"/>
                  </a:cxn>
                  <a:cxn ang="0">
                    <a:pos x="101" y="39"/>
                  </a:cxn>
                  <a:cxn ang="0">
                    <a:pos x="96" y="12"/>
                  </a:cxn>
                  <a:cxn ang="0">
                    <a:pos x="96" y="14"/>
                  </a:cxn>
                </a:cxnLst>
                <a:rect l="0" t="0" r="r" b="b"/>
                <a:pathLst>
                  <a:path w="102" h="55">
                    <a:moveTo>
                      <a:pt x="96" y="14"/>
                    </a:moveTo>
                    <a:lnTo>
                      <a:pt x="37" y="14"/>
                    </a:lnTo>
                    <a:lnTo>
                      <a:pt x="34" y="0"/>
                    </a:lnTo>
                    <a:lnTo>
                      <a:pt x="0" y="27"/>
                    </a:lnTo>
                    <a:lnTo>
                      <a:pt x="42" y="54"/>
                    </a:lnTo>
                    <a:lnTo>
                      <a:pt x="39" y="39"/>
                    </a:lnTo>
                    <a:lnTo>
                      <a:pt x="101" y="39"/>
                    </a:lnTo>
                    <a:lnTo>
                      <a:pt x="96" y="12"/>
                    </a:lnTo>
                    <a:lnTo>
                      <a:pt x="96"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43" name="Freeform 115"/>
              <p:cNvSpPr>
                <a:spLocks/>
              </p:cNvSpPr>
              <p:nvPr/>
            </p:nvSpPr>
            <p:spPr bwMode="auto">
              <a:xfrm>
                <a:off x="1974" y="3711"/>
                <a:ext cx="72" cy="46"/>
              </a:xfrm>
              <a:custGeom>
                <a:avLst/>
                <a:gdLst/>
                <a:ahLst/>
                <a:cxnLst>
                  <a:cxn ang="0">
                    <a:pos x="24" y="0"/>
                  </a:cxn>
                  <a:cxn ang="0">
                    <a:pos x="24" y="22"/>
                  </a:cxn>
                  <a:cxn ang="0">
                    <a:pos x="0" y="22"/>
                  </a:cxn>
                  <a:cxn ang="0">
                    <a:pos x="34" y="45"/>
                  </a:cxn>
                  <a:cxn ang="0">
                    <a:pos x="71" y="22"/>
                  </a:cxn>
                  <a:cxn ang="0">
                    <a:pos x="46" y="22"/>
                  </a:cxn>
                  <a:cxn ang="0">
                    <a:pos x="46" y="0"/>
                  </a:cxn>
                  <a:cxn ang="0">
                    <a:pos x="36" y="0"/>
                  </a:cxn>
                  <a:cxn ang="0">
                    <a:pos x="24" y="0"/>
                  </a:cxn>
                </a:cxnLst>
                <a:rect l="0" t="0" r="r" b="b"/>
                <a:pathLst>
                  <a:path w="72" h="46">
                    <a:moveTo>
                      <a:pt x="24" y="0"/>
                    </a:moveTo>
                    <a:lnTo>
                      <a:pt x="24" y="22"/>
                    </a:lnTo>
                    <a:lnTo>
                      <a:pt x="0" y="22"/>
                    </a:lnTo>
                    <a:lnTo>
                      <a:pt x="34" y="45"/>
                    </a:lnTo>
                    <a:lnTo>
                      <a:pt x="71" y="22"/>
                    </a:lnTo>
                    <a:lnTo>
                      <a:pt x="46" y="22"/>
                    </a:lnTo>
                    <a:lnTo>
                      <a:pt x="46"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44" name="Freeform 116"/>
              <p:cNvSpPr>
                <a:spLocks/>
              </p:cNvSpPr>
              <p:nvPr/>
            </p:nvSpPr>
            <p:spPr bwMode="auto">
              <a:xfrm>
                <a:off x="1974" y="3651"/>
                <a:ext cx="72" cy="48"/>
              </a:xfrm>
              <a:custGeom>
                <a:avLst/>
                <a:gdLst/>
                <a:ahLst/>
                <a:cxnLst>
                  <a:cxn ang="0">
                    <a:pos x="46" y="47"/>
                  </a:cxn>
                  <a:cxn ang="0">
                    <a:pos x="46" y="22"/>
                  </a:cxn>
                  <a:cxn ang="0">
                    <a:pos x="71" y="22"/>
                  </a:cxn>
                  <a:cxn ang="0">
                    <a:pos x="34" y="0"/>
                  </a:cxn>
                  <a:cxn ang="0">
                    <a:pos x="0" y="22"/>
                  </a:cxn>
                  <a:cxn ang="0">
                    <a:pos x="22" y="22"/>
                  </a:cxn>
                  <a:cxn ang="0">
                    <a:pos x="22" y="47"/>
                  </a:cxn>
                  <a:cxn ang="0">
                    <a:pos x="34" y="47"/>
                  </a:cxn>
                  <a:cxn ang="0">
                    <a:pos x="46" y="47"/>
                  </a:cxn>
                </a:cxnLst>
                <a:rect l="0" t="0" r="r" b="b"/>
                <a:pathLst>
                  <a:path w="72" h="48">
                    <a:moveTo>
                      <a:pt x="46" y="47"/>
                    </a:moveTo>
                    <a:lnTo>
                      <a:pt x="46" y="22"/>
                    </a:lnTo>
                    <a:lnTo>
                      <a:pt x="71" y="22"/>
                    </a:lnTo>
                    <a:lnTo>
                      <a:pt x="34" y="0"/>
                    </a:lnTo>
                    <a:lnTo>
                      <a:pt x="0" y="22"/>
                    </a:lnTo>
                    <a:lnTo>
                      <a:pt x="22" y="22"/>
                    </a:lnTo>
                    <a:lnTo>
                      <a:pt x="22" y="47"/>
                    </a:lnTo>
                    <a:lnTo>
                      <a:pt x="34" y="47"/>
                    </a:lnTo>
                    <a:lnTo>
                      <a:pt x="46"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8" name="Group 117"/>
            <p:cNvGrpSpPr>
              <a:grpSpLocks/>
            </p:cNvGrpSpPr>
            <p:nvPr/>
          </p:nvGrpSpPr>
          <p:grpSpPr bwMode="auto">
            <a:xfrm>
              <a:off x="2559" y="3603"/>
              <a:ext cx="238" cy="151"/>
              <a:chOff x="2559" y="3603"/>
              <a:chExt cx="238" cy="151"/>
            </a:xfrm>
          </p:grpSpPr>
          <p:sp>
            <p:nvSpPr>
              <p:cNvPr id="22646" name="Oval 118"/>
              <p:cNvSpPr>
                <a:spLocks noChangeArrowheads="1"/>
              </p:cNvSpPr>
              <p:nvPr/>
            </p:nvSpPr>
            <p:spPr bwMode="auto">
              <a:xfrm>
                <a:off x="2565" y="3650"/>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47" name="Rectangle 119"/>
              <p:cNvSpPr>
                <a:spLocks noChangeArrowheads="1"/>
              </p:cNvSpPr>
              <p:nvPr/>
            </p:nvSpPr>
            <p:spPr bwMode="auto">
              <a:xfrm>
                <a:off x="2559" y="3661"/>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48" name="Oval 120"/>
              <p:cNvSpPr>
                <a:spLocks noChangeArrowheads="1"/>
              </p:cNvSpPr>
              <p:nvPr/>
            </p:nvSpPr>
            <p:spPr bwMode="auto">
              <a:xfrm>
                <a:off x="2565" y="3605"/>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649" name="Freeform 121"/>
              <p:cNvSpPr>
                <a:spLocks/>
              </p:cNvSpPr>
              <p:nvPr/>
            </p:nvSpPr>
            <p:spPr bwMode="auto">
              <a:xfrm>
                <a:off x="2565" y="3627"/>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50" name="Freeform 122"/>
              <p:cNvSpPr>
                <a:spLocks/>
              </p:cNvSpPr>
              <p:nvPr/>
            </p:nvSpPr>
            <p:spPr bwMode="auto">
              <a:xfrm>
                <a:off x="2692" y="3628"/>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51" name="Freeform 123"/>
              <p:cNvSpPr>
                <a:spLocks/>
              </p:cNvSpPr>
              <p:nvPr/>
            </p:nvSpPr>
            <p:spPr bwMode="auto">
              <a:xfrm>
                <a:off x="2646" y="3663"/>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52" name="Freeform 124"/>
              <p:cNvSpPr>
                <a:spLocks/>
              </p:cNvSpPr>
              <p:nvPr/>
            </p:nvSpPr>
            <p:spPr bwMode="auto">
              <a:xfrm>
                <a:off x="2646" y="3603"/>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sp>
        <p:nvSpPr>
          <p:cNvPr id="22653" name="Rectangle 125"/>
          <p:cNvSpPr>
            <a:spLocks noChangeArrowheads="1"/>
          </p:cNvSpPr>
          <p:nvPr/>
        </p:nvSpPr>
        <p:spPr bwMode="auto">
          <a:xfrm>
            <a:off x="2555876" y="4556125"/>
            <a:ext cx="387350"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a:solidFill>
                  <a:srgbClr val="081D58"/>
                </a:solidFill>
                <a:effectLst>
                  <a:outerShdw blurRad="38100" dist="38100" dir="2700000" algn="tl">
                    <a:srgbClr val="DDDDDD"/>
                  </a:outerShdw>
                </a:effectLst>
                <a:latin typeface="Arial" charset="0"/>
              </a:rPr>
              <a:t>A</a:t>
            </a:r>
          </a:p>
        </p:txBody>
      </p:sp>
      <p:grpSp>
        <p:nvGrpSpPr>
          <p:cNvPr id="19" name="Group 126"/>
          <p:cNvGrpSpPr>
            <a:grpSpLocks/>
          </p:cNvGrpSpPr>
          <p:nvPr/>
        </p:nvGrpSpPr>
        <p:grpSpPr bwMode="auto">
          <a:xfrm>
            <a:off x="5529263" y="4270375"/>
            <a:ext cx="2319338" cy="758825"/>
            <a:chOff x="3483" y="2690"/>
            <a:chExt cx="1461" cy="478"/>
          </a:xfrm>
        </p:grpSpPr>
        <p:grpSp>
          <p:nvGrpSpPr>
            <p:cNvPr id="20" name="Group 127"/>
            <p:cNvGrpSpPr>
              <a:grpSpLocks/>
            </p:cNvGrpSpPr>
            <p:nvPr/>
          </p:nvGrpSpPr>
          <p:grpSpPr bwMode="auto">
            <a:xfrm>
              <a:off x="3522" y="2714"/>
              <a:ext cx="1422" cy="454"/>
              <a:chOff x="3522" y="2714"/>
              <a:chExt cx="1422" cy="454"/>
            </a:xfrm>
          </p:grpSpPr>
          <p:sp>
            <p:nvSpPr>
              <p:cNvPr id="22656" name="Oval 128"/>
              <p:cNvSpPr>
                <a:spLocks noChangeArrowheads="1"/>
              </p:cNvSpPr>
              <p:nvPr/>
            </p:nvSpPr>
            <p:spPr bwMode="auto">
              <a:xfrm>
                <a:off x="3522" y="2858"/>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57" name="Oval 129"/>
              <p:cNvSpPr>
                <a:spLocks noChangeArrowheads="1"/>
              </p:cNvSpPr>
              <p:nvPr/>
            </p:nvSpPr>
            <p:spPr bwMode="auto">
              <a:xfrm>
                <a:off x="3759" y="2791"/>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58" name="Oval 130"/>
              <p:cNvSpPr>
                <a:spLocks noChangeArrowheads="1"/>
              </p:cNvSpPr>
              <p:nvPr/>
            </p:nvSpPr>
            <p:spPr bwMode="auto">
              <a:xfrm>
                <a:off x="4263" y="2938"/>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59" name="Oval 131"/>
              <p:cNvSpPr>
                <a:spLocks noChangeArrowheads="1"/>
              </p:cNvSpPr>
              <p:nvPr/>
            </p:nvSpPr>
            <p:spPr bwMode="auto">
              <a:xfrm>
                <a:off x="4151" y="2827"/>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60" name="Oval 132"/>
              <p:cNvSpPr>
                <a:spLocks noChangeArrowheads="1"/>
              </p:cNvSpPr>
              <p:nvPr/>
            </p:nvSpPr>
            <p:spPr bwMode="auto">
              <a:xfrm>
                <a:off x="3849" y="2958"/>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61" name="Oval 133"/>
              <p:cNvSpPr>
                <a:spLocks noChangeArrowheads="1"/>
              </p:cNvSpPr>
              <p:nvPr/>
            </p:nvSpPr>
            <p:spPr bwMode="auto">
              <a:xfrm>
                <a:off x="4013" y="2714"/>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62" name="Oval 134"/>
              <p:cNvSpPr>
                <a:spLocks noChangeArrowheads="1"/>
              </p:cNvSpPr>
              <p:nvPr/>
            </p:nvSpPr>
            <p:spPr bwMode="auto">
              <a:xfrm>
                <a:off x="4315" y="2824"/>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2663" name="Oval 135"/>
              <p:cNvSpPr>
                <a:spLocks noChangeArrowheads="1"/>
              </p:cNvSpPr>
              <p:nvPr/>
            </p:nvSpPr>
            <p:spPr bwMode="auto">
              <a:xfrm>
                <a:off x="4423" y="2911"/>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21" name="Group 136"/>
            <p:cNvGrpSpPr>
              <a:grpSpLocks/>
            </p:cNvGrpSpPr>
            <p:nvPr/>
          </p:nvGrpSpPr>
          <p:grpSpPr bwMode="auto">
            <a:xfrm>
              <a:off x="3483" y="2690"/>
              <a:ext cx="1422" cy="454"/>
              <a:chOff x="3483" y="2690"/>
              <a:chExt cx="1422" cy="454"/>
            </a:xfrm>
          </p:grpSpPr>
          <p:sp>
            <p:nvSpPr>
              <p:cNvPr id="22665" name="Oval 137"/>
              <p:cNvSpPr>
                <a:spLocks noChangeArrowheads="1"/>
              </p:cNvSpPr>
              <p:nvPr/>
            </p:nvSpPr>
            <p:spPr bwMode="auto">
              <a:xfrm>
                <a:off x="3483" y="2833"/>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66" name="Oval 138"/>
              <p:cNvSpPr>
                <a:spLocks noChangeArrowheads="1"/>
              </p:cNvSpPr>
              <p:nvPr/>
            </p:nvSpPr>
            <p:spPr bwMode="auto">
              <a:xfrm>
                <a:off x="3720" y="2767"/>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67" name="Oval 139"/>
              <p:cNvSpPr>
                <a:spLocks noChangeArrowheads="1"/>
              </p:cNvSpPr>
              <p:nvPr/>
            </p:nvSpPr>
            <p:spPr bwMode="auto">
              <a:xfrm>
                <a:off x="4224" y="2913"/>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68" name="Oval 140"/>
              <p:cNvSpPr>
                <a:spLocks noChangeArrowheads="1"/>
              </p:cNvSpPr>
              <p:nvPr/>
            </p:nvSpPr>
            <p:spPr bwMode="auto">
              <a:xfrm>
                <a:off x="4112" y="2804"/>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69" name="Oval 141"/>
              <p:cNvSpPr>
                <a:spLocks noChangeArrowheads="1"/>
              </p:cNvSpPr>
              <p:nvPr/>
            </p:nvSpPr>
            <p:spPr bwMode="auto">
              <a:xfrm>
                <a:off x="3811" y="2933"/>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70" name="Oval 142"/>
              <p:cNvSpPr>
                <a:spLocks noChangeArrowheads="1"/>
              </p:cNvSpPr>
              <p:nvPr/>
            </p:nvSpPr>
            <p:spPr bwMode="auto">
              <a:xfrm>
                <a:off x="3974" y="2690"/>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71" name="Oval 143"/>
              <p:cNvSpPr>
                <a:spLocks noChangeArrowheads="1"/>
              </p:cNvSpPr>
              <p:nvPr/>
            </p:nvSpPr>
            <p:spPr bwMode="auto">
              <a:xfrm>
                <a:off x="4276" y="2800"/>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672" name="Oval 144"/>
              <p:cNvSpPr>
                <a:spLocks noChangeArrowheads="1"/>
              </p:cNvSpPr>
              <p:nvPr/>
            </p:nvSpPr>
            <p:spPr bwMode="auto">
              <a:xfrm>
                <a:off x="4384" y="2887"/>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sp>
        <p:nvSpPr>
          <p:cNvPr id="22681" name="Rectangle 153"/>
          <p:cNvSpPr>
            <a:spLocks noChangeArrowheads="1"/>
          </p:cNvSpPr>
          <p:nvPr/>
        </p:nvSpPr>
        <p:spPr bwMode="auto">
          <a:xfrm>
            <a:off x="6442076" y="4403725"/>
            <a:ext cx="387350"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a:solidFill>
                  <a:srgbClr val="081D58"/>
                </a:solidFill>
                <a:effectLst>
                  <a:outerShdw blurRad="38100" dist="38100" dir="2700000" algn="tl">
                    <a:srgbClr val="DDDDDD"/>
                  </a:outerShdw>
                </a:effectLst>
                <a:latin typeface="Arial" charset="0"/>
              </a:rPr>
              <a:t>B</a:t>
            </a:r>
          </a:p>
        </p:txBody>
      </p:sp>
      <p:grpSp>
        <p:nvGrpSpPr>
          <p:cNvPr id="23" name="Group 154"/>
          <p:cNvGrpSpPr>
            <a:grpSpLocks/>
          </p:cNvGrpSpPr>
          <p:nvPr/>
        </p:nvGrpSpPr>
        <p:grpSpPr bwMode="auto">
          <a:xfrm>
            <a:off x="5129213" y="4678363"/>
            <a:ext cx="3502025" cy="1204913"/>
            <a:chOff x="3231" y="2947"/>
            <a:chExt cx="2206" cy="759"/>
          </a:xfrm>
        </p:grpSpPr>
        <p:sp>
          <p:nvSpPr>
            <p:cNvPr id="22683" name="Line 155"/>
            <p:cNvSpPr>
              <a:spLocks noChangeShapeType="1"/>
            </p:cNvSpPr>
            <p:nvPr/>
          </p:nvSpPr>
          <p:spPr bwMode="auto">
            <a:xfrm flipH="1" flipV="1">
              <a:off x="4876" y="3120"/>
              <a:ext cx="384" cy="336"/>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84" name="Line 156"/>
            <p:cNvSpPr>
              <a:spLocks noChangeShapeType="1"/>
            </p:cNvSpPr>
            <p:nvPr/>
          </p:nvSpPr>
          <p:spPr bwMode="auto">
            <a:xfrm flipH="1" flipV="1">
              <a:off x="4348" y="3216"/>
              <a:ext cx="336" cy="38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85" name="Line 157"/>
            <p:cNvSpPr>
              <a:spLocks noChangeShapeType="1"/>
            </p:cNvSpPr>
            <p:nvPr/>
          </p:nvSpPr>
          <p:spPr bwMode="auto">
            <a:xfrm flipH="1" flipV="1">
              <a:off x="3676" y="3168"/>
              <a:ext cx="288"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2686" name="Line 158"/>
            <p:cNvSpPr>
              <a:spLocks noChangeShapeType="1"/>
            </p:cNvSpPr>
            <p:nvPr/>
          </p:nvSpPr>
          <p:spPr bwMode="auto">
            <a:xfrm flipV="1">
              <a:off x="3292" y="3168"/>
              <a:ext cx="336"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24" name="Group 159"/>
            <p:cNvGrpSpPr>
              <a:grpSpLocks/>
            </p:cNvGrpSpPr>
            <p:nvPr/>
          </p:nvGrpSpPr>
          <p:grpSpPr bwMode="auto">
            <a:xfrm>
              <a:off x="5199" y="3411"/>
              <a:ext cx="238" cy="151"/>
              <a:chOff x="5199" y="3411"/>
              <a:chExt cx="238" cy="151"/>
            </a:xfrm>
          </p:grpSpPr>
          <p:sp>
            <p:nvSpPr>
              <p:cNvPr id="22688" name="Oval 160"/>
              <p:cNvSpPr>
                <a:spLocks noChangeArrowheads="1"/>
              </p:cNvSpPr>
              <p:nvPr/>
            </p:nvSpPr>
            <p:spPr bwMode="auto">
              <a:xfrm>
                <a:off x="5202" y="3458"/>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89" name="Rectangle 161"/>
              <p:cNvSpPr>
                <a:spLocks noChangeArrowheads="1"/>
              </p:cNvSpPr>
              <p:nvPr/>
            </p:nvSpPr>
            <p:spPr bwMode="auto">
              <a:xfrm>
                <a:off x="5199" y="3469"/>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90" name="Oval 162"/>
              <p:cNvSpPr>
                <a:spLocks noChangeArrowheads="1"/>
              </p:cNvSpPr>
              <p:nvPr/>
            </p:nvSpPr>
            <p:spPr bwMode="auto">
              <a:xfrm>
                <a:off x="5202" y="3413"/>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691" name="Freeform 163"/>
              <p:cNvSpPr>
                <a:spLocks/>
              </p:cNvSpPr>
              <p:nvPr/>
            </p:nvSpPr>
            <p:spPr bwMode="auto">
              <a:xfrm>
                <a:off x="5331" y="3435"/>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92" name="Freeform 164"/>
              <p:cNvSpPr>
                <a:spLocks/>
              </p:cNvSpPr>
              <p:nvPr/>
            </p:nvSpPr>
            <p:spPr bwMode="auto">
              <a:xfrm>
                <a:off x="5204" y="3436"/>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93" name="Freeform 165"/>
              <p:cNvSpPr>
                <a:spLocks/>
              </p:cNvSpPr>
              <p:nvPr/>
            </p:nvSpPr>
            <p:spPr bwMode="auto">
              <a:xfrm>
                <a:off x="5280" y="3471"/>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94" name="Freeform 166"/>
              <p:cNvSpPr>
                <a:spLocks/>
              </p:cNvSpPr>
              <p:nvPr/>
            </p:nvSpPr>
            <p:spPr bwMode="auto">
              <a:xfrm>
                <a:off x="5280" y="3411"/>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5" name="Group 167"/>
            <p:cNvGrpSpPr>
              <a:grpSpLocks/>
            </p:cNvGrpSpPr>
            <p:nvPr/>
          </p:nvGrpSpPr>
          <p:grpSpPr bwMode="auto">
            <a:xfrm>
              <a:off x="4704" y="2947"/>
              <a:ext cx="340" cy="217"/>
              <a:chOff x="4704" y="2947"/>
              <a:chExt cx="340" cy="217"/>
            </a:xfrm>
          </p:grpSpPr>
          <p:sp>
            <p:nvSpPr>
              <p:cNvPr id="22696" name="Oval 168"/>
              <p:cNvSpPr>
                <a:spLocks noChangeArrowheads="1"/>
              </p:cNvSpPr>
              <p:nvPr/>
            </p:nvSpPr>
            <p:spPr bwMode="auto">
              <a:xfrm>
                <a:off x="4706" y="3012"/>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97" name="Rectangle 169"/>
              <p:cNvSpPr>
                <a:spLocks noChangeArrowheads="1"/>
              </p:cNvSpPr>
              <p:nvPr/>
            </p:nvSpPr>
            <p:spPr bwMode="auto">
              <a:xfrm>
                <a:off x="4704" y="3029"/>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98" name="Oval 170"/>
              <p:cNvSpPr>
                <a:spLocks noChangeArrowheads="1"/>
              </p:cNvSpPr>
              <p:nvPr/>
            </p:nvSpPr>
            <p:spPr bwMode="auto">
              <a:xfrm>
                <a:off x="4706" y="2948"/>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699" name="Freeform 171"/>
              <p:cNvSpPr>
                <a:spLocks/>
              </p:cNvSpPr>
              <p:nvPr/>
            </p:nvSpPr>
            <p:spPr bwMode="auto">
              <a:xfrm>
                <a:off x="4893" y="2981"/>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00" name="Freeform 172"/>
              <p:cNvSpPr>
                <a:spLocks/>
              </p:cNvSpPr>
              <p:nvPr/>
            </p:nvSpPr>
            <p:spPr bwMode="auto">
              <a:xfrm>
                <a:off x="4711" y="2983"/>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01" name="Freeform 173"/>
              <p:cNvSpPr>
                <a:spLocks/>
              </p:cNvSpPr>
              <p:nvPr/>
            </p:nvSpPr>
            <p:spPr bwMode="auto">
              <a:xfrm>
                <a:off x="4819" y="3033"/>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02" name="Freeform 174"/>
              <p:cNvSpPr>
                <a:spLocks/>
              </p:cNvSpPr>
              <p:nvPr/>
            </p:nvSpPr>
            <p:spPr bwMode="auto">
              <a:xfrm>
                <a:off x="4819" y="2947"/>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6" name="Group 175"/>
            <p:cNvGrpSpPr>
              <a:grpSpLocks/>
            </p:cNvGrpSpPr>
            <p:nvPr/>
          </p:nvGrpSpPr>
          <p:grpSpPr bwMode="auto">
            <a:xfrm>
              <a:off x="4176" y="3043"/>
              <a:ext cx="340" cy="217"/>
              <a:chOff x="4176" y="3043"/>
              <a:chExt cx="340" cy="217"/>
            </a:xfrm>
          </p:grpSpPr>
          <p:sp>
            <p:nvSpPr>
              <p:cNvPr id="22704" name="Oval 176"/>
              <p:cNvSpPr>
                <a:spLocks noChangeArrowheads="1"/>
              </p:cNvSpPr>
              <p:nvPr/>
            </p:nvSpPr>
            <p:spPr bwMode="auto">
              <a:xfrm>
                <a:off x="4178" y="3108"/>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05" name="Rectangle 177"/>
              <p:cNvSpPr>
                <a:spLocks noChangeArrowheads="1"/>
              </p:cNvSpPr>
              <p:nvPr/>
            </p:nvSpPr>
            <p:spPr bwMode="auto">
              <a:xfrm>
                <a:off x="4176" y="3125"/>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06" name="Oval 178"/>
              <p:cNvSpPr>
                <a:spLocks noChangeArrowheads="1"/>
              </p:cNvSpPr>
              <p:nvPr/>
            </p:nvSpPr>
            <p:spPr bwMode="auto">
              <a:xfrm>
                <a:off x="4178" y="3044"/>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707" name="Freeform 179"/>
              <p:cNvSpPr>
                <a:spLocks/>
              </p:cNvSpPr>
              <p:nvPr/>
            </p:nvSpPr>
            <p:spPr bwMode="auto">
              <a:xfrm>
                <a:off x="4365" y="3077"/>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08" name="Freeform 180"/>
              <p:cNvSpPr>
                <a:spLocks/>
              </p:cNvSpPr>
              <p:nvPr/>
            </p:nvSpPr>
            <p:spPr bwMode="auto">
              <a:xfrm>
                <a:off x="4183" y="3079"/>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09" name="Freeform 181"/>
              <p:cNvSpPr>
                <a:spLocks/>
              </p:cNvSpPr>
              <p:nvPr/>
            </p:nvSpPr>
            <p:spPr bwMode="auto">
              <a:xfrm>
                <a:off x="4291" y="3129"/>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10" name="Freeform 182"/>
              <p:cNvSpPr>
                <a:spLocks/>
              </p:cNvSpPr>
              <p:nvPr/>
            </p:nvSpPr>
            <p:spPr bwMode="auto">
              <a:xfrm>
                <a:off x="4291" y="3043"/>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7" name="Group 183"/>
            <p:cNvGrpSpPr>
              <a:grpSpLocks/>
            </p:cNvGrpSpPr>
            <p:nvPr/>
          </p:nvGrpSpPr>
          <p:grpSpPr bwMode="auto">
            <a:xfrm>
              <a:off x="3552" y="2995"/>
              <a:ext cx="340" cy="217"/>
              <a:chOff x="3552" y="2995"/>
              <a:chExt cx="340" cy="217"/>
            </a:xfrm>
          </p:grpSpPr>
          <p:sp>
            <p:nvSpPr>
              <p:cNvPr id="22712" name="Oval 184"/>
              <p:cNvSpPr>
                <a:spLocks noChangeArrowheads="1"/>
              </p:cNvSpPr>
              <p:nvPr/>
            </p:nvSpPr>
            <p:spPr bwMode="auto">
              <a:xfrm>
                <a:off x="3554" y="3060"/>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13" name="Rectangle 185"/>
              <p:cNvSpPr>
                <a:spLocks noChangeArrowheads="1"/>
              </p:cNvSpPr>
              <p:nvPr/>
            </p:nvSpPr>
            <p:spPr bwMode="auto">
              <a:xfrm>
                <a:off x="3552" y="3077"/>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14" name="Oval 186"/>
              <p:cNvSpPr>
                <a:spLocks noChangeArrowheads="1"/>
              </p:cNvSpPr>
              <p:nvPr/>
            </p:nvSpPr>
            <p:spPr bwMode="auto">
              <a:xfrm>
                <a:off x="3554" y="2996"/>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2715" name="Freeform 187"/>
              <p:cNvSpPr>
                <a:spLocks/>
              </p:cNvSpPr>
              <p:nvPr/>
            </p:nvSpPr>
            <p:spPr bwMode="auto">
              <a:xfrm>
                <a:off x="3741" y="3029"/>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16" name="Freeform 188"/>
              <p:cNvSpPr>
                <a:spLocks/>
              </p:cNvSpPr>
              <p:nvPr/>
            </p:nvSpPr>
            <p:spPr bwMode="auto">
              <a:xfrm>
                <a:off x="3559" y="3031"/>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17" name="Freeform 189"/>
              <p:cNvSpPr>
                <a:spLocks/>
              </p:cNvSpPr>
              <p:nvPr/>
            </p:nvSpPr>
            <p:spPr bwMode="auto">
              <a:xfrm>
                <a:off x="3667" y="3081"/>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18" name="Freeform 190"/>
              <p:cNvSpPr>
                <a:spLocks/>
              </p:cNvSpPr>
              <p:nvPr/>
            </p:nvSpPr>
            <p:spPr bwMode="auto">
              <a:xfrm>
                <a:off x="3667" y="2995"/>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8" name="Group 191"/>
            <p:cNvGrpSpPr>
              <a:grpSpLocks/>
            </p:cNvGrpSpPr>
            <p:nvPr/>
          </p:nvGrpSpPr>
          <p:grpSpPr bwMode="auto">
            <a:xfrm>
              <a:off x="3902" y="3555"/>
              <a:ext cx="239" cy="151"/>
              <a:chOff x="3902" y="3555"/>
              <a:chExt cx="239" cy="151"/>
            </a:xfrm>
          </p:grpSpPr>
          <p:sp>
            <p:nvSpPr>
              <p:cNvPr id="22720" name="Oval 192"/>
              <p:cNvSpPr>
                <a:spLocks noChangeArrowheads="1"/>
              </p:cNvSpPr>
              <p:nvPr/>
            </p:nvSpPr>
            <p:spPr bwMode="auto">
              <a:xfrm>
                <a:off x="3905" y="3602"/>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21" name="Rectangle 193"/>
              <p:cNvSpPr>
                <a:spLocks noChangeArrowheads="1"/>
              </p:cNvSpPr>
              <p:nvPr/>
            </p:nvSpPr>
            <p:spPr bwMode="auto">
              <a:xfrm>
                <a:off x="3902" y="3613"/>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22" name="Oval 194"/>
              <p:cNvSpPr>
                <a:spLocks noChangeArrowheads="1"/>
              </p:cNvSpPr>
              <p:nvPr/>
            </p:nvSpPr>
            <p:spPr bwMode="auto">
              <a:xfrm>
                <a:off x="3905" y="3557"/>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723" name="Freeform 195"/>
              <p:cNvSpPr>
                <a:spLocks/>
              </p:cNvSpPr>
              <p:nvPr/>
            </p:nvSpPr>
            <p:spPr bwMode="auto">
              <a:xfrm>
                <a:off x="4035" y="3579"/>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24" name="Freeform 196"/>
              <p:cNvSpPr>
                <a:spLocks/>
              </p:cNvSpPr>
              <p:nvPr/>
            </p:nvSpPr>
            <p:spPr bwMode="auto">
              <a:xfrm>
                <a:off x="3907" y="3580"/>
                <a:ext cx="102" cy="55"/>
              </a:xfrm>
              <a:custGeom>
                <a:avLst/>
                <a:gdLst/>
                <a:ahLst/>
                <a:cxnLst>
                  <a:cxn ang="0">
                    <a:pos x="5" y="15"/>
                  </a:cxn>
                  <a:cxn ang="0">
                    <a:pos x="64" y="15"/>
                  </a:cxn>
                  <a:cxn ang="0">
                    <a:pos x="67" y="0"/>
                  </a:cxn>
                  <a:cxn ang="0">
                    <a:pos x="101" y="27"/>
                  </a:cxn>
                  <a:cxn ang="0">
                    <a:pos x="59" y="54"/>
                  </a:cxn>
                  <a:cxn ang="0">
                    <a:pos x="62" y="39"/>
                  </a:cxn>
                  <a:cxn ang="0">
                    <a:pos x="0" y="39"/>
                  </a:cxn>
                  <a:cxn ang="0">
                    <a:pos x="5" y="12"/>
                  </a:cxn>
                  <a:cxn ang="0">
                    <a:pos x="5" y="15"/>
                  </a:cxn>
                </a:cxnLst>
                <a:rect l="0" t="0" r="r" b="b"/>
                <a:pathLst>
                  <a:path w="102" h="55">
                    <a:moveTo>
                      <a:pt x="5" y="15"/>
                    </a:moveTo>
                    <a:lnTo>
                      <a:pt x="64" y="15"/>
                    </a:lnTo>
                    <a:lnTo>
                      <a:pt x="67" y="0"/>
                    </a:lnTo>
                    <a:lnTo>
                      <a:pt x="101" y="27"/>
                    </a:lnTo>
                    <a:lnTo>
                      <a:pt x="59" y="54"/>
                    </a:lnTo>
                    <a:lnTo>
                      <a:pt x="62" y="39"/>
                    </a:lnTo>
                    <a:lnTo>
                      <a:pt x="0" y="39"/>
                    </a:lnTo>
                    <a:lnTo>
                      <a:pt x="5" y="12"/>
                    </a:lnTo>
                    <a:lnTo>
                      <a:pt x="5"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25" name="Freeform 197"/>
              <p:cNvSpPr>
                <a:spLocks/>
              </p:cNvSpPr>
              <p:nvPr/>
            </p:nvSpPr>
            <p:spPr bwMode="auto">
              <a:xfrm>
                <a:off x="3983" y="3615"/>
                <a:ext cx="72" cy="46"/>
              </a:xfrm>
              <a:custGeom>
                <a:avLst/>
                <a:gdLst/>
                <a:ahLst/>
                <a:cxnLst>
                  <a:cxn ang="0">
                    <a:pos x="47" y="0"/>
                  </a:cxn>
                  <a:cxn ang="0">
                    <a:pos x="47" y="22"/>
                  </a:cxn>
                  <a:cxn ang="0">
                    <a:pos x="71" y="22"/>
                  </a:cxn>
                  <a:cxn ang="0">
                    <a:pos x="37" y="45"/>
                  </a:cxn>
                  <a:cxn ang="0">
                    <a:pos x="0" y="22"/>
                  </a:cxn>
                  <a:cxn ang="0">
                    <a:pos x="25" y="22"/>
                  </a:cxn>
                  <a:cxn ang="0">
                    <a:pos x="25" y="0"/>
                  </a:cxn>
                  <a:cxn ang="0">
                    <a:pos x="35" y="0"/>
                  </a:cxn>
                  <a:cxn ang="0">
                    <a:pos x="47" y="0"/>
                  </a:cxn>
                </a:cxnLst>
                <a:rect l="0" t="0" r="r" b="b"/>
                <a:pathLst>
                  <a:path w="72" h="46">
                    <a:moveTo>
                      <a:pt x="47" y="0"/>
                    </a:moveTo>
                    <a:lnTo>
                      <a:pt x="47" y="22"/>
                    </a:lnTo>
                    <a:lnTo>
                      <a:pt x="71" y="22"/>
                    </a:lnTo>
                    <a:lnTo>
                      <a:pt x="37" y="45"/>
                    </a:lnTo>
                    <a:lnTo>
                      <a:pt x="0" y="22"/>
                    </a:lnTo>
                    <a:lnTo>
                      <a:pt x="25" y="22"/>
                    </a:lnTo>
                    <a:lnTo>
                      <a:pt x="25" y="0"/>
                    </a:lnTo>
                    <a:lnTo>
                      <a:pt x="35" y="0"/>
                    </a:lnTo>
                    <a:lnTo>
                      <a:pt x="4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26" name="Freeform 198"/>
              <p:cNvSpPr>
                <a:spLocks/>
              </p:cNvSpPr>
              <p:nvPr/>
            </p:nvSpPr>
            <p:spPr bwMode="auto">
              <a:xfrm>
                <a:off x="3983" y="3555"/>
                <a:ext cx="72" cy="48"/>
              </a:xfrm>
              <a:custGeom>
                <a:avLst/>
                <a:gdLst/>
                <a:ahLst/>
                <a:cxnLst>
                  <a:cxn ang="0">
                    <a:pos x="25" y="47"/>
                  </a:cxn>
                  <a:cxn ang="0">
                    <a:pos x="25" y="22"/>
                  </a:cxn>
                  <a:cxn ang="0">
                    <a:pos x="0" y="22"/>
                  </a:cxn>
                  <a:cxn ang="0">
                    <a:pos x="37" y="0"/>
                  </a:cxn>
                  <a:cxn ang="0">
                    <a:pos x="71" y="22"/>
                  </a:cxn>
                  <a:cxn ang="0">
                    <a:pos x="49" y="22"/>
                  </a:cxn>
                  <a:cxn ang="0">
                    <a:pos x="49" y="47"/>
                  </a:cxn>
                  <a:cxn ang="0">
                    <a:pos x="37" y="47"/>
                  </a:cxn>
                  <a:cxn ang="0">
                    <a:pos x="25" y="47"/>
                  </a:cxn>
                </a:cxnLst>
                <a:rect l="0" t="0" r="r" b="b"/>
                <a:pathLst>
                  <a:path w="72" h="48">
                    <a:moveTo>
                      <a:pt x="25" y="47"/>
                    </a:moveTo>
                    <a:lnTo>
                      <a:pt x="25" y="22"/>
                    </a:lnTo>
                    <a:lnTo>
                      <a:pt x="0" y="22"/>
                    </a:lnTo>
                    <a:lnTo>
                      <a:pt x="37" y="0"/>
                    </a:lnTo>
                    <a:lnTo>
                      <a:pt x="71" y="22"/>
                    </a:lnTo>
                    <a:lnTo>
                      <a:pt x="49" y="22"/>
                    </a:lnTo>
                    <a:lnTo>
                      <a:pt x="49" y="47"/>
                    </a:lnTo>
                    <a:lnTo>
                      <a:pt x="37" y="47"/>
                    </a:lnTo>
                    <a:lnTo>
                      <a:pt x="2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9" name="Group 199"/>
            <p:cNvGrpSpPr>
              <a:grpSpLocks/>
            </p:cNvGrpSpPr>
            <p:nvPr/>
          </p:nvGrpSpPr>
          <p:grpSpPr bwMode="auto">
            <a:xfrm>
              <a:off x="3231" y="3507"/>
              <a:ext cx="238" cy="151"/>
              <a:chOff x="3231" y="3507"/>
              <a:chExt cx="238" cy="151"/>
            </a:xfrm>
          </p:grpSpPr>
          <p:sp>
            <p:nvSpPr>
              <p:cNvPr id="22728" name="Oval 200"/>
              <p:cNvSpPr>
                <a:spLocks noChangeArrowheads="1"/>
              </p:cNvSpPr>
              <p:nvPr/>
            </p:nvSpPr>
            <p:spPr bwMode="auto">
              <a:xfrm>
                <a:off x="3234" y="3554"/>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29" name="Rectangle 201"/>
              <p:cNvSpPr>
                <a:spLocks noChangeArrowheads="1"/>
              </p:cNvSpPr>
              <p:nvPr/>
            </p:nvSpPr>
            <p:spPr bwMode="auto">
              <a:xfrm>
                <a:off x="3231" y="3565"/>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30" name="Oval 202"/>
              <p:cNvSpPr>
                <a:spLocks noChangeArrowheads="1"/>
              </p:cNvSpPr>
              <p:nvPr/>
            </p:nvSpPr>
            <p:spPr bwMode="auto">
              <a:xfrm>
                <a:off x="3234" y="3509"/>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731" name="Freeform 203"/>
              <p:cNvSpPr>
                <a:spLocks/>
              </p:cNvSpPr>
              <p:nvPr/>
            </p:nvSpPr>
            <p:spPr bwMode="auto">
              <a:xfrm>
                <a:off x="3363" y="3531"/>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32" name="Freeform 204"/>
              <p:cNvSpPr>
                <a:spLocks/>
              </p:cNvSpPr>
              <p:nvPr/>
            </p:nvSpPr>
            <p:spPr bwMode="auto">
              <a:xfrm>
                <a:off x="3236" y="3532"/>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33" name="Freeform 205"/>
              <p:cNvSpPr>
                <a:spLocks/>
              </p:cNvSpPr>
              <p:nvPr/>
            </p:nvSpPr>
            <p:spPr bwMode="auto">
              <a:xfrm>
                <a:off x="3312" y="3567"/>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34" name="Freeform 206"/>
              <p:cNvSpPr>
                <a:spLocks/>
              </p:cNvSpPr>
              <p:nvPr/>
            </p:nvSpPr>
            <p:spPr bwMode="auto">
              <a:xfrm>
                <a:off x="3312" y="3507"/>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grpSp>
        <p:nvGrpSpPr>
          <p:cNvPr id="30" name="Group 207"/>
          <p:cNvGrpSpPr>
            <a:grpSpLocks/>
          </p:cNvGrpSpPr>
          <p:nvPr/>
        </p:nvGrpSpPr>
        <p:grpSpPr bwMode="auto">
          <a:xfrm>
            <a:off x="7262813" y="5643563"/>
            <a:ext cx="377825" cy="239713"/>
            <a:chOff x="4575" y="3555"/>
            <a:chExt cx="238" cy="151"/>
          </a:xfrm>
        </p:grpSpPr>
        <p:sp>
          <p:nvSpPr>
            <p:cNvPr id="22736" name="Oval 208"/>
            <p:cNvSpPr>
              <a:spLocks noChangeArrowheads="1"/>
            </p:cNvSpPr>
            <p:nvPr/>
          </p:nvSpPr>
          <p:spPr bwMode="auto">
            <a:xfrm>
              <a:off x="4581" y="3602"/>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37" name="Rectangle 209"/>
            <p:cNvSpPr>
              <a:spLocks noChangeArrowheads="1"/>
            </p:cNvSpPr>
            <p:nvPr/>
          </p:nvSpPr>
          <p:spPr bwMode="auto">
            <a:xfrm>
              <a:off x="4575" y="3613"/>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38" name="Oval 210"/>
            <p:cNvSpPr>
              <a:spLocks noChangeArrowheads="1"/>
            </p:cNvSpPr>
            <p:nvPr/>
          </p:nvSpPr>
          <p:spPr bwMode="auto">
            <a:xfrm>
              <a:off x="4581" y="3557"/>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2739" name="Freeform 211"/>
            <p:cNvSpPr>
              <a:spLocks/>
            </p:cNvSpPr>
            <p:nvPr/>
          </p:nvSpPr>
          <p:spPr bwMode="auto">
            <a:xfrm>
              <a:off x="4581" y="3579"/>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40" name="Freeform 212"/>
            <p:cNvSpPr>
              <a:spLocks/>
            </p:cNvSpPr>
            <p:nvPr/>
          </p:nvSpPr>
          <p:spPr bwMode="auto">
            <a:xfrm>
              <a:off x="4708" y="3580"/>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41" name="Freeform 213"/>
            <p:cNvSpPr>
              <a:spLocks/>
            </p:cNvSpPr>
            <p:nvPr/>
          </p:nvSpPr>
          <p:spPr bwMode="auto">
            <a:xfrm>
              <a:off x="4662" y="3615"/>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42" name="Freeform 214"/>
            <p:cNvSpPr>
              <a:spLocks/>
            </p:cNvSpPr>
            <p:nvPr/>
          </p:nvSpPr>
          <p:spPr bwMode="auto">
            <a:xfrm>
              <a:off x="4662" y="3555"/>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31" name="Group 215"/>
          <p:cNvGrpSpPr>
            <a:grpSpLocks/>
          </p:cNvGrpSpPr>
          <p:nvPr/>
        </p:nvGrpSpPr>
        <p:grpSpPr bwMode="auto">
          <a:xfrm>
            <a:off x="2544165" y="2663091"/>
            <a:ext cx="341313" cy="173038"/>
            <a:chOff x="3120" y="2104"/>
            <a:chExt cx="215" cy="109"/>
          </a:xfrm>
        </p:grpSpPr>
        <p:sp>
          <p:nvSpPr>
            <p:cNvPr id="22744" name="Oval 216"/>
            <p:cNvSpPr>
              <a:spLocks noChangeArrowheads="1"/>
            </p:cNvSpPr>
            <p:nvPr/>
          </p:nvSpPr>
          <p:spPr bwMode="auto">
            <a:xfrm>
              <a:off x="3126" y="2138"/>
              <a:ext cx="206" cy="75"/>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745" name="Rectangle 217"/>
            <p:cNvSpPr>
              <a:spLocks noChangeArrowheads="1"/>
            </p:cNvSpPr>
            <p:nvPr/>
          </p:nvSpPr>
          <p:spPr bwMode="auto">
            <a:xfrm>
              <a:off x="3120" y="2146"/>
              <a:ext cx="215"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746" name="Oval 218"/>
            <p:cNvSpPr>
              <a:spLocks noChangeArrowheads="1"/>
            </p:cNvSpPr>
            <p:nvPr/>
          </p:nvSpPr>
          <p:spPr bwMode="auto">
            <a:xfrm>
              <a:off x="3126" y="2106"/>
              <a:ext cx="206" cy="7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2747" name="Freeform 219"/>
            <p:cNvSpPr>
              <a:spLocks/>
            </p:cNvSpPr>
            <p:nvPr/>
          </p:nvSpPr>
          <p:spPr bwMode="auto">
            <a:xfrm>
              <a:off x="3125" y="2121"/>
              <a:ext cx="91" cy="40"/>
            </a:xfrm>
            <a:custGeom>
              <a:avLst/>
              <a:gdLst/>
              <a:ahLst/>
              <a:cxnLst>
                <a:cxn ang="0">
                  <a:pos x="2" y="10"/>
                </a:cxn>
                <a:cxn ang="0">
                  <a:pos x="57" y="10"/>
                </a:cxn>
                <a:cxn ang="0">
                  <a:pos x="59" y="0"/>
                </a:cxn>
                <a:cxn ang="0">
                  <a:pos x="90" y="19"/>
                </a:cxn>
                <a:cxn ang="0">
                  <a:pos x="52" y="39"/>
                </a:cxn>
                <a:cxn ang="0">
                  <a:pos x="52" y="30"/>
                </a:cxn>
                <a:cxn ang="0">
                  <a:pos x="0" y="30"/>
                </a:cxn>
                <a:cxn ang="0">
                  <a:pos x="0" y="19"/>
                </a:cxn>
                <a:cxn ang="0">
                  <a:pos x="2" y="10"/>
                </a:cxn>
              </a:cxnLst>
              <a:rect l="0" t="0" r="r" b="b"/>
              <a:pathLst>
                <a:path w="91" h="40">
                  <a:moveTo>
                    <a:pt x="2" y="10"/>
                  </a:moveTo>
                  <a:lnTo>
                    <a:pt x="57" y="10"/>
                  </a:lnTo>
                  <a:lnTo>
                    <a:pt x="59" y="0"/>
                  </a:lnTo>
                  <a:lnTo>
                    <a:pt x="90" y="19"/>
                  </a:lnTo>
                  <a:lnTo>
                    <a:pt x="52" y="39"/>
                  </a:lnTo>
                  <a:lnTo>
                    <a:pt x="52" y="30"/>
                  </a:lnTo>
                  <a:lnTo>
                    <a:pt x="0" y="30"/>
                  </a:lnTo>
                  <a:lnTo>
                    <a:pt x="0" y="19"/>
                  </a:lnTo>
                  <a:lnTo>
                    <a:pt x="2" y="1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48" name="Freeform 220"/>
            <p:cNvSpPr>
              <a:spLocks/>
            </p:cNvSpPr>
            <p:nvPr/>
          </p:nvSpPr>
          <p:spPr bwMode="auto">
            <a:xfrm>
              <a:off x="3240" y="2122"/>
              <a:ext cx="91" cy="40"/>
            </a:xfrm>
            <a:custGeom>
              <a:avLst/>
              <a:gdLst/>
              <a:ahLst/>
              <a:cxnLst>
                <a:cxn ang="0">
                  <a:pos x="85" y="10"/>
                </a:cxn>
                <a:cxn ang="0">
                  <a:pos x="33" y="10"/>
                </a:cxn>
                <a:cxn ang="0">
                  <a:pos x="30" y="0"/>
                </a:cxn>
                <a:cxn ang="0">
                  <a:pos x="0" y="19"/>
                </a:cxn>
                <a:cxn ang="0">
                  <a:pos x="37" y="39"/>
                </a:cxn>
                <a:cxn ang="0">
                  <a:pos x="35" y="28"/>
                </a:cxn>
                <a:cxn ang="0">
                  <a:pos x="90" y="28"/>
                </a:cxn>
                <a:cxn ang="0">
                  <a:pos x="85" y="8"/>
                </a:cxn>
                <a:cxn ang="0">
                  <a:pos x="85" y="10"/>
                </a:cxn>
              </a:cxnLst>
              <a:rect l="0" t="0" r="r" b="b"/>
              <a:pathLst>
                <a:path w="91" h="40">
                  <a:moveTo>
                    <a:pt x="85" y="10"/>
                  </a:moveTo>
                  <a:lnTo>
                    <a:pt x="33" y="10"/>
                  </a:lnTo>
                  <a:lnTo>
                    <a:pt x="30" y="0"/>
                  </a:lnTo>
                  <a:lnTo>
                    <a:pt x="0" y="19"/>
                  </a:lnTo>
                  <a:lnTo>
                    <a:pt x="37" y="39"/>
                  </a:lnTo>
                  <a:lnTo>
                    <a:pt x="35" y="28"/>
                  </a:lnTo>
                  <a:lnTo>
                    <a:pt x="90" y="28"/>
                  </a:lnTo>
                  <a:lnTo>
                    <a:pt x="85" y="8"/>
                  </a:lnTo>
                  <a:lnTo>
                    <a:pt x="85" y="10"/>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749" name="Freeform 221"/>
            <p:cNvSpPr>
              <a:spLocks/>
            </p:cNvSpPr>
            <p:nvPr/>
          </p:nvSpPr>
          <p:spPr bwMode="auto">
            <a:xfrm>
              <a:off x="3198" y="2148"/>
              <a:ext cx="65" cy="33"/>
            </a:xfrm>
            <a:custGeom>
              <a:avLst/>
              <a:gdLst/>
              <a:ahLst/>
              <a:cxnLst>
                <a:cxn ang="0">
                  <a:pos x="22" y="0"/>
                </a:cxn>
                <a:cxn ang="0">
                  <a:pos x="22" y="16"/>
                </a:cxn>
                <a:cxn ang="0">
                  <a:pos x="0" y="16"/>
                </a:cxn>
                <a:cxn ang="0">
                  <a:pos x="30" y="32"/>
                </a:cxn>
                <a:cxn ang="0">
                  <a:pos x="64" y="16"/>
                </a:cxn>
                <a:cxn ang="0">
                  <a:pos x="41" y="16"/>
                </a:cxn>
                <a:cxn ang="0">
                  <a:pos x="41" y="0"/>
                </a:cxn>
                <a:cxn ang="0">
                  <a:pos x="33" y="0"/>
                </a:cxn>
                <a:cxn ang="0">
                  <a:pos x="22" y="0"/>
                </a:cxn>
              </a:cxnLst>
              <a:rect l="0" t="0" r="r" b="b"/>
              <a:pathLst>
                <a:path w="65" h="33">
                  <a:moveTo>
                    <a:pt x="22" y="0"/>
                  </a:moveTo>
                  <a:lnTo>
                    <a:pt x="22" y="16"/>
                  </a:lnTo>
                  <a:lnTo>
                    <a:pt x="0" y="16"/>
                  </a:lnTo>
                  <a:lnTo>
                    <a:pt x="30" y="32"/>
                  </a:lnTo>
                  <a:lnTo>
                    <a:pt x="64" y="16"/>
                  </a:lnTo>
                  <a:lnTo>
                    <a:pt x="41" y="16"/>
                  </a:lnTo>
                  <a:lnTo>
                    <a:pt x="41" y="0"/>
                  </a:lnTo>
                  <a:lnTo>
                    <a:pt x="33" y="0"/>
                  </a:lnTo>
                  <a:lnTo>
                    <a:pt x="22"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750" name="Freeform 222"/>
            <p:cNvSpPr>
              <a:spLocks/>
            </p:cNvSpPr>
            <p:nvPr/>
          </p:nvSpPr>
          <p:spPr bwMode="auto">
            <a:xfrm>
              <a:off x="3198" y="2104"/>
              <a:ext cx="65" cy="36"/>
            </a:xfrm>
            <a:custGeom>
              <a:avLst/>
              <a:gdLst/>
              <a:ahLst/>
              <a:cxnLst>
                <a:cxn ang="0">
                  <a:pos x="41" y="35"/>
                </a:cxn>
                <a:cxn ang="0">
                  <a:pos x="41" y="16"/>
                </a:cxn>
                <a:cxn ang="0">
                  <a:pos x="64" y="16"/>
                </a:cxn>
                <a:cxn ang="0">
                  <a:pos x="30" y="0"/>
                </a:cxn>
                <a:cxn ang="0">
                  <a:pos x="0" y="16"/>
                </a:cxn>
                <a:cxn ang="0">
                  <a:pos x="19" y="16"/>
                </a:cxn>
                <a:cxn ang="0">
                  <a:pos x="19" y="35"/>
                </a:cxn>
                <a:cxn ang="0">
                  <a:pos x="30" y="35"/>
                </a:cxn>
                <a:cxn ang="0">
                  <a:pos x="41" y="35"/>
                </a:cxn>
              </a:cxnLst>
              <a:rect l="0" t="0" r="r" b="b"/>
              <a:pathLst>
                <a:path w="65" h="36">
                  <a:moveTo>
                    <a:pt x="41" y="35"/>
                  </a:moveTo>
                  <a:lnTo>
                    <a:pt x="41" y="16"/>
                  </a:lnTo>
                  <a:lnTo>
                    <a:pt x="64" y="16"/>
                  </a:lnTo>
                  <a:lnTo>
                    <a:pt x="30" y="0"/>
                  </a:lnTo>
                  <a:lnTo>
                    <a:pt x="0" y="16"/>
                  </a:lnTo>
                  <a:lnTo>
                    <a:pt x="19" y="16"/>
                  </a:lnTo>
                  <a:lnTo>
                    <a:pt x="19" y="35"/>
                  </a:lnTo>
                  <a:lnTo>
                    <a:pt x="30" y="35"/>
                  </a:lnTo>
                  <a:lnTo>
                    <a:pt x="41"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sp>
        <p:nvSpPr>
          <p:cNvPr id="22751" name="Oval 223"/>
          <p:cNvSpPr>
            <a:spLocks noChangeArrowheads="1"/>
          </p:cNvSpPr>
          <p:nvPr/>
        </p:nvSpPr>
        <p:spPr bwMode="auto">
          <a:xfrm>
            <a:off x="4191000" y="3886200"/>
            <a:ext cx="609600" cy="6096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endParaRPr lang="en-GB"/>
          </a:p>
        </p:txBody>
      </p:sp>
      <p:grpSp>
        <p:nvGrpSpPr>
          <p:cNvPr id="224" name="Group 126"/>
          <p:cNvGrpSpPr>
            <a:grpSpLocks/>
          </p:cNvGrpSpPr>
          <p:nvPr/>
        </p:nvGrpSpPr>
        <p:grpSpPr bwMode="auto">
          <a:xfrm>
            <a:off x="6554740" y="2502196"/>
            <a:ext cx="2319338" cy="758825"/>
            <a:chOff x="3483" y="2690"/>
            <a:chExt cx="1461" cy="478"/>
          </a:xfrm>
        </p:grpSpPr>
        <p:grpSp>
          <p:nvGrpSpPr>
            <p:cNvPr id="225" name="Group 127"/>
            <p:cNvGrpSpPr>
              <a:grpSpLocks/>
            </p:cNvGrpSpPr>
            <p:nvPr/>
          </p:nvGrpSpPr>
          <p:grpSpPr bwMode="auto">
            <a:xfrm>
              <a:off x="3522" y="2714"/>
              <a:ext cx="1422" cy="454"/>
              <a:chOff x="3522" y="2714"/>
              <a:chExt cx="1422" cy="454"/>
            </a:xfrm>
          </p:grpSpPr>
          <p:sp>
            <p:nvSpPr>
              <p:cNvPr id="235" name="Oval 128"/>
              <p:cNvSpPr>
                <a:spLocks noChangeArrowheads="1"/>
              </p:cNvSpPr>
              <p:nvPr/>
            </p:nvSpPr>
            <p:spPr bwMode="auto">
              <a:xfrm>
                <a:off x="3522" y="2858"/>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36" name="Oval 129"/>
              <p:cNvSpPr>
                <a:spLocks noChangeArrowheads="1"/>
              </p:cNvSpPr>
              <p:nvPr/>
            </p:nvSpPr>
            <p:spPr bwMode="auto">
              <a:xfrm>
                <a:off x="3759" y="2791"/>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37" name="Oval 130"/>
              <p:cNvSpPr>
                <a:spLocks noChangeArrowheads="1"/>
              </p:cNvSpPr>
              <p:nvPr/>
            </p:nvSpPr>
            <p:spPr bwMode="auto">
              <a:xfrm>
                <a:off x="4263" y="2938"/>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38" name="Oval 131"/>
              <p:cNvSpPr>
                <a:spLocks noChangeArrowheads="1"/>
              </p:cNvSpPr>
              <p:nvPr/>
            </p:nvSpPr>
            <p:spPr bwMode="auto">
              <a:xfrm>
                <a:off x="4151" y="2827"/>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39" name="Oval 132"/>
              <p:cNvSpPr>
                <a:spLocks noChangeArrowheads="1"/>
              </p:cNvSpPr>
              <p:nvPr/>
            </p:nvSpPr>
            <p:spPr bwMode="auto">
              <a:xfrm>
                <a:off x="3849" y="2958"/>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0" name="Oval 133"/>
              <p:cNvSpPr>
                <a:spLocks noChangeArrowheads="1"/>
              </p:cNvSpPr>
              <p:nvPr/>
            </p:nvSpPr>
            <p:spPr bwMode="auto">
              <a:xfrm>
                <a:off x="4013" y="2714"/>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1" name="Oval 134"/>
              <p:cNvSpPr>
                <a:spLocks noChangeArrowheads="1"/>
              </p:cNvSpPr>
              <p:nvPr/>
            </p:nvSpPr>
            <p:spPr bwMode="auto">
              <a:xfrm>
                <a:off x="4315" y="2824"/>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2" name="Oval 135"/>
              <p:cNvSpPr>
                <a:spLocks noChangeArrowheads="1"/>
              </p:cNvSpPr>
              <p:nvPr/>
            </p:nvSpPr>
            <p:spPr bwMode="auto">
              <a:xfrm>
                <a:off x="4423" y="2911"/>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226" name="Group 136"/>
            <p:cNvGrpSpPr>
              <a:grpSpLocks/>
            </p:cNvGrpSpPr>
            <p:nvPr/>
          </p:nvGrpSpPr>
          <p:grpSpPr bwMode="auto">
            <a:xfrm>
              <a:off x="3483" y="2690"/>
              <a:ext cx="1422" cy="454"/>
              <a:chOff x="3483" y="2690"/>
              <a:chExt cx="1422" cy="454"/>
            </a:xfrm>
          </p:grpSpPr>
          <p:sp>
            <p:nvSpPr>
              <p:cNvPr id="227" name="Oval 137"/>
              <p:cNvSpPr>
                <a:spLocks noChangeArrowheads="1"/>
              </p:cNvSpPr>
              <p:nvPr/>
            </p:nvSpPr>
            <p:spPr bwMode="auto">
              <a:xfrm>
                <a:off x="3483" y="2833"/>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8" name="Oval 138"/>
              <p:cNvSpPr>
                <a:spLocks noChangeArrowheads="1"/>
              </p:cNvSpPr>
              <p:nvPr/>
            </p:nvSpPr>
            <p:spPr bwMode="auto">
              <a:xfrm>
                <a:off x="3720" y="2767"/>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29" name="Oval 139"/>
              <p:cNvSpPr>
                <a:spLocks noChangeArrowheads="1"/>
              </p:cNvSpPr>
              <p:nvPr/>
            </p:nvSpPr>
            <p:spPr bwMode="auto">
              <a:xfrm>
                <a:off x="4224" y="2913"/>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30" name="Oval 140"/>
              <p:cNvSpPr>
                <a:spLocks noChangeArrowheads="1"/>
              </p:cNvSpPr>
              <p:nvPr/>
            </p:nvSpPr>
            <p:spPr bwMode="auto">
              <a:xfrm>
                <a:off x="4112" y="2804"/>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31" name="Oval 141"/>
              <p:cNvSpPr>
                <a:spLocks noChangeArrowheads="1"/>
              </p:cNvSpPr>
              <p:nvPr/>
            </p:nvSpPr>
            <p:spPr bwMode="auto">
              <a:xfrm>
                <a:off x="3811" y="2933"/>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32" name="Oval 142"/>
              <p:cNvSpPr>
                <a:spLocks noChangeArrowheads="1"/>
              </p:cNvSpPr>
              <p:nvPr/>
            </p:nvSpPr>
            <p:spPr bwMode="auto">
              <a:xfrm>
                <a:off x="3974" y="2690"/>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33" name="Oval 143"/>
              <p:cNvSpPr>
                <a:spLocks noChangeArrowheads="1"/>
              </p:cNvSpPr>
              <p:nvPr/>
            </p:nvSpPr>
            <p:spPr bwMode="auto">
              <a:xfrm>
                <a:off x="4276" y="2800"/>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34" name="Oval 144"/>
              <p:cNvSpPr>
                <a:spLocks noChangeArrowheads="1"/>
              </p:cNvSpPr>
              <p:nvPr/>
            </p:nvSpPr>
            <p:spPr bwMode="auto">
              <a:xfrm>
                <a:off x="4384" y="2887"/>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sp>
        <p:nvSpPr>
          <p:cNvPr id="251" name="Rectangle 153"/>
          <p:cNvSpPr>
            <a:spLocks noChangeArrowheads="1"/>
          </p:cNvSpPr>
          <p:nvPr/>
        </p:nvSpPr>
        <p:spPr bwMode="auto">
          <a:xfrm>
            <a:off x="7467553" y="2635546"/>
            <a:ext cx="408215"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dirty="0" smtClean="0">
                <a:solidFill>
                  <a:srgbClr val="081D58"/>
                </a:solidFill>
                <a:effectLst>
                  <a:outerShdw blurRad="38100" dist="38100" dir="2700000" algn="tl">
                    <a:srgbClr val="DDDDDD"/>
                  </a:outerShdw>
                </a:effectLst>
                <a:latin typeface="Arial" charset="0"/>
              </a:rPr>
              <a:t>C</a:t>
            </a:r>
            <a:endParaRPr lang="en-AU" sz="2400" b="0" dirty="0">
              <a:solidFill>
                <a:srgbClr val="081D58"/>
              </a:solidFill>
              <a:effectLst>
                <a:outerShdw blurRad="38100" dist="38100" dir="2700000" algn="tl">
                  <a:srgbClr val="DDDDDD"/>
                </a:outerShdw>
              </a:effectLst>
              <a:latin typeface="Arial" charset="0"/>
            </a:endParaRPr>
          </a:p>
        </p:txBody>
      </p:sp>
      <p:sp>
        <p:nvSpPr>
          <p:cNvPr id="254" name="Line 156"/>
          <p:cNvSpPr>
            <a:spLocks noChangeShapeType="1"/>
          </p:cNvSpPr>
          <p:nvPr/>
        </p:nvSpPr>
        <p:spPr bwMode="auto">
          <a:xfrm flipH="1" flipV="1">
            <a:off x="8071438" y="3327317"/>
            <a:ext cx="557826" cy="619505"/>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55" name="Line 157"/>
          <p:cNvSpPr>
            <a:spLocks noChangeShapeType="1"/>
          </p:cNvSpPr>
          <p:nvPr/>
        </p:nvSpPr>
        <p:spPr bwMode="auto">
          <a:xfrm flipH="1" flipV="1">
            <a:off x="7029064" y="3261022"/>
            <a:ext cx="457200" cy="685800"/>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56" name="Line 158"/>
          <p:cNvSpPr>
            <a:spLocks noChangeShapeType="1"/>
          </p:cNvSpPr>
          <p:nvPr/>
        </p:nvSpPr>
        <p:spPr bwMode="auto">
          <a:xfrm flipV="1">
            <a:off x="6419464" y="3261022"/>
            <a:ext cx="533400" cy="685800"/>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259" name="Group 175"/>
          <p:cNvGrpSpPr>
            <a:grpSpLocks/>
          </p:cNvGrpSpPr>
          <p:nvPr/>
        </p:nvGrpSpPr>
        <p:grpSpPr bwMode="auto">
          <a:xfrm>
            <a:off x="7654878" y="3062584"/>
            <a:ext cx="539750" cy="344488"/>
            <a:chOff x="4176" y="3043"/>
            <a:chExt cx="340" cy="217"/>
          </a:xfrm>
        </p:grpSpPr>
        <p:sp>
          <p:nvSpPr>
            <p:cNvPr id="284" name="Oval 176"/>
            <p:cNvSpPr>
              <a:spLocks noChangeArrowheads="1"/>
            </p:cNvSpPr>
            <p:nvPr/>
          </p:nvSpPr>
          <p:spPr bwMode="auto">
            <a:xfrm>
              <a:off x="4178" y="3108"/>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85" name="Rectangle 177"/>
            <p:cNvSpPr>
              <a:spLocks noChangeArrowheads="1"/>
            </p:cNvSpPr>
            <p:nvPr/>
          </p:nvSpPr>
          <p:spPr bwMode="auto">
            <a:xfrm>
              <a:off x="4176" y="3125"/>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86" name="Oval 178"/>
            <p:cNvSpPr>
              <a:spLocks noChangeArrowheads="1"/>
            </p:cNvSpPr>
            <p:nvPr/>
          </p:nvSpPr>
          <p:spPr bwMode="auto">
            <a:xfrm>
              <a:off x="4178" y="3044"/>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87" name="Freeform 179"/>
            <p:cNvSpPr>
              <a:spLocks/>
            </p:cNvSpPr>
            <p:nvPr/>
          </p:nvSpPr>
          <p:spPr bwMode="auto">
            <a:xfrm>
              <a:off x="4365" y="3077"/>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88" name="Freeform 180"/>
            <p:cNvSpPr>
              <a:spLocks/>
            </p:cNvSpPr>
            <p:nvPr/>
          </p:nvSpPr>
          <p:spPr bwMode="auto">
            <a:xfrm>
              <a:off x="4183" y="3079"/>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89" name="Freeform 181"/>
            <p:cNvSpPr>
              <a:spLocks/>
            </p:cNvSpPr>
            <p:nvPr/>
          </p:nvSpPr>
          <p:spPr bwMode="auto">
            <a:xfrm>
              <a:off x="4291" y="3129"/>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90" name="Freeform 182"/>
            <p:cNvSpPr>
              <a:spLocks/>
            </p:cNvSpPr>
            <p:nvPr/>
          </p:nvSpPr>
          <p:spPr bwMode="auto">
            <a:xfrm>
              <a:off x="4291" y="3043"/>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60" name="Group 183"/>
          <p:cNvGrpSpPr>
            <a:grpSpLocks/>
          </p:cNvGrpSpPr>
          <p:nvPr/>
        </p:nvGrpSpPr>
        <p:grpSpPr bwMode="auto">
          <a:xfrm>
            <a:off x="6664278" y="2986384"/>
            <a:ext cx="539750" cy="344488"/>
            <a:chOff x="3552" y="2995"/>
            <a:chExt cx="340" cy="217"/>
          </a:xfrm>
        </p:grpSpPr>
        <p:sp>
          <p:nvSpPr>
            <p:cNvPr id="277" name="Oval 184"/>
            <p:cNvSpPr>
              <a:spLocks noChangeArrowheads="1"/>
            </p:cNvSpPr>
            <p:nvPr/>
          </p:nvSpPr>
          <p:spPr bwMode="auto">
            <a:xfrm>
              <a:off x="3554" y="3060"/>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78" name="Rectangle 185"/>
            <p:cNvSpPr>
              <a:spLocks noChangeArrowheads="1"/>
            </p:cNvSpPr>
            <p:nvPr/>
          </p:nvSpPr>
          <p:spPr bwMode="auto">
            <a:xfrm>
              <a:off x="3552" y="3077"/>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79" name="Oval 186"/>
            <p:cNvSpPr>
              <a:spLocks noChangeArrowheads="1"/>
            </p:cNvSpPr>
            <p:nvPr/>
          </p:nvSpPr>
          <p:spPr bwMode="auto">
            <a:xfrm>
              <a:off x="3554" y="2996"/>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80" name="Freeform 187"/>
            <p:cNvSpPr>
              <a:spLocks/>
            </p:cNvSpPr>
            <p:nvPr/>
          </p:nvSpPr>
          <p:spPr bwMode="auto">
            <a:xfrm>
              <a:off x="3741" y="3029"/>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81" name="Freeform 188"/>
            <p:cNvSpPr>
              <a:spLocks/>
            </p:cNvSpPr>
            <p:nvPr/>
          </p:nvSpPr>
          <p:spPr bwMode="auto">
            <a:xfrm>
              <a:off x="3559" y="3031"/>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82" name="Freeform 189"/>
            <p:cNvSpPr>
              <a:spLocks/>
            </p:cNvSpPr>
            <p:nvPr/>
          </p:nvSpPr>
          <p:spPr bwMode="auto">
            <a:xfrm>
              <a:off x="3667" y="3081"/>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83" name="Freeform 190"/>
            <p:cNvSpPr>
              <a:spLocks/>
            </p:cNvSpPr>
            <p:nvPr/>
          </p:nvSpPr>
          <p:spPr bwMode="auto">
            <a:xfrm>
              <a:off x="3667" y="2995"/>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61" name="Group 191"/>
          <p:cNvGrpSpPr>
            <a:grpSpLocks/>
          </p:cNvGrpSpPr>
          <p:nvPr/>
        </p:nvGrpSpPr>
        <p:grpSpPr bwMode="auto">
          <a:xfrm>
            <a:off x="7387839" y="3875384"/>
            <a:ext cx="379413" cy="239713"/>
            <a:chOff x="3902" y="3555"/>
            <a:chExt cx="239" cy="151"/>
          </a:xfrm>
        </p:grpSpPr>
        <p:sp>
          <p:nvSpPr>
            <p:cNvPr id="270" name="Oval 192"/>
            <p:cNvSpPr>
              <a:spLocks noChangeArrowheads="1"/>
            </p:cNvSpPr>
            <p:nvPr/>
          </p:nvSpPr>
          <p:spPr bwMode="auto">
            <a:xfrm>
              <a:off x="3905" y="3602"/>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71" name="Rectangle 193"/>
            <p:cNvSpPr>
              <a:spLocks noChangeArrowheads="1"/>
            </p:cNvSpPr>
            <p:nvPr/>
          </p:nvSpPr>
          <p:spPr bwMode="auto">
            <a:xfrm>
              <a:off x="3902" y="3613"/>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72" name="Oval 194"/>
            <p:cNvSpPr>
              <a:spLocks noChangeArrowheads="1"/>
            </p:cNvSpPr>
            <p:nvPr/>
          </p:nvSpPr>
          <p:spPr bwMode="auto">
            <a:xfrm>
              <a:off x="3905" y="3557"/>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73" name="Freeform 195"/>
            <p:cNvSpPr>
              <a:spLocks/>
            </p:cNvSpPr>
            <p:nvPr/>
          </p:nvSpPr>
          <p:spPr bwMode="auto">
            <a:xfrm>
              <a:off x="4035" y="3579"/>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74" name="Freeform 196"/>
            <p:cNvSpPr>
              <a:spLocks/>
            </p:cNvSpPr>
            <p:nvPr/>
          </p:nvSpPr>
          <p:spPr bwMode="auto">
            <a:xfrm>
              <a:off x="3907" y="3580"/>
              <a:ext cx="102" cy="55"/>
            </a:xfrm>
            <a:custGeom>
              <a:avLst/>
              <a:gdLst/>
              <a:ahLst/>
              <a:cxnLst>
                <a:cxn ang="0">
                  <a:pos x="5" y="15"/>
                </a:cxn>
                <a:cxn ang="0">
                  <a:pos x="64" y="15"/>
                </a:cxn>
                <a:cxn ang="0">
                  <a:pos x="67" y="0"/>
                </a:cxn>
                <a:cxn ang="0">
                  <a:pos x="101" y="27"/>
                </a:cxn>
                <a:cxn ang="0">
                  <a:pos x="59" y="54"/>
                </a:cxn>
                <a:cxn ang="0">
                  <a:pos x="62" y="39"/>
                </a:cxn>
                <a:cxn ang="0">
                  <a:pos x="0" y="39"/>
                </a:cxn>
                <a:cxn ang="0">
                  <a:pos x="5" y="12"/>
                </a:cxn>
                <a:cxn ang="0">
                  <a:pos x="5" y="15"/>
                </a:cxn>
              </a:cxnLst>
              <a:rect l="0" t="0" r="r" b="b"/>
              <a:pathLst>
                <a:path w="102" h="55">
                  <a:moveTo>
                    <a:pt x="5" y="15"/>
                  </a:moveTo>
                  <a:lnTo>
                    <a:pt x="64" y="15"/>
                  </a:lnTo>
                  <a:lnTo>
                    <a:pt x="67" y="0"/>
                  </a:lnTo>
                  <a:lnTo>
                    <a:pt x="101" y="27"/>
                  </a:lnTo>
                  <a:lnTo>
                    <a:pt x="59" y="54"/>
                  </a:lnTo>
                  <a:lnTo>
                    <a:pt x="62" y="39"/>
                  </a:lnTo>
                  <a:lnTo>
                    <a:pt x="0" y="39"/>
                  </a:lnTo>
                  <a:lnTo>
                    <a:pt x="5" y="12"/>
                  </a:lnTo>
                  <a:lnTo>
                    <a:pt x="5"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75" name="Freeform 197"/>
            <p:cNvSpPr>
              <a:spLocks/>
            </p:cNvSpPr>
            <p:nvPr/>
          </p:nvSpPr>
          <p:spPr bwMode="auto">
            <a:xfrm>
              <a:off x="3983" y="3615"/>
              <a:ext cx="72" cy="46"/>
            </a:xfrm>
            <a:custGeom>
              <a:avLst/>
              <a:gdLst/>
              <a:ahLst/>
              <a:cxnLst>
                <a:cxn ang="0">
                  <a:pos x="47" y="0"/>
                </a:cxn>
                <a:cxn ang="0">
                  <a:pos x="47" y="22"/>
                </a:cxn>
                <a:cxn ang="0">
                  <a:pos x="71" y="22"/>
                </a:cxn>
                <a:cxn ang="0">
                  <a:pos x="37" y="45"/>
                </a:cxn>
                <a:cxn ang="0">
                  <a:pos x="0" y="22"/>
                </a:cxn>
                <a:cxn ang="0">
                  <a:pos x="25" y="22"/>
                </a:cxn>
                <a:cxn ang="0">
                  <a:pos x="25" y="0"/>
                </a:cxn>
                <a:cxn ang="0">
                  <a:pos x="35" y="0"/>
                </a:cxn>
                <a:cxn ang="0">
                  <a:pos x="47" y="0"/>
                </a:cxn>
              </a:cxnLst>
              <a:rect l="0" t="0" r="r" b="b"/>
              <a:pathLst>
                <a:path w="72" h="46">
                  <a:moveTo>
                    <a:pt x="47" y="0"/>
                  </a:moveTo>
                  <a:lnTo>
                    <a:pt x="47" y="22"/>
                  </a:lnTo>
                  <a:lnTo>
                    <a:pt x="71" y="22"/>
                  </a:lnTo>
                  <a:lnTo>
                    <a:pt x="37" y="45"/>
                  </a:lnTo>
                  <a:lnTo>
                    <a:pt x="0" y="22"/>
                  </a:lnTo>
                  <a:lnTo>
                    <a:pt x="25" y="22"/>
                  </a:lnTo>
                  <a:lnTo>
                    <a:pt x="25" y="0"/>
                  </a:lnTo>
                  <a:lnTo>
                    <a:pt x="35" y="0"/>
                  </a:lnTo>
                  <a:lnTo>
                    <a:pt x="4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76" name="Freeform 198"/>
            <p:cNvSpPr>
              <a:spLocks/>
            </p:cNvSpPr>
            <p:nvPr/>
          </p:nvSpPr>
          <p:spPr bwMode="auto">
            <a:xfrm>
              <a:off x="3983" y="3555"/>
              <a:ext cx="72" cy="48"/>
            </a:xfrm>
            <a:custGeom>
              <a:avLst/>
              <a:gdLst/>
              <a:ahLst/>
              <a:cxnLst>
                <a:cxn ang="0">
                  <a:pos x="25" y="47"/>
                </a:cxn>
                <a:cxn ang="0">
                  <a:pos x="25" y="22"/>
                </a:cxn>
                <a:cxn ang="0">
                  <a:pos x="0" y="22"/>
                </a:cxn>
                <a:cxn ang="0">
                  <a:pos x="37" y="0"/>
                </a:cxn>
                <a:cxn ang="0">
                  <a:pos x="71" y="22"/>
                </a:cxn>
                <a:cxn ang="0">
                  <a:pos x="49" y="22"/>
                </a:cxn>
                <a:cxn ang="0">
                  <a:pos x="49" y="47"/>
                </a:cxn>
                <a:cxn ang="0">
                  <a:pos x="37" y="47"/>
                </a:cxn>
                <a:cxn ang="0">
                  <a:pos x="25" y="47"/>
                </a:cxn>
              </a:cxnLst>
              <a:rect l="0" t="0" r="r" b="b"/>
              <a:pathLst>
                <a:path w="72" h="48">
                  <a:moveTo>
                    <a:pt x="25" y="47"/>
                  </a:moveTo>
                  <a:lnTo>
                    <a:pt x="25" y="22"/>
                  </a:lnTo>
                  <a:lnTo>
                    <a:pt x="0" y="22"/>
                  </a:lnTo>
                  <a:lnTo>
                    <a:pt x="37" y="0"/>
                  </a:lnTo>
                  <a:lnTo>
                    <a:pt x="71" y="22"/>
                  </a:lnTo>
                  <a:lnTo>
                    <a:pt x="49" y="22"/>
                  </a:lnTo>
                  <a:lnTo>
                    <a:pt x="49" y="47"/>
                  </a:lnTo>
                  <a:lnTo>
                    <a:pt x="37" y="47"/>
                  </a:lnTo>
                  <a:lnTo>
                    <a:pt x="2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62" name="Group 199"/>
          <p:cNvGrpSpPr>
            <a:grpSpLocks/>
          </p:cNvGrpSpPr>
          <p:nvPr/>
        </p:nvGrpSpPr>
        <p:grpSpPr bwMode="auto">
          <a:xfrm>
            <a:off x="6322626" y="3799184"/>
            <a:ext cx="377825" cy="239713"/>
            <a:chOff x="3231" y="3507"/>
            <a:chExt cx="238" cy="151"/>
          </a:xfrm>
        </p:grpSpPr>
        <p:sp>
          <p:nvSpPr>
            <p:cNvPr id="263" name="Oval 200"/>
            <p:cNvSpPr>
              <a:spLocks noChangeArrowheads="1"/>
            </p:cNvSpPr>
            <p:nvPr/>
          </p:nvSpPr>
          <p:spPr bwMode="auto">
            <a:xfrm>
              <a:off x="3234" y="3554"/>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64" name="Rectangle 201"/>
            <p:cNvSpPr>
              <a:spLocks noChangeArrowheads="1"/>
            </p:cNvSpPr>
            <p:nvPr/>
          </p:nvSpPr>
          <p:spPr bwMode="auto">
            <a:xfrm>
              <a:off x="3231" y="3565"/>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65" name="Oval 202"/>
            <p:cNvSpPr>
              <a:spLocks noChangeArrowheads="1"/>
            </p:cNvSpPr>
            <p:nvPr/>
          </p:nvSpPr>
          <p:spPr bwMode="auto">
            <a:xfrm>
              <a:off x="3234" y="3509"/>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66" name="Freeform 203"/>
            <p:cNvSpPr>
              <a:spLocks/>
            </p:cNvSpPr>
            <p:nvPr/>
          </p:nvSpPr>
          <p:spPr bwMode="auto">
            <a:xfrm>
              <a:off x="3363" y="3531"/>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67" name="Freeform 204"/>
            <p:cNvSpPr>
              <a:spLocks/>
            </p:cNvSpPr>
            <p:nvPr/>
          </p:nvSpPr>
          <p:spPr bwMode="auto">
            <a:xfrm>
              <a:off x="3236" y="3532"/>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68" name="Freeform 205"/>
            <p:cNvSpPr>
              <a:spLocks/>
            </p:cNvSpPr>
            <p:nvPr/>
          </p:nvSpPr>
          <p:spPr bwMode="auto">
            <a:xfrm>
              <a:off x="3312" y="3567"/>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69" name="Freeform 206"/>
            <p:cNvSpPr>
              <a:spLocks/>
            </p:cNvSpPr>
            <p:nvPr/>
          </p:nvSpPr>
          <p:spPr bwMode="auto">
            <a:xfrm>
              <a:off x="3312" y="3507"/>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305" name="Group 207"/>
          <p:cNvGrpSpPr>
            <a:grpSpLocks/>
          </p:cNvGrpSpPr>
          <p:nvPr/>
        </p:nvGrpSpPr>
        <p:grpSpPr bwMode="auto">
          <a:xfrm>
            <a:off x="8456226" y="3875384"/>
            <a:ext cx="377825" cy="239713"/>
            <a:chOff x="4575" y="3555"/>
            <a:chExt cx="238" cy="151"/>
          </a:xfrm>
        </p:grpSpPr>
        <p:sp>
          <p:nvSpPr>
            <p:cNvPr id="306" name="Oval 208"/>
            <p:cNvSpPr>
              <a:spLocks noChangeArrowheads="1"/>
            </p:cNvSpPr>
            <p:nvPr/>
          </p:nvSpPr>
          <p:spPr bwMode="auto">
            <a:xfrm>
              <a:off x="4581" y="3602"/>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307" name="Rectangle 209"/>
            <p:cNvSpPr>
              <a:spLocks noChangeArrowheads="1"/>
            </p:cNvSpPr>
            <p:nvPr/>
          </p:nvSpPr>
          <p:spPr bwMode="auto">
            <a:xfrm>
              <a:off x="4575" y="3613"/>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308" name="Oval 210"/>
            <p:cNvSpPr>
              <a:spLocks noChangeArrowheads="1"/>
            </p:cNvSpPr>
            <p:nvPr/>
          </p:nvSpPr>
          <p:spPr bwMode="auto">
            <a:xfrm>
              <a:off x="4581" y="3557"/>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309" name="Freeform 211"/>
            <p:cNvSpPr>
              <a:spLocks/>
            </p:cNvSpPr>
            <p:nvPr/>
          </p:nvSpPr>
          <p:spPr bwMode="auto">
            <a:xfrm>
              <a:off x="4581" y="3579"/>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310" name="Freeform 212"/>
            <p:cNvSpPr>
              <a:spLocks/>
            </p:cNvSpPr>
            <p:nvPr/>
          </p:nvSpPr>
          <p:spPr bwMode="auto">
            <a:xfrm>
              <a:off x="4708" y="3580"/>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311" name="Freeform 213"/>
            <p:cNvSpPr>
              <a:spLocks/>
            </p:cNvSpPr>
            <p:nvPr/>
          </p:nvSpPr>
          <p:spPr bwMode="auto">
            <a:xfrm>
              <a:off x="4662" y="3615"/>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312" name="Freeform 214"/>
            <p:cNvSpPr>
              <a:spLocks/>
            </p:cNvSpPr>
            <p:nvPr/>
          </p:nvSpPr>
          <p:spPr bwMode="auto">
            <a:xfrm>
              <a:off x="4662" y="3555"/>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sp>
        <p:nvSpPr>
          <p:cNvPr id="318" name="Freeform 317"/>
          <p:cNvSpPr/>
          <p:nvPr/>
        </p:nvSpPr>
        <p:spPr bwMode="auto">
          <a:xfrm>
            <a:off x="5833476" y="2317631"/>
            <a:ext cx="1701677" cy="1896673"/>
          </a:xfrm>
          <a:custGeom>
            <a:avLst/>
            <a:gdLst>
              <a:gd name="connsiteX0" fmla="*/ 1701677 w 1701677"/>
              <a:gd name="connsiteY0" fmla="*/ 151355 h 1896673"/>
              <a:gd name="connsiteX1" fmla="*/ 821866 w 1701677"/>
              <a:gd name="connsiteY1" fmla="*/ 44934 h 1896673"/>
              <a:gd name="connsiteX2" fmla="*/ 261341 w 1701677"/>
              <a:gd name="connsiteY2" fmla="*/ 420957 h 1896673"/>
              <a:gd name="connsiteX3" fmla="*/ 69770 w 1701677"/>
              <a:gd name="connsiteY3" fmla="*/ 1506460 h 1896673"/>
              <a:gd name="connsiteX4" fmla="*/ 679961 w 1701677"/>
              <a:gd name="connsiteY4" fmla="*/ 1896673 h 18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677" h="1896673">
                <a:moveTo>
                  <a:pt x="1701677" y="151355"/>
                </a:moveTo>
                <a:cubicBezTo>
                  <a:pt x="1381799" y="75677"/>
                  <a:pt x="1061922" y="0"/>
                  <a:pt x="821866" y="44934"/>
                </a:cubicBezTo>
                <a:cubicBezTo>
                  <a:pt x="581810" y="89868"/>
                  <a:pt x="386690" y="177370"/>
                  <a:pt x="261341" y="420957"/>
                </a:cubicBezTo>
                <a:cubicBezTo>
                  <a:pt x="135992" y="664544"/>
                  <a:pt x="0" y="1260507"/>
                  <a:pt x="69770" y="1506460"/>
                </a:cubicBezTo>
                <a:cubicBezTo>
                  <a:pt x="139540" y="1752413"/>
                  <a:pt x="679961" y="1896673"/>
                  <a:pt x="679961" y="1896673"/>
                </a:cubicBezTo>
              </a:path>
            </a:pathLst>
          </a:custGeom>
          <a:noFill/>
          <a:ln w="127000" cap="flat" cmpd="sng" algn="ctr">
            <a:solidFill>
              <a:srgbClr val="C7C23E"/>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Comic Sans MS" charset="0"/>
            </a:endParaRPr>
          </a:p>
        </p:txBody>
      </p:sp>
      <p:sp>
        <p:nvSpPr>
          <p:cNvPr id="319" name="Freeform 318"/>
          <p:cNvSpPr/>
          <p:nvPr/>
        </p:nvSpPr>
        <p:spPr bwMode="auto">
          <a:xfrm>
            <a:off x="2909051" y="2162728"/>
            <a:ext cx="4576435" cy="2179283"/>
          </a:xfrm>
          <a:custGeom>
            <a:avLst/>
            <a:gdLst>
              <a:gd name="connsiteX0" fmla="*/ 4576435 w 4576435"/>
              <a:gd name="connsiteY0" fmla="*/ 306258 h 2179283"/>
              <a:gd name="connsiteX1" fmla="*/ 3221243 w 4576435"/>
              <a:gd name="connsiteY1" fmla="*/ 178552 h 2179283"/>
              <a:gd name="connsiteX2" fmla="*/ 1326812 w 4576435"/>
              <a:gd name="connsiteY2" fmla="*/ 1377571 h 2179283"/>
              <a:gd name="connsiteX3" fmla="*/ 0 w 4576435"/>
              <a:gd name="connsiteY3" fmla="*/ 2179283 h 2179283"/>
            </a:gdLst>
            <a:ahLst/>
            <a:cxnLst>
              <a:cxn ang="0">
                <a:pos x="connsiteX0" y="connsiteY0"/>
              </a:cxn>
              <a:cxn ang="0">
                <a:pos x="connsiteX1" y="connsiteY1"/>
              </a:cxn>
              <a:cxn ang="0">
                <a:pos x="connsiteX2" y="connsiteY2"/>
              </a:cxn>
              <a:cxn ang="0">
                <a:pos x="connsiteX3" y="connsiteY3"/>
              </a:cxn>
            </a:cxnLst>
            <a:rect l="l" t="t" r="r" b="b"/>
            <a:pathLst>
              <a:path w="4576435" h="2179283">
                <a:moveTo>
                  <a:pt x="4576435" y="306258"/>
                </a:moveTo>
                <a:cubicBezTo>
                  <a:pt x="4169641" y="153129"/>
                  <a:pt x="3762847" y="0"/>
                  <a:pt x="3221243" y="178552"/>
                </a:cubicBezTo>
                <a:cubicBezTo>
                  <a:pt x="2679639" y="357104"/>
                  <a:pt x="1863686" y="1044116"/>
                  <a:pt x="1326812" y="1377571"/>
                </a:cubicBezTo>
                <a:cubicBezTo>
                  <a:pt x="789938" y="1711026"/>
                  <a:pt x="394969" y="1945154"/>
                  <a:pt x="0" y="2179283"/>
                </a:cubicBezTo>
              </a:path>
            </a:pathLst>
          </a:custGeom>
          <a:noFill/>
          <a:ln w="127000" cap="flat" cmpd="sng" algn="ctr">
            <a:solidFill>
              <a:srgbClr val="C7C23E"/>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Comic Sans MS" charset="0"/>
            </a:endParaRPr>
          </a:p>
        </p:txBody>
      </p:sp>
      <p:grpSp>
        <p:nvGrpSpPr>
          <p:cNvPr id="10" name="Group 56"/>
          <p:cNvGrpSpPr>
            <a:grpSpLocks/>
          </p:cNvGrpSpPr>
          <p:nvPr/>
        </p:nvGrpSpPr>
        <p:grpSpPr bwMode="auto">
          <a:xfrm>
            <a:off x="2552701" y="4271963"/>
            <a:ext cx="569913" cy="293688"/>
            <a:chOff x="1608" y="2691"/>
            <a:chExt cx="359" cy="185"/>
          </a:xfrm>
        </p:grpSpPr>
        <p:sp>
          <p:nvSpPr>
            <p:cNvPr id="22585" name="Oval 57"/>
            <p:cNvSpPr>
              <a:spLocks noChangeArrowheads="1"/>
            </p:cNvSpPr>
            <p:nvPr/>
          </p:nvSpPr>
          <p:spPr bwMode="auto">
            <a:xfrm>
              <a:off x="1616" y="2746"/>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586" name="Rectangle 58"/>
            <p:cNvSpPr>
              <a:spLocks noChangeArrowheads="1"/>
            </p:cNvSpPr>
            <p:nvPr/>
          </p:nvSpPr>
          <p:spPr bwMode="auto">
            <a:xfrm>
              <a:off x="1608" y="2761"/>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587" name="Oval 59"/>
            <p:cNvSpPr>
              <a:spLocks noChangeArrowheads="1"/>
            </p:cNvSpPr>
            <p:nvPr/>
          </p:nvSpPr>
          <p:spPr bwMode="auto">
            <a:xfrm>
              <a:off x="1616" y="2692"/>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2588" name="Freeform 60"/>
            <p:cNvSpPr>
              <a:spLocks/>
            </p:cNvSpPr>
            <p:nvPr/>
          </p:nvSpPr>
          <p:spPr bwMode="auto">
            <a:xfrm>
              <a:off x="1616" y="2720"/>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89" name="Freeform 61"/>
            <p:cNvSpPr>
              <a:spLocks/>
            </p:cNvSpPr>
            <p:nvPr/>
          </p:nvSpPr>
          <p:spPr bwMode="auto">
            <a:xfrm>
              <a:off x="1808" y="2722"/>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590" name="Freeform 62"/>
            <p:cNvSpPr>
              <a:spLocks/>
            </p:cNvSpPr>
            <p:nvPr/>
          </p:nvSpPr>
          <p:spPr bwMode="auto">
            <a:xfrm>
              <a:off x="1738" y="2765"/>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591" name="Freeform 63"/>
            <p:cNvSpPr>
              <a:spLocks/>
            </p:cNvSpPr>
            <p:nvPr/>
          </p:nvSpPr>
          <p:spPr bwMode="auto">
            <a:xfrm>
              <a:off x="1738" y="2691"/>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2" name="Group 145"/>
          <p:cNvGrpSpPr>
            <a:grpSpLocks/>
          </p:cNvGrpSpPr>
          <p:nvPr/>
        </p:nvGrpSpPr>
        <p:grpSpPr bwMode="auto">
          <a:xfrm>
            <a:off x="6417615" y="4126658"/>
            <a:ext cx="569913" cy="293688"/>
            <a:chOff x="4056" y="2595"/>
            <a:chExt cx="359" cy="185"/>
          </a:xfrm>
        </p:grpSpPr>
        <p:sp>
          <p:nvSpPr>
            <p:cNvPr id="22674" name="Oval 146"/>
            <p:cNvSpPr>
              <a:spLocks noChangeArrowheads="1"/>
            </p:cNvSpPr>
            <p:nvPr/>
          </p:nvSpPr>
          <p:spPr bwMode="auto">
            <a:xfrm>
              <a:off x="4064" y="2650"/>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2675" name="Rectangle 147"/>
            <p:cNvSpPr>
              <a:spLocks noChangeArrowheads="1"/>
            </p:cNvSpPr>
            <p:nvPr/>
          </p:nvSpPr>
          <p:spPr bwMode="auto">
            <a:xfrm>
              <a:off x="4056" y="2665"/>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2676" name="Oval 148"/>
            <p:cNvSpPr>
              <a:spLocks noChangeArrowheads="1"/>
            </p:cNvSpPr>
            <p:nvPr/>
          </p:nvSpPr>
          <p:spPr bwMode="auto">
            <a:xfrm>
              <a:off x="4064" y="2596"/>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2677" name="Freeform 149"/>
            <p:cNvSpPr>
              <a:spLocks/>
            </p:cNvSpPr>
            <p:nvPr/>
          </p:nvSpPr>
          <p:spPr bwMode="auto">
            <a:xfrm>
              <a:off x="4064" y="2624"/>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78" name="Freeform 150"/>
            <p:cNvSpPr>
              <a:spLocks/>
            </p:cNvSpPr>
            <p:nvPr/>
          </p:nvSpPr>
          <p:spPr bwMode="auto">
            <a:xfrm>
              <a:off x="4256" y="2626"/>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2679" name="Freeform 151"/>
            <p:cNvSpPr>
              <a:spLocks/>
            </p:cNvSpPr>
            <p:nvPr/>
          </p:nvSpPr>
          <p:spPr bwMode="auto">
            <a:xfrm>
              <a:off x="4186" y="2669"/>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2680" name="Freeform 152"/>
            <p:cNvSpPr>
              <a:spLocks/>
            </p:cNvSpPr>
            <p:nvPr/>
          </p:nvSpPr>
          <p:spPr bwMode="auto">
            <a:xfrm>
              <a:off x="4186" y="2595"/>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3" name="Group 145"/>
          <p:cNvGrpSpPr>
            <a:grpSpLocks/>
          </p:cNvGrpSpPr>
          <p:nvPr/>
        </p:nvGrpSpPr>
        <p:grpSpPr bwMode="auto">
          <a:xfrm>
            <a:off x="7450187" y="2358478"/>
            <a:ext cx="569913" cy="293688"/>
            <a:chOff x="4056" y="2595"/>
            <a:chExt cx="359" cy="185"/>
          </a:xfrm>
        </p:grpSpPr>
        <p:sp>
          <p:nvSpPr>
            <p:cNvPr id="244" name="Oval 146"/>
            <p:cNvSpPr>
              <a:spLocks noChangeArrowheads="1"/>
            </p:cNvSpPr>
            <p:nvPr/>
          </p:nvSpPr>
          <p:spPr bwMode="auto">
            <a:xfrm>
              <a:off x="4064" y="2650"/>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5" name="Rectangle 147"/>
            <p:cNvSpPr>
              <a:spLocks noChangeArrowheads="1"/>
            </p:cNvSpPr>
            <p:nvPr/>
          </p:nvSpPr>
          <p:spPr bwMode="auto">
            <a:xfrm>
              <a:off x="4056" y="2665"/>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6" name="Oval 148"/>
            <p:cNvSpPr>
              <a:spLocks noChangeArrowheads="1"/>
            </p:cNvSpPr>
            <p:nvPr/>
          </p:nvSpPr>
          <p:spPr bwMode="auto">
            <a:xfrm>
              <a:off x="4064" y="2596"/>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47" name="Freeform 149"/>
            <p:cNvSpPr>
              <a:spLocks/>
            </p:cNvSpPr>
            <p:nvPr/>
          </p:nvSpPr>
          <p:spPr bwMode="auto">
            <a:xfrm>
              <a:off x="4064" y="2624"/>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 name="Freeform 150"/>
            <p:cNvSpPr>
              <a:spLocks/>
            </p:cNvSpPr>
            <p:nvPr/>
          </p:nvSpPr>
          <p:spPr bwMode="auto">
            <a:xfrm>
              <a:off x="4256" y="2626"/>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9" name="Freeform 151"/>
            <p:cNvSpPr>
              <a:spLocks/>
            </p:cNvSpPr>
            <p:nvPr/>
          </p:nvSpPr>
          <p:spPr bwMode="auto">
            <a:xfrm>
              <a:off x="4186" y="2669"/>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50" name="Freeform 152"/>
            <p:cNvSpPr>
              <a:spLocks/>
            </p:cNvSpPr>
            <p:nvPr/>
          </p:nvSpPr>
          <p:spPr bwMode="auto">
            <a:xfrm>
              <a:off x="4186" y="2595"/>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t>Goals</a:t>
            </a:r>
          </a:p>
        </p:txBody>
      </p:sp>
      <p:sp>
        <p:nvSpPr>
          <p:cNvPr id="212995" name="Rectangle 3"/>
          <p:cNvSpPr>
            <a:spLocks noGrp="1" noChangeArrowheads="1"/>
          </p:cNvSpPr>
          <p:nvPr>
            <p:ph type="body" idx="1"/>
          </p:nvPr>
        </p:nvSpPr>
        <p:spPr/>
        <p:txBody>
          <a:bodyPr/>
          <a:lstStyle/>
          <a:p>
            <a:pPr>
              <a:buFont typeface="ZapfDingbats" pitchFamily="82" charset="2"/>
              <a:buNone/>
            </a:pPr>
            <a:r>
              <a:rPr lang="en-US" u="sng" dirty="0">
                <a:solidFill>
                  <a:srgbClr val="FF0000"/>
                </a:solidFill>
              </a:rPr>
              <a:t>Principles</a:t>
            </a:r>
            <a:endParaRPr lang="en-US" dirty="0"/>
          </a:p>
          <a:p>
            <a:r>
              <a:rPr lang="en-US" dirty="0"/>
              <a:t>Classify multimedia applications</a:t>
            </a:r>
          </a:p>
          <a:p>
            <a:r>
              <a:rPr lang="en-US" dirty="0"/>
              <a:t>Identify the network services the apps need</a:t>
            </a:r>
          </a:p>
          <a:p>
            <a:r>
              <a:rPr lang="en-US" dirty="0"/>
              <a:t>Making the best of best effort service</a:t>
            </a:r>
            <a:endParaRPr lang="en-US" dirty="0" smtClean="0"/>
          </a:p>
          <a:p>
            <a:pPr>
              <a:buFont typeface="ZapfDingbats" pitchFamily="82" charset="2"/>
              <a:buNone/>
            </a:pPr>
            <a:r>
              <a:rPr lang="en-US" u="sng" dirty="0" smtClean="0">
                <a:solidFill>
                  <a:srgbClr val="FF0000"/>
                </a:solidFill>
              </a:rPr>
              <a:t>Protocols </a:t>
            </a:r>
            <a:r>
              <a:rPr lang="en-US" u="sng" dirty="0">
                <a:solidFill>
                  <a:srgbClr val="FF0000"/>
                </a:solidFill>
              </a:rPr>
              <a:t>and architectures</a:t>
            </a:r>
            <a:r>
              <a:rPr lang="en-US" sz="2800" dirty="0"/>
              <a:t> </a:t>
            </a:r>
          </a:p>
          <a:p>
            <a:r>
              <a:rPr lang="en-US" dirty="0"/>
              <a:t>Specific protocols for best-effort</a:t>
            </a:r>
          </a:p>
          <a:p>
            <a:r>
              <a:rPr lang="en-US" dirty="0"/>
              <a:t>Architectures for </a:t>
            </a:r>
            <a:r>
              <a:rPr lang="en-US" dirty="0" err="1"/>
              <a:t>QoS</a:t>
            </a:r>
            <a:endParaRPr lang="en-US" sz="2000" dirty="0"/>
          </a:p>
          <a:p>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MM networking applications </a:t>
            </a:r>
          </a:p>
        </p:txBody>
      </p:sp>
      <p:sp>
        <p:nvSpPr>
          <p:cNvPr id="271363" name="Rectangle 3"/>
          <p:cNvSpPr>
            <a:spLocks noGrp="1" noChangeArrowheads="1"/>
          </p:cNvSpPr>
          <p:nvPr>
            <p:ph type="body" sz="half" idx="1"/>
          </p:nvPr>
        </p:nvSpPr>
        <p:spPr>
          <a:xfrm>
            <a:off x="5111884" y="1475554"/>
            <a:ext cx="3940486" cy="4908550"/>
          </a:xfrm>
        </p:spPr>
        <p:txBody>
          <a:bodyPr/>
          <a:lstStyle/>
          <a:p>
            <a:pPr>
              <a:buFont typeface="ZapfDingbats" pitchFamily="82" charset="2"/>
              <a:buNone/>
            </a:pPr>
            <a:r>
              <a:rPr lang="en-US" sz="2400" u="sng" dirty="0">
                <a:solidFill>
                  <a:srgbClr val="FF0000"/>
                </a:solidFill>
              </a:rPr>
              <a:t>Fundamental characteristics:</a:t>
            </a:r>
            <a:endParaRPr lang="en-US" sz="2400" dirty="0"/>
          </a:p>
          <a:p>
            <a:r>
              <a:rPr lang="en-US" sz="2400" dirty="0"/>
              <a:t>Typically </a:t>
            </a:r>
            <a:r>
              <a:rPr lang="en-US" sz="2400" b="1" dirty="0">
                <a:solidFill>
                  <a:srgbClr val="FF0000"/>
                </a:solidFill>
              </a:rPr>
              <a:t>delay</a:t>
            </a:r>
            <a:r>
              <a:rPr lang="en-US" sz="2400" dirty="0">
                <a:solidFill>
                  <a:srgbClr val="FF0000"/>
                </a:solidFill>
              </a:rPr>
              <a:t> </a:t>
            </a:r>
            <a:r>
              <a:rPr lang="en-US" sz="2400" b="1" dirty="0">
                <a:solidFill>
                  <a:srgbClr val="FF0000"/>
                </a:solidFill>
              </a:rPr>
              <a:t>sensitive</a:t>
            </a:r>
          </a:p>
          <a:p>
            <a:pPr lvl="1"/>
            <a:r>
              <a:rPr lang="en-US" sz="2000" dirty="0"/>
              <a:t>End-to-end delay</a:t>
            </a:r>
          </a:p>
          <a:p>
            <a:pPr lvl="1"/>
            <a:r>
              <a:rPr lang="en-US" sz="2000" dirty="0"/>
              <a:t>Delay jitter</a:t>
            </a:r>
            <a:r>
              <a:rPr lang="en-US" sz="2000" b="1" dirty="0"/>
              <a:t> </a:t>
            </a:r>
          </a:p>
          <a:p>
            <a:r>
              <a:rPr lang="en-US" sz="2400" dirty="0"/>
              <a:t>But </a:t>
            </a:r>
            <a:r>
              <a:rPr lang="en-US" sz="2400" b="1" dirty="0">
                <a:solidFill>
                  <a:srgbClr val="FF0000"/>
                </a:solidFill>
              </a:rPr>
              <a:t>loss tolerant</a:t>
            </a:r>
            <a:r>
              <a:rPr lang="en-US" sz="2400" dirty="0"/>
              <a:t>: infrequent losses cause minor glitches </a:t>
            </a:r>
          </a:p>
          <a:p>
            <a:r>
              <a:rPr lang="en-US" sz="2400" dirty="0"/>
              <a:t>Antithesis of data, which are loss intolerant but delay tolerant.</a:t>
            </a:r>
            <a:endParaRPr lang="en-US" sz="2400" dirty="0">
              <a:solidFill>
                <a:schemeClr val="accent2"/>
              </a:solidFill>
            </a:endParaRPr>
          </a:p>
          <a:p>
            <a:endParaRPr lang="en-US" dirty="0">
              <a:solidFill>
                <a:schemeClr val="accent2"/>
              </a:solidFill>
            </a:endParaRPr>
          </a:p>
        </p:txBody>
      </p:sp>
      <p:sp>
        <p:nvSpPr>
          <p:cNvPr id="271364" name="Rectangle 4"/>
          <p:cNvSpPr>
            <a:spLocks noGrp="1" noChangeArrowheads="1"/>
          </p:cNvSpPr>
          <p:nvPr>
            <p:ph type="body" sz="half" idx="2"/>
          </p:nvPr>
        </p:nvSpPr>
        <p:spPr>
          <a:xfrm>
            <a:off x="558800" y="1497272"/>
            <a:ext cx="4632325" cy="4908550"/>
          </a:xfrm>
        </p:spPr>
        <p:txBody>
          <a:bodyPr/>
          <a:lstStyle/>
          <a:p>
            <a:pPr>
              <a:buFont typeface="ZapfDingbats" pitchFamily="82" charset="2"/>
              <a:buNone/>
            </a:pPr>
            <a:r>
              <a:rPr lang="en-US" sz="2400" u="sng" dirty="0">
                <a:solidFill>
                  <a:srgbClr val="FF0000"/>
                </a:solidFill>
              </a:rPr>
              <a:t>Classes of MM applications:</a:t>
            </a:r>
          </a:p>
          <a:p>
            <a:pPr>
              <a:buFont typeface="ZapfDingbats" pitchFamily="82" charset="2"/>
              <a:buNone/>
            </a:pPr>
            <a:r>
              <a:rPr lang="en-US" sz="2400" dirty="0"/>
              <a:t>1) Streaming stored </a:t>
            </a:r>
            <a:r>
              <a:rPr lang="en-US" sz="2400" dirty="0" smtClean="0"/>
              <a:t>audio</a:t>
            </a:r>
            <a:br>
              <a:rPr lang="en-US" sz="2400" dirty="0" smtClean="0"/>
            </a:br>
            <a:r>
              <a:rPr lang="en-US" sz="2400" dirty="0" smtClean="0"/>
              <a:t> and </a:t>
            </a:r>
            <a:r>
              <a:rPr lang="en-US" sz="2400" dirty="0"/>
              <a:t>video</a:t>
            </a:r>
          </a:p>
          <a:p>
            <a:pPr>
              <a:buFont typeface="ZapfDingbats" pitchFamily="82" charset="2"/>
              <a:buNone/>
            </a:pPr>
            <a:r>
              <a:rPr lang="en-US" sz="2400" dirty="0"/>
              <a:t>2) Streaming live audio</a:t>
            </a:r>
            <a:r>
              <a:rPr lang="en-US" sz="2400" dirty="0" smtClean="0"/>
              <a:t> </a:t>
            </a:r>
            <a:br>
              <a:rPr lang="en-US" sz="2400" dirty="0" smtClean="0"/>
            </a:br>
            <a:r>
              <a:rPr lang="en-US" sz="2400" dirty="0" smtClean="0"/>
              <a:t> and </a:t>
            </a:r>
            <a:r>
              <a:rPr lang="en-US" sz="2400" dirty="0"/>
              <a:t>video</a:t>
            </a:r>
          </a:p>
          <a:p>
            <a:pPr>
              <a:buFont typeface="ZapfDingbats" pitchFamily="82" charset="2"/>
              <a:buNone/>
            </a:pPr>
            <a:r>
              <a:rPr lang="en-US" sz="2400" dirty="0"/>
              <a:t>3) Real-time </a:t>
            </a:r>
            <a:r>
              <a:rPr lang="en-US" sz="2400" dirty="0" smtClean="0"/>
              <a:t>interactive</a:t>
            </a:r>
            <a:br>
              <a:rPr lang="en-US" sz="2400" dirty="0" smtClean="0"/>
            </a:br>
            <a:r>
              <a:rPr lang="en-US" sz="2400" dirty="0" smtClean="0"/>
              <a:t> </a:t>
            </a:r>
            <a:r>
              <a:rPr lang="en-US" sz="2400" dirty="0"/>
              <a:t>audio and video</a:t>
            </a:r>
            <a:endParaRPr lang="en-US" sz="2400" dirty="0">
              <a:solidFill>
                <a:schemeClr val="accent2"/>
              </a:solidFill>
            </a:endParaRPr>
          </a:p>
        </p:txBody>
      </p:sp>
      <p:sp>
        <p:nvSpPr>
          <p:cNvPr id="271365" name="Text Box 5"/>
          <p:cNvSpPr txBox="1">
            <a:spLocks noChangeArrowheads="1"/>
          </p:cNvSpPr>
          <p:nvPr/>
        </p:nvSpPr>
        <p:spPr bwMode="auto">
          <a:xfrm>
            <a:off x="500063" y="5035550"/>
            <a:ext cx="4262437" cy="1206500"/>
          </a:xfrm>
          <a:prstGeom prst="rect">
            <a:avLst/>
          </a:prstGeom>
          <a:noFill/>
          <a:ln w="19050">
            <a:solidFill>
              <a:srgbClr val="FF0000"/>
            </a:solidFill>
            <a:miter lim="800000"/>
            <a:headEnd/>
            <a:tailEnd/>
          </a:ln>
          <a:effectLst/>
        </p:spPr>
        <p:txBody>
          <a:bodyPr>
            <a:prstTxWarp prst="textNoShape">
              <a:avLst/>
            </a:prstTxWarp>
            <a:spAutoFit/>
          </a:bodyPr>
          <a:lstStyle/>
          <a:p>
            <a:pPr lvl="1"/>
            <a:r>
              <a:rPr lang="en-US" sz="2400" b="1">
                <a:latin typeface="Tahoma" charset="0"/>
              </a:rPr>
              <a:t>Jitter</a:t>
            </a:r>
            <a:r>
              <a:rPr lang="en-US" sz="2400">
                <a:latin typeface="Tahoma" charset="0"/>
              </a:rPr>
              <a:t> is the variability </a:t>
            </a:r>
          </a:p>
          <a:p>
            <a:pPr lvl="1"/>
            <a:r>
              <a:rPr lang="en-US" sz="2400">
                <a:latin typeface="Tahoma" charset="0"/>
              </a:rPr>
              <a:t>of packet delays within </a:t>
            </a:r>
          </a:p>
          <a:p>
            <a:pPr lvl="1"/>
            <a:r>
              <a:rPr lang="en-US" sz="2400">
                <a:latin typeface="Tahoma" charset="0"/>
              </a:rPr>
              <a:t>the same packet stream</a:t>
            </a:r>
            <a:endParaRPr lang="en-US">
              <a:latin typeface="Tahoma"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533400" y="450850"/>
            <a:ext cx="7772400" cy="871538"/>
          </a:xfrm>
        </p:spPr>
        <p:txBody>
          <a:bodyPr/>
          <a:lstStyle/>
          <a:p>
            <a:r>
              <a:rPr lang="en-US"/>
              <a:t>Streaming stored multimedia </a:t>
            </a:r>
          </a:p>
        </p:txBody>
      </p:sp>
      <p:sp>
        <p:nvSpPr>
          <p:cNvPr id="219289" name="Rectangle 153"/>
          <p:cNvSpPr>
            <a:spLocks noChangeArrowheads="1"/>
          </p:cNvSpPr>
          <p:nvPr/>
        </p:nvSpPr>
        <p:spPr bwMode="auto">
          <a:xfrm>
            <a:off x="553147" y="3174203"/>
            <a:ext cx="5070475" cy="1530608"/>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2"/>
              </a:buClr>
              <a:buSzPct val="85000"/>
              <a:buFont typeface="Wingdings" charset="2"/>
              <a:buChar char="§"/>
            </a:pPr>
            <a:r>
              <a:rPr lang="en-US" sz="2400" dirty="0">
                <a:solidFill>
                  <a:srgbClr val="FF0000"/>
                </a:solidFill>
                <a:latin typeface="Verdana"/>
                <a:cs typeface="Verdana"/>
              </a:rPr>
              <a:t>Streaming: </a:t>
            </a:r>
          </a:p>
          <a:p>
            <a:pPr marL="342900" indent="-342900">
              <a:spcBef>
                <a:spcPct val="20000"/>
              </a:spcBef>
              <a:buClr>
                <a:schemeClr val="accent2"/>
              </a:buClr>
              <a:buSzPct val="85000"/>
              <a:buFont typeface="Wingdings" charset="2"/>
              <a:buChar char="§"/>
            </a:pPr>
            <a:r>
              <a:rPr lang="en-US" sz="2400" dirty="0">
                <a:latin typeface="Verdana"/>
                <a:cs typeface="Verdana"/>
              </a:rPr>
              <a:t>Media stored at source</a:t>
            </a:r>
          </a:p>
          <a:p>
            <a:pPr marL="342900" indent="-342900">
              <a:spcBef>
                <a:spcPct val="20000"/>
              </a:spcBef>
              <a:buClr>
                <a:schemeClr val="accent2"/>
              </a:buClr>
              <a:buSzPct val="85000"/>
              <a:buFont typeface="Wingdings" charset="2"/>
              <a:buChar char="§"/>
            </a:pPr>
            <a:r>
              <a:rPr lang="en-US" sz="2400" dirty="0">
                <a:latin typeface="Verdana"/>
                <a:cs typeface="Verdana"/>
              </a:rPr>
              <a:t>Transmitted to </a:t>
            </a:r>
            <a:r>
              <a:rPr lang="en-US" sz="2400" dirty="0" smtClean="0">
                <a:latin typeface="Verdana"/>
                <a:cs typeface="Verdana"/>
              </a:rPr>
              <a:t>client</a:t>
            </a:r>
            <a:endParaRPr lang="en-US" sz="2400" dirty="0">
              <a:latin typeface="Verdana"/>
              <a:cs typeface="Verdana"/>
            </a:endParaRPr>
          </a:p>
        </p:txBody>
      </p:sp>
      <p:sp>
        <p:nvSpPr>
          <p:cNvPr id="219290" name="Freeform 154"/>
          <p:cNvSpPr>
            <a:spLocks/>
          </p:cNvSpPr>
          <p:nvPr/>
        </p:nvSpPr>
        <p:spPr bwMode="auto">
          <a:xfrm>
            <a:off x="3282950" y="1933575"/>
            <a:ext cx="1492250" cy="966788"/>
          </a:xfrm>
          <a:custGeom>
            <a:avLst/>
            <a:gdLst/>
            <a:ahLst/>
            <a:cxnLst>
              <a:cxn ang="0">
                <a:pos x="618" y="39"/>
              </a:cxn>
              <a:cxn ang="0">
                <a:pos x="94" y="57"/>
              </a:cxn>
              <a:cxn ang="0">
                <a:pos x="57" y="327"/>
              </a:cxn>
              <a:cxn ang="0">
                <a:pos x="202" y="519"/>
              </a:cxn>
              <a:cxn ang="0">
                <a:pos x="294" y="657"/>
              </a:cxn>
              <a:cxn ang="0">
                <a:pos x="604" y="887"/>
              </a:cxn>
              <a:cxn ang="0">
                <a:pos x="808" y="908"/>
              </a:cxn>
              <a:cxn ang="0">
                <a:pos x="1072" y="908"/>
              </a:cxn>
              <a:cxn ang="0">
                <a:pos x="1296" y="723"/>
              </a:cxn>
              <a:cxn ang="0">
                <a:pos x="1204" y="466"/>
              </a:cxn>
              <a:cxn ang="0">
                <a:pos x="901" y="413"/>
              </a:cxn>
              <a:cxn ang="0">
                <a:pos x="808" y="83"/>
              </a:cxn>
              <a:cxn ang="0">
                <a:pos x="618" y="39"/>
              </a:cxn>
            </a:cxnLst>
            <a:rect l="0" t="0" r="r" b="b"/>
            <a:pathLst>
              <a:path w="1318" h="939">
                <a:moveTo>
                  <a:pt x="618" y="39"/>
                </a:moveTo>
                <a:cubicBezTo>
                  <a:pt x="491" y="0"/>
                  <a:pt x="188" y="9"/>
                  <a:pt x="94" y="57"/>
                </a:cubicBezTo>
                <a:cubicBezTo>
                  <a:pt x="0" y="105"/>
                  <a:pt x="39" y="250"/>
                  <a:pt x="57" y="327"/>
                </a:cubicBezTo>
                <a:cubicBezTo>
                  <a:pt x="75" y="404"/>
                  <a:pt x="163" y="464"/>
                  <a:pt x="202" y="519"/>
                </a:cubicBezTo>
                <a:cubicBezTo>
                  <a:pt x="241" y="574"/>
                  <a:pt x="227" y="596"/>
                  <a:pt x="294" y="657"/>
                </a:cubicBezTo>
                <a:cubicBezTo>
                  <a:pt x="361" y="718"/>
                  <a:pt x="518" y="845"/>
                  <a:pt x="604" y="887"/>
                </a:cubicBezTo>
                <a:cubicBezTo>
                  <a:pt x="690" y="929"/>
                  <a:pt x="730" y="905"/>
                  <a:pt x="808" y="908"/>
                </a:cubicBezTo>
                <a:cubicBezTo>
                  <a:pt x="886" y="911"/>
                  <a:pt x="991" y="939"/>
                  <a:pt x="1072" y="908"/>
                </a:cubicBezTo>
                <a:cubicBezTo>
                  <a:pt x="1153" y="877"/>
                  <a:pt x="1274" y="797"/>
                  <a:pt x="1296" y="723"/>
                </a:cubicBezTo>
                <a:cubicBezTo>
                  <a:pt x="1318" y="649"/>
                  <a:pt x="1270" y="518"/>
                  <a:pt x="1204" y="466"/>
                </a:cubicBezTo>
                <a:cubicBezTo>
                  <a:pt x="1138" y="414"/>
                  <a:pt x="967" y="477"/>
                  <a:pt x="901" y="413"/>
                </a:cubicBezTo>
                <a:cubicBezTo>
                  <a:pt x="835" y="349"/>
                  <a:pt x="855" y="145"/>
                  <a:pt x="808" y="83"/>
                </a:cubicBezTo>
                <a:cubicBezTo>
                  <a:pt x="761" y="21"/>
                  <a:pt x="658" y="48"/>
                  <a:pt x="618" y="39"/>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219291" name="Freeform 155"/>
          <p:cNvSpPr>
            <a:spLocks/>
          </p:cNvSpPr>
          <p:nvPr/>
        </p:nvSpPr>
        <p:spPr bwMode="auto">
          <a:xfrm>
            <a:off x="3987800" y="2497138"/>
            <a:ext cx="361950" cy="139700"/>
          </a:xfrm>
          <a:custGeom>
            <a:avLst/>
            <a:gdLst/>
            <a:ahLst/>
            <a:cxnLst>
              <a:cxn ang="0">
                <a:pos x="0" y="0"/>
              </a:cxn>
              <a:cxn ang="0">
                <a:pos x="294" y="102"/>
              </a:cxn>
            </a:cxnLst>
            <a:rect l="0" t="0" r="r" b="b"/>
            <a:pathLst>
              <a:path w="294" h="102">
                <a:moveTo>
                  <a:pt x="0" y="0"/>
                </a:moveTo>
                <a:lnTo>
                  <a:pt x="294" y="102"/>
                </a:lnTo>
              </a:path>
            </a:pathLst>
          </a:custGeom>
          <a:noFill/>
          <a:ln w="12700" cmpd="sng">
            <a:solidFill>
              <a:schemeClr val="tx1"/>
            </a:solidFill>
            <a:round/>
            <a:headEnd/>
            <a:tailEnd/>
          </a:ln>
          <a:effectLst/>
        </p:spPr>
        <p:txBody>
          <a:bodyPr wrap="none" anchor="ctr">
            <a:prstTxWarp prst="textNoShape">
              <a:avLst/>
            </a:prstTxWarp>
          </a:bodyPr>
          <a:lstStyle/>
          <a:p>
            <a:endParaRPr lang="en-GB"/>
          </a:p>
        </p:txBody>
      </p:sp>
      <p:sp>
        <p:nvSpPr>
          <p:cNvPr id="219292" name="Freeform 156"/>
          <p:cNvSpPr>
            <a:spLocks/>
          </p:cNvSpPr>
          <p:nvPr/>
        </p:nvSpPr>
        <p:spPr bwMode="auto">
          <a:xfrm>
            <a:off x="6059488" y="3043238"/>
            <a:ext cx="2687637" cy="1214437"/>
          </a:xfrm>
          <a:custGeom>
            <a:avLst/>
            <a:gdLst/>
            <a:ahLst/>
            <a:cxnLst>
              <a:cxn ang="0">
                <a:pos x="139" y="442"/>
              </a:cxn>
              <a:cxn ang="0">
                <a:pos x="159" y="33"/>
              </a:cxn>
              <a:cxn ang="0">
                <a:pos x="1093" y="245"/>
              </a:cxn>
              <a:cxn ang="0">
                <a:pos x="1577" y="164"/>
              </a:cxn>
              <a:cxn ang="0">
                <a:pos x="2272" y="422"/>
              </a:cxn>
              <a:cxn ang="0">
                <a:pos x="2209" y="785"/>
              </a:cxn>
              <a:cxn ang="0">
                <a:pos x="1985" y="1108"/>
              </a:cxn>
              <a:cxn ang="0">
                <a:pos x="1418" y="1147"/>
              </a:cxn>
              <a:cxn ang="0">
                <a:pos x="1181" y="897"/>
              </a:cxn>
              <a:cxn ang="0">
                <a:pos x="801" y="852"/>
              </a:cxn>
              <a:cxn ang="0">
                <a:pos x="327" y="792"/>
              </a:cxn>
              <a:cxn ang="0">
                <a:pos x="139" y="442"/>
              </a:cxn>
            </a:cxnLst>
            <a:rect l="0" t="0" r="r" b="b"/>
            <a:pathLst>
              <a:path w="2377" h="1182">
                <a:moveTo>
                  <a:pt x="139" y="442"/>
                </a:moveTo>
                <a:cubicBezTo>
                  <a:pt x="93" y="341"/>
                  <a:pt x="0" y="66"/>
                  <a:pt x="159" y="33"/>
                </a:cubicBezTo>
                <a:cubicBezTo>
                  <a:pt x="318" y="0"/>
                  <a:pt x="857" y="223"/>
                  <a:pt x="1093" y="245"/>
                </a:cubicBezTo>
                <a:cubicBezTo>
                  <a:pt x="1329" y="267"/>
                  <a:pt x="1381" y="135"/>
                  <a:pt x="1577" y="164"/>
                </a:cubicBezTo>
                <a:cubicBezTo>
                  <a:pt x="1774" y="194"/>
                  <a:pt x="2167" y="318"/>
                  <a:pt x="2272" y="422"/>
                </a:cubicBezTo>
                <a:cubicBezTo>
                  <a:pt x="2377" y="526"/>
                  <a:pt x="2257" y="671"/>
                  <a:pt x="2209" y="785"/>
                </a:cubicBezTo>
                <a:cubicBezTo>
                  <a:pt x="2161" y="899"/>
                  <a:pt x="2117" y="1048"/>
                  <a:pt x="1985" y="1108"/>
                </a:cubicBezTo>
                <a:cubicBezTo>
                  <a:pt x="1853" y="1168"/>
                  <a:pt x="1552" y="1182"/>
                  <a:pt x="1418" y="1147"/>
                </a:cubicBezTo>
                <a:cubicBezTo>
                  <a:pt x="1284" y="1112"/>
                  <a:pt x="1284" y="946"/>
                  <a:pt x="1181" y="897"/>
                </a:cubicBezTo>
                <a:cubicBezTo>
                  <a:pt x="1078" y="848"/>
                  <a:pt x="943" y="870"/>
                  <a:pt x="801" y="852"/>
                </a:cubicBezTo>
                <a:cubicBezTo>
                  <a:pt x="659" y="834"/>
                  <a:pt x="437" y="860"/>
                  <a:pt x="327" y="792"/>
                </a:cubicBezTo>
                <a:cubicBezTo>
                  <a:pt x="217" y="724"/>
                  <a:pt x="178" y="515"/>
                  <a:pt x="139" y="442"/>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219293" name="Line 157"/>
          <p:cNvSpPr>
            <a:spLocks noChangeShapeType="1"/>
          </p:cNvSpPr>
          <p:nvPr/>
        </p:nvSpPr>
        <p:spPr bwMode="auto">
          <a:xfrm>
            <a:off x="7413625" y="3648075"/>
            <a:ext cx="215900" cy="249238"/>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294" name="Line 158"/>
          <p:cNvSpPr>
            <a:spLocks noChangeShapeType="1"/>
          </p:cNvSpPr>
          <p:nvPr/>
        </p:nvSpPr>
        <p:spPr bwMode="auto">
          <a:xfrm flipH="1">
            <a:off x="7980363" y="3646488"/>
            <a:ext cx="198437" cy="25400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grpSp>
        <p:nvGrpSpPr>
          <p:cNvPr id="2" name="Group 159"/>
          <p:cNvGrpSpPr>
            <a:grpSpLocks/>
          </p:cNvGrpSpPr>
          <p:nvPr/>
        </p:nvGrpSpPr>
        <p:grpSpPr bwMode="auto">
          <a:xfrm>
            <a:off x="8050213" y="3484563"/>
            <a:ext cx="357187" cy="152400"/>
            <a:chOff x="3600" y="219"/>
            <a:chExt cx="360" cy="175"/>
          </a:xfrm>
        </p:grpSpPr>
        <p:sp>
          <p:nvSpPr>
            <p:cNvPr id="219296" name="Oval 16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9297" name="Line 16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298" name="Line 16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299" name="Rectangle 16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9300" name="Oval 16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3" name="Group 165"/>
            <p:cNvGrpSpPr>
              <a:grpSpLocks/>
            </p:cNvGrpSpPr>
            <p:nvPr/>
          </p:nvGrpSpPr>
          <p:grpSpPr bwMode="auto">
            <a:xfrm>
              <a:off x="3686" y="244"/>
              <a:ext cx="177" cy="66"/>
              <a:chOff x="2848" y="848"/>
              <a:chExt cx="140" cy="98"/>
            </a:xfrm>
          </p:grpSpPr>
          <p:sp>
            <p:nvSpPr>
              <p:cNvPr id="219302" name="Line 1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03" name="Line 1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04" name="Line 1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4" name="Group 169"/>
            <p:cNvGrpSpPr>
              <a:grpSpLocks/>
            </p:cNvGrpSpPr>
            <p:nvPr/>
          </p:nvGrpSpPr>
          <p:grpSpPr bwMode="auto">
            <a:xfrm flipV="1">
              <a:off x="3686" y="243"/>
              <a:ext cx="177" cy="66"/>
              <a:chOff x="2848" y="848"/>
              <a:chExt cx="140" cy="98"/>
            </a:xfrm>
          </p:grpSpPr>
          <p:sp>
            <p:nvSpPr>
              <p:cNvPr id="219306" name="Line 17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07" name="Line 17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08" name="Line 17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5" name="Group 173"/>
          <p:cNvGrpSpPr>
            <a:grpSpLocks/>
          </p:cNvGrpSpPr>
          <p:nvPr/>
        </p:nvGrpSpPr>
        <p:grpSpPr bwMode="auto">
          <a:xfrm>
            <a:off x="7624763" y="3806825"/>
            <a:ext cx="355600" cy="152400"/>
            <a:chOff x="3600" y="219"/>
            <a:chExt cx="360" cy="175"/>
          </a:xfrm>
        </p:grpSpPr>
        <p:sp>
          <p:nvSpPr>
            <p:cNvPr id="219310" name="Oval 17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9311" name="Line 17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12" name="Line 17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13" name="Rectangle 17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9314" name="Oval 17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6" name="Group 179"/>
            <p:cNvGrpSpPr>
              <a:grpSpLocks/>
            </p:cNvGrpSpPr>
            <p:nvPr/>
          </p:nvGrpSpPr>
          <p:grpSpPr bwMode="auto">
            <a:xfrm>
              <a:off x="3686" y="244"/>
              <a:ext cx="177" cy="66"/>
              <a:chOff x="2848" y="848"/>
              <a:chExt cx="140" cy="98"/>
            </a:xfrm>
          </p:grpSpPr>
          <p:sp>
            <p:nvSpPr>
              <p:cNvPr id="219316" name="Line 1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17" name="Line 1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18" name="Line 1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7" name="Group 183"/>
            <p:cNvGrpSpPr>
              <a:grpSpLocks/>
            </p:cNvGrpSpPr>
            <p:nvPr/>
          </p:nvGrpSpPr>
          <p:grpSpPr bwMode="auto">
            <a:xfrm flipV="1">
              <a:off x="3686" y="243"/>
              <a:ext cx="177" cy="66"/>
              <a:chOff x="2848" y="848"/>
              <a:chExt cx="140" cy="98"/>
            </a:xfrm>
          </p:grpSpPr>
          <p:sp>
            <p:nvSpPr>
              <p:cNvPr id="219320" name="Line 18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21" name="Line 18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22" name="Line 18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8" name="Group 187"/>
          <p:cNvGrpSpPr>
            <a:grpSpLocks/>
          </p:cNvGrpSpPr>
          <p:nvPr/>
        </p:nvGrpSpPr>
        <p:grpSpPr bwMode="auto">
          <a:xfrm>
            <a:off x="7051675" y="3563938"/>
            <a:ext cx="357188" cy="150812"/>
            <a:chOff x="3600" y="219"/>
            <a:chExt cx="360" cy="175"/>
          </a:xfrm>
        </p:grpSpPr>
        <p:sp>
          <p:nvSpPr>
            <p:cNvPr id="219324" name="Oval 18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9325" name="Line 18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26" name="Line 19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27" name="Rectangle 19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9328" name="Oval 19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9" name="Group 193"/>
            <p:cNvGrpSpPr>
              <a:grpSpLocks/>
            </p:cNvGrpSpPr>
            <p:nvPr/>
          </p:nvGrpSpPr>
          <p:grpSpPr bwMode="auto">
            <a:xfrm>
              <a:off x="3686" y="244"/>
              <a:ext cx="177" cy="66"/>
              <a:chOff x="2848" y="848"/>
              <a:chExt cx="140" cy="98"/>
            </a:xfrm>
          </p:grpSpPr>
          <p:sp>
            <p:nvSpPr>
              <p:cNvPr id="219330" name="Line 1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31" name="Line 1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32" name="Line 1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0" name="Group 197"/>
            <p:cNvGrpSpPr>
              <a:grpSpLocks/>
            </p:cNvGrpSpPr>
            <p:nvPr/>
          </p:nvGrpSpPr>
          <p:grpSpPr bwMode="auto">
            <a:xfrm flipV="1">
              <a:off x="3686" y="243"/>
              <a:ext cx="177" cy="66"/>
              <a:chOff x="2848" y="848"/>
              <a:chExt cx="140" cy="98"/>
            </a:xfrm>
          </p:grpSpPr>
          <p:sp>
            <p:nvSpPr>
              <p:cNvPr id="219334" name="Line 19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35" name="Line 19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36" name="Line 20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19337" name="Line 201"/>
          <p:cNvSpPr>
            <a:spLocks noChangeShapeType="1"/>
          </p:cNvSpPr>
          <p:nvPr/>
        </p:nvSpPr>
        <p:spPr bwMode="auto">
          <a:xfrm flipV="1">
            <a:off x="7392988" y="3565525"/>
            <a:ext cx="663575" cy="46038"/>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38" name="Freeform 202"/>
          <p:cNvSpPr>
            <a:spLocks/>
          </p:cNvSpPr>
          <p:nvPr/>
        </p:nvSpPr>
        <p:spPr bwMode="auto">
          <a:xfrm>
            <a:off x="4857750" y="2520950"/>
            <a:ext cx="1025525" cy="754063"/>
          </a:xfrm>
          <a:custGeom>
            <a:avLst/>
            <a:gdLst/>
            <a:ahLst/>
            <a:cxnLst>
              <a:cxn ang="0">
                <a:pos x="210" y="0"/>
              </a:cxn>
              <a:cxn ang="0">
                <a:pos x="31" y="126"/>
              </a:cxn>
              <a:cxn ang="0">
                <a:pos x="25" y="434"/>
              </a:cxn>
              <a:cxn ang="0">
                <a:pos x="46" y="691"/>
              </a:cxn>
              <a:cxn ang="0">
                <a:pos x="218" y="701"/>
              </a:cxn>
              <a:cxn ang="0">
                <a:pos x="377" y="677"/>
              </a:cxn>
              <a:cxn ang="0">
                <a:pos x="551" y="665"/>
              </a:cxn>
              <a:cxn ang="0">
                <a:pos x="818" y="551"/>
              </a:cxn>
              <a:cxn ang="0">
                <a:pos x="902" y="377"/>
              </a:cxn>
              <a:cxn ang="0">
                <a:pos x="785" y="218"/>
              </a:cxn>
              <a:cxn ang="0">
                <a:pos x="590" y="122"/>
              </a:cxn>
              <a:cxn ang="0">
                <a:pos x="210" y="0"/>
              </a:cxn>
            </a:cxnLst>
            <a:rect l="0" t="0" r="r" b="b"/>
            <a:pathLst>
              <a:path w="907" h="735">
                <a:moveTo>
                  <a:pt x="210" y="0"/>
                </a:moveTo>
                <a:cubicBezTo>
                  <a:pt x="105" y="6"/>
                  <a:pt x="61" y="54"/>
                  <a:pt x="31" y="126"/>
                </a:cubicBezTo>
                <a:cubicBezTo>
                  <a:pt x="0" y="198"/>
                  <a:pt x="23" y="340"/>
                  <a:pt x="25" y="434"/>
                </a:cubicBezTo>
                <a:cubicBezTo>
                  <a:pt x="28" y="528"/>
                  <a:pt x="14" y="647"/>
                  <a:pt x="46" y="691"/>
                </a:cubicBezTo>
                <a:cubicBezTo>
                  <a:pt x="78" y="735"/>
                  <a:pt x="163" y="703"/>
                  <a:pt x="218" y="701"/>
                </a:cubicBezTo>
                <a:cubicBezTo>
                  <a:pt x="273" y="699"/>
                  <a:pt x="322" y="683"/>
                  <a:pt x="377" y="677"/>
                </a:cubicBezTo>
                <a:cubicBezTo>
                  <a:pt x="432" y="671"/>
                  <a:pt x="478" y="686"/>
                  <a:pt x="551" y="665"/>
                </a:cubicBezTo>
                <a:cubicBezTo>
                  <a:pt x="624" y="644"/>
                  <a:pt x="760" y="599"/>
                  <a:pt x="818" y="551"/>
                </a:cubicBezTo>
                <a:cubicBezTo>
                  <a:pt x="876" y="503"/>
                  <a:pt x="907" y="432"/>
                  <a:pt x="902" y="377"/>
                </a:cubicBezTo>
                <a:cubicBezTo>
                  <a:pt x="897" y="322"/>
                  <a:pt x="837" y="261"/>
                  <a:pt x="785" y="218"/>
                </a:cubicBezTo>
                <a:cubicBezTo>
                  <a:pt x="733" y="175"/>
                  <a:pt x="686" y="158"/>
                  <a:pt x="590" y="122"/>
                </a:cubicBezTo>
                <a:cubicBezTo>
                  <a:pt x="494" y="86"/>
                  <a:pt x="289" y="25"/>
                  <a:pt x="210" y="0"/>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219339" name="Line 203"/>
          <p:cNvSpPr>
            <a:spLocks noChangeShapeType="1"/>
          </p:cNvSpPr>
          <p:nvPr/>
        </p:nvSpPr>
        <p:spPr bwMode="auto">
          <a:xfrm>
            <a:off x="5287963" y="2732088"/>
            <a:ext cx="249237" cy="136525"/>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40" name="Line 204"/>
          <p:cNvSpPr>
            <a:spLocks noChangeShapeType="1"/>
          </p:cNvSpPr>
          <p:nvPr/>
        </p:nvSpPr>
        <p:spPr bwMode="auto">
          <a:xfrm>
            <a:off x="5749925" y="2946400"/>
            <a:ext cx="468313" cy="325438"/>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41" name="Line 205"/>
          <p:cNvSpPr>
            <a:spLocks noChangeShapeType="1"/>
          </p:cNvSpPr>
          <p:nvPr/>
        </p:nvSpPr>
        <p:spPr bwMode="auto">
          <a:xfrm flipH="1">
            <a:off x="5103813" y="2803525"/>
            <a:ext cx="1587" cy="19685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42" name="Freeform 206"/>
          <p:cNvSpPr>
            <a:spLocks/>
          </p:cNvSpPr>
          <p:nvPr/>
        </p:nvSpPr>
        <p:spPr bwMode="auto">
          <a:xfrm>
            <a:off x="6591300" y="3300413"/>
            <a:ext cx="484188" cy="296862"/>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19343" name="Line 207"/>
          <p:cNvSpPr>
            <a:spLocks noChangeShapeType="1"/>
          </p:cNvSpPr>
          <p:nvPr/>
        </p:nvSpPr>
        <p:spPr bwMode="auto">
          <a:xfrm flipH="1">
            <a:off x="5299075" y="2901950"/>
            <a:ext cx="247650" cy="16510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grpSp>
        <p:nvGrpSpPr>
          <p:cNvPr id="11" name="Group 208"/>
          <p:cNvGrpSpPr>
            <a:grpSpLocks/>
          </p:cNvGrpSpPr>
          <p:nvPr/>
        </p:nvGrpSpPr>
        <p:grpSpPr bwMode="auto">
          <a:xfrm>
            <a:off x="4932363" y="2647950"/>
            <a:ext cx="357187" cy="149225"/>
            <a:chOff x="3600" y="219"/>
            <a:chExt cx="360" cy="175"/>
          </a:xfrm>
        </p:grpSpPr>
        <p:sp>
          <p:nvSpPr>
            <p:cNvPr id="219345" name="Oval 20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9346" name="Line 21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47" name="Line 21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48" name="Rectangle 21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9349" name="Oval 21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12" name="Group 214"/>
            <p:cNvGrpSpPr>
              <a:grpSpLocks/>
            </p:cNvGrpSpPr>
            <p:nvPr/>
          </p:nvGrpSpPr>
          <p:grpSpPr bwMode="auto">
            <a:xfrm>
              <a:off x="3686" y="244"/>
              <a:ext cx="177" cy="66"/>
              <a:chOff x="2848" y="848"/>
              <a:chExt cx="140" cy="98"/>
            </a:xfrm>
          </p:grpSpPr>
          <p:sp>
            <p:nvSpPr>
              <p:cNvPr id="219351" name="Line 2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52" name="Line 2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53" name="Line 2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3" name="Group 218"/>
            <p:cNvGrpSpPr>
              <a:grpSpLocks/>
            </p:cNvGrpSpPr>
            <p:nvPr/>
          </p:nvGrpSpPr>
          <p:grpSpPr bwMode="auto">
            <a:xfrm flipV="1">
              <a:off x="3686" y="243"/>
              <a:ext cx="177" cy="66"/>
              <a:chOff x="2848" y="848"/>
              <a:chExt cx="140" cy="98"/>
            </a:xfrm>
          </p:grpSpPr>
          <p:sp>
            <p:nvSpPr>
              <p:cNvPr id="219355" name="Line 21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56" name="Line 22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57" name="Line 22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14" name="Group 222"/>
          <p:cNvGrpSpPr>
            <a:grpSpLocks/>
          </p:cNvGrpSpPr>
          <p:nvPr/>
        </p:nvGrpSpPr>
        <p:grpSpPr bwMode="auto">
          <a:xfrm>
            <a:off x="4933950" y="2992438"/>
            <a:ext cx="358775" cy="152400"/>
            <a:chOff x="3600" y="219"/>
            <a:chExt cx="360" cy="175"/>
          </a:xfrm>
        </p:grpSpPr>
        <p:sp>
          <p:nvSpPr>
            <p:cNvPr id="219359" name="Oval 22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9360" name="Line 22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61" name="Line 22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62" name="Rectangle 22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9363" name="Oval 22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15" name="Group 228"/>
            <p:cNvGrpSpPr>
              <a:grpSpLocks/>
            </p:cNvGrpSpPr>
            <p:nvPr/>
          </p:nvGrpSpPr>
          <p:grpSpPr bwMode="auto">
            <a:xfrm>
              <a:off x="3686" y="244"/>
              <a:ext cx="177" cy="66"/>
              <a:chOff x="2848" y="848"/>
              <a:chExt cx="140" cy="98"/>
            </a:xfrm>
          </p:grpSpPr>
          <p:sp>
            <p:nvSpPr>
              <p:cNvPr id="219365" name="Line 22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66" name="Line 23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67" name="Line 23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6" name="Group 232"/>
            <p:cNvGrpSpPr>
              <a:grpSpLocks/>
            </p:cNvGrpSpPr>
            <p:nvPr/>
          </p:nvGrpSpPr>
          <p:grpSpPr bwMode="auto">
            <a:xfrm flipV="1">
              <a:off x="3686" y="243"/>
              <a:ext cx="177" cy="66"/>
              <a:chOff x="2848" y="848"/>
              <a:chExt cx="140" cy="98"/>
            </a:xfrm>
          </p:grpSpPr>
          <p:sp>
            <p:nvSpPr>
              <p:cNvPr id="219369" name="Line 2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70" name="Line 2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71" name="Line 2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17" name="Group 236"/>
          <p:cNvGrpSpPr>
            <a:grpSpLocks/>
          </p:cNvGrpSpPr>
          <p:nvPr/>
        </p:nvGrpSpPr>
        <p:grpSpPr bwMode="auto">
          <a:xfrm>
            <a:off x="5391150" y="2863850"/>
            <a:ext cx="357188" cy="150813"/>
            <a:chOff x="3600" y="219"/>
            <a:chExt cx="360" cy="175"/>
          </a:xfrm>
        </p:grpSpPr>
        <p:sp>
          <p:nvSpPr>
            <p:cNvPr id="219373" name="Oval 23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9374" name="Line 23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75" name="Line 23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76" name="Rectangle 24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9377" name="Oval 24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18" name="Group 242"/>
            <p:cNvGrpSpPr>
              <a:grpSpLocks/>
            </p:cNvGrpSpPr>
            <p:nvPr/>
          </p:nvGrpSpPr>
          <p:grpSpPr bwMode="auto">
            <a:xfrm>
              <a:off x="3686" y="244"/>
              <a:ext cx="177" cy="66"/>
              <a:chOff x="2848" y="848"/>
              <a:chExt cx="140" cy="98"/>
            </a:xfrm>
          </p:grpSpPr>
          <p:sp>
            <p:nvSpPr>
              <p:cNvPr id="219379" name="Line 2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80" name="Line 2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81" name="Line 2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9" name="Group 246"/>
            <p:cNvGrpSpPr>
              <a:grpSpLocks/>
            </p:cNvGrpSpPr>
            <p:nvPr/>
          </p:nvGrpSpPr>
          <p:grpSpPr bwMode="auto">
            <a:xfrm flipV="1">
              <a:off x="3686" y="243"/>
              <a:ext cx="177" cy="66"/>
              <a:chOff x="2848" y="848"/>
              <a:chExt cx="140" cy="98"/>
            </a:xfrm>
          </p:grpSpPr>
          <p:sp>
            <p:nvSpPr>
              <p:cNvPr id="219383" name="Line 24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84" name="Line 24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85" name="Line 24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0" name="Group 250"/>
          <p:cNvGrpSpPr>
            <a:grpSpLocks/>
          </p:cNvGrpSpPr>
          <p:nvPr/>
        </p:nvGrpSpPr>
        <p:grpSpPr bwMode="auto">
          <a:xfrm>
            <a:off x="6221413" y="3205163"/>
            <a:ext cx="357187" cy="152400"/>
            <a:chOff x="3600" y="219"/>
            <a:chExt cx="360" cy="175"/>
          </a:xfrm>
        </p:grpSpPr>
        <p:sp>
          <p:nvSpPr>
            <p:cNvPr id="219387" name="Oval 25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9388" name="Line 25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89" name="Line 25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390" name="Rectangle 254"/>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9391" name="Oval 25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21" name="Group 256"/>
            <p:cNvGrpSpPr>
              <a:grpSpLocks/>
            </p:cNvGrpSpPr>
            <p:nvPr/>
          </p:nvGrpSpPr>
          <p:grpSpPr bwMode="auto">
            <a:xfrm>
              <a:off x="3686" y="244"/>
              <a:ext cx="177" cy="66"/>
              <a:chOff x="2848" y="848"/>
              <a:chExt cx="140" cy="98"/>
            </a:xfrm>
          </p:grpSpPr>
          <p:sp>
            <p:nvSpPr>
              <p:cNvPr id="219393" name="Line 25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94" name="Line 25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95" name="Line 25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2" name="Group 260"/>
            <p:cNvGrpSpPr>
              <a:grpSpLocks/>
            </p:cNvGrpSpPr>
            <p:nvPr/>
          </p:nvGrpSpPr>
          <p:grpSpPr bwMode="auto">
            <a:xfrm flipV="1">
              <a:off x="3686" y="243"/>
              <a:ext cx="177" cy="66"/>
              <a:chOff x="2848" y="848"/>
              <a:chExt cx="140" cy="98"/>
            </a:xfrm>
          </p:grpSpPr>
          <p:sp>
            <p:nvSpPr>
              <p:cNvPr id="219397" name="Line 26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98" name="Line 26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399" name="Line 26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19400" name="Line 264"/>
          <p:cNvSpPr>
            <a:spLocks noChangeShapeType="1"/>
          </p:cNvSpPr>
          <p:nvPr/>
        </p:nvSpPr>
        <p:spPr bwMode="auto">
          <a:xfrm>
            <a:off x="4694238" y="2638425"/>
            <a:ext cx="250825" cy="8255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grpSp>
        <p:nvGrpSpPr>
          <p:cNvPr id="23" name="Group 265"/>
          <p:cNvGrpSpPr>
            <a:grpSpLocks/>
          </p:cNvGrpSpPr>
          <p:nvPr/>
        </p:nvGrpSpPr>
        <p:grpSpPr bwMode="auto">
          <a:xfrm>
            <a:off x="4341813" y="2554288"/>
            <a:ext cx="357187" cy="152400"/>
            <a:chOff x="3600" y="219"/>
            <a:chExt cx="360" cy="175"/>
          </a:xfrm>
        </p:grpSpPr>
        <p:sp>
          <p:nvSpPr>
            <p:cNvPr id="219402" name="Oval 26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9403" name="Line 26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404" name="Line 26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405" name="Rectangle 26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9406" name="Oval 27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24" name="Group 271"/>
            <p:cNvGrpSpPr>
              <a:grpSpLocks/>
            </p:cNvGrpSpPr>
            <p:nvPr/>
          </p:nvGrpSpPr>
          <p:grpSpPr bwMode="auto">
            <a:xfrm>
              <a:off x="3686" y="244"/>
              <a:ext cx="177" cy="66"/>
              <a:chOff x="2848" y="848"/>
              <a:chExt cx="140" cy="98"/>
            </a:xfrm>
          </p:grpSpPr>
          <p:sp>
            <p:nvSpPr>
              <p:cNvPr id="219408" name="Line 27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409" name="Line 27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410" name="Line 27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5" name="Group 275"/>
            <p:cNvGrpSpPr>
              <a:grpSpLocks/>
            </p:cNvGrpSpPr>
            <p:nvPr/>
          </p:nvGrpSpPr>
          <p:grpSpPr bwMode="auto">
            <a:xfrm flipV="1">
              <a:off x="3686" y="243"/>
              <a:ext cx="177" cy="66"/>
              <a:chOff x="2848" y="848"/>
              <a:chExt cx="140" cy="98"/>
            </a:xfrm>
          </p:grpSpPr>
          <p:sp>
            <p:nvSpPr>
              <p:cNvPr id="219412" name="Line 2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413" name="Line 2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414" name="Line 2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6" name="Group 279"/>
          <p:cNvGrpSpPr>
            <a:grpSpLocks/>
          </p:cNvGrpSpPr>
          <p:nvPr/>
        </p:nvGrpSpPr>
        <p:grpSpPr bwMode="auto">
          <a:xfrm>
            <a:off x="3227388" y="1639888"/>
            <a:ext cx="1281112" cy="363537"/>
            <a:chOff x="3621" y="3265"/>
            <a:chExt cx="1776" cy="744"/>
          </a:xfrm>
        </p:grpSpPr>
        <p:pic>
          <p:nvPicPr>
            <p:cNvPr id="219416" name="Picture 280" descr="reellogo"/>
            <p:cNvPicPr>
              <a:picLocks noChangeAspect="1" noChangeArrowheads="1"/>
            </p:cNvPicPr>
            <p:nvPr/>
          </p:nvPicPr>
          <p:blipFill>
            <a:blip r:embed="rId3"/>
            <a:srcRect/>
            <a:stretch>
              <a:fillRect/>
            </a:stretch>
          </p:blipFill>
          <p:spPr bwMode="auto">
            <a:xfrm>
              <a:off x="3621" y="3265"/>
              <a:ext cx="1776" cy="744"/>
            </a:xfrm>
            <a:prstGeom prst="rect">
              <a:avLst/>
            </a:prstGeom>
            <a:noFill/>
          </p:spPr>
        </p:pic>
        <p:sp>
          <p:nvSpPr>
            <p:cNvPr id="219417" name="Freeform 281"/>
            <p:cNvSpPr>
              <a:spLocks/>
            </p:cNvSpPr>
            <p:nvPr/>
          </p:nvSpPr>
          <p:spPr bwMode="auto">
            <a:xfrm>
              <a:off x="3972" y="3288"/>
              <a:ext cx="1401" cy="438"/>
            </a:xfrm>
            <a:custGeom>
              <a:avLst/>
              <a:gdLst/>
              <a:ahLst/>
              <a:cxnLst>
                <a:cxn ang="0">
                  <a:pos x="0" y="6"/>
                </a:cxn>
                <a:cxn ang="0">
                  <a:pos x="27" y="384"/>
                </a:cxn>
                <a:cxn ang="0">
                  <a:pos x="114" y="381"/>
                </a:cxn>
                <a:cxn ang="0">
                  <a:pos x="132" y="357"/>
                </a:cxn>
                <a:cxn ang="0">
                  <a:pos x="210" y="402"/>
                </a:cxn>
                <a:cxn ang="0">
                  <a:pos x="450" y="384"/>
                </a:cxn>
                <a:cxn ang="0">
                  <a:pos x="486" y="393"/>
                </a:cxn>
                <a:cxn ang="0">
                  <a:pos x="690" y="417"/>
                </a:cxn>
                <a:cxn ang="0">
                  <a:pos x="1074" y="438"/>
                </a:cxn>
                <a:cxn ang="0">
                  <a:pos x="1401" y="420"/>
                </a:cxn>
                <a:cxn ang="0">
                  <a:pos x="1392" y="165"/>
                </a:cxn>
                <a:cxn ang="0">
                  <a:pos x="291" y="0"/>
                </a:cxn>
                <a:cxn ang="0">
                  <a:pos x="0" y="6"/>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p:spPr>
          <p:txBody>
            <a:bodyPr wrap="none" anchor="ctr">
              <a:prstTxWarp prst="textNoShape">
                <a:avLst/>
              </a:prstTxWarp>
            </a:bodyPr>
            <a:lstStyle/>
            <a:p>
              <a:endParaRPr lang="en-GB"/>
            </a:p>
          </p:txBody>
        </p:sp>
        <p:sp>
          <p:nvSpPr>
            <p:cNvPr id="219418" name="Freeform 282"/>
            <p:cNvSpPr>
              <a:spLocks/>
            </p:cNvSpPr>
            <p:nvPr/>
          </p:nvSpPr>
          <p:spPr bwMode="auto">
            <a:xfrm>
              <a:off x="4242" y="3858"/>
              <a:ext cx="999" cy="123"/>
            </a:xfrm>
            <a:custGeom>
              <a:avLst/>
              <a:gdLst/>
              <a:ahLst/>
              <a:cxnLst>
                <a:cxn ang="0">
                  <a:pos x="0" y="6"/>
                </a:cxn>
                <a:cxn ang="0">
                  <a:pos x="717" y="12"/>
                </a:cxn>
                <a:cxn ang="0">
                  <a:pos x="744" y="36"/>
                </a:cxn>
                <a:cxn ang="0">
                  <a:pos x="801" y="42"/>
                </a:cxn>
                <a:cxn ang="0">
                  <a:pos x="876" y="6"/>
                </a:cxn>
                <a:cxn ang="0">
                  <a:pos x="933" y="0"/>
                </a:cxn>
                <a:cxn ang="0">
                  <a:pos x="981" y="15"/>
                </a:cxn>
                <a:cxn ang="0">
                  <a:pos x="999" y="51"/>
                </a:cxn>
                <a:cxn ang="0">
                  <a:pos x="987" y="123"/>
                </a:cxn>
                <a:cxn ang="0">
                  <a:pos x="18" y="120"/>
                </a:cxn>
                <a:cxn ang="0">
                  <a:pos x="0" y="6"/>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p:spPr>
          <p:txBody>
            <a:bodyPr wrap="none" anchor="ctr">
              <a:prstTxWarp prst="textNoShape">
                <a:avLst/>
              </a:prstTxWarp>
            </a:bodyPr>
            <a:lstStyle/>
            <a:p>
              <a:endParaRPr lang="en-GB"/>
            </a:p>
          </p:txBody>
        </p:sp>
        <p:pic>
          <p:nvPicPr>
            <p:cNvPr id="219419" name="Picture 283" descr="video1"/>
            <p:cNvPicPr>
              <a:picLocks noChangeAspect="1" noChangeArrowheads="1"/>
            </p:cNvPicPr>
            <p:nvPr/>
          </p:nvPicPr>
          <p:blipFill>
            <a:blip r:embed="rId4"/>
            <a:srcRect/>
            <a:stretch>
              <a:fillRect/>
            </a:stretch>
          </p:blipFill>
          <p:spPr bwMode="auto">
            <a:xfrm>
              <a:off x="4083" y="3400"/>
              <a:ext cx="889" cy="460"/>
            </a:xfrm>
            <a:prstGeom prst="rect">
              <a:avLst/>
            </a:prstGeom>
            <a:noFill/>
          </p:spPr>
        </p:pic>
      </p:grpSp>
      <p:grpSp>
        <p:nvGrpSpPr>
          <p:cNvPr id="27" name="Group 320"/>
          <p:cNvGrpSpPr>
            <a:grpSpLocks/>
          </p:cNvGrpSpPr>
          <p:nvPr/>
        </p:nvGrpSpPr>
        <p:grpSpPr bwMode="auto">
          <a:xfrm>
            <a:off x="7751763" y="2476500"/>
            <a:ext cx="677862" cy="663575"/>
            <a:chOff x="4437" y="1472"/>
            <a:chExt cx="427" cy="418"/>
          </a:xfrm>
        </p:grpSpPr>
        <p:sp>
          <p:nvSpPr>
            <p:cNvPr id="219422" name="Rectangle 286"/>
            <p:cNvSpPr>
              <a:spLocks noChangeArrowheads="1"/>
            </p:cNvSpPr>
            <p:nvPr/>
          </p:nvSpPr>
          <p:spPr bwMode="auto">
            <a:xfrm>
              <a:off x="4443" y="1475"/>
              <a:ext cx="421" cy="361"/>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19050">
              <a:solidFill>
                <a:srgbClr val="5F5F5F"/>
              </a:solidFill>
              <a:miter lim="800000"/>
              <a:headEnd/>
              <a:tailEnd/>
            </a:ln>
            <a:effectLst/>
          </p:spPr>
          <p:txBody>
            <a:bodyPr wrap="none" anchor="ctr">
              <a:prstTxWarp prst="textNoShape">
                <a:avLst/>
              </a:prstTxWarp>
            </a:bodyPr>
            <a:lstStyle/>
            <a:p>
              <a:endParaRPr lang="en-GB"/>
            </a:p>
          </p:txBody>
        </p:sp>
        <p:sp>
          <p:nvSpPr>
            <p:cNvPr id="219423" name="Rectangle 287"/>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a:effectLst/>
          </p:spPr>
          <p:txBody>
            <a:bodyPr wrap="none" anchor="ctr">
              <a:prstTxWarp prst="textNoShape">
                <a:avLst/>
              </a:prstTxWarp>
            </a:bodyPr>
            <a:lstStyle/>
            <a:p>
              <a:endParaRPr lang="en-GB"/>
            </a:p>
          </p:txBody>
        </p:sp>
        <p:sp>
          <p:nvSpPr>
            <p:cNvPr id="219424" name="Rectangle 288"/>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a:effectLst/>
          </p:spPr>
          <p:txBody>
            <a:bodyPr wrap="none" anchor="ctr">
              <a:prstTxWarp prst="textNoShape">
                <a:avLst/>
              </a:prstTxWarp>
            </a:bodyPr>
            <a:lstStyle/>
            <a:p>
              <a:endParaRPr lang="en-GB"/>
            </a:p>
          </p:txBody>
        </p:sp>
        <p:sp>
          <p:nvSpPr>
            <p:cNvPr id="219425" name="Rectangle 289"/>
            <p:cNvSpPr>
              <a:spLocks noChangeArrowheads="1"/>
            </p:cNvSpPr>
            <p:nvPr/>
          </p:nvSpPr>
          <p:spPr bwMode="auto">
            <a:xfrm>
              <a:off x="4437" y="1472"/>
              <a:ext cx="423" cy="356"/>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GB"/>
            </a:p>
          </p:txBody>
        </p:sp>
      </p:grpSp>
      <p:sp>
        <p:nvSpPr>
          <p:cNvPr id="219426" name="Freeform 290"/>
          <p:cNvSpPr>
            <a:spLocks/>
          </p:cNvSpPr>
          <p:nvPr/>
        </p:nvSpPr>
        <p:spPr bwMode="auto">
          <a:xfrm>
            <a:off x="3987800" y="1920875"/>
            <a:ext cx="4127500" cy="1665288"/>
          </a:xfrm>
          <a:custGeom>
            <a:avLst/>
            <a:gdLst/>
            <a:ahLst/>
            <a:cxnLst>
              <a:cxn ang="0">
                <a:pos x="0" y="0"/>
              </a:cxn>
              <a:cxn ang="0">
                <a:pos x="1" y="511"/>
              </a:cxn>
              <a:cxn ang="0">
                <a:pos x="353" y="665"/>
              </a:cxn>
              <a:cxn ang="0">
                <a:pos x="669" y="673"/>
              </a:cxn>
              <a:cxn ang="0">
                <a:pos x="977" y="797"/>
              </a:cxn>
              <a:cxn ang="0">
                <a:pos x="1157" y="745"/>
              </a:cxn>
              <a:cxn ang="0">
                <a:pos x="1429" y="909"/>
              </a:cxn>
              <a:cxn ang="0">
                <a:pos x="1569" y="953"/>
              </a:cxn>
              <a:cxn ang="0">
                <a:pos x="1969" y="1261"/>
              </a:cxn>
              <a:cxn ang="0">
                <a:pos x="2317" y="1301"/>
              </a:cxn>
              <a:cxn ang="0">
                <a:pos x="2797" y="1621"/>
              </a:cxn>
              <a:cxn ang="0">
                <a:pos x="3651" y="1559"/>
              </a:cxn>
              <a:cxn ang="0">
                <a:pos x="3651" y="1187"/>
              </a:cxn>
            </a:cxnLst>
            <a:rect l="0" t="0" r="r" b="b"/>
            <a:pathLst>
              <a:path w="3651" h="1621">
                <a:moveTo>
                  <a:pt x="0" y="0"/>
                </a:moveTo>
                <a:lnTo>
                  <a:pt x="1" y="511"/>
                </a:lnTo>
                <a:lnTo>
                  <a:pt x="353" y="665"/>
                </a:lnTo>
                <a:lnTo>
                  <a:pt x="669" y="673"/>
                </a:lnTo>
                <a:lnTo>
                  <a:pt x="977" y="797"/>
                </a:lnTo>
                <a:lnTo>
                  <a:pt x="1157" y="745"/>
                </a:lnTo>
                <a:lnTo>
                  <a:pt x="1429" y="909"/>
                </a:lnTo>
                <a:lnTo>
                  <a:pt x="1569" y="953"/>
                </a:lnTo>
                <a:lnTo>
                  <a:pt x="1969" y="1261"/>
                </a:lnTo>
                <a:lnTo>
                  <a:pt x="2317" y="1301"/>
                </a:lnTo>
                <a:lnTo>
                  <a:pt x="2797" y="1621"/>
                </a:lnTo>
                <a:lnTo>
                  <a:pt x="3651" y="1559"/>
                </a:lnTo>
                <a:lnTo>
                  <a:pt x="3651" y="1187"/>
                </a:lnTo>
              </a:path>
            </a:pathLst>
          </a:custGeom>
          <a:noFill/>
          <a:ln w="57150" cmpd="sng">
            <a:solidFill>
              <a:schemeClr val="accent2"/>
            </a:solidFill>
            <a:round/>
            <a:headEnd type="none" w="med" len="med"/>
            <a:tailEnd type="triangle" w="med" len="med"/>
          </a:ln>
          <a:effectLst/>
        </p:spPr>
        <p:txBody>
          <a:bodyPr wrap="none" anchor="ctr">
            <a:prstTxWarp prst="textNoShape">
              <a:avLst/>
            </a:prstTxWarp>
          </a:bodyPr>
          <a:lstStyle/>
          <a:p>
            <a:endParaRPr lang="en-GB"/>
          </a:p>
        </p:txBody>
      </p:sp>
      <p:graphicFrame>
        <p:nvGraphicFramePr>
          <p:cNvPr id="219427" name="Object 291"/>
          <p:cNvGraphicFramePr>
            <a:graphicFrameLocks noChangeAspect="1"/>
          </p:cNvGraphicFramePr>
          <p:nvPr/>
        </p:nvGraphicFramePr>
        <p:xfrm>
          <a:off x="3725863" y="2005013"/>
          <a:ext cx="369887" cy="520700"/>
        </p:xfrm>
        <a:graphic>
          <a:graphicData uri="http://schemas.openxmlformats.org/presentationml/2006/ole">
            <p:oleObj spid="_x0000_s500738" name="Clip" r:id="rId5" imgW="857160" imgH="1324080" progId="">
              <p:embed/>
            </p:oleObj>
          </a:graphicData>
        </a:graphic>
      </p:graphicFrame>
      <p:grpSp>
        <p:nvGrpSpPr>
          <p:cNvPr id="28" name="Group 292"/>
          <p:cNvGrpSpPr>
            <a:grpSpLocks/>
          </p:cNvGrpSpPr>
          <p:nvPr/>
        </p:nvGrpSpPr>
        <p:grpSpPr bwMode="auto">
          <a:xfrm>
            <a:off x="6416675" y="3648075"/>
            <a:ext cx="357188" cy="149225"/>
            <a:chOff x="3600" y="219"/>
            <a:chExt cx="360" cy="175"/>
          </a:xfrm>
        </p:grpSpPr>
        <p:sp>
          <p:nvSpPr>
            <p:cNvPr id="219429" name="Oval 29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9430" name="Line 29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431" name="Line 29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432" name="Rectangle 29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9433" name="Oval 29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29" name="Group 298"/>
            <p:cNvGrpSpPr>
              <a:grpSpLocks/>
            </p:cNvGrpSpPr>
            <p:nvPr/>
          </p:nvGrpSpPr>
          <p:grpSpPr bwMode="auto">
            <a:xfrm>
              <a:off x="3686" y="244"/>
              <a:ext cx="177" cy="66"/>
              <a:chOff x="2848" y="848"/>
              <a:chExt cx="140" cy="98"/>
            </a:xfrm>
          </p:grpSpPr>
          <p:sp>
            <p:nvSpPr>
              <p:cNvPr id="219435" name="Line 29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436" name="Line 30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437" name="Line 30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30" name="Group 302"/>
            <p:cNvGrpSpPr>
              <a:grpSpLocks/>
            </p:cNvGrpSpPr>
            <p:nvPr/>
          </p:nvGrpSpPr>
          <p:grpSpPr bwMode="auto">
            <a:xfrm flipV="1">
              <a:off x="3686" y="243"/>
              <a:ext cx="177" cy="66"/>
              <a:chOff x="2848" y="848"/>
              <a:chExt cx="140" cy="98"/>
            </a:xfrm>
          </p:grpSpPr>
          <p:sp>
            <p:nvSpPr>
              <p:cNvPr id="219439" name="Line 3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440" name="Line 3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9441" name="Line 3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19442" name="Freeform 306"/>
          <p:cNvSpPr>
            <a:spLocks/>
          </p:cNvSpPr>
          <p:nvPr/>
        </p:nvSpPr>
        <p:spPr bwMode="auto">
          <a:xfrm>
            <a:off x="6437313" y="3352800"/>
            <a:ext cx="138112" cy="307975"/>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19443" name="Freeform 307"/>
          <p:cNvSpPr>
            <a:spLocks/>
          </p:cNvSpPr>
          <p:nvPr/>
        </p:nvSpPr>
        <p:spPr bwMode="auto">
          <a:xfrm flipV="1">
            <a:off x="6773863" y="3660775"/>
            <a:ext cx="269875" cy="58738"/>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19445" name="Freeform 309"/>
          <p:cNvSpPr>
            <a:spLocks/>
          </p:cNvSpPr>
          <p:nvPr/>
        </p:nvSpPr>
        <p:spPr bwMode="auto">
          <a:xfrm>
            <a:off x="6613525" y="3797300"/>
            <a:ext cx="77788" cy="188913"/>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19447" name="Freeform 311"/>
          <p:cNvSpPr>
            <a:spLocks/>
          </p:cNvSpPr>
          <p:nvPr/>
        </p:nvSpPr>
        <p:spPr bwMode="auto">
          <a:xfrm flipH="1">
            <a:off x="5157788" y="2433638"/>
            <a:ext cx="296862" cy="225425"/>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19449" name="Line 313"/>
          <p:cNvSpPr>
            <a:spLocks noChangeShapeType="1"/>
          </p:cNvSpPr>
          <p:nvPr/>
        </p:nvSpPr>
        <p:spPr bwMode="auto">
          <a:xfrm flipH="1">
            <a:off x="8210550" y="3233738"/>
            <a:ext cx="1588" cy="27305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9451" name="Rectangle 315"/>
          <p:cNvSpPr>
            <a:spLocks noChangeArrowheads="1"/>
          </p:cNvSpPr>
          <p:nvPr/>
        </p:nvSpPr>
        <p:spPr bwMode="auto">
          <a:xfrm>
            <a:off x="553147" y="4574240"/>
            <a:ext cx="7561594" cy="827087"/>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2"/>
              </a:buClr>
              <a:buSzPct val="85000"/>
              <a:buFont typeface="Wingdings" charset="2"/>
              <a:buChar char="§"/>
            </a:pPr>
            <a:r>
              <a:rPr lang="en-US" sz="2400" dirty="0" smtClean="0">
                <a:latin typeface="Verdana"/>
                <a:cs typeface="Verdana"/>
              </a:rPr>
              <a:t>Streaming: client </a:t>
            </a:r>
            <a:r>
              <a:rPr lang="en-US" sz="2400" dirty="0" err="1" smtClean="0">
                <a:latin typeface="Verdana"/>
                <a:cs typeface="Verdana"/>
              </a:rPr>
              <a:t>playout</a:t>
            </a:r>
            <a:r>
              <a:rPr lang="en-US" sz="2400" dirty="0" smtClean="0">
                <a:latin typeface="Verdana"/>
                <a:cs typeface="Verdana"/>
              </a:rPr>
              <a:t> begins </a:t>
            </a:r>
            <a:r>
              <a:rPr lang="en-US" sz="2400" i="1" dirty="0" smtClean="0">
                <a:latin typeface="Verdana"/>
                <a:cs typeface="Verdana"/>
              </a:rPr>
              <a:t>before</a:t>
            </a:r>
            <a:r>
              <a:rPr lang="en-US" sz="2400" dirty="0" smtClean="0">
                <a:latin typeface="Verdana"/>
                <a:cs typeface="Verdana"/>
              </a:rPr>
              <a:t> all data has arrived</a:t>
            </a:r>
          </a:p>
          <a:p>
            <a:pPr marL="342900" indent="-342900">
              <a:spcBef>
                <a:spcPct val="20000"/>
              </a:spcBef>
              <a:buClr>
                <a:schemeClr val="accent2"/>
              </a:buClr>
              <a:buSzPct val="85000"/>
              <a:buFont typeface="Wingdings" charset="2"/>
              <a:buChar char="§"/>
            </a:pPr>
            <a:r>
              <a:rPr lang="en-US" sz="2400" dirty="0" smtClean="0">
                <a:latin typeface="Verdana"/>
                <a:cs typeface="Verdana"/>
              </a:rPr>
              <a:t>Timing constraint for still-to-be transmitted data: in time for </a:t>
            </a:r>
            <a:r>
              <a:rPr lang="en-US" sz="2400" dirty="0" err="1" smtClean="0">
                <a:latin typeface="Verdana"/>
                <a:cs typeface="Verdana"/>
              </a:rPr>
              <a:t>playout</a:t>
            </a:r>
            <a:endParaRPr lang="en-US" sz="2400" dirty="0">
              <a:latin typeface="Verdana"/>
              <a:cs typeface="Verdana"/>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Streaming stored multimedia: </a:t>
            </a:r>
            <a:br>
              <a:rPr lang="en-US"/>
            </a:br>
            <a:r>
              <a:rPr lang="en-US"/>
              <a:t>What is it?</a:t>
            </a:r>
          </a:p>
        </p:txBody>
      </p:sp>
      <p:graphicFrame>
        <p:nvGraphicFramePr>
          <p:cNvPr id="222354" name="Object 146"/>
          <p:cNvGraphicFramePr>
            <a:graphicFrameLocks noChangeAspect="1"/>
          </p:cNvGraphicFramePr>
          <p:nvPr/>
        </p:nvGraphicFramePr>
        <p:xfrm>
          <a:off x="2946400" y="5087612"/>
          <a:ext cx="701675" cy="987425"/>
        </p:xfrm>
        <a:graphic>
          <a:graphicData uri="http://schemas.openxmlformats.org/presentationml/2006/ole">
            <p:oleObj spid="_x0000_s501762" name="Clip" r:id="rId3" imgW="857160" imgH="1324080" progId="">
              <p:embed/>
            </p:oleObj>
          </a:graphicData>
        </a:graphic>
      </p:graphicFrame>
      <p:grpSp>
        <p:nvGrpSpPr>
          <p:cNvPr id="2" name="Group 134"/>
          <p:cNvGrpSpPr>
            <a:grpSpLocks/>
          </p:cNvGrpSpPr>
          <p:nvPr/>
        </p:nvGrpSpPr>
        <p:grpSpPr bwMode="auto">
          <a:xfrm>
            <a:off x="2665413" y="4712962"/>
            <a:ext cx="1281112" cy="363537"/>
            <a:chOff x="3621" y="3265"/>
            <a:chExt cx="1776" cy="744"/>
          </a:xfrm>
        </p:grpSpPr>
        <p:pic>
          <p:nvPicPr>
            <p:cNvPr id="222343" name="Picture 135" descr="reellogo"/>
            <p:cNvPicPr>
              <a:picLocks noChangeAspect="1" noChangeArrowheads="1"/>
            </p:cNvPicPr>
            <p:nvPr/>
          </p:nvPicPr>
          <p:blipFill>
            <a:blip r:embed="rId4"/>
            <a:srcRect/>
            <a:stretch>
              <a:fillRect/>
            </a:stretch>
          </p:blipFill>
          <p:spPr bwMode="auto">
            <a:xfrm>
              <a:off x="3621" y="3265"/>
              <a:ext cx="1776" cy="744"/>
            </a:xfrm>
            <a:prstGeom prst="rect">
              <a:avLst/>
            </a:prstGeom>
            <a:noFill/>
          </p:spPr>
        </p:pic>
        <p:sp>
          <p:nvSpPr>
            <p:cNvPr id="222344" name="Freeform 136"/>
            <p:cNvSpPr>
              <a:spLocks/>
            </p:cNvSpPr>
            <p:nvPr/>
          </p:nvSpPr>
          <p:spPr bwMode="auto">
            <a:xfrm>
              <a:off x="3972" y="3288"/>
              <a:ext cx="1401" cy="438"/>
            </a:xfrm>
            <a:custGeom>
              <a:avLst/>
              <a:gdLst/>
              <a:ahLst/>
              <a:cxnLst>
                <a:cxn ang="0">
                  <a:pos x="0" y="6"/>
                </a:cxn>
                <a:cxn ang="0">
                  <a:pos x="27" y="384"/>
                </a:cxn>
                <a:cxn ang="0">
                  <a:pos x="114" y="381"/>
                </a:cxn>
                <a:cxn ang="0">
                  <a:pos x="132" y="357"/>
                </a:cxn>
                <a:cxn ang="0">
                  <a:pos x="210" y="402"/>
                </a:cxn>
                <a:cxn ang="0">
                  <a:pos x="450" y="384"/>
                </a:cxn>
                <a:cxn ang="0">
                  <a:pos x="486" y="393"/>
                </a:cxn>
                <a:cxn ang="0">
                  <a:pos x="690" y="417"/>
                </a:cxn>
                <a:cxn ang="0">
                  <a:pos x="1074" y="438"/>
                </a:cxn>
                <a:cxn ang="0">
                  <a:pos x="1401" y="420"/>
                </a:cxn>
                <a:cxn ang="0">
                  <a:pos x="1392" y="165"/>
                </a:cxn>
                <a:cxn ang="0">
                  <a:pos x="291" y="0"/>
                </a:cxn>
                <a:cxn ang="0">
                  <a:pos x="0" y="6"/>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p:spPr>
          <p:txBody>
            <a:bodyPr wrap="none" anchor="ctr">
              <a:prstTxWarp prst="textNoShape">
                <a:avLst/>
              </a:prstTxWarp>
            </a:bodyPr>
            <a:lstStyle/>
            <a:p>
              <a:endParaRPr lang="en-GB"/>
            </a:p>
          </p:txBody>
        </p:sp>
        <p:sp>
          <p:nvSpPr>
            <p:cNvPr id="222345" name="Freeform 137"/>
            <p:cNvSpPr>
              <a:spLocks/>
            </p:cNvSpPr>
            <p:nvPr/>
          </p:nvSpPr>
          <p:spPr bwMode="auto">
            <a:xfrm>
              <a:off x="4242" y="3858"/>
              <a:ext cx="999" cy="123"/>
            </a:xfrm>
            <a:custGeom>
              <a:avLst/>
              <a:gdLst/>
              <a:ahLst/>
              <a:cxnLst>
                <a:cxn ang="0">
                  <a:pos x="0" y="6"/>
                </a:cxn>
                <a:cxn ang="0">
                  <a:pos x="717" y="12"/>
                </a:cxn>
                <a:cxn ang="0">
                  <a:pos x="744" y="36"/>
                </a:cxn>
                <a:cxn ang="0">
                  <a:pos x="801" y="42"/>
                </a:cxn>
                <a:cxn ang="0">
                  <a:pos x="876" y="6"/>
                </a:cxn>
                <a:cxn ang="0">
                  <a:pos x="933" y="0"/>
                </a:cxn>
                <a:cxn ang="0">
                  <a:pos x="981" y="15"/>
                </a:cxn>
                <a:cxn ang="0">
                  <a:pos x="999" y="51"/>
                </a:cxn>
                <a:cxn ang="0">
                  <a:pos x="987" y="123"/>
                </a:cxn>
                <a:cxn ang="0">
                  <a:pos x="18" y="120"/>
                </a:cxn>
                <a:cxn ang="0">
                  <a:pos x="0" y="6"/>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p:spPr>
          <p:txBody>
            <a:bodyPr wrap="none" anchor="ctr">
              <a:prstTxWarp prst="textNoShape">
                <a:avLst/>
              </a:prstTxWarp>
            </a:bodyPr>
            <a:lstStyle/>
            <a:p>
              <a:endParaRPr lang="en-GB"/>
            </a:p>
          </p:txBody>
        </p:sp>
        <p:pic>
          <p:nvPicPr>
            <p:cNvPr id="222346" name="Picture 138" descr="video1"/>
            <p:cNvPicPr>
              <a:picLocks noChangeAspect="1" noChangeArrowheads="1"/>
            </p:cNvPicPr>
            <p:nvPr/>
          </p:nvPicPr>
          <p:blipFill>
            <a:blip r:embed="rId5"/>
            <a:srcRect/>
            <a:stretch>
              <a:fillRect/>
            </a:stretch>
          </p:blipFill>
          <p:spPr bwMode="auto">
            <a:xfrm>
              <a:off x="4083" y="3400"/>
              <a:ext cx="889" cy="460"/>
            </a:xfrm>
            <a:prstGeom prst="rect">
              <a:avLst/>
            </a:prstGeom>
            <a:noFill/>
          </p:spPr>
        </p:pic>
      </p:grpSp>
      <p:sp>
        <p:nvSpPr>
          <p:cNvPr id="222376" name="Line 168"/>
          <p:cNvSpPr>
            <a:spLocks noChangeShapeType="1"/>
          </p:cNvSpPr>
          <p:nvPr/>
        </p:nvSpPr>
        <p:spPr bwMode="auto">
          <a:xfrm>
            <a:off x="838200" y="1601462"/>
            <a:ext cx="0" cy="2852737"/>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22377" name="Line 169"/>
          <p:cNvSpPr>
            <a:spLocks noChangeShapeType="1"/>
          </p:cNvSpPr>
          <p:nvPr/>
        </p:nvSpPr>
        <p:spPr bwMode="auto">
          <a:xfrm flipH="1">
            <a:off x="828675" y="4444674"/>
            <a:ext cx="7815263" cy="14288"/>
          </a:xfrm>
          <a:prstGeom prst="line">
            <a:avLst/>
          </a:prstGeom>
          <a:noFill/>
          <a:ln w="28575">
            <a:solidFill>
              <a:schemeClr val="tx1"/>
            </a:solidFill>
            <a:round/>
            <a:headEnd type="triangle" w="med" len="med"/>
            <a:tailEnd/>
          </a:ln>
          <a:effectLst/>
        </p:spPr>
        <p:txBody>
          <a:bodyPr wrap="none" anchor="ctr">
            <a:prstTxWarp prst="textNoShape">
              <a:avLst/>
            </a:prstTxWarp>
          </a:bodyPr>
          <a:lstStyle/>
          <a:p>
            <a:endParaRPr lang="en-GB"/>
          </a:p>
        </p:txBody>
      </p:sp>
      <p:grpSp>
        <p:nvGrpSpPr>
          <p:cNvPr id="3" name="Group 357"/>
          <p:cNvGrpSpPr>
            <a:grpSpLocks/>
          </p:cNvGrpSpPr>
          <p:nvPr/>
        </p:nvGrpSpPr>
        <p:grpSpPr bwMode="auto">
          <a:xfrm>
            <a:off x="1498600" y="3577899"/>
            <a:ext cx="1577975" cy="1057275"/>
            <a:chOff x="944" y="2184"/>
            <a:chExt cx="994" cy="666"/>
          </a:xfrm>
        </p:grpSpPr>
        <p:sp>
          <p:nvSpPr>
            <p:cNvPr id="222415" name="Freeform 207"/>
            <p:cNvSpPr>
              <a:spLocks/>
            </p:cNvSpPr>
            <p:nvPr/>
          </p:nvSpPr>
          <p:spPr bwMode="auto">
            <a:xfrm>
              <a:off x="1278" y="2184"/>
              <a:ext cx="660" cy="666"/>
            </a:xfrm>
            <a:custGeom>
              <a:avLst/>
              <a:gdLst/>
              <a:ahLst/>
              <a:cxnLst>
                <a:cxn ang="0">
                  <a:pos x="0" y="0"/>
                </a:cxn>
                <a:cxn ang="0">
                  <a:pos x="660" y="666"/>
                </a:cxn>
              </a:cxnLst>
              <a:rect l="0" t="0" r="r" b="b"/>
              <a:pathLst>
                <a:path w="660" h="666">
                  <a:moveTo>
                    <a:pt x="0" y="0"/>
                  </a:moveTo>
                  <a:cubicBezTo>
                    <a:pt x="0" y="0"/>
                    <a:pt x="486" y="168"/>
                    <a:pt x="660" y="666"/>
                  </a:cubicBezTo>
                </a:path>
              </a:pathLst>
            </a:custGeom>
            <a:noFill/>
            <a:ln w="19050" cap="flat" cmpd="sng">
              <a:solidFill>
                <a:schemeClr val="tx1"/>
              </a:solidFill>
              <a:prstDash val="solid"/>
              <a:round/>
              <a:headEnd type="non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222416" name="Text Box 208"/>
            <p:cNvSpPr txBox="1">
              <a:spLocks noChangeArrowheads="1"/>
            </p:cNvSpPr>
            <p:nvPr/>
          </p:nvSpPr>
          <p:spPr bwMode="auto">
            <a:xfrm>
              <a:off x="944" y="2336"/>
              <a:ext cx="759" cy="407"/>
            </a:xfrm>
            <a:prstGeom prst="rect">
              <a:avLst/>
            </a:prstGeom>
            <a:noFill/>
            <a:ln w="9525">
              <a:noFill/>
              <a:miter lim="800000"/>
              <a:headEnd/>
              <a:tailEnd/>
            </a:ln>
            <a:effectLst/>
          </p:spPr>
          <p:txBody>
            <a:bodyPr wrap="none">
              <a:prstTxWarp prst="textNoShape">
                <a:avLst/>
              </a:prstTxWarp>
              <a:spAutoFit/>
            </a:bodyPr>
            <a:lstStyle/>
            <a:p>
              <a:r>
                <a:rPr lang="en-US" dirty="0">
                  <a:latin typeface="Verdana"/>
                  <a:cs typeface="Verdana"/>
                </a:rPr>
                <a:t>1.  video</a:t>
              </a:r>
            </a:p>
            <a:p>
              <a:r>
                <a:rPr lang="en-US" dirty="0">
                  <a:latin typeface="Verdana"/>
                  <a:cs typeface="Verdana"/>
                </a:rPr>
                <a:t>recorded</a:t>
              </a:r>
            </a:p>
          </p:txBody>
        </p:sp>
      </p:grpSp>
      <p:grpSp>
        <p:nvGrpSpPr>
          <p:cNvPr id="4" name="Group 262"/>
          <p:cNvGrpSpPr>
            <a:grpSpLocks/>
          </p:cNvGrpSpPr>
          <p:nvPr/>
        </p:nvGrpSpPr>
        <p:grpSpPr bwMode="auto">
          <a:xfrm>
            <a:off x="1028700" y="1922137"/>
            <a:ext cx="2552700" cy="2525712"/>
            <a:chOff x="648" y="1147"/>
            <a:chExt cx="1608" cy="1591"/>
          </a:xfrm>
        </p:grpSpPr>
        <p:grpSp>
          <p:nvGrpSpPr>
            <p:cNvPr id="5" name="Group 206"/>
            <p:cNvGrpSpPr>
              <a:grpSpLocks/>
            </p:cNvGrpSpPr>
            <p:nvPr/>
          </p:nvGrpSpPr>
          <p:grpSpPr bwMode="auto">
            <a:xfrm>
              <a:off x="648" y="1725"/>
              <a:ext cx="1024" cy="1013"/>
              <a:chOff x="672" y="1071"/>
              <a:chExt cx="1024" cy="1013"/>
            </a:xfrm>
          </p:grpSpPr>
          <p:grpSp>
            <p:nvGrpSpPr>
              <p:cNvPr id="6" name="Group 189"/>
              <p:cNvGrpSpPr>
                <a:grpSpLocks/>
              </p:cNvGrpSpPr>
              <p:nvPr/>
            </p:nvGrpSpPr>
            <p:grpSpPr bwMode="auto">
              <a:xfrm>
                <a:off x="672" y="1506"/>
                <a:ext cx="583" cy="578"/>
                <a:chOff x="672" y="1486"/>
                <a:chExt cx="583" cy="578"/>
              </a:xfrm>
            </p:grpSpPr>
            <p:grpSp>
              <p:nvGrpSpPr>
                <p:cNvPr id="7" name="Group 181"/>
                <p:cNvGrpSpPr>
                  <a:grpSpLocks/>
                </p:cNvGrpSpPr>
                <p:nvPr/>
              </p:nvGrpSpPr>
              <p:grpSpPr bwMode="auto">
                <a:xfrm>
                  <a:off x="672" y="1776"/>
                  <a:ext cx="291" cy="288"/>
                  <a:chOff x="672" y="1776"/>
                  <a:chExt cx="291" cy="288"/>
                </a:xfrm>
              </p:grpSpPr>
              <p:grpSp>
                <p:nvGrpSpPr>
                  <p:cNvPr id="8" name="Group 177"/>
                  <p:cNvGrpSpPr>
                    <a:grpSpLocks/>
                  </p:cNvGrpSpPr>
                  <p:nvPr/>
                </p:nvGrpSpPr>
                <p:grpSpPr bwMode="auto">
                  <a:xfrm>
                    <a:off x="672" y="1920"/>
                    <a:ext cx="145" cy="144"/>
                    <a:chOff x="672" y="1920"/>
                    <a:chExt cx="145" cy="144"/>
                  </a:xfrm>
                </p:grpSpPr>
                <p:sp>
                  <p:nvSpPr>
                    <p:cNvPr id="222381" name="Line 173"/>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384" name="Line 176"/>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nvGrpSpPr>
                  <p:cNvPr id="9" name="Group 178"/>
                  <p:cNvGrpSpPr>
                    <a:grpSpLocks/>
                  </p:cNvGrpSpPr>
                  <p:nvPr/>
                </p:nvGrpSpPr>
                <p:grpSpPr bwMode="auto">
                  <a:xfrm>
                    <a:off x="818" y="1776"/>
                    <a:ext cx="145" cy="144"/>
                    <a:chOff x="672" y="1920"/>
                    <a:chExt cx="145" cy="144"/>
                  </a:xfrm>
                </p:grpSpPr>
                <p:sp>
                  <p:nvSpPr>
                    <p:cNvPr id="222387" name="Line 179"/>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388" name="Line 180"/>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grpSp>
              <p:nvGrpSpPr>
                <p:cNvPr id="10" name="Group 182"/>
                <p:cNvGrpSpPr>
                  <a:grpSpLocks/>
                </p:cNvGrpSpPr>
                <p:nvPr/>
              </p:nvGrpSpPr>
              <p:grpSpPr bwMode="auto">
                <a:xfrm>
                  <a:off x="964" y="1486"/>
                  <a:ext cx="291" cy="288"/>
                  <a:chOff x="672" y="1776"/>
                  <a:chExt cx="291" cy="288"/>
                </a:xfrm>
              </p:grpSpPr>
              <p:grpSp>
                <p:nvGrpSpPr>
                  <p:cNvPr id="11" name="Group 183"/>
                  <p:cNvGrpSpPr>
                    <a:grpSpLocks/>
                  </p:cNvGrpSpPr>
                  <p:nvPr/>
                </p:nvGrpSpPr>
                <p:grpSpPr bwMode="auto">
                  <a:xfrm>
                    <a:off x="672" y="1920"/>
                    <a:ext cx="145" cy="144"/>
                    <a:chOff x="672" y="1920"/>
                    <a:chExt cx="145" cy="144"/>
                  </a:xfrm>
                </p:grpSpPr>
                <p:sp>
                  <p:nvSpPr>
                    <p:cNvPr id="222392" name="Line 184"/>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393" name="Line 185"/>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nvGrpSpPr>
                  <p:cNvPr id="12" name="Group 186"/>
                  <p:cNvGrpSpPr>
                    <a:grpSpLocks/>
                  </p:cNvGrpSpPr>
                  <p:nvPr/>
                </p:nvGrpSpPr>
                <p:grpSpPr bwMode="auto">
                  <a:xfrm>
                    <a:off x="818" y="1776"/>
                    <a:ext cx="145" cy="144"/>
                    <a:chOff x="672" y="1920"/>
                    <a:chExt cx="145" cy="144"/>
                  </a:xfrm>
                </p:grpSpPr>
                <p:sp>
                  <p:nvSpPr>
                    <p:cNvPr id="222395" name="Line 187"/>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396" name="Line 188"/>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grpSp>
          <p:grpSp>
            <p:nvGrpSpPr>
              <p:cNvPr id="13" name="Group 191"/>
              <p:cNvGrpSpPr>
                <a:grpSpLocks/>
              </p:cNvGrpSpPr>
              <p:nvPr/>
            </p:nvGrpSpPr>
            <p:grpSpPr bwMode="auto">
              <a:xfrm>
                <a:off x="1259" y="1217"/>
                <a:ext cx="291" cy="288"/>
                <a:chOff x="672" y="1776"/>
                <a:chExt cx="291" cy="288"/>
              </a:xfrm>
            </p:grpSpPr>
            <p:grpSp>
              <p:nvGrpSpPr>
                <p:cNvPr id="14" name="Group 192"/>
                <p:cNvGrpSpPr>
                  <a:grpSpLocks/>
                </p:cNvGrpSpPr>
                <p:nvPr/>
              </p:nvGrpSpPr>
              <p:grpSpPr bwMode="auto">
                <a:xfrm>
                  <a:off x="672" y="1920"/>
                  <a:ext cx="145" cy="144"/>
                  <a:chOff x="672" y="1920"/>
                  <a:chExt cx="145" cy="144"/>
                </a:xfrm>
              </p:grpSpPr>
              <p:sp>
                <p:nvSpPr>
                  <p:cNvPr id="222401" name="Line 193"/>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402" name="Line 194"/>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nvGrpSpPr>
                <p:cNvPr id="15" name="Group 195"/>
                <p:cNvGrpSpPr>
                  <a:grpSpLocks/>
                </p:cNvGrpSpPr>
                <p:nvPr/>
              </p:nvGrpSpPr>
              <p:grpSpPr bwMode="auto">
                <a:xfrm>
                  <a:off x="818" y="1776"/>
                  <a:ext cx="145" cy="144"/>
                  <a:chOff x="672" y="1920"/>
                  <a:chExt cx="145" cy="144"/>
                </a:xfrm>
              </p:grpSpPr>
              <p:sp>
                <p:nvSpPr>
                  <p:cNvPr id="222404" name="Line 196"/>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405" name="Line 197"/>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grpSp>
            <p:nvGrpSpPr>
              <p:cNvPr id="16" name="Group 199"/>
              <p:cNvGrpSpPr>
                <a:grpSpLocks/>
              </p:cNvGrpSpPr>
              <p:nvPr/>
            </p:nvGrpSpPr>
            <p:grpSpPr bwMode="auto">
              <a:xfrm>
                <a:off x="1551" y="1071"/>
                <a:ext cx="145" cy="144"/>
                <a:chOff x="672" y="1920"/>
                <a:chExt cx="145" cy="144"/>
              </a:xfrm>
            </p:grpSpPr>
            <p:sp>
              <p:nvSpPr>
                <p:cNvPr id="222408" name="Line 200"/>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409" name="Line 201"/>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grpSp>
          <p:nvGrpSpPr>
            <p:cNvPr id="17" name="Group 237"/>
            <p:cNvGrpSpPr>
              <a:grpSpLocks/>
            </p:cNvGrpSpPr>
            <p:nvPr/>
          </p:nvGrpSpPr>
          <p:grpSpPr bwMode="auto">
            <a:xfrm>
              <a:off x="1673" y="1147"/>
              <a:ext cx="583" cy="578"/>
              <a:chOff x="672" y="1486"/>
              <a:chExt cx="583" cy="578"/>
            </a:xfrm>
          </p:grpSpPr>
          <p:grpSp>
            <p:nvGrpSpPr>
              <p:cNvPr id="18" name="Group 238"/>
              <p:cNvGrpSpPr>
                <a:grpSpLocks/>
              </p:cNvGrpSpPr>
              <p:nvPr/>
            </p:nvGrpSpPr>
            <p:grpSpPr bwMode="auto">
              <a:xfrm>
                <a:off x="672" y="1776"/>
                <a:ext cx="291" cy="288"/>
                <a:chOff x="672" y="1776"/>
                <a:chExt cx="291" cy="288"/>
              </a:xfrm>
            </p:grpSpPr>
            <p:grpSp>
              <p:nvGrpSpPr>
                <p:cNvPr id="19" name="Group 239"/>
                <p:cNvGrpSpPr>
                  <a:grpSpLocks/>
                </p:cNvGrpSpPr>
                <p:nvPr/>
              </p:nvGrpSpPr>
              <p:grpSpPr bwMode="auto">
                <a:xfrm>
                  <a:off x="672" y="1920"/>
                  <a:ext cx="145" cy="144"/>
                  <a:chOff x="672" y="1920"/>
                  <a:chExt cx="145" cy="144"/>
                </a:xfrm>
              </p:grpSpPr>
              <p:sp>
                <p:nvSpPr>
                  <p:cNvPr id="222448" name="Line 240"/>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449" name="Line 241"/>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nvGrpSpPr>
                <p:cNvPr id="20" name="Group 242"/>
                <p:cNvGrpSpPr>
                  <a:grpSpLocks/>
                </p:cNvGrpSpPr>
                <p:nvPr/>
              </p:nvGrpSpPr>
              <p:grpSpPr bwMode="auto">
                <a:xfrm>
                  <a:off x="818" y="1776"/>
                  <a:ext cx="145" cy="144"/>
                  <a:chOff x="672" y="1920"/>
                  <a:chExt cx="145" cy="144"/>
                </a:xfrm>
              </p:grpSpPr>
              <p:sp>
                <p:nvSpPr>
                  <p:cNvPr id="222451" name="Line 243"/>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452" name="Line 244"/>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grpSp>
            <p:nvGrpSpPr>
              <p:cNvPr id="21" name="Group 245"/>
              <p:cNvGrpSpPr>
                <a:grpSpLocks/>
              </p:cNvGrpSpPr>
              <p:nvPr/>
            </p:nvGrpSpPr>
            <p:grpSpPr bwMode="auto">
              <a:xfrm>
                <a:off x="964" y="1486"/>
                <a:ext cx="291" cy="288"/>
                <a:chOff x="672" y="1776"/>
                <a:chExt cx="291" cy="288"/>
              </a:xfrm>
            </p:grpSpPr>
            <p:grpSp>
              <p:nvGrpSpPr>
                <p:cNvPr id="22" name="Group 246"/>
                <p:cNvGrpSpPr>
                  <a:grpSpLocks/>
                </p:cNvGrpSpPr>
                <p:nvPr/>
              </p:nvGrpSpPr>
              <p:grpSpPr bwMode="auto">
                <a:xfrm>
                  <a:off x="672" y="1920"/>
                  <a:ext cx="145" cy="144"/>
                  <a:chOff x="672" y="1920"/>
                  <a:chExt cx="145" cy="144"/>
                </a:xfrm>
              </p:grpSpPr>
              <p:sp>
                <p:nvSpPr>
                  <p:cNvPr id="222455" name="Line 247"/>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456" name="Line 248"/>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nvGrpSpPr>
                <p:cNvPr id="23" name="Group 249"/>
                <p:cNvGrpSpPr>
                  <a:grpSpLocks/>
                </p:cNvGrpSpPr>
                <p:nvPr/>
              </p:nvGrpSpPr>
              <p:grpSpPr bwMode="auto">
                <a:xfrm>
                  <a:off x="818" y="1776"/>
                  <a:ext cx="145" cy="144"/>
                  <a:chOff x="672" y="1920"/>
                  <a:chExt cx="145" cy="144"/>
                </a:xfrm>
              </p:grpSpPr>
              <p:sp>
                <p:nvSpPr>
                  <p:cNvPr id="222458" name="Line 250"/>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222459" name="Line 251"/>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grpSp>
          </p:grpSp>
        </p:grpSp>
      </p:grpSp>
      <p:grpSp>
        <p:nvGrpSpPr>
          <p:cNvPr id="24" name="Group 358"/>
          <p:cNvGrpSpPr>
            <a:grpSpLocks/>
          </p:cNvGrpSpPr>
          <p:nvPr/>
        </p:nvGrpSpPr>
        <p:grpSpPr bwMode="auto">
          <a:xfrm>
            <a:off x="3165475" y="3352474"/>
            <a:ext cx="1373188" cy="1296988"/>
            <a:chOff x="1994" y="2042"/>
            <a:chExt cx="865" cy="817"/>
          </a:xfrm>
        </p:grpSpPr>
        <p:sp>
          <p:nvSpPr>
            <p:cNvPr id="222417" name="Freeform 209"/>
            <p:cNvSpPr>
              <a:spLocks/>
            </p:cNvSpPr>
            <p:nvPr/>
          </p:nvSpPr>
          <p:spPr bwMode="auto">
            <a:xfrm rot="-5400000">
              <a:off x="2196" y="2196"/>
              <a:ext cx="660" cy="666"/>
            </a:xfrm>
            <a:custGeom>
              <a:avLst/>
              <a:gdLst/>
              <a:ahLst/>
              <a:cxnLst>
                <a:cxn ang="0">
                  <a:pos x="0" y="0"/>
                </a:cxn>
                <a:cxn ang="0">
                  <a:pos x="660" y="666"/>
                </a:cxn>
              </a:cxnLst>
              <a:rect l="0" t="0" r="r" b="b"/>
              <a:pathLst>
                <a:path w="660" h="666">
                  <a:moveTo>
                    <a:pt x="0" y="0"/>
                  </a:moveTo>
                  <a:cubicBezTo>
                    <a:pt x="0" y="0"/>
                    <a:pt x="486" y="168"/>
                    <a:pt x="660" y="666"/>
                  </a:cubicBezTo>
                </a:path>
              </a:pathLst>
            </a:custGeom>
            <a:noFill/>
            <a:ln w="19050"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222513" name="Text Box 305"/>
            <p:cNvSpPr txBox="1">
              <a:spLocks noChangeArrowheads="1"/>
            </p:cNvSpPr>
            <p:nvPr/>
          </p:nvSpPr>
          <p:spPr bwMode="auto">
            <a:xfrm>
              <a:off x="1994" y="2042"/>
              <a:ext cx="704" cy="407"/>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Verdana"/>
                  <a:cs typeface="Verdana"/>
                </a:rPr>
                <a:t>2. video</a:t>
              </a:r>
            </a:p>
            <a:p>
              <a:r>
                <a:rPr lang="en-US">
                  <a:solidFill>
                    <a:srgbClr val="FF0000"/>
                  </a:solidFill>
                  <a:latin typeface="Verdana"/>
                  <a:cs typeface="Verdana"/>
                </a:rPr>
                <a:t>sent</a:t>
              </a:r>
            </a:p>
          </p:txBody>
        </p:sp>
      </p:grpSp>
      <p:grpSp>
        <p:nvGrpSpPr>
          <p:cNvPr id="25" name="Group 359"/>
          <p:cNvGrpSpPr>
            <a:grpSpLocks/>
          </p:cNvGrpSpPr>
          <p:nvPr/>
        </p:nvGrpSpPr>
        <p:grpSpPr bwMode="auto">
          <a:xfrm>
            <a:off x="3914775" y="1941187"/>
            <a:ext cx="4903788" cy="2535237"/>
            <a:chOff x="2466" y="1153"/>
            <a:chExt cx="3089" cy="1597"/>
          </a:xfrm>
        </p:grpSpPr>
        <p:grpSp>
          <p:nvGrpSpPr>
            <p:cNvPr id="26" name="Group 263"/>
            <p:cNvGrpSpPr>
              <a:grpSpLocks/>
            </p:cNvGrpSpPr>
            <p:nvPr/>
          </p:nvGrpSpPr>
          <p:grpSpPr bwMode="auto">
            <a:xfrm>
              <a:off x="2466" y="1153"/>
              <a:ext cx="1608" cy="1591"/>
              <a:chOff x="648" y="1147"/>
              <a:chExt cx="1608" cy="1591"/>
            </a:xfrm>
          </p:grpSpPr>
          <p:grpSp>
            <p:nvGrpSpPr>
              <p:cNvPr id="27" name="Group 264"/>
              <p:cNvGrpSpPr>
                <a:grpSpLocks/>
              </p:cNvGrpSpPr>
              <p:nvPr/>
            </p:nvGrpSpPr>
            <p:grpSpPr bwMode="auto">
              <a:xfrm>
                <a:off x="648" y="1725"/>
                <a:ext cx="1024" cy="1013"/>
                <a:chOff x="672" y="1071"/>
                <a:chExt cx="1024" cy="1013"/>
              </a:xfrm>
            </p:grpSpPr>
            <p:grpSp>
              <p:nvGrpSpPr>
                <p:cNvPr id="28" name="Group 265"/>
                <p:cNvGrpSpPr>
                  <a:grpSpLocks/>
                </p:cNvGrpSpPr>
                <p:nvPr/>
              </p:nvGrpSpPr>
              <p:grpSpPr bwMode="auto">
                <a:xfrm>
                  <a:off x="672" y="1506"/>
                  <a:ext cx="583" cy="578"/>
                  <a:chOff x="672" y="1486"/>
                  <a:chExt cx="583" cy="578"/>
                </a:xfrm>
              </p:grpSpPr>
              <p:grpSp>
                <p:nvGrpSpPr>
                  <p:cNvPr id="29" name="Group 266"/>
                  <p:cNvGrpSpPr>
                    <a:grpSpLocks/>
                  </p:cNvGrpSpPr>
                  <p:nvPr/>
                </p:nvGrpSpPr>
                <p:grpSpPr bwMode="auto">
                  <a:xfrm>
                    <a:off x="672" y="1776"/>
                    <a:ext cx="291" cy="288"/>
                    <a:chOff x="672" y="1776"/>
                    <a:chExt cx="291" cy="288"/>
                  </a:xfrm>
                </p:grpSpPr>
                <p:grpSp>
                  <p:nvGrpSpPr>
                    <p:cNvPr id="30" name="Group 267"/>
                    <p:cNvGrpSpPr>
                      <a:grpSpLocks/>
                    </p:cNvGrpSpPr>
                    <p:nvPr/>
                  </p:nvGrpSpPr>
                  <p:grpSpPr bwMode="auto">
                    <a:xfrm>
                      <a:off x="672" y="1920"/>
                      <a:ext cx="145" cy="144"/>
                      <a:chOff x="672" y="1920"/>
                      <a:chExt cx="145" cy="144"/>
                    </a:xfrm>
                  </p:grpSpPr>
                  <p:sp>
                    <p:nvSpPr>
                      <p:cNvPr id="222476" name="Line 268"/>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477" name="Line 269"/>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31" name="Group 270"/>
                    <p:cNvGrpSpPr>
                      <a:grpSpLocks/>
                    </p:cNvGrpSpPr>
                    <p:nvPr/>
                  </p:nvGrpSpPr>
                  <p:grpSpPr bwMode="auto">
                    <a:xfrm>
                      <a:off x="818" y="1776"/>
                      <a:ext cx="145" cy="144"/>
                      <a:chOff x="672" y="1920"/>
                      <a:chExt cx="145" cy="144"/>
                    </a:xfrm>
                  </p:grpSpPr>
                  <p:sp>
                    <p:nvSpPr>
                      <p:cNvPr id="222479" name="Line 271"/>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480" name="Line 272"/>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2336" name="Group 273"/>
                  <p:cNvGrpSpPr>
                    <a:grpSpLocks/>
                  </p:cNvGrpSpPr>
                  <p:nvPr/>
                </p:nvGrpSpPr>
                <p:grpSpPr bwMode="auto">
                  <a:xfrm>
                    <a:off x="964" y="1486"/>
                    <a:ext cx="291" cy="288"/>
                    <a:chOff x="672" y="1776"/>
                    <a:chExt cx="291" cy="288"/>
                  </a:xfrm>
                </p:grpSpPr>
                <p:grpSp>
                  <p:nvGrpSpPr>
                    <p:cNvPr id="222337" name="Group 274"/>
                    <p:cNvGrpSpPr>
                      <a:grpSpLocks/>
                    </p:cNvGrpSpPr>
                    <p:nvPr/>
                  </p:nvGrpSpPr>
                  <p:grpSpPr bwMode="auto">
                    <a:xfrm>
                      <a:off x="672" y="1920"/>
                      <a:ext cx="145" cy="144"/>
                      <a:chOff x="672" y="1920"/>
                      <a:chExt cx="145" cy="144"/>
                    </a:xfrm>
                  </p:grpSpPr>
                  <p:sp>
                    <p:nvSpPr>
                      <p:cNvPr id="222483" name="Line 275"/>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484" name="Line 276"/>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2338" name="Group 277"/>
                    <p:cNvGrpSpPr>
                      <a:grpSpLocks/>
                    </p:cNvGrpSpPr>
                    <p:nvPr/>
                  </p:nvGrpSpPr>
                  <p:grpSpPr bwMode="auto">
                    <a:xfrm>
                      <a:off x="818" y="1776"/>
                      <a:ext cx="145" cy="144"/>
                      <a:chOff x="672" y="1920"/>
                      <a:chExt cx="145" cy="144"/>
                    </a:xfrm>
                  </p:grpSpPr>
                  <p:sp>
                    <p:nvSpPr>
                      <p:cNvPr id="222486" name="Line 278"/>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487" name="Line 279"/>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grpSp>
              <p:nvGrpSpPr>
                <p:cNvPr id="222339" name="Group 280"/>
                <p:cNvGrpSpPr>
                  <a:grpSpLocks/>
                </p:cNvGrpSpPr>
                <p:nvPr/>
              </p:nvGrpSpPr>
              <p:grpSpPr bwMode="auto">
                <a:xfrm>
                  <a:off x="1259" y="1217"/>
                  <a:ext cx="291" cy="288"/>
                  <a:chOff x="672" y="1776"/>
                  <a:chExt cx="291" cy="288"/>
                </a:xfrm>
              </p:grpSpPr>
              <p:grpSp>
                <p:nvGrpSpPr>
                  <p:cNvPr id="222340" name="Group 281"/>
                  <p:cNvGrpSpPr>
                    <a:grpSpLocks/>
                  </p:cNvGrpSpPr>
                  <p:nvPr/>
                </p:nvGrpSpPr>
                <p:grpSpPr bwMode="auto">
                  <a:xfrm>
                    <a:off x="672" y="1920"/>
                    <a:ext cx="145" cy="144"/>
                    <a:chOff x="672" y="1920"/>
                    <a:chExt cx="145" cy="144"/>
                  </a:xfrm>
                </p:grpSpPr>
                <p:sp>
                  <p:nvSpPr>
                    <p:cNvPr id="222490" name="Line 282"/>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491" name="Line 283"/>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2341" name="Group 284"/>
                  <p:cNvGrpSpPr>
                    <a:grpSpLocks/>
                  </p:cNvGrpSpPr>
                  <p:nvPr/>
                </p:nvGrpSpPr>
                <p:grpSpPr bwMode="auto">
                  <a:xfrm>
                    <a:off x="818" y="1776"/>
                    <a:ext cx="145" cy="144"/>
                    <a:chOff x="672" y="1920"/>
                    <a:chExt cx="145" cy="144"/>
                  </a:xfrm>
                </p:grpSpPr>
                <p:sp>
                  <p:nvSpPr>
                    <p:cNvPr id="222493" name="Line 285"/>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494" name="Line 286"/>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2342" name="Group 287"/>
                <p:cNvGrpSpPr>
                  <a:grpSpLocks/>
                </p:cNvGrpSpPr>
                <p:nvPr/>
              </p:nvGrpSpPr>
              <p:grpSpPr bwMode="auto">
                <a:xfrm>
                  <a:off x="1551" y="1071"/>
                  <a:ext cx="145" cy="144"/>
                  <a:chOff x="672" y="1920"/>
                  <a:chExt cx="145" cy="144"/>
                </a:xfrm>
              </p:grpSpPr>
              <p:sp>
                <p:nvSpPr>
                  <p:cNvPr id="222496" name="Line 288"/>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497" name="Line 289"/>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2347" name="Group 290"/>
              <p:cNvGrpSpPr>
                <a:grpSpLocks/>
              </p:cNvGrpSpPr>
              <p:nvPr/>
            </p:nvGrpSpPr>
            <p:grpSpPr bwMode="auto">
              <a:xfrm>
                <a:off x="1673" y="1147"/>
                <a:ext cx="583" cy="578"/>
                <a:chOff x="672" y="1486"/>
                <a:chExt cx="583" cy="578"/>
              </a:xfrm>
            </p:grpSpPr>
            <p:grpSp>
              <p:nvGrpSpPr>
                <p:cNvPr id="222348" name="Group 291"/>
                <p:cNvGrpSpPr>
                  <a:grpSpLocks/>
                </p:cNvGrpSpPr>
                <p:nvPr/>
              </p:nvGrpSpPr>
              <p:grpSpPr bwMode="auto">
                <a:xfrm>
                  <a:off x="672" y="1776"/>
                  <a:ext cx="291" cy="288"/>
                  <a:chOff x="672" y="1776"/>
                  <a:chExt cx="291" cy="288"/>
                </a:xfrm>
              </p:grpSpPr>
              <p:grpSp>
                <p:nvGrpSpPr>
                  <p:cNvPr id="222349" name="Group 292"/>
                  <p:cNvGrpSpPr>
                    <a:grpSpLocks/>
                  </p:cNvGrpSpPr>
                  <p:nvPr/>
                </p:nvGrpSpPr>
                <p:grpSpPr bwMode="auto">
                  <a:xfrm>
                    <a:off x="672" y="1920"/>
                    <a:ext cx="145" cy="144"/>
                    <a:chOff x="672" y="1920"/>
                    <a:chExt cx="145" cy="144"/>
                  </a:xfrm>
                </p:grpSpPr>
                <p:sp>
                  <p:nvSpPr>
                    <p:cNvPr id="222501" name="Line 293"/>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502" name="Line 294"/>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2350" name="Group 295"/>
                  <p:cNvGrpSpPr>
                    <a:grpSpLocks/>
                  </p:cNvGrpSpPr>
                  <p:nvPr/>
                </p:nvGrpSpPr>
                <p:grpSpPr bwMode="auto">
                  <a:xfrm>
                    <a:off x="818" y="1776"/>
                    <a:ext cx="145" cy="144"/>
                    <a:chOff x="672" y="1920"/>
                    <a:chExt cx="145" cy="144"/>
                  </a:xfrm>
                </p:grpSpPr>
                <p:sp>
                  <p:nvSpPr>
                    <p:cNvPr id="222504" name="Line 296"/>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505" name="Line 297"/>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2351" name="Group 298"/>
                <p:cNvGrpSpPr>
                  <a:grpSpLocks/>
                </p:cNvGrpSpPr>
                <p:nvPr/>
              </p:nvGrpSpPr>
              <p:grpSpPr bwMode="auto">
                <a:xfrm>
                  <a:off x="964" y="1486"/>
                  <a:ext cx="291" cy="288"/>
                  <a:chOff x="672" y="1776"/>
                  <a:chExt cx="291" cy="288"/>
                </a:xfrm>
              </p:grpSpPr>
              <p:grpSp>
                <p:nvGrpSpPr>
                  <p:cNvPr id="222352" name="Group 299"/>
                  <p:cNvGrpSpPr>
                    <a:grpSpLocks/>
                  </p:cNvGrpSpPr>
                  <p:nvPr/>
                </p:nvGrpSpPr>
                <p:grpSpPr bwMode="auto">
                  <a:xfrm>
                    <a:off x="672" y="1920"/>
                    <a:ext cx="145" cy="144"/>
                    <a:chOff x="672" y="1920"/>
                    <a:chExt cx="145" cy="144"/>
                  </a:xfrm>
                </p:grpSpPr>
                <p:sp>
                  <p:nvSpPr>
                    <p:cNvPr id="222508" name="Line 300"/>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509" name="Line 301"/>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2353" name="Group 302"/>
                  <p:cNvGrpSpPr>
                    <a:grpSpLocks/>
                  </p:cNvGrpSpPr>
                  <p:nvPr/>
                </p:nvGrpSpPr>
                <p:grpSpPr bwMode="auto">
                  <a:xfrm>
                    <a:off x="818" y="1776"/>
                    <a:ext cx="145" cy="144"/>
                    <a:chOff x="672" y="1920"/>
                    <a:chExt cx="145" cy="144"/>
                  </a:xfrm>
                </p:grpSpPr>
                <p:sp>
                  <p:nvSpPr>
                    <p:cNvPr id="222511" name="Line 303"/>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2512" name="Line 304"/>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grpSp>
        <p:grpSp>
          <p:nvGrpSpPr>
            <p:cNvPr id="222355" name="Group 306"/>
            <p:cNvGrpSpPr>
              <a:grpSpLocks/>
            </p:cNvGrpSpPr>
            <p:nvPr/>
          </p:nvGrpSpPr>
          <p:grpSpPr bwMode="auto">
            <a:xfrm>
              <a:off x="3636" y="1159"/>
              <a:ext cx="1608" cy="1591"/>
              <a:chOff x="648" y="1147"/>
              <a:chExt cx="1608" cy="1591"/>
            </a:xfrm>
          </p:grpSpPr>
          <p:grpSp>
            <p:nvGrpSpPr>
              <p:cNvPr id="222356" name="Group 307"/>
              <p:cNvGrpSpPr>
                <a:grpSpLocks/>
              </p:cNvGrpSpPr>
              <p:nvPr/>
            </p:nvGrpSpPr>
            <p:grpSpPr bwMode="auto">
              <a:xfrm>
                <a:off x="648" y="1725"/>
                <a:ext cx="1024" cy="1013"/>
                <a:chOff x="672" y="1071"/>
                <a:chExt cx="1024" cy="1013"/>
              </a:xfrm>
            </p:grpSpPr>
            <p:grpSp>
              <p:nvGrpSpPr>
                <p:cNvPr id="222357" name="Group 308"/>
                <p:cNvGrpSpPr>
                  <a:grpSpLocks/>
                </p:cNvGrpSpPr>
                <p:nvPr/>
              </p:nvGrpSpPr>
              <p:grpSpPr bwMode="auto">
                <a:xfrm>
                  <a:off x="672" y="1506"/>
                  <a:ext cx="583" cy="578"/>
                  <a:chOff x="672" y="1486"/>
                  <a:chExt cx="583" cy="578"/>
                </a:xfrm>
              </p:grpSpPr>
              <p:grpSp>
                <p:nvGrpSpPr>
                  <p:cNvPr id="222358" name="Group 309"/>
                  <p:cNvGrpSpPr>
                    <a:grpSpLocks/>
                  </p:cNvGrpSpPr>
                  <p:nvPr/>
                </p:nvGrpSpPr>
                <p:grpSpPr bwMode="auto">
                  <a:xfrm>
                    <a:off x="672" y="1776"/>
                    <a:ext cx="291" cy="288"/>
                    <a:chOff x="672" y="1776"/>
                    <a:chExt cx="291" cy="288"/>
                  </a:xfrm>
                </p:grpSpPr>
                <p:grpSp>
                  <p:nvGrpSpPr>
                    <p:cNvPr id="222359" name="Group 310"/>
                    <p:cNvGrpSpPr>
                      <a:grpSpLocks/>
                    </p:cNvGrpSpPr>
                    <p:nvPr/>
                  </p:nvGrpSpPr>
                  <p:grpSpPr bwMode="auto">
                    <a:xfrm>
                      <a:off x="672" y="1920"/>
                      <a:ext cx="145" cy="144"/>
                      <a:chOff x="672" y="1920"/>
                      <a:chExt cx="145" cy="144"/>
                    </a:xfrm>
                  </p:grpSpPr>
                  <p:sp>
                    <p:nvSpPr>
                      <p:cNvPr id="222519" name="Line 311"/>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20" name="Line 312"/>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2360" name="Group 313"/>
                    <p:cNvGrpSpPr>
                      <a:grpSpLocks/>
                    </p:cNvGrpSpPr>
                    <p:nvPr/>
                  </p:nvGrpSpPr>
                  <p:grpSpPr bwMode="auto">
                    <a:xfrm>
                      <a:off x="818" y="1776"/>
                      <a:ext cx="145" cy="144"/>
                      <a:chOff x="672" y="1920"/>
                      <a:chExt cx="145" cy="144"/>
                    </a:xfrm>
                  </p:grpSpPr>
                  <p:sp>
                    <p:nvSpPr>
                      <p:cNvPr id="222522" name="Line 314"/>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23" name="Line 315"/>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2361" name="Group 316"/>
                  <p:cNvGrpSpPr>
                    <a:grpSpLocks/>
                  </p:cNvGrpSpPr>
                  <p:nvPr/>
                </p:nvGrpSpPr>
                <p:grpSpPr bwMode="auto">
                  <a:xfrm>
                    <a:off x="964" y="1486"/>
                    <a:ext cx="291" cy="288"/>
                    <a:chOff x="672" y="1776"/>
                    <a:chExt cx="291" cy="288"/>
                  </a:xfrm>
                </p:grpSpPr>
                <p:grpSp>
                  <p:nvGrpSpPr>
                    <p:cNvPr id="222362" name="Group 317"/>
                    <p:cNvGrpSpPr>
                      <a:grpSpLocks/>
                    </p:cNvGrpSpPr>
                    <p:nvPr/>
                  </p:nvGrpSpPr>
                  <p:grpSpPr bwMode="auto">
                    <a:xfrm>
                      <a:off x="672" y="1920"/>
                      <a:ext cx="145" cy="144"/>
                      <a:chOff x="672" y="1920"/>
                      <a:chExt cx="145" cy="144"/>
                    </a:xfrm>
                  </p:grpSpPr>
                  <p:sp>
                    <p:nvSpPr>
                      <p:cNvPr id="222526" name="Line 318"/>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27" name="Line 319"/>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2363" name="Group 320"/>
                    <p:cNvGrpSpPr>
                      <a:grpSpLocks/>
                    </p:cNvGrpSpPr>
                    <p:nvPr/>
                  </p:nvGrpSpPr>
                  <p:grpSpPr bwMode="auto">
                    <a:xfrm>
                      <a:off x="818" y="1776"/>
                      <a:ext cx="145" cy="144"/>
                      <a:chOff x="672" y="1920"/>
                      <a:chExt cx="145" cy="144"/>
                    </a:xfrm>
                  </p:grpSpPr>
                  <p:sp>
                    <p:nvSpPr>
                      <p:cNvPr id="222529" name="Line 321"/>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30" name="Line 322"/>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grpSp>
              <p:nvGrpSpPr>
                <p:cNvPr id="222364" name="Group 323"/>
                <p:cNvGrpSpPr>
                  <a:grpSpLocks/>
                </p:cNvGrpSpPr>
                <p:nvPr/>
              </p:nvGrpSpPr>
              <p:grpSpPr bwMode="auto">
                <a:xfrm>
                  <a:off x="1259" y="1217"/>
                  <a:ext cx="291" cy="288"/>
                  <a:chOff x="672" y="1776"/>
                  <a:chExt cx="291" cy="288"/>
                </a:xfrm>
              </p:grpSpPr>
              <p:grpSp>
                <p:nvGrpSpPr>
                  <p:cNvPr id="222365" name="Group 324"/>
                  <p:cNvGrpSpPr>
                    <a:grpSpLocks/>
                  </p:cNvGrpSpPr>
                  <p:nvPr/>
                </p:nvGrpSpPr>
                <p:grpSpPr bwMode="auto">
                  <a:xfrm>
                    <a:off x="672" y="1920"/>
                    <a:ext cx="145" cy="144"/>
                    <a:chOff x="672" y="1920"/>
                    <a:chExt cx="145" cy="144"/>
                  </a:xfrm>
                </p:grpSpPr>
                <p:sp>
                  <p:nvSpPr>
                    <p:cNvPr id="222533" name="Line 325"/>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34" name="Line 326"/>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2366" name="Group 327"/>
                  <p:cNvGrpSpPr>
                    <a:grpSpLocks/>
                  </p:cNvGrpSpPr>
                  <p:nvPr/>
                </p:nvGrpSpPr>
                <p:grpSpPr bwMode="auto">
                  <a:xfrm>
                    <a:off x="818" y="1776"/>
                    <a:ext cx="145" cy="144"/>
                    <a:chOff x="672" y="1920"/>
                    <a:chExt cx="145" cy="144"/>
                  </a:xfrm>
                </p:grpSpPr>
                <p:sp>
                  <p:nvSpPr>
                    <p:cNvPr id="222536" name="Line 328"/>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37" name="Line 329"/>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2367" name="Group 330"/>
                <p:cNvGrpSpPr>
                  <a:grpSpLocks/>
                </p:cNvGrpSpPr>
                <p:nvPr/>
              </p:nvGrpSpPr>
              <p:grpSpPr bwMode="auto">
                <a:xfrm>
                  <a:off x="1551" y="1071"/>
                  <a:ext cx="145" cy="144"/>
                  <a:chOff x="672" y="1920"/>
                  <a:chExt cx="145" cy="144"/>
                </a:xfrm>
              </p:grpSpPr>
              <p:sp>
                <p:nvSpPr>
                  <p:cNvPr id="222539" name="Line 331"/>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40" name="Line 332"/>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2368" name="Group 333"/>
              <p:cNvGrpSpPr>
                <a:grpSpLocks/>
              </p:cNvGrpSpPr>
              <p:nvPr/>
            </p:nvGrpSpPr>
            <p:grpSpPr bwMode="auto">
              <a:xfrm>
                <a:off x="1673" y="1147"/>
                <a:ext cx="583" cy="578"/>
                <a:chOff x="672" y="1486"/>
                <a:chExt cx="583" cy="578"/>
              </a:xfrm>
            </p:grpSpPr>
            <p:grpSp>
              <p:nvGrpSpPr>
                <p:cNvPr id="222369" name="Group 334"/>
                <p:cNvGrpSpPr>
                  <a:grpSpLocks/>
                </p:cNvGrpSpPr>
                <p:nvPr/>
              </p:nvGrpSpPr>
              <p:grpSpPr bwMode="auto">
                <a:xfrm>
                  <a:off x="672" y="1776"/>
                  <a:ext cx="291" cy="288"/>
                  <a:chOff x="672" y="1776"/>
                  <a:chExt cx="291" cy="288"/>
                </a:xfrm>
              </p:grpSpPr>
              <p:grpSp>
                <p:nvGrpSpPr>
                  <p:cNvPr id="222370" name="Group 335"/>
                  <p:cNvGrpSpPr>
                    <a:grpSpLocks/>
                  </p:cNvGrpSpPr>
                  <p:nvPr/>
                </p:nvGrpSpPr>
                <p:grpSpPr bwMode="auto">
                  <a:xfrm>
                    <a:off x="672" y="1920"/>
                    <a:ext cx="145" cy="144"/>
                    <a:chOff x="672" y="1920"/>
                    <a:chExt cx="145" cy="144"/>
                  </a:xfrm>
                </p:grpSpPr>
                <p:sp>
                  <p:nvSpPr>
                    <p:cNvPr id="222544" name="Line 336"/>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45" name="Line 337"/>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2371" name="Group 338"/>
                  <p:cNvGrpSpPr>
                    <a:grpSpLocks/>
                  </p:cNvGrpSpPr>
                  <p:nvPr/>
                </p:nvGrpSpPr>
                <p:grpSpPr bwMode="auto">
                  <a:xfrm>
                    <a:off x="818" y="1776"/>
                    <a:ext cx="145" cy="144"/>
                    <a:chOff x="672" y="1920"/>
                    <a:chExt cx="145" cy="144"/>
                  </a:xfrm>
                </p:grpSpPr>
                <p:sp>
                  <p:nvSpPr>
                    <p:cNvPr id="222547" name="Line 339"/>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48" name="Line 340"/>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2372" name="Group 341"/>
                <p:cNvGrpSpPr>
                  <a:grpSpLocks/>
                </p:cNvGrpSpPr>
                <p:nvPr/>
              </p:nvGrpSpPr>
              <p:grpSpPr bwMode="auto">
                <a:xfrm>
                  <a:off x="964" y="1486"/>
                  <a:ext cx="291" cy="288"/>
                  <a:chOff x="672" y="1776"/>
                  <a:chExt cx="291" cy="288"/>
                </a:xfrm>
              </p:grpSpPr>
              <p:grpSp>
                <p:nvGrpSpPr>
                  <p:cNvPr id="222373" name="Group 342"/>
                  <p:cNvGrpSpPr>
                    <a:grpSpLocks/>
                  </p:cNvGrpSpPr>
                  <p:nvPr/>
                </p:nvGrpSpPr>
                <p:grpSpPr bwMode="auto">
                  <a:xfrm>
                    <a:off x="672" y="1920"/>
                    <a:ext cx="145" cy="144"/>
                    <a:chOff x="672" y="1920"/>
                    <a:chExt cx="145" cy="144"/>
                  </a:xfrm>
                </p:grpSpPr>
                <p:sp>
                  <p:nvSpPr>
                    <p:cNvPr id="222551" name="Line 343"/>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52" name="Line 344"/>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2374" name="Group 345"/>
                  <p:cNvGrpSpPr>
                    <a:grpSpLocks/>
                  </p:cNvGrpSpPr>
                  <p:nvPr/>
                </p:nvGrpSpPr>
                <p:grpSpPr bwMode="auto">
                  <a:xfrm>
                    <a:off x="818" y="1776"/>
                    <a:ext cx="145" cy="144"/>
                    <a:chOff x="672" y="1920"/>
                    <a:chExt cx="145" cy="144"/>
                  </a:xfrm>
                </p:grpSpPr>
                <p:sp>
                  <p:nvSpPr>
                    <p:cNvPr id="222554" name="Line 346"/>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2555" name="Line 347"/>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grpSp>
        <p:sp>
          <p:nvSpPr>
            <p:cNvPr id="222556" name="Text Box 348"/>
            <p:cNvSpPr txBox="1">
              <a:spLocks noChangeArrowheads="1"/>
            </p:cNvSpPr>
            <p:nvPr/>
          </p:nvSpPr>
          <p:spPr bwMode="auto">
            <a:xfrm>
              <a:off x="3932" y="2312"/>
              <a:ext cx="1623" cy="404"/>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Verdana"/>
                  <a:cs typeface="Verdana"/>
                </a:rPr>
                <a:t>3. video received,</a:t>
              </a:r>
            </a:p>
            <a:p>
              <a:r>
                <a:rPr lang="en-US">
                  <a:solidFill>
                    <a:schemeClr val="accent2"/>
                  </a:solidFill>
                  <a:latin typeface="Verdana"/>
                  <a:cs typeface="Verdana"/>
                </a:rPr>
                <a:t>played out at client</a:t>
              </a:r>
              <a:endParaRPr lang="en-US">
                <a:latin typeface="Verdana"/>
                <a:cs typeface="Verdana"/>
              </a:endParaRPr>
            </a:p>
          </p:txBody>
        </p:sp>
        <p:grpSp>
          <p:nvGrpSpPr>
            <p:cNvPr id="222375" name="Group 349"/>
            <p:cNvGrpSpPr>
              <a:grpSpLocks/>
            </p:cNvGrpSpPr>
            <p:nvPr/>
          </p:nvGrpSpPr>
          <p:grpSpPr bwMode="auto">
            <a:xfrm>
              <a:off x="4679" y="1872"/>
              <a:ext cx="427" cy="418"/>
              <a:chOff x="4437" y="1472"/>
              <a:chExt cx="427" cy="418"/>
            </a:xfrm>
          </p:grpSpPr>
          <p:sp>
            <p:nvSpPr>
              <p:cNvPr id="222558" name="Rectangle 350"/>
              <p:cNvSpPr>
                <a:spLocks noChangeArrowheads="1"/>
              </p:cNvSpPr>
              <p:nvPr/>
            </p:nvSpPr>
            <p:spPr bwMode="auto">
              <a:xfrm>
                <a:off x="4443" y="1475"/>
                <a:ext cx="421" cy="361"/>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19050">
                <a:solidFill>
                  <a:srgbClr val="5F5F5F"/>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22559" name="Rectangle 351"/>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22560" name="Rectangle 352"/>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22561" name="Rectangle 353"/>
              <p:cNvSpPr>
                <a:spLocks noChangeArrowheads="1"/>
              </p:cNvSpPr>
              <p:nvPr/>
            </p:nvSpPr>
            <p:spPr bwMode="auto">
              <a:xfrm>
                <a:off x="4437" y="1472"/>
                <a:ext cx="423" cy="356"/>
              </a:xfrm>
              <a:prstGeom prst="rect">
                <a:avLst/>
              </a:prstGeom>
              <a:noFill/>
              <a:ln w="19050">
                <a:solidFill>
                  <a:schemeClr val="accent2"/>
                </a:solidFill>
                <a:miter lim="800000"/>
                <a:headEnd/>
                <a:tailEnd/>
              </a:ln>
              <a:effectLst/>
            </p:spPr>
            <p:txBody>
              <a:bodyPr wrap="none" anchor="ctr">
                <a:prstTxWarp prst="textNoShape">
                  <a:avLst/>
                </a:prstTxWarp>
              </a:bodyPr>
              <a:lstStyle/>
              <a:p>
                <a:endParaRPr lang="en-GB">
                  <a:latin typeface="Verdana"/>
                  <a:cs typeface="Verdana"/>
                </a:endParaRPr>
              </a:p>
            </p:txBody>
          </p:sp>
        </p:grpSp>
      </p:grpSp>
      <p:sp>
        <p:nvSpPr>
          <p:cNvPr id="222562" name="Text Box 354"/>
          <p:cNvSpPr txBox="1">
            <a:spLocks noChangeArrowheads="1"/>
          </p:cNvSpPr>
          <p:nvPr/>
        </p:nvSpPr>
        <p:spPr bwMode="auto">
          <a:xfrm rot="-5433387">
            <a:off x="-547132" y="2614830"/>
            <a:ext cx="2223567" cy="369332"/>
          </a:xfrm>
          <a:prstGeom prst="rect">
            <a:avLst/>
          </a:prstGeom>
          <a:noFill/>
          <a:ln w="9525">
            <a:noFill/>
            <a:miter lim="800000"/>
            <a:headEnd/>
            <a:tailEnd/>
          </a:ln>
          <a:effectLst/>
        </p:spPr>
        <p:txBody>
          <a:bodyPr wrap="square">
            <a:prstTxWarp prst="textNoShape">
              <a:avLst/>
            </a:prstTxWarp>
            <a:spAutoFit/>
          </a:bodyPr>
          <a:lstStyle/>
          <a:p>
            <a:r>
              <a:rPr lang="en-US" dirty="0">
                <a:latin typeface="Verdana"/>
                <a:cs typeface="Verdana"/>
              </a:rPr>
              <a:t>Cumulative data</a:t>
            </a:r>
          </a:p>
        </p:txBody>
      </p:sp>
      <p:grpSp>
        <p:nvGrpSpPr>
          <p:cNvPr id="222378" name="Group 365"/>
          <p:cNvGrpSpPr>
            <a:grpSpLocks/>
          </p:cNvGrpSpPr>
          <p:nvPr/>
        </p:nvGrpSpPr>
        <p:grpSpPr bwMode="auto">
          <a:xfrm>
            <a:off x="4451350" y="1768149"/>
            <a:ext cx="3787775" cy="4337050"/>
            <a:chOff x="2804" y="1044"/>
            <a:chExt cx="2386" cy="2732"/>
          </a:xfrm>
        </p:grpSpPr>
        <p:sp>
          <p:nvSpPr>
            <p:cNvPr id="222568" name="Line 360"/>
            <p:cNvSpPr>
              <a:spLocks noChangeShapeType="1"/>
            </p:cNvSpPr>
            <p:nvPr/>
          </p:nvSpPr>
          <p:spPr bwMode="auto">
            <a:xfrm>
              <a:off x="3852" y="1044"/>
              <a:ext cx="0" cy="1962"/>
            </a:xfrm>
            <a:prstGeom prst="line">
              <a:avLst/>
            </a:prstGeom>
            <a:noFill/>
            <a:ln w="19050">
              <a:solidFill>
                <a:schemeClr val="tx1"/>
              </a:solidFill>
              <a:prstDash val="sysDot"/>
              <a:round/>
              <a:headEnd/>
              <a:tailEnd/>
            </a:ln>
            <a:effectLst/>
          </p:spPr>
          <p:txBody>
            <a:bodyPr wrap="none" anchor="ctr">
              <a:prstTxWarp prst="textNoShape">
                <a:avLst/>
              </a:prstTxWarp>
            </a:bodyPr>
            <a:lstStyle/>
            <a:p>
              <a:endParaRPr lang="en-GB">
                <a:latin typeface="Verdana"/>
                <a:cs typeface="Verdana"/>
              </a:endParaRPr>
            </a:p>
          </p:txBody>
        </p:sp>
        <p:sp>
          <p:nvSpPr>
            <p:cNvPr id="222569" name="Text Box 361"/>
            <p:cNvSpPr txBox="1">
              <a:spLocks noChangeArrowheads="1"/>
            </p:cNvSpPr>
            <p:nvPr/>
          </p:nvSpPr>
          <p:spPr bwMode="auto">
            <a:xfrm>
              <a:off x="2804" y="3020"/>
              <a:ext cx="2386" cy="756"/>
            </a:xfrm>
            <a:prstGeom prst="rect">
              <a:avLst/>
            </a:prstGeom>
            <a:noFill/>
            <a:ln w="19050">
              <a:solidFill>
                <a:schemeClr val="tx1"/>
              </a:solidFill>
              <a:prstDash val="sysDot"/>
              <a:miter lim="800000"/>
              <a:headEnd/>
              <a:tailEnd/>
            </a:ln>
            <a:effectLst/>
          </p:spPr>
          <p:txBody>
            <a:bodyPr wrap="none">
              <a:prstTxWarp prst="textNoShape">
                <a:avLst/>
              </a:prstTxWarp>
              <a:spAutoFit/>
            </a:bodyPr>
            <a:lstStyle/>
            <a:p>
              <a:r>
                <a:rPr lang="en-US" i="1" u="sng">
                  <a:solidFill>
                    <a:schemeClr val="accent2"/>
                  </a:solidFill>
                  <a:latin typeface="Verdana"/>
                  <a:cs typeface="Verdana"/>
                </a:rPr>
                <a:t>Streaming:</a:t>
              </a:r>
              <a:r>
                <a:rPr lang="en-US">
                  <a:latin typeface="Verdana"/>
                  <a:cs typeface="Verdana"/>
                </a:rPr>
                <a:t> at this time, client </a:t>
              </a:r>
            </a:p>
            <a:p>
              <a:r>
                <a:rPr lang="en-US">
                  <a:latin typeface="Verdana"/>
                  <a:cs typeface="Verdana"/>
                </a:rPr>
                <a:t>playing out early part of video, </a:t>
              </a:r>
            </a:p>
            <a:p>
              <a:r>
                <a:rPr lang="en-US">
                  <a:latin typeface="Verdana"/>
                  <a:cs typeface="Verdana"/>
                </a:rPr>
                <a:t>while server still sending later</a:t>
              </a:r>
            </a:p>
            <a:p>
              <a:r>
                <a:rPr lang="en-US">
                  <a:latin typeface="Verdana"/>
                  <a:cs typeface="Verdana"/>
                </a:rPr>
                <a:t>part of video</a:t>
              </a:r>
            </a:p>
          </p:txBody>
        </p:sp>
      </p:grpSp>
      <p:grpSp>
        <p:nvGrpSpPr>
          <p:cNvPr id="222379" name="Group 364"/>
          <p:cNvGrpSpPr>
            <a:grpSpLocks/>
          </p:cNvGrpSpPr>
          <p:nvPr/>
        </p:nvGrpSpPr>
        <p:grpSpPr bwMode="auto">
          <a:xfrm>
            <a:off x="3981450" y="4019227"/>
            <a:ext cx="1743075" cy="646113"/>
            <a:chOff x="2508" y="2462"/>
            <a:chExt cx="1098" cy="407"/>
          </a:xfrm>
        </p:grpSpPr>
        <p:sp>
          <p:nvSpPr>
            <p:cNvPr id="222570" name="Text Box 362"/>
            <p:cNvSpPr txBox="1">
              <a:spLocks noChangeArrowheads="1"/>
            </p:cNvSpPr>
            <p:nvPr/>
          </p:nvSpPr>
          <p:spPr bwMode="auto">
            <a:xfrm>
              <a:off x="2678" y="2462"/>
              <a:ext cx="748" cy="407"/>
            </a:xfrm>
            <a:prstGeom prst="rect">
              <a:avLst/>
            </a:prstGeom>
            <a:solidFill>
              <a:schemeClr val="bg1"/>
            </a:solidFill>
            <a:ln w="19050">
              <a:noFill/>
              <a:prstDash val="sysDot"/>
              <a:miter lim="800000"/>
              <a:headEnd/>
              <a:tailEnd/>
            </a:ln>
            <a:effectLst/>
          </p:spPr>
          <p:txBody>
            <a:bodyPr wrap="none">
              <a:prstTxWarp prst="textNoShape">
                <a:avLst/>
              </a:prstTxWarp>
              <a:spAutoFit/>
            </a:bodyPr>
            <a:lstStyle/>
            <a:p>
              <a:pPr algn="ctr"/>
              <a:r>
                <a:rPr lang="en-US" i="1">
                  <a:latin typeface="Verdana"/>
                  <a:cs typeface="Verdana"/>
                </a:rPr>
                <a:t>network</a:t>
              </a:r>
            </a:p>
            <a:p>
              <a:pPr algn="ctr"/>
              <a:r>
                <a:rPr lang="en-US" i="1">
                  <a:latin typeface="Verdana"/>
                  <a:cs typeface="Verdana"/>
                </a:rPr>
                <a:t>delay</a:t>
              </a:r>
              <a:endParaRPr lang="en-US">
                <a:latin typeface="Verdana"/>
                <a:cs typeface="Verdana"/>
              </a:endParaRPr>
            </a:p>
          </p:txBody>
        </p:sp>
        <p:sp>
          <p:nvSpPr>
            <p:cNvPr id="222571" name="Line 363"/>
            <p:cNvSpPr>
              <a:spLocks noChangeShapeType="1"/>
            </p:cNvSpPr>
            <p:nvPr/>
          </p:nvSpPr>
          <p:spPr bwMode="auto">
            <a:xfrm>
              <a:off x="2508" y="2658"/>
              <a:ext cx="1098" cy="0"/>
            </a:xfrm>
            <a:prstGeom prst="line">
              <a:avLst/>
            </a:prstGeom>
            <a:noFill/>
            <a:ln w="19050">
              <a:solidFill>
                <a:schemeClr val="tx1"/>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grpSp>
      <p:sp>
        <p:nvSpPr>
          <p:cNvPr id="222574" name="Text Box 366"/>
          <p:cNvSpPr txBox="1">
            <a:spLocks noChangeArrowheads="1"/>
          </p:cNvSpPr>
          <p:nvPr/>
        </p:nvSpPr>
        <p:spPr bwMode="auto">
          <a:xfrm>
            <a:off x="8099425" y="4466899"/>
            <a:ext cx="700996" cy="369332"/>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22379"/>
                                        </p:tgtEl>
                                        <p:attrNameLst>
                                          <p:attrName>style.visibility</p:attrName>
                                        </p:attrNameLst>
                                      </p:cBhvr>
                                      <p:to>
                                        <p:strVal val="visible"/>
                                      </p:to>
                                    </p:set>
                                    <p:animEffect transition="in" filter="dissolve">
                                      <p:cBhvr>
                                        <p:cTn id="26" dur="500"/>
                                        <p:tgtEl>
                                          <p:spTgt spid="222379"/>
                                        </p:tgtEl>
                                      </p:cBhvr>
                                    </p:animEffect>
                                  </p:childTnLst>
                                  <p:subTnLst>
                                    <p:set>
                                      <p:cBhvr override="childStyle">
                                        <p:cTn dur="1" fill="hold" display="0" masterRel="nextClick" afterEffect="1"/>
                                        <p:tgtEl>
                                          <p:spTgt spid="22237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22378"/>
                                        </p:tgtEl>
                                        <p:attrNameLst>
                                          <p:attrName>style.visibility</p:attrName>
                                        </p:attrNameLst>
                                      </p:cBhvr>
                                      <p:to>
                                        <p:strVal val="visible"/>
                                      </p:to>
                                    </p:set>
                                    <p:animEffect transition="in" filter="dissolve">
                                      <p:cBhvr>
                                        <p:cTn id="31" dur="500"/>
                                        <p:tgtEl>
                                          <p:spTgt spid="222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smtClean="0"/>
              <a:t>Streaming live multimedia</a:t>
            </a:r>
            <a:endParaRPr lang="en-US"/>
          </a:p>
        </p:txBody>
      </p:sp>
      <p:sp>
        <p:nvSpPr>
          <p:cNvPr id="281603" name="Rectangle 3"/>
          <p:cNvSpPr>
            <a:spLocks noGrp="1" noChangeArrowheads="1"/>
          </p:cNvSpPr>
          <p:nvPr>
            <p:ph type="body" idx="1"/>
          </p:nvPr>
        </p:nvSpPr>
        <p:spPr/>
        <p:txBody>
          <a:bodyPr/>
          <a:lstStyle/>
          <a:p>
            <a:pPr>
              <a:buFont typeface="ZapfDingbats" pitchFamily="82" charset="2"/>
              <a:buNone/>
            </a:pPr>
            <a:r>
              <a:rPr lang="en-US" sz="2400" u="sng" dirty="0" smtClean="0">
                <a:solidFill>
                  <a:srgbClr val="FF0000"/>
                </a:solidFill>
              </a:rPr>
              <a:t>Examples:</a:t>
            </a:r>
            <a:endParaRPr lang="en-US" sz="2400" dirty="0" smtClean="0"/>
          </a:p>
          <a:p>
            <a:r>
              <a:rPr lang="en-US" sz="2400" dirty="0" smtClean="0"/>
              <a:t>Internet radio talk show</a:t>
            </a:r>
          </a:p>
          <a:p>
            <a:r>
              <a:rPr lang="en-US" sz="2400" dirty="0" smtClean="0"/>
              <a:t>Live sporting event</a:t>
            </a:r>
          </a:p>
          <a:p>
            <a:pPr>
              <a:buFont typeface="ZapfDingbats" pitchFamily="82" charset="2"/>
              <a:buNone/>
            </a:pPr>
            <a:r>
              <a:rPr lang="en-US" sz="2400" u="sng" dirty="0" smtClean="0">
                <a:solidFill>
                  <a:srgbClr val="FF0000"/>
                </a:solidFill>
              </a:rPr>
              <a:t>Streaming</a:t>
            </a:r>
            <a:endParaRPr lang="en-US" sz="2400" dirty="0" smtClean="0"/>
          </a:p>
          <a:p>
            <a:r>
              <a:rPr lang="en-US" sz="2400" dirty="0" smtClean="0"/>
              <a:t>Playback buffer</a:t>
            </a:r>
          </a:p>
          <a:p>
            <a:r>
              <a:rPr lang="en-US" sz="2400" dirty="0" smtClean="0"/>
              <a:t>Playback can lag tens of seconds after transmission</a:t>
            </a:r>
          </a:p>
          <a:p>
            <a:r>
              <a:rPr lang="en-US" sz="2400" dirty="0" smtClean="0"/>
              <a:t>Still have timing constraint</a:t>
            </a:r>
          </a:p>
          <a:p>
            <a:pPr>
              <a:buFont typeface="ZapfDingbats" pitchFamily="82" charset="2"/>
              <a:buNone/>
            </a:pPr>
            <a:r>
              <a:rPr lang="en-US" sz="2400" u="sng" dirty="0" smtClean="0">
                <a:solidFill>
                  <a:srgbClr val="FF0000"/>
                </a:solidFill>
              </a:rPr>
              <a:t>Interactivity</a:t>
            </a:r>
            <a:endParaRPr lang="en-US" sz="2400" dirty="0" smtClean="0"/>
          </a:p>
          <a:p>
            <a:r>
              <a:rPr lang="en-US" sz="2400" dirty="0" smtClean="0"/>
              <a:t>Fast forward impossible</a:t>
            </a:r>
          </a:p>
          <a:p>
            <a:r>
              <a:rPr lang="en-US" sz="2400" dirty="0" smtClean="0"/>
              <a:t>Rewind, pause possible!</a:t>
            </a:r>
            <a:endParaRPr lang="en-US" sz="2400" dirty="0"/>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smtClean="0"/>
              <a:t>Interactive, real-time multimedia </a:t>
            </a:r>
            <a:endParaRPr lang="en-US"/>
          </a:p>
        </p:txBody>
      </p:sp>
      <p:sp>
        <p:nvSpPr>
          <p:cNvPr id="218115" name="Rectangle 3"/>
          <p:cNvSpPr>
            <a:spLocks noGrp="1" noChangeArrowheads="1"/>
          </p:cNvSpPr>
          <p:nvPr>
            <p:ph type="body" idx="4294967295"/>
          </p:nvPr>
        </p:nvSpPr>
        <p:spPr>
          <a:xfrm>
            <a:off x="709613" y="3413125"/>
            <a:ext cx="8434387" cy="2027238"/>
          </a:xfrm>
        </p:spPr>
        <p:txBody>
          <a:bodyPr/>
          <a:lstStyle/>
          <a:p>
            <a:r>
              <a:rPr lang="en-US">
                <a:solidFill>
                  <a:srgbClr val="FF0000"/>
                </a:solidFill>
              </a:rPr>
              <a:t>End-end delay requirements:</a:t>
            </a:r>
          </a:p>
          <a:p>
            <a:pPr lvl="1"/>
            <a:r>
              <a:rPr lang="en-US" sz="2400"/>
              <a:t>Audio: &lt; 150 msec good,  &lt; 400 msec OK</a:t>
            </a:r>
          </a:p>
          <a:p>
            <a:pPr lvl="2"/>
            <a:r>
              <a:rPr lang="en-US" sz="2000"/>
              <a:t>Includes application-level (packetization) and network delays</a:t>
            </a:r>
          </a:p>
          <a:p>
            <a:pPr lvl="2"/>
            <a:r>
              <a:rPr lang="en-US" sz="2000"/>
              <a:t>Higher delays noticeable, impair interactivity</a:t>
            </a:r>
          </a:p>
          <a:p>
            <a:r>
              <a:rPr lang="en-US">
                <a:solidFill>
                  <a:srgbClr val="FF0000"/>
                </a:solidFill>
              </a:rPr>
              <a:t>Session initialization</a:t>
            </a:r>
            <a:endParaRPr lang="en-US" sz="2800"/>
          </a:p>
          <a:p>
            <a:pPr lvl="1"/>
            <a:r>
              <a:rPr lang="en-US" sz="2400"/>
              <a:t>How does callee advertise its IP address, port number, encoding algorithms?</a:t>
            </a:r>
          </a:p>
        </p:txBody>
      </p:sp>
      <p:grpSp>
        <p:nvGrpSpPr>
          <p:cNvPr id="2" name="Group 164"/>
          <p:cNvGrpSpPr>
            <a:grpSpLocks/>
          </p:cNvGrpSpPr>
          <p:nvPr/>
        </p:nvGrpSpPr>
        <p:grpSpPr bwMode="auto">
          <a:xfrm>
            <a:off x="3949700" y="1254614"/>
            <a:ext cx="4568825" cy="2212485"/>
            <a:chOff x="484" y="1629"/>
            <a:chExt cx="4833" cy="2028"/>
          </a:xfrm>
        </p:grpSpPr>
        <p:sp>
          <p:nvSpPr>
            <p:cNvPr id="218116" name="Freeform 4"/>
            <p:cNvSpPr>
              <a:spLocks/>
            </p:cNvSpPr>
            <p:nvPr/>
          </p:nvSpPr>
          <p:spPr bwMode="auto">
            <a:xfrm>
              <a:off x="484" y="1674"/>
              <a:ext cx="1318" cy="652"/>
            </a:xfrm>
            <a:custGeom>
              <a:avLst/>
              <a:gdLst/>
              <a:ahLst/>
              <a:cxnLst>
                <a:cxn ang="0">
                  <a:pos x="618" y="39"/>
                </a:cxn>
                <a:cxn ang="0">
                  <a:pos x="94" y="57"/>
                </a:cxn>
                <a:cxn ang="0">
                  <a:pos x="57" y="327"/>
                </a:cxn>
                <a:cxn ang="0">
                  <a:pos x="202" y="519"/>
                </a:cxn>
                <a:cxn ang="0">
                  <a:pos x="294" y="657"/>
                </a:cxn>
                <a:cxn ang="0">
                  <a:pos x="604" y="887"/>
                </a:cxn>
                <a:cxn ang="0">
                  <a:pos x="808" y="908"/>
                </a:cxn>
                <a:cxn ang="0">
                  <a:pos x="1072" y="908"/>
                </a:cxn>
                <a:cxn ang="0">
                  <a:pos x="1296" y="723"/>
                </a:cxn>
                <a:cxn ang="0">
                  <a:pos x="1204" y="466"/>
                </a:cxn>
                <a:cxn ang="0">
                  <a:pos x="901" y="413"/>
                </a:cxn>
                <a:cxn ang="0">
                  <a:pos x="808" y="83"/>
                </a:cxn>
                <a:cxn ang="0">
                  <a:pos x="618" y="39"/>
                </a:cxn>
              </a:cxnLst>
              <a:rect l="0" t="0" r="r" b="b"/>
              <a:pathLst>
                <a:path w="1318" h="939">
                  <a:moveTo>
                    <a:pt x="618" y="39"/>
                  </a:moveTo>
                  <a:cubicBezTo>
                    <a:pt x="491" y="0"/>
                    <a:pt x="188" y="9"/>
                    <a:pt x="94" y="57"/>
                  </a:cubicBezTo>
                  <a:cubicBezTo>
                    <a:pt x="0" y="105"/>
                    <a:pt x="39" y="250"/>
                    <a:pt x="57" y="327"/>
                  </a:cubicBezTo>
                  <a:cubicBezTo>
                    <a:pt x="75" y="404"/>
                    <a:pt x="163" y="464"/>
                    <a:pt x="202" y="519"/>
                  </a:cubicBezTo>
                  <a:cubicBezTo>
                    <a:pt x="241" y="574"/>
                    <a:pt x="227" y="596"/>
                    <a:pt x="294" y="657"/>
                  </a:cubicBezTo>
                  <a:cubicBezTo>
                    <a:pt x="361" y="718"/>
                    <a:pt x="518" y="845"/>
                    <a:pt x="604" y="887"/>
                  </a:cubicBezTo>
                  <a:cubicBezTo>
                    <a:pt x="690" y="929"/>
                    <a:pt x="730" y="905"/>
                    <a:pt x="808" y="908"/>
                  </a:cubicBezTo>
                  <a:cubicBezTo>
                    <a:pt x="886" y="911"/>
                    <a:pt x="991" y="939"/>
                    <a:pt x="1072" y="908"/>
                  </a:cubicBezTo>
                  <a:cubicBezTo>
                    <a:pt x="1153" y="877"/>
                    <a:pt x="1274" y="797"/>
                    <a:pt x="1296" y="723"/>
                  </a:cubicBezTo>
                  <a:cubicBezTo>
                    <a:pt x="1318" y="649"/>
                    <a:pt x="1270" y="518"/>
                    <a:pt x="1204" y="466"/>
                  </a:cubicBezTo>
                  <a:cubicBezTo>
                    <a:pt x="1138" y="414"/>
                    <a:pt x="967" y="477"/>
                    <a:pt x="901" y="413"/>
                  </a:cubicBezTo>
                  <a:cubicBezTo>
                    <a:pt x="835" y="349"/>
                    <a:pt x="855" y="145"/>
                    <a:pt x="808" y="83"/>
                  </a:cubicBezTo>
                  <a:cubicBezTo>
                    <a:pt x="761" y="21"/>
                    <a:pt x="658" y="48"/>
                    <a:pt x="618" y="39"/>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218117" name="Freeform 5"/>
            <p:cNvSpPr>
              <a:spLocks/>
            </p:cNvSpPr>
            <p:nvPr/>
          </p:nvSpPr>
          <p:spPr bwMode="auto">
            <a:xfrm>
              <a:off x="1107" y="1935"/>
              <a:ext cx="321" cy="135"/>
            </a:xfrm>
            <a:custGeom>
              <a:avLst/>
              <a:gdLst/>
              <a:ahLst/>
              <a:cxnLst>
                <a:cxn ang="0">
                  <a:pos x="0" y="0"/>
                </a:cxn>
                <a:cxn ang="0">
                  <a:pos x="294" y="102"/>
                </a:cxn>
              </a:cxnLst>
              <a:rect l="0" t="0" r="r" b="b"/>
              <a:pathLst>
                <a:path w="294" h="102">
                  <a:moveTo>
                    <a:pt x="0" y="0"/>
                  </a:moveTo>
                  <a:lnTo>
                    <a:pt x="294" y="102"/>
                  </a:lnTo>
                </a:path>
              </a:pathLst>
            </a:custGeom>
            <a:noFill/>
            <a:ln w="12700" cmpd="sng">
              <a:solidFill>
                <a:schemeClr val="tx1"/>
              </a:solidFill>
              <a:round/>
              <a:headEnd/>
              <a:tailEnd/>
            </a:ln>
            <a:effectLst/>
          </p:spPr>
          <p:txBody>
            <a:bodyPr wrap="none" anchor="ctr">
              <a:prstTxWarp prst="textNoShape">
                <a:avLst/>
              </a:prstTxWarp>
            </a:bodyPr>
            <a:lstStyle/>
            <a:p>
              <a:endParaRPr lang="en-GB"/>
            </a:p>
          </p:txBody>
        </p:sp>
        <p:sp>
          <p:nvSpPr>
            <p:cNvPr id="218118" name="Freeform 6"/>
            <p:cNvSpPr>
              <a:spLocks/>
            </p:cNvSpPr>
            <p:nvPr/>
          </p:nvSpPr>
          <p:spPr bwMode="auto">
            <a:xfrm>
              <a:off x="2940" y="2466"/>
              <a:ext cx="2377" cy="1182"/>
            </a:xfrm>
            <a:custGeom>
              <a:avLst/>
              <a:gdLst/>
              <a:ahLst/>
              <a:cxnLst>
                <a:cxn ang="0">
                  <a:pos x="139" y="442"/>
                </a:cxn>
                <a:cxn ang="0">
                  <a:pos x="159" y="33"/>
                </a:cxn>
                <a:cxn ang="0">
                  <a:pos x="1093" y="245"/>
                </a:cxn>
                <a:cxn ang="0">
                  <a:pos x="1577" y="164"/>
                </a:cxn>
                <a:cxn ang="0">
                  <a:pos x="2272" y="422"/>
                </a:cxn>
                <a:cxn ang="0">
                  <a:pos x="2209" y="785"/>
                </a:cxn>
                <a:cxn ang="0">
                  <a:pos x="1985" y="1108"/>
                </a:cxn>
                <a:cxn ang="0">
                  <a:pos x="1418" y="1147"/>
                </a:cxn>
                <a:cxn ang="0">
                  <a:pos x="1181" y="897"/>
                </a:cxn>
                <a:cxn ang="0">
                  <a:pos x="801" y="852"/>
                </a:cxn>
                <a:cxn ang="0">
                  <a:pos x="327" y="792"/>
                </a:cxn>
                <a:cxn ang="0">
                  <a:pos x="139" y="442"/>
                </a:cxn>
              </a:cxnLst>
              <a:rect l="0" t="0" r="r" b="b"/>
              <a:pathLst>
                <a:path w="2377" h="1182">
                  <a:moveTo>
                    <a:pt x="139" y="442"/>
                  </a:moveTo>
                  <a:cubicBezTo>
                    <a:pt x="93" y="341"/>
                    <a:pt x="0" y="66"/>
                    <a:pt x="159" y="33"/>
                  </a:cubicBezTo>
                  <a:cubicBezTo>
                    <a:pt x="318" y="0"/>
                    <a:pt x="857" y="223"/>
                    <a:pt x="1093" y="245"/>
                  </a:cubicBezTo>
                  <a:cubicBezTo>
                    <a:pt x="1329" y="267"/>
                    <a:pt x="1381" y="135"/>
                    <a:pt x="1577" y="164"/>
                  </a:cubicBezTo>
                  <a:cubicBezTo>
                    <a:pt x="1774" y="194"/>
                    <a:pt x="2167" y="318"/>
                    <a:pt x="2272" y="422"/>
                  </a:cubicBezTo>
                  <a:cubicBezTo>
                    <a:pt x="2377" y="526"/>
                    <a:pt x="2257" y="671"/>
                    <a:pt x="2209" y="785"/>
                  </a:cubicBezTo>
                  <a:cubicBezTo>
                    <a:pt x="2161" y="899"/>
                    <a:pt x="2117" y="1048"/>
                    <a:pt x="1985" y="1108"/>
                  </a:cubicBezTo>
                  <a:cubicBezTo>
                    <a:pt x="1853" y="1168"/>
                    <a:pt x="1552" y="1182"/>
                    <a:pt x="1418" y="1147"/>
                  </a:cubicBezTo>
                  <a:cubicBezTo>
                    <a:pt x="1284" y="1112"/>
                    <a:pt x="1284" y="946"/>
                    <a:pt x="1181" y="897"/>
                  </a:cubicBezTo>
                  <a:cubicBezTo>
                    <a:pt x="1078" y="848"/>
                    <a:pt x="943" y="870"/>
                    <a:pt x="801" y="852"/>
                  </a:cubicBezTo>
                  <a:cubicBezTo>
                    <a:pt x="659" y="834"/>
                    <a:pt x="437" y="860"/>
                    <a:pt x="327" y="792"/>
                  </a:cubicBezTo>
                  <a:cubicBezTo>
                    <a:pt x="217" y="724"/>
                    <a:pt x="178" y="515"/>
                    <a:pt x="139" y="442"/>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218119" name="Line 7"/>
            <p:cNvSpPr>
              <a:spLocks noChangeShapeType="1"/>
            </p:cNvSpPr>
            <p:nvPr/>
          </p:nvSpPr>
          <p:spPr bwMode="auto">
            <a:xfrm>
              <a:off x="4137" y="3055"/>
              <a:ext cx="191" cy="243"/>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20" name="Line 8"/>
            <p:cNvSpPr>
              <a:spLocks noChangeShapeType="1"/>
            </p:cNvSpPr>
            <p:nvPr/>
          </p:nvSpPr>
          <p:spPr bwMode="auto">
            <a:xfrm flipH="1">
              <a:off x="4638" y="3053"/>
              <a:ext cx="176" cy="247"/>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grpSp>
          <p:nvGrpSpPr>
            <p:cNvPr id="3" name="Group 9"/>
            <p:cNvGrpSpPr>
              <a:grpSpLocks/>
            </p:cNvGrpSpPr>
            <p:nvPr/>
          </p:nvGrpSpPr>
          <p:grpSpPr bwMode="auto">
            <a:xfrm>
              <a:off x="4701" y="2896"/>
              <a:ext cx="316" cy="148"/>
              <a:chOff x="3600" y="219"/>
              <a:chExt cx="360" cy="175"/>
            </a:xfrm>
          </p:grpSpPr>
          <p:sp>
            <p:nvSpPr>
              <p:cNvPr id="218122"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8123" name="Line 1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24" name="Line 1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25" name="Rectangle 1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8126"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4" name="Group 15"/>
              <p:cNvGrpSpPr>
                <a:grpSpLocks/>
              </p:cNvGrpSpPr>
              <p:nvPr/>
            </p:nvGrpSpPr>
            <p:grpSpPr bwMode="auto">
              <a:xfrm>
                <a:off x="3686" y="244"/>
                <a:ext cx="177" cy="66"/>
                <a:chOff x="2848" y="848"/>
                <a:chExt cx="140" cy="98"/>
              </a:xfrm>
            </p:grpSpPr>
            <p:sp>
              <p:nvSpPr>
                <p:cNvPr id="218128" name="Line 1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29" name="Line 1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30" name="Line 1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5" name="Group 19"/>
              <p:cNvGrpSpPr>
                <a:grpSpLocks/>
              </p:cNvGrpSpPr>
              <p:nvPr/>
            </p:nvGrpSpPr>
            <p:grpSpPr bwMode="auto">
              <a:xfrm flipV="1">
                <a:off x="3686" y="243"/>
                <a:ext cx="177" cy="66"/>
                <a:chOff x="2848" y="848"/>
                <a:chExt cx="140" cy="98"/>
              </a:xfrm>
            </p:grpSpPr>
            <p:sp>
              <p:nvSpPr>
                <p:cNvPr id="218132" name="Line 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33" name="Line 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34" name="Line 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6" name="Group 23"/>
            <p:cNvGrpSpPr>
              <a:grpSpLocks/>
            </p:cNvGrpSpPr>
            <p:nvPr/>
          </p:nvGrpSpPr>
          <p:grpSpPr bwMode="auto">
            <a:xfrm>
              <a:off x="4323" y="3210"/>
              <a:ext cx="315" cy="147"/>
              <a:chOff x="3600" y="219"/>
              <a:chExt cx="360" cy="175"/>
            </a:xfrm>
          </p:grpSpPr>
          <p:sp>
            <p:nvSpPr>
              <p:cNvPr id="218136" name="Oval 2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8137" name="Line 2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38" name="Line 2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39" name="Rectangle 2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8140" name="Oval 2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7" name="Group 29"/>
              <p:cNvGrpSpPr>
                <a:grpSpLocks/>
              </p:cNvGrpSpPr>
              <p:nvPr/>
            </p:nvGrpSpPr>
            <p:grpSpPr bwMode="auto">
              <a:xfrm>
                <a:off x="3686" y="244"/>
                <a:ext cx="177" cy="66"/>
                <a:chOff x="2848" y="848"/>
                <a:chExt cx="140" cy="98"/>
              </a:xfrm>
            </p:grpSpPr>
            <p:sp>
              <p:nvSpPr>
                <p:cNvPr id="218142" name="Line 3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43" name="Line 3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44" name="Line 3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8" name="Group 33"/>
              <p:cNvGrpSpPr>
                <a:grpSpLocks/>
              </p:cNvGrpSpPr>
              <p:nvPr/>
            </p:nvGrpSpPr>
            <p:grpSpPr bwMode="auto">
              <a:xfrm flipV="1">
                <a:off x="3686" y="243"/>
                <a:ext cx="177" cy="66"/>
                <a:chOff x="2848" y="848"/>
                <a:chExt cx="140" cy="98"/>
              </a:xfrm>
            </p:grpSpPr>
            <p:sp>
              <p:nvSpPr>
                <p:cNvPr id="218146" name="Line 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47" name="Line 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48" name="Line 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9" name="Group 37"/>
            <p:cNvGrpSpPr>
              <a:grpSpLocks/>
            </p:cNvGrpSpPr>
            <p:nvPr/>
          </p:nvGrpSpPr>
          <p:grpSpPr bwMode="auto">
            <a:xfrm>
              <a:off x="3817" y="2973"/>
              <a:ext cx="316" cy="147"/>
              <a:chOff x="3600" y="219"/>
              <a:chExt cx="360" cy="175"/>
            </a:xfrm>
          </p:grpSpPr>
          <p:sp>
            <p:nvSpPr>
              <p:cNvPr id="218150"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8151" name="Line 3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52" name="Line 4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53" name="Rectangle 4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8154"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10" name="Group 43"/>
              <p:cNvGrpSpPr>
                <a:grpSpLocks/>
              </p:cNvGrpSpPr>
              <p:nvPr/>
            </p:nvGrpSpPr>
            <p:grpSpPr bwMode="auto">
              <a:xfrm>
                <a:off x="3686" y="244"/>
                <a:ext cx="177" cy="66"/>
                <a:chOff x="2848" y="848"/>
                <a:chExt cx="140" cy="98"/>
              </a:xfrm>
            </p:grpSpPr>
            <p:sp>
              <p:nvSpPr>
                <p:cNvPr id="218156" name="Line 4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57" name="Line 4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58" name="Line 4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1" name="Group 47"/>
              <p:cNvGrpSpPr>
                <a:grpSpLocks/>
              </p:cNvGrpSpPr>
              <p:nvPr/>
            </p:nvGrpSpPr>
            <p:grpSpPr bwMode="auto">
              <a:xfrm flipV="1">
                <a:off x="3686" y="243"/>
                <a:ext cx="177" cy="66"/>
                <a:chOff x="2848" y="848"/>
                <a:chExt cx="140" cy="98"/>
              </a:xfrm>
            </p:grpSpPr>
            <p:sp>
              <p:nvSpPr>
                <p:cNvPr id="218160" name="Line 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61" name="Line 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62" name="Line 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18163" name="Line 51"/>
            <p:cNvSpPr>
              <a:spLocks noChangeShapeType="1"/>
            </p:cNvSpPr>
            <p:nvPr/>
          </p:nvSpPr>
          <p:spPr bwMode="auto">
            <a:xfrm flipV="1">
              <a:off x="4119" y="2974"/>
              <a:ext cx="587" cy="45"/>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64" name="Freeform 52"/>
            <p:cNvSpPr>
              <a:spLocks/>
            </p:cNvSpPr>
            <p:nvPr/>
          </p:nvSpPr>
          <p:spPr bwMode="auto">
            <a:xfrm>
              <a:off x="1876" y="1957"/>
              <a:ext cx="907" cy="735"/>
            </a:xfrm>
            <a:custGeom>
              <a:avLst/>
              <a:gdLst/>
              <a:ahLst/>
              <a:cxnLst>
                <a:cxn ang="0">
                  <a:pos x="210" y="0"/>
                </a:cxn>
                <a:cxn ang="0">
                  <a:pos x="31" y="126"/>
                </a:cxn>
                <a:cxn ang="0">
                  <a:pos x="25" y="434"/>
                </a:cxn>
                <a:cxn ang="0">
                  <a:pos x="46" y="691"/>
                </a:cxn>
                <a:cxn ang="0">
                  <a:pos x="218" y="701"/>
                </a:cxn>
                <a:cxn ang="0">
                  <a:pos x="377" y="677"/>
                </a:cxn>
                <a:cxn ang="0">
                  <a:pos x="551" y="665"/>
                </a:cxn>
                <a:cxn ang="0">
                  <a:pos x="818" y="551"/>
                </a:cxn>
                <a:cxn ang="0">
                  <a:pos x="902" y="377"/>
                </a:cxn>
                <a:cxn ang="0">
                  <a:pos x="785" y="218"/>
                </a:cxn>
                <a:cxn ang="0">
                  <a:pos x="590" y="122"/>
                </a:cxn>
                <a:cxn ang="0">
                  <a:pos x="210" y="0"/>
                </a:cxn>
              </a:cxnLst>
              <a:rect l="0" t="0" r="r" b="b"/>
              <a:pathLst>
                <a:path w="907" h="735">
                  <a:moveTo>
                    <a:pt x="210" y="0"/>
                  </a:moveTo>
                  <a:cubicBezTo>
                    <a:pt x="105" y="6"/>
                    <a:pt x="61" y="54"/>
                    <a:pt x="31" y="126"/>
                  </a:cubicBezTo>
                  <a:cubicBezTo>
                    <a:pt x="0" y="198"/>
                    <a:pt x="23" y="340"/>
                    <a:pt x="25" y="434"/>
                  </a:cubicBezTo>
                  <a:cubicBezTo>
                    <a:pt x="28" y="528"/>
                    <a:pt x="14" y="647"/>
                    <a:pt x="46" y="691"/>
                  </a:cubicBezTo>
                  <a:cubicBezTo>
                    <a:pt x="78" y="735"/>
                    <a:pt x="163" y="703"/>
                    <a:pt x="218" y="701"/>
                  </a:cubicBezTo>
                  <a:cubicBezTo>
                    <a:pt x="273" y="699"/>
                    <a:pt x="322" y="683"/>
                    <a:pt x="377" y="677"/>
                  </a:cubicBezTo>
                  <a:cubicBezTo>
                    <a:pt x="432" y="671"/>
                    <a:pt x="478" y="686"/>
                    <a:pt x="551" y="665"/>
                  </a:cubicBezTo>
                  <a:cubicBezTo>
                    <a:pt x="624" y="644"/>
                    <a:pt x="760" y="599"/>
                    <a:pt x="818" y="551"/>
                  </a:cubicBezTo>
                  <a:cubicBezTo>
                    <a:pt x="876" y="503"/>
                    <a:pt x="907" y="432"/>
                    <a:pt x="902" y="377"/>
                  </a:cubicBezTo>
                  <a:cubicBezTo>
                    <a:pt x="897" y="322"/>
                    <a:pt x="837" y="261"/>
                    <a:pt x="785" y="218"/>
                  </a:cubicBezTo>
                  <a:cubicBezTo>
                    <a:pt x="733" y="175"/>
                    <a:pt x="686" y="158"/>
                    <a:pt x="590" y="122"/>
                  </a:cubicBezTo>
                  <a:cubicBezTo>
                    <a:pt x="494" y="86"/>
                    <a:pt x="289" y="25"/>
                    <a:pt x="210" y="0"/>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218165" name="Line 53"/>
            <p:cNvSpPr>
              <a:spLocks noChangeShapeType="1"/>
            </p:cNvSpPr>
            <p:nvPr/>
          </p:nvSpPr>
          <p:spPr bwMode="auto">
            <a:xfrm>
              <a:off x="2258" y="2163"/>
              <a:ext cx="219" cy="134"/>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66" name="Line 54"/>
            <p:cNvSpPr>
              <a:spLocks noChangeShapeType="1"/>
            </p:cNvSpPr>
            <p:nvPr/>
          </p:nvSpPr>
          <p:spPr bwMode="auto">
            <a:xfrm>
              <a:off x="2665" y="2372"/>
              <a:ext cx="415" cy="317"/>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67" name="Line 55"/>
            <p:cNvSpPr>
              <a:spLocks noChangeShapeType="1"/>
            </p:cNvSpPr>
            <p:nvPr/>
          </p:nvSpPr>
          <p:spPr bwMode="auto">
            <a:xfrm flipH="1">
              <a:off x="2094" y="2232"/>
              <a:ext cx="1" cy="193"/>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68" name="Freeform 56"/>
            <p:cNvSpPr>
              <a:spLocks/>
            </p:cNvSpPr>
            <p:nvPr/>
          </p:nvSpPr>
          <p:spPr bwMode="auto">
            <a:xfrm>
              <a:off x="3409" y="2717"/>
              <a:ext cx="428" cy="289"/>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18169" name="Line 57"/>
            <p:cNvSpPr>
              <a:spLocks noChangeShapeType="1"/>
            </p:cNvSpPr>
            <p:nvPr/>
          </p:nvSpPr>
          <p:spPr bwMode="auto">
            <a:xfrm flipH="1">
              <a:off x="2266" y="2329"/>
              <a:ext cx="221" cy="161"/>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grpSp>
          <p:nvGrpSpPr>
            <p:cNvPr id="12" name="Group 58"/>
            <p:cNvGrpSpPr>
              <a:grpSpLocks/>
            </p:cNvGrpSpPr>
            <p:nvPr/>
          </p:nvGrpSpPr>
          <p:grpSpPr bwMode="auto">
            <a:xfrm>
              <a:off x="1943" y="2081"/>
              <a:ext cx="316" cy="147"/>
              <a:chOff x="3600" y="219"/>
              <a:chExt cx="360" cy="175"/>
            </a:xfrm>
          </p:grpSpPr>
          <p:sp>
            <p:nvSpPr>
              <p:cNvPr id="218171" name="Oval 5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8172" name="Line 6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73" name="Line 6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74" name="Rectangle 6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8175" name="Oval 6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13" name="Group 64"/>
              <p:cNvGrpSpPr>
                <a:grpSpLocks/>
              </p:cNvGrpSpPr>
              <p:nvPr/>
            </p:nvGrpSpPr>
            <p:grpSpPr bwMode="auto">
              <a:xfrm>
                <a:off x="3686" y="244"/>
                <a:ext cx="177" cy="66"/>
                <a:chOff x="2848" y="848"/>
                <a:chExt cx="140" cy="98"/>
              </a:xfrm>
            </p:grpSpPr>
            <p:sp>
              <p:nvSpPr>
                <p:cNvPr id="218177" name="Line 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78" name="Line 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79" name="Line 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4" name="Group 68"/>
              <p:cNvGrpSpPr>
                <a:grpSpLocks/>
              </p:cNvGrpSpPr>
              <p:nvPr/>
            </p:nvGrpSpPr>
            <p:grpSpPr bwMode="auto">
              <a:xfrm flipV="1">
                <a:off x="3686" y="243"/>
                <a:ext cx="177" cy="66"/>
                <a:chOff x="2848" y="848"/>
                <a:chExt cx="140" cy="98"/>
              </a:xfrm>
            </p:grpSpPr>
            <p:sp>
              <p:nvSpPr>
                <p:cNvPr id="218181" name="Line 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82" name="Line 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83" name="Line 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15" name="Group 72"/>
            <p:cNvGrpSpPr>
              <a:grpSpLocks/>
            </p:cNvGrpSpPr>
            <p:nvPr/>
          </p:nvGrpSpPr>
          <p:grpSpPr bwMode="auto">
            <a:xfrm>
              <a:off x="1945" y="2418"/>
              <a:ext cx="316" cy="147"/>
              <a:chOff x="3600" y="219"/>
              <a:chExt cx="360" cy="175"/>
            </a:xfrm>
          </p:grpSpPr>
          <p:sp>
            <p:nvSpPr>
              <p:cNvPr id="218185" name="Oval 7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8186" name="Line 7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87" name="Line 7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188" name="Rectangle 7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8189" name="Oval 7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16" name="Group 78"/>
              <p:cNvGrpSpPr>
                <a:grpSpLocks/>
              </p:cNvGrpSpPr>
              <p:nvPr/>
            </p:nvGrpSpPr>
            <p:grpSpPr bwMode="auto">
              <a:xfrm>
                <a:off x="3686" y="244"/>
                <a:ext cx="177" cy="66"/>
                <a:chOff x="2848" y="848"/>
                <a:chExt cx="140" cy="98"/>
              </a:xfrm>
            </p:grpSpPr>
            <p:sp>
              <p:nvSpPr>
                <p:cNvPr id="218191" name="Line 7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92" name="Line 8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93" name="Line 8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7" name="Group 82"/>
              <p:cNvGrpSpPr>
                <a:grpSpLocks/>
              </p:cNvGrpSpPr>
              <p:nvPr/>
            </p:nvGrpSpPr>
            <p:grpSpPr bwMode="auto">
              <a:xfrm flipV="1">
                <a:off x="3686" y="243"/>
                <a:ext cx="177" cy="66"/>
                <a:chOff x="2848" y="848"/>
                <a:chExt cx="140" cy="98"/>
              </a:xfrm>
            </p:grpSpPr>
            <p:sp>
              <p:nvSpPr>
                <p:cNvPr id="218195" name="Line 8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96" name="Line 8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197" name="Line 8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18" name="Group 86"/>
            <p:cNvGrpSpPr>
              <a:grpSpLocks/>
            </p:cNvGrpSpPr>
            <p:nvPr/>
          </p:nvGrpSpPr>
          <p:grpSpPr bwMode="auto">
            <a:xfrm>
              <a:off x="2348" y="2292"/>
              <a:ext cx="315" cy="147"/>
              <a:chOff x="3600" y="219"/>
              <a:chExt cx="360" cy="175"/>
            </a:xfrm>
          </p:grpSpPr>
          <p:sp>
            <p:nvSpPr>
              <p:cNvPr id="218199" name="Oval 8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8200" name="Line 8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201" name="Line 8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202" name="Rectangle 9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8203" name="Oval 9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19" name="Group 92"/>
              <p:cNvGrpSpPr>
                <a:grpSpLocks/>
              </p:cNvGrpSpPr>
              <p:nvPr/>
            </p:nvGrpSpPr>
            <p:grpSpPr bwMode="auto">
              <a:xfrm>
                <a:off x="3686" y="244"/>
                <a:ext cx="177" cy="66"/>
                <a:chOff x="2848" y="848"/>
                <a:chExt cx="140" cy="98"/>
              </a:xfrm>
            </p:grpSpPr>
            <p:sp>
              <p:nvSpPr>
                <p:cNvPr id="218205" name="Line 9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06" name="Line 9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07" name="Line 9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0" name="Group 96"/>
              <p:cNvGrpSpPr>
                <a:grpSpLocks/>
              </p:cNvGrpSpPr>
              <p:nvPr/>
            </p:nvGrpSpPr>
            <p:grpSpPr bwMode="auto">
              <a:xfrm flipV="1">
                <a:off x="3686" y="243"/>
                <a:ext cx="177" cy="66"/>
                <a:chOff x="2848" y="848"/>
                <a:chExt cx="140" cy="98"/>
              </a:xfrm>
            </p:grpSpPr>
            <p:sp>
              <p:nvSpPr>
                <p:cNvPr id="218209" name="Line 9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10" name="Line 9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11" name="Line 9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1" name="Group 100"/>
            <p:cNvGrpSpPr>
              <a:grpSpLocks/>
            </p:cNvGrpSpPr>
            <p:nvPr/>
          </p:nvGrpSpPr>
          <p:grpSpPr bwMode="auto">
            <a:xfrm>
              <a:off x="3082" y="2625"/>
              <a:ext cx="316" cy="147"/>
              <a:chOff x="3600" y="219"/>
              <a:chExt cx="360" cy="175"/>
            </a:xfrm>
          </p:grpSpPr>
          <p:sp>
            <p:nvSpPr>
              <p:cNvPr id="218213" name="Oval 10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8214" name="Line 10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215" name="Line 10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216" name="Rectangle 104"/>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8217" name="Oval 10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22" name="Group 106"/>
              <p:cNvGrpSpPr>
                <a:grpSpLocks/>
              </p:cNvGrpSpPr>
              <p:nvPr/>
            </p:nvGrpSpPr>
            <p:grpSpPr bwMode="auto">
              <a:xfrm>
                <a:off x="3686" y="244"/>
                <a:ext cx="177" cy="66"/>
                <a:chOff x="2848" y="848"/>
                <a:chExt cx="140" cy="98"/>
              </a:xfrm>
            </p:grpSpPr>
            <p:sp>
              <p:nvSpPr>
                <p:cNvPr id="218219" name="Line 10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20" name="Line 10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21" name="Line 10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3" name="Group 110"/>
              <p:cNvGrpSpPr>
                <a:grpSpLocks/>
              </p:cNvGrpSpPr>
              <p:nvPr/>
            </p:nvGrpSpPr>
            <p:grpSpPr bwMode="auto">
              <a:xfrm flipV="1">
                <a:off x="3686" y="243"/>
                <a:ext cx="177" cy="66"/>
                <a:chOff x="2848" y="848"/>
                <a:chExt cx="140" cy="98"/>
              </a:xfrm>
            </p:grpSpPr>
            <p:sp>
              <p:nvSpPr>
                <p:cNvPr id="218223" name="Line 1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24" name="Line 1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25" name="Line 1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18226" name="Line 114"/>
            <p:cNvSpPr>
              <a:spLocks noChangeShapeType="1"/>
            </p:cNvSpPr>
            <p:nvPr/>
          </p:nvSpPr>
          <p:spPr bwMode="auto">
            <a:xfrm>
              <a:off x="1731" y="2073"/>
              <a:ext cx="222" cy="79"/>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grpSp>
          <p:nvGrpSpPr>
            <p:cNvPr id="24" name="Group 115"/>
            <p:cNvGrpSpPr>
              <a:grpSpLocks/>
            </p:cNvGrpSpPr>
            <p:nvPr/>
          </p:nvGrpSpPr>
          <p:grpSpPr bwMode="auto">
            <a:xfrm>
              <a:off x="1420" y="1991"/>
              <a:ext cx="316" cy="147"/>
              <a:chOff x="3600" y="219"/>
              <a:chExt cx="360" cy="175"/>
            </a:xfrm>
          </p:grpSpPr>
          <p:sp>
            <p:nvSpPr>
              <p:cNvPr id="218228" name="Oval 11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8229" name="Line 11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230" name="Line 11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231" name="Rectangle 11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8232" name="Oval 12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25" name="Group 121"/>
              <p:cNvGrpSpPr>
                <a:grpSpLocks/>
              </p:cNvGrpSpPr>
              <p:nvPr/>
            </p:nvGrpSpPr>
            <p:grpSpPr bwMode="auto">
              <a:xfrm>
                <a:off x="3686" y="244"/>
                <a:ext cx="177" cy="66"/>
                <a:chOff x="2848" y="848"/>
                <a:chExt cx="140" cy="98"/>
              </a:xfrm>
            </p:grpSpPr>
            <p:sp>
              <p:nvSpPr>
                <p:cNvPr id="218234" name="Line 12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35" name="Line 12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36" name="Line 12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6" name="Group 125"/>
              <p:cNvGrpSpPr>
                <a:grpSpLocks/>
              </p:cNvGrpSpPr>
              <p:nvPr/>
            </p:nvGrpSpPr>
            <p:grpSpPr bwMode="auto">
              <a:xfrm flipV="1">
                <a:off x="3686" y="243"/>
                <a:ext cx="177" cy="66"/>
                <a:chOff x="2848" y="848"/>
                <a:chExt cx="140" cy="98"/>
              </a:xfrm>
            </p:grpSpPr>
            <p:sp>
              <p:nvSpPr>
                <p:cNvPr id="218238" name="Line 12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39" name="Line 12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40" name="Line 12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aphicFrame>
          <p:nvGraphicFramePr>
            <p:cNvPr id="218253" name="Object 141"/>
            <p:cNvGraphicFramePr>
              <a:graphicFrameLocks noChangeAspect="1"/>
            </p:cNvGraphicFramePr>
            <p:nvPr/>
          </p:nvGraphicFramePr>
          <p:xfrm>
            <a:off x="883" y="1746"/>
            <a:ext cx="327" cy="506"/>
          </p:xfrm>
          <a:graphic>
            <a:graphicData uri="http://schemas.openxmlformats.org/presentationml/2006/ole">
              <p:oleObj spid="_x0000_s505858" name="Clip" r:id="rId3" imgW="857160" imgH="1324080" progId="">
                <p:embed/>
              </p:oleObj>
            </a:graphicData>
          </a:graphic>
        </p:graphicFrame>
        <p:grpSp>
          <p:nvGrpSpPr>
            <p:cNvPr id="27" name="Group 142"/>
            <p:cNvGrpSpPr>
              <a:grpSpLocks/>
            </p:cNvGrpSpPr>
            <p:nvPr/>
          </p:nvGrpSpPr>
          <p:grpSpPr bwMode="auto">
            <a:xfrm>
              <a:off x="3256" y="3054"/>
              <a:ext cx="316" cy="147"/>
              <a:chOff x="3600" y="219"/>
              <a:chExt cx="360" cy="175"/>
            </a:xfrm>
          </p:grpSpPr>
          <p:sp>
            <p:nvSpPr>
              <p:cNvPr id="218255" name="Oval 14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sp>
            <p:nvSpPr>
              <p:cNvPr id="218256" name="Line 14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257" name="Line 14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18258" name="Rectangle 14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218259" name="Oval 14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p>
            </p:txBody>
          </p:sp>
          <p:grpSp>
            <p:nvGrpSpPr>
              <p:cNvPr id="28" name="Group 148"/>
              <p:cNvGrpSpPr>
                <a:grpSpLocks/>
              </p:cNvGrpSpPr>
              <p:nvPr/>
            </p:nvGrpSpPr>
            <p:grpSpPr bwMode="auto">
              <a:xfrm>
                <a:off x="3686" y="244"/>
                <a:ext cx="177" cy="66"/>
                <a:chOff x="2848" y="848"/>
                <a:chExt cx="140" cy="98"/>
              </a:xfrm>
            </p:grpSpPr>
            <p:sp>
              <p:nvSpPr>
                <p:cNvPr id="218261" name="Line 14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62" name="Line 15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63" name="Line 15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9" name="Group 152"/>
              <p:cNvGrpSpPr>
                <a:grpSpLocks/>
              </p:cNvGrpSpPr>
              <p:nvPr/>
            </p:nvGrpSpPr>
            <p:grpSpPr bwMode="auto">
              <a:xfrm flipV="1">
                <a:off x="3686" y="243"/>
                <a:ext cx="177" cy="66"/>
                <a:chOff x="2848" y="848"/>
                <a:chExt cx="140" cy="98"/>
              </a:xfrm>
            </p:grpSpPr>
            <p:sp>
              <p:nvSpPr>
                <p:cNvPr id="218265" name="Line 15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66" name="Line 15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18267" name="Line 15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18268" name="Freeform 156"/>
            <p:cNvSpPr>
              <a:spLocks/>
            </p:cNvSpPr>
            <p:nvPr/>
          </p:nvSpPr>
          <p:spPr bwMode="auto">
            <a:xfrm>
              <a:off x="3274" y="2768"/>
              <a:ext cx="122" cy="298"/>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18269" name="Freeform 157"/>
            <p:cNvSpPr>
              <a:spLocks/>
            </p:cNvSpPr>
            <p:nvPr/>
          </p:nvSpPr>
          <p:spPr bwMode="auto">
            <a:xfrm flipV="1">
              <a:off x="3571" y="3066"/>
              <a:ext cx="239" cy="59"/>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graphicFrame>
          <p:nvGraphicFramePr>
            <p:cNvPr id="218270" name="Object 158"/>
            <p:cNvGraphicFramePr>
              <a:graphicFrameLocks noChangeAspect="1"/>
            </p:cNvGraphicFramePr>
            <p:nvPr/>
          </p:nvGraphicFramePr>
          <p:xfrm>
            <a:off x="2354" y="1629"/>
            <a:ext cx="455" cy="300"/>
          </p:xfrm>
          <a:graphic>
            <a:graphicData uri="http://schemas.openxmlformats.org/presentationml/2006/ole">
              <p:oleObj spid="_x0000_s505859" name="Clip" r:id="rId4" imgW="676440" imgH="485640" progId="">
                <p:embed/>
              </p:oleObj>
            </a:graphicData>
          </a:graphic>
        </p:graphicFrame>
        <p:sp>
          <p:nvSpPr>
            <p:cNvPr id="218271" name="Freeform 159"/>
            <p:cNvSpPr>
              <a:spLocks/>
            </p:cNvSpPr>
            <p:nvPr/>
          </p:nvSpPr>
          <p:spPr bwMode="auto">
            <a:xfrm>
              <a:off x="3430" y="3200"/>
              <a:ext cx="68" cy="184"/>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graphicFrame>
          <p:nvGraphicFramePr>
            <p:cNvPr id="218272" name="Object 160"/>
            <p:cNvGraphicFramePr>
              <a:graphicFrameLocks noChangeAspect="1"/>
            </p:cNvGraphicFramePr>
            <p:nvPr/>
          </p:nvGraphicFramePr>
          <p:xfrm>
            <a:off x="3296" y="3357"/>
            <a:ext cx="455" cy="300"/>
          </p:xfrm>
          <a:graphic>
            <a:graphicData uri="http://schemas.openxmlformats.org/presentationml/2006/ole">
              <p:oleObj spid="_x0000_s505860" name="Clip" r:id="rId5" imgW="676440" imgH="485640" progId="">
                <p:embed/>
              </p:oleObj>
            </a:graphicData>
          </a:graphic>
        </p:graphicFrame>
        <p:sp>
          <p:nvSpPr>
            <p:cNvPr id="218273" name="Freeform 161"/>
            <p:cNvSpPr>
              <a:spLocks/>
            </p:cNvSpPr>
            <p:nvPr/>
          </p:nvSpPr>
          <p:spPr bwMode="auto">
            <a:xfrm flipH="1">
              <a:off x="2142" y="1874"/>
              <a:ext cx="262" cy="220"/>
            </a:xfrm>
            <a:custGeom>
              <a:avLst/>
              <a:gdLst/>
              <a:ahLst/>
              <a:cxnLst>
                <a:cxn ang="0">
                  <a:pos x="0" y="0"/>
                </a:cxn>
                <a:cxn ang="0">
                  <a:pos x="428" y="289"/>
                </a:cxn>
              </a:cxnLst>
              <a:rect l="0" t="0" r="r" b="b"/>
              <a:pathLst>
                <a:path w="428" h="289">
                  <a:moveTo>
                    <a:pt x="0" y="0"/>
                  </a:moveTo>
                  <a:lnTo>
                    <a:pt x="428" y="289"/>
                  </a:lnTo>
                </a:path>
              </a:pathLst>
            </a:custGeom>
            <a:noFill/>
            <a:ln w="12700">
              <a:solidFill>
                <a:schemeClr val="tx1"/>
              </a:solidFill>
              <a:round/>
              <a:headEnd/>
              <a:tailEnd/>
            </a:ln>
            <a:effectLst/>
          </p:spPr>
          <p:txBody>
            <a:bodyPr wrap="none" anchor="ctr">
              <a:prstTxWarp prst="textNoShape">
                <a:avLst/>
              </a:prstTxWarp>
            </a:bodyPr>
            <a:lstStyle/>
            <a:p>
              <a:endParaRPr lang="en-GB"/>
            </a:p>
          </p:txBody>
        </p:sp>
        <p:sp>
          <p:nvSpPr>
            <p:cNvPr id="218274" name="Freeform 162"/>
            <p:cNvSpPr>
              <a:spLocks/>
            </p:cNvSpPr>
            <p:nvPr/>
          </p:nvSpPr>
          <p:spPr bwMode="auto">
            <a:xfrm>
              <a:off x="1962" y="1806"/>
              <a:ext cx="1512" cy="1563"/>
            </a:xfrm>
            <a:custGeom>
              <a:avLst/>
              <a:gdLst/>
              <a:ahLst/>
              <a:cxnLst>
                <a:cxn ang="0">
                  <a:pos x="468" y="0"/>
                </a:cxn>
                <a:cxn ang="0">
                  <a:pos x="0" y="396"/>
                </a:cxn>
                <a:cxn ang="0">
                  <a:pos x="108" y="423"/>
                </a:cxn>
                <a:cxn ang="0">
                  <a:pos x="315" y="381"/>
                </a:cxn>
                <a:cxn ang="0">
                  <a:pos x="570" y="555"/>
                </a:cxn>
                <a:cxn ang="0">
                  <a:pos x="693" y="573"/>
                </a:cxn>
                <a:cxn ang="0">
                  <a:pos x="1080" y="882"/>
                </a:cxn>
                <a:cxn ang="0">
                  <a:pos x="1254" y="900"/>
                </a:cxn>
                <a:cxn ang="0">
                  <a:pos x="1512" y="1563"/>
                </a:cxn>
              </a:cxnLst>
              <a:rect l="0" t="0" r="r" b="b"/>
              <a:pathLst>
                <a:path w="1512" h="1563">
                  <a:moveTo>
                    <a:pt x="468" y="0"/>
                  </a:moveTo>
                  <a:lnTo>
                    <a:pt x="0" y="396"/>
                  </a:lnTo>
                  <a:lnTo>
                    <a:pt x="108" y="423"/>
                  </a:lnTo>
                  <a:lnTo>
                    <a:pt x="315" y="381"/>
                  </a:lnTo>
                  <a:lnTo>
                    <a:pt x="570" y="555"/>
                  </a:lnTo>
                  <a:lnTo>
                    <a:pt x="693" y="573"/>
                  </a:lnTo>
                  <a:lnTo>
                    <a:pt x="1080" y="882"/>
                  </a:lnTo>
                  <a:lnTo>
                    <a:pt x="1254" y="900"/>
                  </a:lnTo>
                  <a:lnTo>
                    <a:pt x="1512" y="1563"/>
                  </a:lnTo>
                </a:path>
              </a:pathLst>
            </a:custGeom>
            <a:noFill/>
            <a:ln w="57150" cmpd="sng">
              <a:solidFill>
                <a:srgbClr val="FF33CC"/>
              </a:solidFill>
              <a:round/>
              <a:headEnd/>
              <a:tailEnd/>
            </a:ln>
            <a:effectLst/>
          </p:spPr>
          <p:txBody>
            <a:bodyPr wrap="none" anchor="ctr">
              <a:prstTxWarp prst="textNoShape">
                <a:avLst/>
              </a:prstTxWarp>
            </a:bodyPr>
            <a:lstStyle/>
            <a:p>
              <a:endParaRPr lang="en-GB"/>
            </a:p>
          </p:txBody>
        </p:sp>
        <p:sp>
          <p:nvSpPr>
            <p:cNvPr id="218275" name="Line 163"/>
            <p:cNvSpPr>
              <a:spLocks noChangeShapeType="1"/>
            </p:cNvSpPr>
            <p:nvPr/>
          </p:nvSpPr>
          <p:spPr bwMode="auto">
            <a:xfrm flipH="1">
              <a:off x="4842" y="2652"/>
              <a:ext cx="1" cy="265"/>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grpSp>
      <p:sp>
        <p:nvSpPr>
          <p:cNvPr id="218277" name="Rectangle 165"/>
          <p:cNvSpPr>
            <a:spLocks noChangeArrowheads="1"/>
          </p:cNvSpPr>
          <p:nvPr/>
        </p:nvSpPr>
        <p:spPr bwMode="auto">
          <a:xfrm>
            <a:off x="369888" y="2257425"/>
            <a:ext cx="5070475" cy="2027238"/>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6">
                  <a:lumMod val="60000"/>
                  <a:lumOff val="40000"/>
                </a:schemeClr>
              </a:buClr>
              <a:buSzPct val="85000"/>
              <a:buFont typeface="Wingdings" charset="2"/>
              <a:buChar char="§"/>
            </a:pPr>
            <a:r>
              <a:rPr lang="en-US" sz="2400" dirty="0">
                <a:solidFill>
                  <a:srgbClr val="FF0000"/>
                </a:solidFill>
                <a:latin typeface="Verdana"/>
                <a:cs typeface="Verdana"/>
              </a:rPr>
              <a:t>Applications:</a:t>
            </a:r>
            <a:r>
              <a:rPr lang="en-US" sz="2400" dirty="0">
                <a:latin typeface="Verdana"/>
                <a:cs typeface="Verdana"/>
              </a:rPr>
              <a:t> IP telephony, video conference, distributed interactive worlds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a:t>A few words about audio compression</a:t>
            </a:r>
          </a:p>
        </p:txBody>
      </p:sp>
      <p:sp>
        <p:nvSpPr>
          <p:cNvPr id="379907" name="Rectangle 3"/>
          <p:cNvSpPr>
            <a:spLocks noGrp="1" noChangeArrowheads="1"/>
          </p:cNvSpPr>
          <p:nvPr>
            <p:ph type="body" sz="half" idx="1"/>
          </p:nvPr>
        </p:nvSpPr>
        <p:spPr>
          <a:xfrm>
            <a:off x="402912" y="1527356"/>
            <a:ext cx="4221163" cy="5226050"/>
          </a:xfrm>
        </p:spPr>
        <p:txBody>
          <a:bodyPr/>
          <a:lstStyle/>
          <a:p>
            <a:r>
              <a:rPr lang="en-US" sz="2400" dirty="0"/>
              <a:t>Analog signal sampled at constant rate</a:t>
            </a:r>
          </a:p>
          <a:p>
            <a:pPr lvl="1"/>
            <a:r>
              <a:rPr lang="en-US" sz="2000" dirty="0"/>
              <a:t>Telephone: 8,000 samples/sec</a:t>
            </a:r>
          </a:p>
          <a:p>
            <a:pPr lvl="1"/>
            <a:r>
              <a:rPr lang="en-US" sz="2000" dirty="0"/>
              <a:t>CD music: 44,100 samples/sec</a:t>
            </a:r>
          </a:p>
          <a:p>
            <a:r>
              <a:rPr lang="en-US" sz="2400" dirty="0"/>
              <a:t>Each sample quantized, i.e., rounded</a:t>
            </a:r>
          </a:p>
          <a:p>
            <a:pPr lvl="1"/>
            <a:r>
              <a:rPr lang="en-US" sz="2000" dirty="0"/>
              <a:t>E.g., 2</a:t>
            </a:r>
            <a:r>
              <a:rPr lang="en-US" sz="2000" baseline="30000" dirty="0"/>
              <a:t>8</a:t>
            </a:r>
            <a:r>
              <a:rPr lang="en-US" sz="2000" dirty="0"/>
              <a:t>=256 possible quantized values</a:t>
            </a:r>
          </a:p>
          <a:p>
            <a:r>
              <a:rPr lang="en-US" sz="2400" dirty="0"/>
              <a:t>Each quantized value represented by bits</a:t>
            </a:r>
          </a:p>
          <a:p>
            <a:pPr lvl="1"/>
            <a:r>
              <a:rPr lang="en-US" sz="2000" dirty="0"/>
              <a:t>8 bits for 256 values</a:t>
            </a:r>
          </a:p>
        </p:txBody>
      </p:sp>
      <p:sp>
        <p:nvSpPr>
          <p:cNvPr id="379908" name="Rectangle 4"/>
          <p:cNvSpPr>
            <a:spLocks noGrp="1" noChangeArrowheads="1"/>
          </p:cNvSpPr>
          <p:nvPr>
            <p:ph type="body" sz="half" idx="2"/>
          </p:nvPr>
        </p:nvSpPr>
        <p:spPr>
          <a:xfrm>
            <a:off x="4732682" y="1527356"/>
            <a:ext cx="4221162" cy="5226050"/>
          </a:xfrm>
        </p:spPr>
        <p:txBody>
          <a:bodyPr/>
          <a:lstStyle/>
          <a:p>
            <a:r>
              <a:rPr lang="en-US" sz="2400"/>
              <a:t>Example: 8,000 samples/sec, 256 quantized values --&gt; 64,000 bps</a:t>
            </a:r>
          </a:p>
          <a:p>
            <a:r>
              <a:rPr lang="en-US" sz="2400"/>
              <a:t>Receiver converts it back to analog signal:</a:t>
            </a:r>
          </a:p>
          <a:p>
            <a:pPr lvl="1"/>
            <a:r>
              <a:rPr lang="en-US" sz="2000"/>
              <a:t>Some quality reduction</a:t>
            </a:r>
          </a:p>
          <a:p>
            <a:pPr>
              <a:buFont typeface="ZapfDingbats" pitchFamily="82" charset="2"/>
              <a:buNone/>
            </a:pPr>
            <a:r>
              <a:rPr lang="en-US" sz="2400" u="sng">
                <a:solidFill>
                  <a:srgbClr val="FF0000"/>
                </a:solidFill>
              </a:rPr>
              <a:t>Example rates</a:t>
            </a:r>
            <a:endParaRPr lang="en-US" sz="2400"/>
          </a:p>
          <a:p>
            <a:r>
              <a:rPr lang="en-US" sz="2400"/>
              <a:t>CD: 1.411 Mbps</a:t>
            </a:r>
          </a:p>
          <a:p>
            <a:r>
              <a:rPr lang="en-US" sz="2400"/>
              <a:t>MP3: 96, 128, 160 kbps</a:t>
            </a:r>
          </a:p>
          <a:p>
            <a:r>
              <a:rPr lang="en-US" sz="2400"/>
              <a:t>Internet telephony: </a:t>
            </a:r>
            <a:br>
              <a:rPr lang="en-US" sz="2400"/>
            </a:br>
            <a:r>
              <a:rPr lang="en-US" sz="2400"/>
              <a:t>5.3 - 13 kbps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4265" name="Line 9"/>
          <p:cNvSpPr>
            <a:spLocks noChangeShapeType="1"/>
          </p:cNvSpPr>
          <p:nvPr/>
        </p:nvSpPr>
        <p:spPr bwMode="auto">
          <a:xfrm>
            <a:off x="838200" y="1661123"/>
            <a:ext cx="0" cy="2852737"/>
          </a:xfrm>
          <a:prstGeom prst="line">
            <a:avLst/>
          </a:prstGeom>
          <a:noFill/>
          <a:ln w="2857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266" name="Line 10"/>
          <p:cNvSpPr>
            <a:spLocks noChangeShapeType="1"/>
          </p:cNvSpPr>
          <p:nvPr/>
        </p:nvSpPr>
        <p:spPr bwMode="auto">
          <a:xfrm flipH="1">
            <a:off x="828675" y="4504335"/>
            <a:ext cx="7815263" cy="14288"/>
          </a:xfrm>
          <a:prstGeom prst="line">
            <a:avLst/>
          </a:prstGeom>
          <a:noFill/>
          <a:ln w="28575">
            <a:solidFill>
              <a:schemeClr val="tx1"/>
            </a:solidFill>
            <a:round/>
            <a:headEnd type="triangle" w="med" len="med"/>
            <a:tailEnd/>
          </a:ln>
          <a:effectLst/>
        </p:spPr>
        <p:txBody>
          <a:bodyPr wrap="none" anchor="ctr">
            <a:prstTxWarp prst="textNoShape">
              <a:avLst/>
            </a:prstTxWarp>
          </a:bodyPr>
          <a:lstStyle/>
          <a:p>
            <a:endParaRPr lang="en-GB">
              <a:latin typeface="Verdana"/>
              <a:cs typeface="Verdana"/>
            </a:endParaRPr>
          </a:p>
        </p:txBody>
      </p:sp>
      <p:sp>
        <p:nvSpPr>
          <p:cNvPr id="224314" name="Text Box 58"/>
          <p:cNvSpPr txBox="1">
            <a:spLocks noChangeArrowheads="1"/>
          </p:cNvSpPr>
          <p:nvPr/>
        </p:nvSpPr>
        <p:spPr bwMode="auto">
          <a:xfrm>
            <a:off x="1470025" y="1764310"/>
            <a:ext cx="2125326" cy="92333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Verdana"/>
                <a:cs typeface="Verdana"/>
              </a:rPr>
              <a:t>       constant bit </a:t>
            </a:r>
          </a:p>
          <a:p>
            <a:r>
              <a:rPr lang="en-US">
                <a:solidFill>
                  <a:srgbClr val="FF0000"/>
                </a:solidFill>
                <a:latin typeface="Verdana"/>
                <a:cs typeface="Verdana"/>
              </a:rPr>
              <a:t>      rate video</a:t>
            </a:r>
          </a:p>
          <a:p>
            <a:r>
              <a:rPr lang="en-US">
                <a:solidFill>
                  <a:srgbClr val="FF0000"/>
                </a:solidFill>
                <a:latin typeface="Verdana"/>
                <a:cs typeface="Verdana"/>
              </a:rPr>
              <a:t>transmission</a:t>
            </a:r>
          </a:p>
        </p:txBody>
      </p:sp>
      <p:grpSp>
        <p:nvGrpSpPr>
          <p:cNvPr id="2" name="Group 60"/>
          <p:cNvGrpSpPr>
            <a:grpSpLocks/>
          </p:cNvGrpSpPr>
          <p:nvPr/>
        </p:nvGrpSpPr>
        <p:grpSpPr bwMode="auto">
          <a:xfrm>
            <a:off x="1219200" y="1991323"/>
            <a:ext cx="2552700" cy="2525712"/>
            <a:chOff x="648" y="1147"/>
            <a:chExt cx="1608" cy="1591"/>
          </a:xfrm>
        </p:grpSpPr>
        <p:grpSp>
          <p:nvGrpSpPr>
            <p:cNvPr id="3" name="Group 61"/>
            <p:cNvGrpSpPr>
              <a:grpSpLocks/>
            </p:cNvGrpSpPr>
            <p:nvPr/>
          </p:nvGrpSpPr>
          <p:grpSpPr bwMode="auto">
            <a:xfrm>
              <a:off x="648" y="1725"/>
              <a:ext cx="1024" cy="1013"/>
              <a:chOff x="672" y="1071"/>
              <a:chExt cx="1024" cy="1013"/>
            </a:xfrm>
          </p:grpSpPr>
          <p:grpSp>
            <p:nvGrpSpPr>
              <p:cNvPr id="4" name="Group 62"/>
              <p:cNvGrpSpPr>
                <a:grpSpLocks/>
              </p:cNvGrpSpPr>
              <p:nvPr/>
            </p:nvGrpSpPr>
            <p:grpSpPr bwMode="auto">
              <a:xfrm>
                <a:off x="672" y="1506"/>
                <a:ext cx="583" cy="578"/>
                <a:chOff x="672" y="1486"/>
                <a:chExt cx="583" cy="578"/>
              </a:xfrm>
            </p:grpSpPr>
            <p:grpSp>
              <p:nvGrpSpPr>
                <p:cNvPr id="5" name="Group 63"/>
                <p:cNvGrpSpPr>
                  <a:grpSpLocks/>
                </p:cNvGrpSpPr>
                <p:nvPr/>
              </p:nvGrpSpPr>
              <p:grpSpPr bwMode="auto">
                <a:xfrm>
                  <a:off x="672" y="1776"/>
                  <a:ext cx="291" cy="288"/>
                  <a:chOff x="672" y="1776"/>
                  <a:chExt cx="291" cy="288"/>
                </a:xfrm>
              </p:grpSpPr>
              <p:grpSp>
                <p:nvGrpSpPr>
                  <p:cNvPr id="6" name="Group 64"/>
                  <p:cNvGrpSpPr>
                    <a:grpSpLocks/>
                  </p:cNvGrpSpPr>
                  <p:nvPr/>
                </p:nvGrpSpPr>
                <p:grpSpPr bwMode="auto">
                  <a:xfrm>
                    <a:off x="672" y="1920"/>
                    <a:ext cx="145" cy="144"/>
                    <a:chOff x="672" y="1920"/>
                    <a:chExt cx="145" cy="144"/>
                  </a:xfrm>
                </p:grpSpPr>
                <p:sp>
                  <p:nvSpPr>
                    <p:cNvPr id="224321" name="Line 65"/>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22" name="Line 66"/>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7" name="Group 67"/>
                  <p:cNvGrpSpPr>
                    <a:grpSpLocks/>
                  </p:cNvGrpSpPr>
                  <p:nvPr/>
                </p:nvGrpSpPr>
                <p:grpSpPr bwMode="auto">
                  <a:xfrm>
                    <a:off x="818" y="1776"/>
                    <a:ext cx="145" cy="144"/>
                    <a:chOff x="672" y="1920"/>
                    <a:chExt cx="145" cy="144"/>
                  </a:xfrm>
                </p:grpSpPr>
                <p:sp>
                  <p:nvSpPr>
                    <p:cNvPr id="224324" name="Line 68"/>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25" name="Line 69"/>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8" name="Group 70"/>
                <p:cNvGrpSpPr>
                  <a:grpSpLocks/>
                </p:cNvGrpSpPr>
                <p:nvPr/>
              </p:nvGrpSpPr>
              <p:grpSpPr bwMode="auto">
                <a:xfrm>
                  <a:off x="964" y="1486"/>
                  <a:ext cx="291" cy="288"/>
                  <a:chOff x="672" y="1776"/>
                  <a:chExt cx="291" cy="288"/>
                </a:xfrm>
              </p:grpSpPr>
              <p:grpSp>
                <p:nvGrpSpPr>
                  <p:cNvPr id="9" name="Group 71"/>
                  <p:cNvGrpSpPr>
                    <a:grpSpLocks/>
                  </p:cNvGrpSpPr>
                  <p:nvPr/>
                </p:nvGrpSpPr>
                <p:grpSpPr bwMode="auto">
                  <a:xfrm>
                    <a:off x="672" y="1920"/>
                    <a:ext cx="145" cy="144"/>
                    <a:chOff x="672" y="1920"/>
                    <a:chExt cx="145" cy="144"/>
                  </a:xfrm>
                </p:grpSpPr>
                <p:sp>
                  <p:nvSpPr>
                    <p:cNvPr id="224328" name="Line 72"/>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29" name="Line 73"/>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10" name="Group 74"/>
                  <p:cNvGrpSpPr>
                    <a:grpSpLocks/>
                  </p:cNvGrpSpPr>
                  <p:nvPr/>
                </p:nvGrpSpPr>
                <p:grpSpPr bwMode="auto">
                  <a:xfrm>
                    <a:off x="818" y="1776"/>
                    <a:ext cx="145" cy="144"/>
                    <a:chOff x="672" y="1920"/>
                    <a:chExt cx="145" cy="144"/>
                  </a:xfrm>
                </p:grpSpPr>
                <p:sp>
                  <p:nvSpPr>
                    <p:cNvPr id="224331" name="Line 75"/>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32" name="Line 76"/>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grpSp>
            <p:nvGrpSpPr>
              <p:cNvPr id="11" name="Group 77"/>
              <p:cNvGrpSpPr>
                <a:grpSpLocks/>
              </p:cNvGrpSpPr>
              <p:nvPr/>
            </p:nvGrpSpPr>
            <p:grpSpPr bwMode="auto">
              <a:xfrm>
                <a:off x="1259" y="1217"/>
                <a:ext cx="291" cy="288"/>
                <a:chOff x="672" y="1776"/>
                <a:chExt cx="291" cy="288"/>
              </a:xfrm>
            </p:grpSpPr>
            <p:grpSp>
              <p:nvGrpSpPr>
                <p:cNvPr id="12" name="Group 78"/>
                <p:cNvGrpSpPr>
                  <a:grpSpLocks/>
                </p:cNvGrpSpPr>
                <p:nvPr/>
              </p:nvGrpSpPr>
              <p:grpSpPr bwMode="auto">
                <a:xfrm>
                  <a:off x="672" y="1920"/>
                  <a:ext cx="145" cy="144"/>
                  <a:chOff x="672" y="1920"/>
                  <a:chExt cx="145" cy="144"/>
                </a:xfrm>
              </p:grpSpPr>
              <p:sp>
                <p:nvSpPr>
                  <p:cNvPr id="224335" name="Line 79"/>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36" name="Line 80"/>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13" name="Group 81"/>
                <p:cNvGrpSpPr>
                  <a:grpSpLocks/>
                </p:cNvGrpSpPr>
                <p:nvPr/>
              </p:nvGrpSpPr>
              <p:grpSpPr bwMode="auto">
                <a:xfrm>
                  <a:off x="818" y="1776"/>
                  <a:ext cx="145" cy="144"/>
                  <a:chOff x="672" y="1920"/>
                  <a:chExt cx="145" cy="144"/>
                </a:xfrm>
              </p:grpSpPr>
              <p:sp>
                <p:nvSpPr>
                  <p:cNvPr id="224338" name="Line 82"/>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39" name="Line 83"/>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14" name="Group 84"/>
              <p:cNvGrpSpPr>
                <a:grpSpLocks/>
              </p:cNvGrpSpPr>
              <p:nvPr/>
            </p:nvGrpSpPr>
            <p:grpSpPr bwMode="auto">
              <a:xfrm>
                <a:off x="1551" y="1071"/>
                <a:ext cx="145" cy="144"/>
                <a:chOff x="672" y="1920"/>
                <a:chExt cx="145" cy="144"/>
              </a:xfrm>
            </p:grpSpPr>
            <p:sp>
              <p:nvSpPr>
                <p:cNvPr id="224341" name="Line 85"/>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42" name="Line 86"/>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15" name="Group 87"/>
            <p:cNvGrpSpPr>
              <a:grpSpLocks/>
            </p:cNvGrpSpPr>
            <p:nvPr/>
          </p:nvGrpSpPr>
          <p:grpSpPr bwMode="auto">
            <a:xfrm>
              <a:off x="1673" y="1147"/>
              <a:ext cx="583" cy="578"/>
              <a:chOff x="672" y="1486"/>
              <a:chExt cx="583" cy="578"/>
            </a:xfrm>
          </p:grpSpPr>
          <p:grpSp>
            <p:nvGrpSpPr>
              <p:cNvPr id="16" name="Group 88"/>
              <p:cNvGrpSpPr>
                <a:grpSpLocks/>
              </p:cNvGrpSpPr>
              <p:nvPr/>
            </p:nvGrpSpPr>
            <p:grpSpPr bwMode="auto">
              <a:xfrm>
                <a:off x="672" y="1776"/>
                <a:ext cx="291" cy="288"/>
                <a:chOff x="672" y="1776"/>
                <a:chExt cx="291" cy="288"/>
              </a:xfrm>
            </p:grpSpPr>
            <p:grpSp>
              <p:nvGrpSpPr>
                <p:cNvPr id="17" name="Group 89"/>
                <p:cNvGrpSpPr>
                  <a:grpSpLocks/>
                </p:cNvGrpSpPr>
                <p:nvPr/>
              </p:nvGrpSpPr>
              <p:grpSpPr bwMode="auto">
                <a:xfrm>
                  <a:off x="672" y="1920"/>
                  <a:ext cx="145" cy="144"/>
                  <a:chOff x="672" y="1920"/>
                  <a:chExt cx="145" cy="144"/>
                </a:xfrm>
              </p:grpSpPr>
              <p:sp>
                <p:nvSpPr>
                  <p:cNvPr id="224346" name="Line 90"/>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47" name="Line 91"/>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18" name="Group 92"/>
                <p:cNvGrpSpPr>
                  <a:grpSpLocks/>
                </p:cNvGrpSpPr>
                <p:nvPr/>
              </p:nvGrpSpPr>
              <p:grpSpPr bwMode="auto">
                <a:xfrm>
                  <a:off x="818" y="1776"/>
                  <a:ext cx="145" cy="144"/>
                  <a:chOff x="672" y="1920"/>
                  <a:chExt cx="145" cy="144"/>
                </a:xfrm>
              </p:grpSpPr>
              <p:sp>
                <p:nvSpPr>
                  <p:cNvPr id="224349" name="Line 93"/>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50" name="Line 94"/>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19" name="Group 95"/>
              <p:cNvGrpSpPr>
                <a:grpSpLocks/>
              </p:cNvGrpSpPr>
              <p:nvPr/>
            </p:nvGrpSpPr>
            <p:grpSpPr bwMode="auto">
              <a:xfrm>
                <a:off x="964" y="1486"/>
                <a:ext cx="291" cy="288"/>
                <a:chOff x="672" y="1776"/>
                <a:chExt cx="291" cy="288"/>
              </a:xfrm>
            </p:grpSpPr>
            <p:grpSp>
              <p:nvGrpSpPr>
                <p:cNvPr id="20" name="Group 96"/>
                <p:cNvGrpSpPr>
                  <a:grpSpLocks/>
                </p:cNvGrpSpPr>
                <p:nvPr/>
              </p:nvGrpSpPr>
              <p:grpSpPr bwMode="auto">
                <a:xfrm>
                  <a:off x="672" y="1920"/>
                  <a:ext cx="145" cy="144"/>
                  <a:chOff x="672" y="1920"/>
                  <a:chExt cx="145" cy="144"/>
                </a:xfrm>
              </p:grpSpPr>
              <p:sp>
                <p:nvSpPr>
                  <p:cNvPr id="224353" name="Line 97"/>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54" name="Line 98"/>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1" name="Group 99"/>
                <p:cNvGrpSpPr>
                  <a:grpSpLocks/>
                </p:cNvGrpSpPr>
                <p:nvPr/>
              </p:nvGrpSpPr>
              <p:grpSpPr bwMode="auto">
                <a:xfrm>
                  <a:off x="818" y="1776"/>
                  <a:ext cx="145" cy="144"/>
                  <a:chOff x="672" y="1920"/>
                  <a:chExt cx="145" cy="144"/>
                </a:xfrm>
              </p:grpSpPr>
              <p:sp>
                <p:nvSpPr>
                  <p:cNvPr id="224356" name="Line 100"/>
                  <p:cNvSpPr>
                    <a:spLocks noChangeShapeType="1"/>
                  </p:cNvSpPr>
                  <p:nvPr/>
                </p:nvSpPr>
                <p:spPr bwMode="auto">
                  <a:xfrm>
                    <a:off x="672" y="1920"/>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24357" name="Line 101"/>
                  <p:cNvSpPr>
                    <a:spLocks noChangeShapeType="1"/>
                  </p:cNvSpPr>
                  <p:nvPr/>
                </p:nvSpPr>
                <p:spPr bwMode="auto">
                  <a:xfrm rot="5400000">
                    <a:off x="745" y="1848"/>
                    <a:ext cx="0" cy="144"/>
                  </a:xfrm>
                  <a:prstGeom prst="line">
                    <a:avLst/>
                  </a:prstGeom>
                  <a:noFill/>
                  <a:ln w="1905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grpSp>
          </p:grpSp>
        </p:grpSp>
      </p:grpSp>
      <p:sp>
        <p:nvSpPr>
          <p:cNvPr id="224406" name="Text Box 150"/>
          <p:cNvSpPr txBox="1">
            <a:spLocks noChangeArrowheads="1"/>
          </p:cNvSpPr>
          <p:nvPr/>
        </p:nvSpPr>
        <p:spPr bwMode="auto">
          <a:xfrm rot="16200000">
            <a:off x="-577376" y="2644539"/>
            <a:ext cx="2283474" cy="369332"/>
          </a:xfrm>
          <a:prstGeom prst="rect">
            <a:avLst/>
          </a:prstGeom>
          <a:noFill/>
          <a:ln w="9525">
            <a:noFill/>
            <a:miter lim="800000"/>
            <a:headEnd/>
            <a:tailEnd/>
          </a:ln>
          <a:effectLst/>
        </p:spPr>
        <p:txBody>
          <a:bodyPr wrap="square">
            <a:prstTxWarp prst="textNoShape">
              <a:avLst/>
            </a:prstTxWarp>
            <a:spAutoFit/>
          </a:bodyPr>
          <a:lstStyle/>
          <a:p>
            <a:r>
              <a:rPr lang="en-US" dirty="0">
                <a:latin typeface="Verdana"/>
                <a:cs typeface="Verdana"/>
              </a:rPr>
              <a:t>Cumulative data</a:t>
            </a:r>
          </a:p>
        </p:txBody>
      </p:sp>
      <p:sp>
        <p:nvSpPr>
          <p:cNvPr id="224410" name="Text Box 154"/>
          <p:cNvSpPr txBox="1">
            <a:spLocks noChangeArrowheads="1"/>
          </p:cNvSpPr>
          <p:nvPr/>
        </p:nvSpPr>
        <p:spPr bwMode="auto">
          <a:xfrm>
            <a:off x="8099425" y="4526560"/>
            <a:ext cx="700996" cy="369332"/>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time</a:t>
            </a:r>
          </a:p>
        </p:txBody>
      </p:sp>
      <p:grpSp>
        <p:nvGrpSpPr>
          <p:cNvPr id="22" name="Group 201"/>
          <p:cNvGrpSpPr>
            <a:grpSpLocks/>
          </p:cNvGrpSpPr>
          <p:nvPr/>
        </p:nvGrpSpPr>
        <p:grpSpPr bwMode="auto">
          <a:xfrm>
            <a:off x="2495550" y="2005610"/>
            <a:ext cx="3500438" cy="2520950"/>
            <a:chOff x="1572" y="1156"/>
            <a:chExt cx="2205" cy="1588"/>
          </a:xfrm>
        </p:grpSpPr>
        <p:grpSp>
          <p:nvGrpSpPr>
            <p:cNvPr id="23" name="Group 198"/>
            <p:cNvGrpSpPr>
              <a:grpSpLocks/>
            </p:cNvGrpSpPr>
            <p:nvPr/>
          </p:nvGrpSpPr>
          <p:grpSpPr bwMode="auto">
            <a:xfrm>
              <a:off x="1938" y="1156"/>
              <a:ext cx="1839" cy="1588"/>
              <a:chOff x="1938" y="1156"/>
              <a:chExt cx="1839" cy="1588"/>
            </a:xfrm>
          </p:grpSpPr>
          <p:grpSp>
            <p:nvGrpSpPr>
              <p:cNvPr id="24" name="Group 106"/>
              <p:cNvGrpSpPr>
                <a:grpSpLocks/>
              </p:cNvGrpSpPr>
              <p:nvPr/>
            </p:nvGrpSpPr>
            <p:grpSpPr bwMode="auto">
              <a:xfrm>
                <a:off x="1938" y="2600"/>
                <a:ext cx="319" cy="144"/>
                <a:chOff x="672" y="1920"/>
                <a:chExt cx="145" cy="144"/>
              </a:xfrm>
            </p:grpSpPr>
            <p:sp>
              <p:nvSpPr>
                <p:cNvPr id="224363" name="Line 107"/>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64" name="Line 108"/>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5" name="Group 109"/>
              <p:cNvGrpSpPr>
                <a:grpSpLocks/>
              </p:cNvGrpSpPr>
              <p:nvPr/>
            </p:nvGrpSpPr>
            <p:grpSpPr bwMode="auto">
              <a:xfrm>
                <a:off x="2252" y="2456"/>
                <a:ext cx="73" cy="144"/>
                <a:chOff x="672" y="1920"/>
                <a:chExt cx="145" cy="144"/>
              </a:xfrm>
            </p:grpSpPr>
            <p:sp>
              <p:nvSpPr>
                <p:cNvPr id="224366" name="Line 110"/>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67" name="Line 111"/>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6" name="Group 112"/>
              <p:cNvGrpSpPr>
                <a:grpSpLocks/>
              </p:cNvGrpSpPr>
              <p:nvPr/>
            </p:nvGrpSpPr>
            <p:grpSpPr bwMode="auto">
              <a:xfrm>
                <a:off x="2317" y="2169"/>
                <a:ext cx="126" cy="288"/>
                <a:chOff x="672" y="1776"/>
                <a:chExt cx="291" cy="288"/>
              </a:xfrm>
            </p:grpSpPr>
            <p:grpSp>
              <p:nvGrpSpPr>
                <p:cNvPr id="27" name="Group 113"/>
                <p:cNvGrpSpPr>
                  <a:grpSpLocks/>
                </p:cNvGrpSpPr>
                <p:nvPr/>
              </p:nvGrpSpPr>
              <p:grpSpPr bwMode="auto">
                <a:xfrm>
                  <a:off x="672" y="1920"/>
                  <a:ext cx="145" cy="144"/>
                  <a:chOff x="672" y="1920"/>
                  <a:chExt cx="145" cy="144"/>
                </a:xfrm>
              </p:grpSpPr>
              <p:sp>
                <p:nvSpPr>
                  <p:cNvPr id="224370" name="Line 114"/>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71" name="Line 115"/>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8" name="Group 116"/>
                <p:cNvGrpSpPr>
                  <a:grpSpLocks/>
                </p:cNvGrpSpPr>
                <p:nvPr/>
              </p:nvGrpSpPr>
              <p:grpSpPr bwMode="auto">
                <a:xfrm>
                  <a:off x="818" y="1776"/>
                  <a:ext cx="145" cy="144"/>
                  <a:chOff x="672" y="1920"/>
                  <a:chExt cx="145" cy="144"/>
                </a:xfrm>
              </p:grpSpPr>
              <p:sp>
                <p:nvSpPr>
                  <p:cNvPr id="224373" name="Line 117"/>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74" name="Line 118"/>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9" name="Group 119"/>
              <p:cNvGrpSpPr>
                <a:grpSpLocks/>
              </p:cNvGrpSpPr>
              <p:nvPr/>
            </p:nvGrpSpPr>
            <p:grpSpPr bwMode="auto">
              <a:xfrm>
                <a:off x="2441" y="1877"/>
                <a:ext cx="609" cy="288"/>
                <a:chOff x="672" y="1776"/>
                <a:chExt cx="291" cy="288"/>
              </a:xfrm>
            </p:grpSpPr>
            <p:grpSp>
              <p:nvGrpSpPr>
                <p:cNvPr id="30" name="Group 120"/>
                <p:cNvGrpSpPr>
                  <a:grpSpLocks/>
                </p:cNvGrpSpPr>
                <p:nvPr/>
              </p:nvGrpSpPr>
              <p:grpSpPr bwMode="auto">
                <a:xfrm>
                  <a:off x="672" y="1920"/>
                  <a:ext cx="145" cy="144"/>
                  <a:chOff x="672" y="1920"/>
                  <a:chExt cx="145" cy="144"/>
                </a:xfrm>
              </p:grpSpPr>
              <p:sp>
                <p:nvSpPr>
                  <p:cNvPr id="224377" name="Line 121"/>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78" name="Line 122"/>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31" name="Group 123"/>
                <p:cNvGrpSpPr>
                  <a:grpSpLocks/>
                </p:cNvGrpSpPr>
                <p:nvPr/>
              </p:nvGrpSpPr>
              <p:grpSpPr bwMode="auto">
                <a:xfrm>
                  <a:off x="818" y="1776"/>
                  <a:ext cx="145" cy="144"/>
                  <a:chOff x="672" y="1920"/>
                  <a:chExt cx="145" cy="144"/>
                </a:xfrm>
              </p:grpSpPr>
              <p:sp>
                <p:nvSpPr>
                  <p:cNvPr id="224380" name="Line 124"/>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81" name="Line 125"/>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4450" name="Group 126"/>
              <p:cNvGrpSpPr>
                <a:grpSpLocks/>
              </p:cNvGrpSpPr>
              <p:nvPr/>
            </p:nvGrpSpPr>
            <p:grpSpPr bwMode="auto">
              <a:xfrm>
                <a:off x="3045" y="1740"/>
                <a:ext cx="52" cy="144"/>
                <a:chOff x="672" y="1920"/>
                <a:chExt cx="145" cy="144"/>
              </a:xfrm>
            </p:grpSpPr>
            <p:sp>
              <p:nvSpPr>
                <p:cNvPr id="224383" name="Line 127"/>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84" name="Line 128"/>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4454" name="Group 131"/>
              <p:cNvGrpSpPr>
                <a:grpSpLocks/>
              </p:cNvGrpSpPr>
              <p:nvPr/>
            </p:nvGrpSpPr>
            <p:grpSpPr bwMode="auto">
              <a:xfrm>
                <a:off x="3092" y="1590"/>
                <a:ext cx="469" cy="144"/>
                <a:chOff x="672" y="1920"/>
                <a:chExt cx="145" cy="144"/>
              </a:xfrm>
            </p:grpSpPr>
            <p:sp>
              <p:nvSpPr>
                <p:cNvPr id="224388" name="Line 132"/>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89" name="Line 133"/>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4457" name="Group 134"/>
              <p:cNvGrpSpPr>
                <a:grpSpLocks/>
              </p:cNvGrpSpPr>
              <p:nvPr/>
            </p:nvGrpSpPr>
            <p:grpSpPr bwMode="auto">
              <a:xfrm>
                <a:off x="3550" y="1446"/>
                <a:ext cx="145" cy="144"/>
                <a:chOff x="672" y="1920"/>
                <a:chExt cx="145" cy="144"/>
              </a:xfrm>
            </p:grpSpPr>
            <p:sp>
              <p:nvSpPr>
                <p:cNvPr id="224391" name="Line 135"/>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92" name="Line 136"/>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4458" name="Group 137"/>
              <p:cNvGrpSpPr>
                <a:grpSpLocks/>
              </p:cNvGrpSpPr>
              <p:nvPr/>
            </p:nvGrpSpPr>
            <p:grpSpPr bwMode="auto">
              <a:xfrm>
                <a:off x="3690" y="1156"/>
                <a:ext cx="87" cy="288"/>
                <a:chOff x="672" y="1776"/>
                <a:chExt cx="291" cy="288"/>
              </a:xfrm>
            </p:grpSpPr>
            <p:grpSp>
              <p:nvGrpSpPr>
                <p:cNvPr id="224459" name="Group 138"/>
                <p:cNvGrpSpPr>
                  <a:grpSpLocks/>
                </p:cNvGrpSpPr>
                <p:nvPr/>
              </p:nvGrpSpPr>
              <p:grpSpPr bwMode="auto">
                <a:xfrm>
                  <a:off x="672" y="1920"/>
                  <a:ext cx="145" cy="144"/>
                  <a:chOff x="672" y="1920"/>
                  <a:chExt cx="145" cy="144"/>
                </a:xfrm>
              </p:grpSpPr>
              <p:sp>
                <p:nvSpPr>
                  <p:cNvPr id="224395" name="Line 139"/>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96" name="Line 140"/>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4462" name="Group 141"/>
                <p:cNvGrpSpPr>
                  <a:grpSpLocks/>
                </p:cNvGrpSpPr>
                <p:nvPr/>
              </p:nvGrpSpPr>
              <p:grpSpPr bwMode="auto">
                <a:xfrm>
                  <a:off x="818" y="1776"/>
                  <a:ext cx="145" cy="144"/>
                  <a:chOff x="672" y="1920"/>
                  <a:chExt cx="145" cy="144"/>
                </a:xfrm>
              </p:grpSpPr>
              <p:sp>
                <p:nvSpPr>
                  <p:cNvPr id="224398" name="Line 142"/>
                  <p:cNvSpPr>
                    <a:spLocks noChangeShapeType="1"/>
                  </p:cNvSpPr>
                  <p:nvPr/>
                </p:nvSpPr>
                <p:spPr bwMode="auto">
                  <a:xfrm>
                    <a:off x="672" y="1920"/>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24399" name="Line 143"/>
                  <p:cNvSpPr>
                    <a:spLocks noChangeShapeType="1"/>
                  </p:cNvSpPr>
                  <p:nvPr/>
                </p:nvSpPr>
                <p:spPr bwMode="auto">
                  <a:xfrm rot="5400000">
                    <a:off x="745" y="1848"/>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grpSp>
        <p:sp>
          <p:nvSpPr>
            <p:cNvPr id="224408" name="Text Box 152"/>
            <p:cNvSpPr txBox="1">
              <a:spLocks noChangeArrowheads="1"/>
            </p:cNvSpPr>
            <p:nvPr/>
          </p:nvSpPr>
          <p:spPr bwMode="auto">
            <a:xfrm>
              <a:off x="1696" y="1724"/>
              <a:ext cx="748" cy="582"/>
            </a:xfrm>
            <a:prstGeom prst="rect">
              <a:avLst/>
            </a:prstGeom>
            <a:noFill/>
            <a:ln w="19050">
              <a:noFill/>
              <a:prstDash val="sysDot"/>
              <a:miter lim="800000"/>
              <a:headEnd/>
              <a:tailEnd/>
            </a:ln>
            <a:effectLst/>
          </p:spPr>
          <p:txBody>
            <a:bodyPr wrap="none">
              <a:prstTxWarp prst="textNoShape">
                <a:avLst/>
              </a:prstTxWarp>
              <a:spAutoFit/>
            </a:bodyPr>
            <a:lstStyle/>
            <a:p>
              <a:pPr algn="ctr"/>
              <a:r>
                <a:rPr lang="en-US" i="1">
                  <a:latin typeface="Verdana"/>
                  <a:cs typeface="Verdana"/>
                </a:rPr>
                <a:t>variable</a:t>
              </a:r>
            </a:p>
            <a:p>
              <a:pPr algn="ctr"/>
              <a:r>
                <a:rPr lang="en-US" i="1">
                  <a:latin typeface="Verdana"/>
                  <a:cs typeface="Verdana"/>
                </a:rPr>
                <a:t>network</a:t>
              </a:r>
            </a:p>
            <a:p>
              <a:pPr algn="ctr"/>
              <a:r>
                <a:rPr lang="en-US" i="1">
                  <a:latin typeface="Verdana"/>
                  <a:cs typeface="Verdana"/>
                </a:rPr>
                <a:t>delay</a:t>
              </a:r>
              <a:endParaRPr lang="en-US">
                <a:latin typeface="Verdana"/>
                <a:cs typeface="Verdana"/>
              </a:endParaRPr>
            </a:p>
          </p:txBody>
        </p:sp>
        <p:sp>
          <p:nvSpPr>
            <p:cNvPr id="224409" name="Line 153"/>
            <p:cNvSpPr>
              <a:spLocks noChangeShapeType="1"/>
            </p:cNvSpPr>
            <p:nvPr/>
          </p:nvSpPr>
          <p:spPr bwMode="auto">
            <a:xfrm>
              <a:off x="1572" y="1938"/>
              <a:ext cx="1098" cy="0"/>
            </a:xfrm>
            <a:prstGeom prst="line">
              <a:avLst/>
            </a:prstGeom>
            <a:noFill/>
            <a:ln w="19050">
              <a:solidFill>
                <a:schemeClr val="tx1"/>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224453" name="Text Box 197"/>
            <p:cNvSpPr txBox="1">
              <a:spLocks noChangeArrowheads="1"/>
            </p:cNvSpPr>
            <p:nvPr/>
          </p:nvSpPr>
          <p:spPr bwMode="auto">
            <a:xfrm>
              <a:off x="2576" y="1196"/>
              <a:ext cx="950" cy="407"/>
            </a:xfrm>
            <a:prstGeom prst="rect">
              <a:avLst/>
            </a:prstGeom>
            <a:noFill/>
            <a:ln w="9525">
              <a:noFill/>
              <a:miter lim="800000"/>
              <a:headEnd/>
              <a:tailEnd/>
            </a:ln>
            <a:effectLst/>
          </p:spPr>
          <p:txBody>
            <a:bodyPr wrap="none">
              <a:prstTxWarp prst="textNoShape">
                <a:avLst/>
              </a:prstTxWarp>
              <a:spAutoFit/>
            </a:bodyPr>
            <a:lstStyle/>
            <a:p>
              <a:pPr algn="r"/>
              <a:r>
                <a:rPr lang="en-US">
                  <a:latin typeface="Verdana"/>
                  <a:cs typeface="Verdana"/>
                </a:rPr>
                <a:t>client video</a:t>
              </a:r>
            </a:p>
            <a:p>
              <a:pPr algn="r"/>
              <a:r>
                <a:rPr lang="en-US">
                  <a:latin typeface="Verdana"/>
                  <a:cs typeface="Verdana"/>
                </a:rPr>
                <a:t>reception</a:t>
              </a:r>
            </a:p>
          </p:txBody>
        </p:sp>
      </p:grpSp>
      <p:grpSp>
        <p:nvGrpSpPr>
          <p:cNvPr id="224465" name="Group 203"/>
          <p:cNvGrpSpPr>
            <a:grpSpLocks/>
          </p:cNvGrpSpPr>
          <p:nvPr/>
        </p:nvGrpSpPr>
        <p:grpSpPr bwMode="auto">
          <a:xfrm>
            <a:off x="2974975" y="1977035"/>
            <a:ext cx="5176838" cy="3492500"/>
            <a:chOff x="1874" y="1138"/>
            <a:chExt cx="3261" cy="2200"/>
          </a:xfrm>
        </p:grpSpPr>
        <p:grpSp>
          <p:nvGrpSpPr>
            <p:cNvPr id="224466" name="Group 155"/>
            <p:cNvGrpSpPr>
              <a:grpSpLocks/>
            </p:cNvGrpSpPr>
            <p:nvPr/>
          </p:nvGrpSpPr>
          <p:grpSpPr bwMode="auto">
            <a:xfrm>
              <a:off x="2784" y="1138"/>
              <a:ext cx="1608" cy="1591"/>
              <a:chOff x="648" y="1147"/>
              <a:chExt cx="1608" cy="1591"/>
            </a:xfrm>
          </p:grpSpPr>
          <p:grpSp>
            <p:nvGrpSpPr>
              <p:cNvPr id="224467" name="Group 156"/>
              <p:cNvGrpSpPr>
                <a:grpSpLocks/>
              </p:cNvGrpSpPr>
              <p:nvPr/>
            </p:nvGrpSpPr>
            <p:grpSpPr bwMode="auto">
              <a:xfrm>
                <a:off x="648" y="1725"/>
                <a:ext cx="1024" cy="1013"/>
                <a:chOff x="672" y="1071"/>
                <a:chExt cx="1024" cy="1013"/>
              </a:xfrm>
            </p:grpSpPr>
            <p:grpSp>
              <p:nvGrpSpPr>
                <p:cNvPr id="224468" name="Group 157"/>
                <p:cNvGrpSpPr>
                  <a:grpSpLocks/>
                </p:cNvGrpSpPr>
                <p:nvPr/>
              </p:nvGrpSpPr>
              <p:grpSpPr bwMode="auto">
                <a:xfrm>
                  <a:off x="672" y="1506"/>
                  <a:ext cx="583" cy="578"/>
                  <a:chOff x="672" y="1486"/>
                  <a:chExt cx="583" cy="578"/>
                </a:xfrm>
              </p:grpSpPr>
              <p:grpSp>
                <p:nvGrpSpPr>
                  <p:cNvPr id="224469" name="Group 158"/>
                  <p:cNvGrpSpPr>
                    <a:grpSpLocks/>
                  </p:cNvGrpSpPr>
                  <p:nvPr/>
                </p:nvGrpSpPr>
                <p:grpSpPr bwMode="auto">
                  <a:xfrm>
                    <a:off x="672" y="1776"/>
                    <a:ext cx="291" cy="288"/>
                    <a:chOff x="672" y="1776"/>
                    <a:chExt cx="291" cy="288"/>
                  </a:xfrm>
                </p:grpSpPr>
                <p:grpSp>
                  <p:nvGrpSpPr>
                    <p:cNvPr id="224470" name="Group 159"/>
                    <p:cNvGrpSpPr>
                      <a:grpSpLocks/>
                    </p:cNvGrpSpPr>
                    <p:nvPr/>
                  </p:nvGrpSpPr>
                  <p:grpSpPr bwMode="auto">
                    <a:xfrm>
                      <a:off x="672" y="1920"/>
                      <a:ext cx="145" cy="144"/>
                      <a:chOff x="672" y="1920"/>
                      <a:chExt cx="145" cy="144"/>
                    </a:xfrm>
                  </p:grpSpPr>
                  <p:sp>
                    <p:nvSpPr>
                      <p:cNvPr id="224416" name="Line 160"/>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17" name="Line 161"/>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4471" name="Group 162"/>
                    <p:cNvGrpSpPr>
                      <a:grpSpLocks/>
                    </p:cNvGrpSpPr>
                    <p:nvPr/>
                  </p:nvGrpSpPr>
                  <p:grpSpPr bwMode="auto">
                    <a:xfrm>
                      <a:off x="818" y="1776"/>
                      <a:ext cx="145" cy="144"/>
                      <a:chOff x="672" y="1920"/>
                      <a:chExt cx="145" cy="144"/>
                    </a:xfrm>
                  </p:grpSpPr>
                  <p:sp>
                    <p:nvSpPr>
                      <p:cNvPr id="224419" name="Line 163"/>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20" name="Line 164"/>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4472" name="Group 165"/>
                  <p:cNvGrpSpPr>
                    <a:grpSpLocks/>
                  </p:cNvGrpSpPr>
                  <p:nvPr/>
                </p:nvGrpSpPr>
                <p:grpSpPr bwMode="auto">
                  <a:xfrm>
                    <a:off x="964" y="1486"/>
                    <a:ext cx="291" cy="288"/>
                    <a:chOff x="672" y="1776"/>
                    <a:chExt cx="291" cy="288"/>
                  </a:xfrm>
                </p:grpSpPr>
                <p:grpSp>
                  <p:nvGrpSpPr>
                    <p:cNvPr id="224473" name="Group 166"/>
                    <p:cNvGrpSpPr>
                      <a:grpSpLocks/>
                    </p:cNvGrpSpPr>
                    <p:nvPr/>
                  </p:nvGrpSpPr>
                  <p:grpSpPr bwMode="auto">
                    <a:xfrm>
                      <a:off x="672" y="1920"/>
                      <a:ext cx="145" cy="144"/>
                      <a:chOff x="672" y="1920"/>
                      <a:chExt cx="145" cy="144"/>
                    </a:xfrm>
                  </p:grpSpPr>
                  <p:sp>
                    <p:nvSpPr>
                      <p:cNvPr id="224423" name="Line 167"/>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24" name="Line 168"/>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4474" name="Group 169"/>
                    <p:cNvGrpSpPr>
                      <a:grpSpLocks/>
                    </p:cNvGrpSpPr>
                    <p:nvPr/>
                  </p:nvGrpSpPr>
                  <p:grpSpPr bwMode="auto">
                    <a:xfrm>
                      <a:off x="818" y="1776"/>
                      <a:ext cx="145" cy="144"/>
                      <a:chOff x="672" y="1920"/>
                      <a:chExt cx="145" cy="144"/>
                    </a:xfrm>
                  </p:grpSpPr>
                  <p:sp>
                    <p:nvSpPr>
                      <p:cNvPr id="224426" name="Line 170"/>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27" name="Line 171"/>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grpSp>
              <p:nvGrpSpPr>
                <p:cNvPr id="224475" name="Group 172"/>
                <p:cNvGrpSpPr>
                  <a:grpSpLocks/>
                </p:cNvGrpSpPr>
                <p:nvPr/>
              </p:nvGrpSpPr>
              <p:grpSpPr bwMode="auto">
                <a:xfrm>
                  <a:off x="1259" y="1217"/>
                  <a:ext cx="291" cy="288"/>
                  <a:chOff x="672" y="1776"/>
                  <a:chExt cx="291" cy="288"/>
                </a:xfrm>
              </p:grpSpPr>
              <p:grpSp>
                <p:nvGrpSpPr>
                  <p:cNvPr id="224476" name="Group 173"/>
                  <p:cNvGrpSpPr>
                    <a:grpSpLocks/>
                  </p:cNvGrpSpPr>
                  <p:nvPr/>
                </p:nvGrpSpPr>
                <p:grpSpPr bwMode="auto">
                  <a:xfrm>
                    <a:off x="672" y="1920"/>
                    <a:ext cx="145" cy="144"/>
                    <a:chOff x="672" y="1920"/>
                    <a:chExt cx="145" cy="144"/>
                  </a:xfrm>
                </p:grpSpPr>
                <p:sp>
                  <p:nvSpPr>
                    <p:cNvPr id="224430" name="Line 174"/>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31" name="Line 175"/>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4477" name="Group 176"/>
                  <p:cNvGrpSpPr>
                    <a:grpSpLocks/>
                  </p:cNvGrpSpPr>
                  <p:nvPr/>
                </p:nvGrpSpPr>
                <p:grpSpPr bwMode="auto">
                  <a:xfrm>
                    <a:off x="818" y="1776"/>
                    <a:ext cx="145" cy="144"/>
                    <a:chOff x="672" y="1920"/>
                    <a:chExt cx="145" cy="144"/>
                  </a:xfrm>
                </p:grpSpPr>
                <p:sp>
                  <p:nvSpPr>
                    <p:cNvPr id="224433" name="Line 177"/>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34" name="Line 178"/>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4478" name="Group 179"/>
                <p:cNvGrpSpPr>
                  <a:grpSpLocks/>
                </p:cNvGrpSpPr>
                <p:nvPr/>
              </p:nvGrpSpPr>
              <p:grpSpPr bwMode="auto">
                <a:xfrm>
                  <a:off x="1551" y="1071"/>
                  <a:ext cx="145" cy="144"/>
                  <a:chOff x="672" y="1920"/>
                  <a:chExt cx="145" cy="144"/>
                </a:xfrm>
              </p:grpSpPr>
              <p:sp>
                <p:nvSpPr>
                  <p:cNvPr id="224436" name="Line 180"/>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37" name="Line 181"/>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4479" name="Group 182"/>
              <p:cNvGrpSpPr>
                <a:grpSpLocks/>
              </p:cNvGrpSpPr>
              <p:nvPr/>
            </p:nvGrpSpPr>
            <p:grpSpPr bwMode="auto">
              <a:xfrm>
                <a:off x="1673" y="1147"/>
                <a:ext cx="583" cy="578"/>
                <a:chOff x="672" y="1486"/>
                <a:chExt cx="583" cy="578"/>
              </a:xfrm>
            </p:grpSpPr>
            <p:grpSp>
              <p:nvGrpSpPr>
                <p:cNvPr id="224256" name="Group 183"/>
                <p:cNvGrpSpPr>
                  <a:grpSpLocks/>
                </p:cNvGrpSpPr>
                <p:nvPr/>
              </p:nvGrpSpPr>
              <p:grpSpPr bwMode="auto">
                <a:xfrm>
                  <a:off x="672" y="1776"/>
                  <a:ext cx="291" cy="288"/>
                  <a:chOff x="672" y="1776"/>
                  <a:chExt cx="291" cy="288"/>
                </a:xfrm>
              </p:grpSpPr>
              <p:grpSp>
                <p:nvGrpSpPr>
                  <p:cNvPr id="224257" name="Group 184"/>
                  <p:cNvGrpSpPr>
                    <a:grpSpLocks/>
                  </p:cNvGrpSpPr>
                  <p:nvPr/>
                </p:nvGrpSpPr>
                <p:grpSpPr bwMode="auto">
                  <a:xfrm>
                    <a:off x="672" y="1920"/>
                    <a:ext cx="145" cy="144"/>
                    <a:chOff x="672" y="1920"/>
                    <a:chExt cx="145" cy="144"/>
                  </a:xfrm>
                </p:grpSpPr>
                <p:sp>
                  <p:nvSpPr>
                    <p:cNvPr id="224441" name="Line 185"/>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42" name="Line 186"/>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4258" name="Group 187"/>
                  <p:cNvGrpSpPr>
                    <a:grpSpLocks/>
                  </p:cNvGrpSpPr>
                  <p:nvPr/>
                </p:nvGrpSpPr>
                <p:grpSpPr bwMode="auto">
                  <a:xfrm>
                    <a:off x="818" y="1776"/>
                    <a:ext cx="145" cy="144"/>
                    <a:chOff x="672" y="1920"/>
                    <a:chExt cx="145" cy="144"/>
                  </a:xfrm>
                </p:grpSpPr>
                <p:sp>
                  <p:nvSpPr>
                    <p:cNvPr id="224444" name="Line 188"/>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45" name="Line 189"/>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nvGrpSpPr>
                <p:cNvPr id="224259" name="Group 190"/>
                <p:cNvGrpSpPr>
                  <a:grpSpLocks/>
                </p:cNvGrpSpPr>
                <p:nvPr/>
              </p:nvGrpSpPr>
              <p:grpSpPr bwMode="auto">
                <a:xfrm>
                  <a:off x="964" y="1486"/>
                  <a:ext cx="291" cy="288"/>
                  <a:chOff x="672" y="1776"/>
                  <a:chExt cx="291" cy="288"/>
                </a:xfrm>
              </p:grpSpPr>
              <p:grpSp>
                <p:nvGrpSpPr>
                  <p:cNvPr id="224260" name="Group 191"/>
                  <p:cNvGrpSpPr>
                    <a:grpSpLocks/>
                  </p:cNvGrpSpPr>
                  <p:nvPr/>
                </p:nvGrpSpPr>
                <p:grpSpPr bwMode="auto">
                  <a:xfrm>
                    <a:off x="672" y="1920"/>
                    <a:ext cx="145" cy="144"/>
                    <a:chOff x="672" y="1920"/>
                    <a:chExt cx="145" cy="144"/>
                  </a:xfrm>
                </p:grpSpPr>
                <p:sp>
                  <p:nvSpPr>
                    <p:cNvPr id="224448" name="Line 192"/>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49" name="Line 193"/>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224261" name="Group 194"/>
                  <p:cNvGrpSpPr>
                    <a:grpSpLocks/>
                  </p:cNvGrpSpPr>
                  <p:nvPr/>
                </p:nvGrpSpPr>
                <p:grpSpPr bwMode="auto">
                  <a:xfrm>
                    <a:off x="818" y="1776"/>
                    <a:ext cx="145" cy="144"/>
                    <a:chOff x="672" y="1920"/>
                    <a:chExt cx="145" cy="144"/>
                  </a:xfrm>
                </p:grpSpPr>
                <p:sp>
                  <p:nvSpPr>
                    <p:cNvPr id="224451" name="Line 195"/>
                    <p:cNvSpPr>
                      <a:spLocks noChangeShapeType="1"/>
                    </p:cNvSpPr>
                    <p:nvPr/>
                  </p:nvSpPr>
                  <p:spPr bwMode="auto">
                    <a:xfrm>
                      <a:off x="672" y="1920"/>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sp>
                  <p:nvSpPr>
                    <p:cNvPr id="224452" name="Line 196"/>
                    <p:cNvSpPr>
                      <a:spLocks noChangeShapeType="1"/>
                    </p:cNvSpPr>
                    <p:nvPr/>
                  </p:nvSpPr>
                  <p:spPr bwMode="auto">
                    <a:xfrm rot="5400000">
                      <a:off x="745" y="1848"/>
                      <a:ext cx="0" cy="144"/>
                    </a:xfrm>
                    <a:prstGeom prst="line">
                      <a:avLst/>
                    </a:prstGeom>
                    <a:noFill/>
                    <a:ln w="19050">
                      <a:solidFill>
                        <a:schemeClr val="accent2"/>
                      </a:solidFill>
                      <a:round/>
                      <a:headEnd/>
                      <a:tailEnd/>
                    </a:ln>
                    <a:effectLst/>
                  </p:spPr>
                  <p:txBody>
                    <a:bodyPr wrap="none" anchor="ctr">
                      <a:prstTxWarp prst="textNoShape">
                        <a:avLst/>
                      </a:prstTxWarp>
                    </a:bodyPr>
                    <a:lstStyle/>
                    <a:p>
                      <a:endParaRPr lang="en-GB">
                        <a:latin typeface="Verdana"/>
                        <a:cs typeface="Verdana"/>
                      </a:endParaRPr>
                    </a:p>
                  </p:txBody>
                </p:sp>
              </p:grpSp>
            </p:grpSp>
          </p:grpSp>
        </p:grpSp>
        <p:sp>
          <p:nvSpPr>
            <p:cNvPr id="224455" name="Text Box 199"/>
            <p:cNvSpPr txBox="1">
              <a:spLocks noChangeArrowheads="1"/>
            </p:cNvSpPr>
            <p:nvPr/>
          </p:nvSpPr>
          <p:spPr bwMode="auto">
            <a:xfrm>
              <a:off x="3788" y="1250"/>
              <a:ext cx="1347" cy="582"/>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Verdana"/>
                  <a:cs typeface="Verdana"/>
                </a:rPr>
                <a:t>       </a:t>
              </a:r>
              <a:r>
                <a:rPr lang="en-US">
                  <a:solidFill>
                    <a:schemeClr val="accent2"/>
                  </a:solidFill>
                  <a:latin typeface="Verdana"/>
                  <a:cs typeface="Verdana"/>
                </a:rPr>
                <a:t>constant bit </a:t>
              </a:r>
            </a:p>
            <a:p>
              <a:r>
                <a:rPr lang="en-US">
                  <a:solidFill>
                    <a:schemeClr val="accent2"/>
                  </a:solidFill>
                  <a:latin typeface="Verdana"/>
                  <a:cs typeface="Verdana"/>
                </a:rPr>
                <a:t>     rate video</a:t>
              </a:r>
            </a:p>
            <a:p>
              <a:r>
                <a:rPr lang="en-US">
                  <a:solidFill>
                    <a:schemeClr val="accent2"/>
                  </a:solidFill>
                  <a:latin typeface="Verdana"/>
                  <a:cs typeface="Verdana"/>
                </a:rPr>
                <a:t> playout at client</a:t>
              </a:r>
            </a:p>
          </p:txBody>
        </p:sp>
        <p:grpSp>
          <p:nvGrpSpPr>
            <p:cNvPr id="224262" name="Group 202"/>
            <p:cNvGrpSpPr>
              <a:grpSpLocks/>
            </p:cNvGrpSpPr>
            <p:nvPr/>
          </p:nvGrpSpPr>
          <p:grpSpPr bwMode="auto">
            <a:xfrm>
              <a:off x="1874" y="2756"/>
              <a:ext cx="1059" cy="582"/>
              <a:chOff x="1874" y="2756"/>
              <a:chExt cx="1059" cy="582"/>
            </a:xfrm>
          </p:grpSpPr>
          <p:sp>
            <p:nvSpPr>
              <p:cNvPr id="224400" name="Text Box 144"/>
              <p:cNvSpPr txBox="1">
                <a:spLocks noChangeArrowheads="1"/>
              </p:cNvSpPr>
              <p:nvPr/>
            </p:nvSpPr>
            <p:spPr bwMode="auto">
              <a:xfrm>
                <a:off x="1874" y="2756"/>
                <a:ext cx="1059" cy="582"/>
              </a:xfrm>
              <a:prstGeom prst="rect">
                <a:avLst/>
              </a:prstGeom>
              <a:noFill/>
              <a:ln w="9525">
                <a:noFill/>
                <a:miter lim="800000"/>
                <a:headEnd/>
                <a:tailEnd/>
              </a:ln>
              <a:effectLst/>
            </p:spPr>
            <p:txBody>
              <a:bodyPr>
                <a:prstTxWarp prst="textNoShape">
                  <a:avLst/>
                </a:prstTxWarp>
                <a:spAutoFit/>
              </a:bodyPr>
              <a:lstStyle/>
              <a:p>
                <a:pPr algn="ctr"/>
                <a:r>
                  <a:rPr lang="en-US">
                    <a:solidFill>
                      <a:schemeClr val="accent2"/>
                    </a:solidFill>
                    <a:latin typeface="Verdana"/>
                    <a:cs typeface="Verdana"/>
                  </a:rPr>
                  <a:t>client playout</a:t>
                </a:r>
              </a:p>
              <a:p>
                <a:pPr algn="ctr"/>
                <a:r>
                  <a:rPr lang="en-US">
                    <a:solidFill>
                      <a:schemeClr val="accent2"/>
                    </a:solidFill>
                    <a:latin typeface="Verdana"/>
                    <a:cs typeface="Verdana"/>
                  </a:rPr>
                  <a:t>delay</a:t>
                </a:r>
                <a:endParaRPr lang="en-US">
                  <a:latin typeface="Verdana"/>
                  <a:cs typeface="Verdana"/>
                </a:endParaRPr>
              </a:p>
            </p:txBody>
          </p:sp>
          <p:sp>
            <p:nvSpPr>
              <p:cNvPr id="224456" name="Line 200"/>
              <p:cNvSpPr>
                <a:spLocks noChangeShapeType="1"/>
              </p:cNvSpPr>
              <p:nvPr/>
            </p:nvSpPr>
            <p:spPr bwMode="auto">
              <a:xfrm flipV="1">
                <a:off x="1962" y="2988"/>
                <a:ext cx="816" cy="6"/>
              </a:xfrm>
              <a:prstGeom prst="line">
                <a:avLst/>
              </a:prstGeom>
              <a:noFill/>
              <a:ln w="19050">
                <a:solidFill>
                  <a:schemeClr val="accent2"/>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grpSp>
      </p:grpSp>
      <p:grpSp>
        <p:nvGrpSpPr>
          <p:cNvPr id="224263" name="Group 206"/>
          <p:cNvGrpSpPr>
            <a:grpSpLocks/>
          </p:cNvGrpSpPr>
          <p:nvPr/>
        </p:nvGrpSpPr>
        <p:grpSpPr bwMode="auto">
          <a:xfrm>
            <a:off x="4457700" y="3142258"/>
            <a:ext cx="523875" cy="952500"/>
            <a:chOff x="2808" y="1872"/>
            <a:chExt cx="330" cy="600"/>
          </a:xfrm>
        </p:grpSpPr>
        <p:sp>
          <p:nvSpPr>
            <p:cNvPr id="224460" name="Line 204"/>
            <p:cNvSpPr>
              <a:spLocks noChangeShapeType="1"/>
            </p:cNvSpPr>
            <p:nvPr/>
          </p:nvSpPr>
          <p:spPr bwMode="auto">
            <a:xfrm flipV="1">
              <a:off x="2988" y="1872"/>
              <a:ext cx="0" cy="564"/>
            </a:xfrm>
            <a:prstGeom prst="line">
              <a:avLst/>
            </a:prstGeom>
            <a:noFill/>
            <a:ln w="19050">
              <a:solidFill>
                <a:srgbClr val="009900"/>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224461" name="Text Box 205"/>
            <p:cNvSpPr txBox="1">
              <a:spLocks noChangeArrowheads="1"/>
            </p:cNvSpPr>
            <p:nvPr/>
          </p:nvSpPr>
          <p:spPr bwMode="auto">
            <a:xfrm rot="16200000">
              <a:off x="2677" y="2012"/>
              <a:ext cx="591" cy="330"/>
            </a:xfrm>
            <a:prstGeom prst="rect">
              <a:avLst/>
            </a:prstGeom>
            <a:noFill/>
            <a:ln w="9525">
              <a:noFill/>
              <a:miter lim="800000"/>
              <a:headEnd/>
              <a:tailEnd/>
            </a:ln>
            <a:effectLst/>
          </p:spPr>
          <p:txBody>
            <a:bodyPr wrap="none">
              <a:prstTxWarp prst="textNoShape">
                <a:avLst/>
              </a:prstTxWarp>
              <a:spAutoFit/>
            </a:bodyPr>
            <a:lstStyle/>
            <a:p>
              <a:pPr algn="ctr"/>
              <a:r>
                <a:rPr lang="en-US" sz="1400">
                  <a:solidFill>
                    <a:srgbClr val="009900"/>
                  </a:solidFill>
                  <a:latin typeface="Verdana"/>
                  <a:cs typeface="Verdana"/>
                </a:rPr>
                <a:t>buffered</a:t>
              </a:r>
            </a:p>
            <a:p>
              <a:pPr algn="ctr"/>
              <a:r>
                <a:rPr lang="en-US" sz="1400">
                  <a:solidFill>
                    <a:srgbClr val="009900"/>
                  </a:solidFill>
                  <a:latin typeface="Verdana"/>
                  <a:cs typeface="Verdana"/>
                </a:rPr>
                <a:t>video</a:t>
              </a:r>
              <a:endParaRPr lang="en-US">
                <a:latin typeface="Verdana"/>
                <a:cs typeface="Verdana"/>
              </a:endParaRPr>
            </a:p>
          </p:txBody>
        </p:sp>
      </p:grpSp>
      <p:sp>
        <p:nvSpPr>
          <p:cNvPr id="224463" name="Rectangle 207"/>
          <p:cNvSpPr>
            <a:spLocks noGrp="1" noChangeArrowheads="1"/>
          </p:cNvSpPr>
          <p:nvPr>
            <p:ph type="title"/>
          </p:nvPr>
        </p:nvSpPr>
        <p:spPr>
          <a:xfrm>
            <a:off x="619125" y="228600"/>
            <a:ext cx="8078788" cy="871538"/>
          </a:xfrm>
        </p:spPr>
        <p:txBody>
          <a:bodyPr/>
          <a:lstStyle/>
          <a:p>
            <a:r>
              <a:rPr lang="en-US"/>
              <a:t>Streaming multimedia: Client buffering</a:t>
            </a:r>
          </a:p>
        </p:txBody>
      </p:sp>
      <p:sp>
        <p:nvSpPr>
          <p:cNvPr id="224464" name="Rectangle 208"/>
          <p:cNvSpPr>
            <a:spLocks noGrp="1" noChangeArrowheads="1"/>
          </p:cNvSpPr>
          <p:nvPr>
            <p:ph type="body" idx="1"/>
          </p:nvPr>
        </p:nvSpPr>
        <p:spPr>
          <a:xfrm>
            <a:off x="817563" y="5377460"/>
            <a:ext cx="7693025" cy="889000"/>
          </a:xfrm>
        </p:spPr>
        <p:txBody>
          <a:bodyPr/>
          <a:lstStyle/>
          <a:p>
            <a:r>
              <a:rPr lang="en-US"/>
              <a:t>Client-side buffering, playout delay compensate for network-added delay, delay jitter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465"/>
                                        </p:tgtEl>
                                        <p:attrNameLst>
                                          <p:attrName>style.visibility</p:attrName>
                                        </p:attrNameLst>
                                      </p:cBhvr>
                                      <p:to>
                                        <p:strVal val="visible"/>
                                      </p:to>
                                    </p:set>
                                    <p:animEffect transition="in" filter="dissolve">
                                      <p:cBhvr>
                                        <p:cTn id="12" dur="500"/>
                                        <p:tgtEl>
                                          <p:spTgt spid="2244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4263"/>
                                        </p:tgtEl>
                                        <p:attrNameLst>
                                          <p:attrName>style.visibility</p:attrName>
                                        </p:attrNameLst>
                                      </p:cBhvr>
                                      <p:to>
                                        <p:strVal val="visible"/>
                                      </p:to>
                                    </p:set>
                                    <p:animEffect transition="in" filter="dissolve">
                                      <p:cBhvr>
                                        <p:cTn id="17" dur="500"/>
                                        <p:tgtEl>
                                          <p:spTgt spid="224263"/>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24464">
                                            <p:txEl>
                                              <p:pRg st="0" end="0"/>
                                            </p:txEl>
                                          </p:spTgt>
                                        </p:tgtEl>
                                        <p:attrNameLst>
                                          <p:attrName>style.visibility</p:attrName>
                                        </p:attrNameLst>
                                      </p:cBhvr>
                                      <p:to>
                                        <p:strVal val="visible"/>
                                      </p:to>
                                    </p:set>
                                    <p:animEffect transition="in" filter="dissolve">
                                      <p:cBhvr>
                                        <p:cTn id="21" dur="500"/>
                                        <p:tgtEl>
                                          <p:spTgt spid="224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464" grpId="0" build="p" autoUpdateAnimBg="0" advAuto="0"/>
    </p:bld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dirty="0" smtClean="0"/>
              <a:t>Packet loss and delay</a:t>
            </a:r>
            <a:endParaRPr lang="en-US" dirty="0"/>
          </a:p>
        </p:txBody>
      </p:sp>
      <p:sp>
        <p:nvSpPr>
          <p:cNvPr id="344067" name="Rectangle 3"/>
          <p:cNvSpPr>
            <a:spLocks noGrp="1" noChangeArrowheads="1"/>
          </p:cNvSpPr>
          <p:nvPr>
            <p:ph type="body" idx="4294967295"/>
          </p:nvPr>
        </p:nvSpPr>
        <p:spPr>
          <a:xfrm>
            <a:off x="494385" y="1551342"/>
            <a:ext cx="7772400" cy="4953000"/>
          </a:xfrm>
        </p:spPr>
        <p:txBody>
          <a:bodyPr/>
          <a:lstStyle/>
          <a:p>
            <a:r>
              <a:rPr lang="en-US" sz="2400" dirty="0">
                <a:solidFill>
                  <a:srgbClr val="FF0000"/>
                </a:solidFill>
              </a:rPr>
              <a:t>Network loss:</a:t>
            </a:r>
            <a:r>
              <a:rPr lang="en-US" sz="2400" dirty="0"/>
              <a:t> IP datagram lost due to network congestion (router buffer overflow)</a:t>
            </a:r>
          </a:p>
          <a:p>
            <a:r>
              <a:rPr lang="en-US" sz="2400" dirty="0">
                <a:solidFill>
                  <a:srgbClr val="FF0000"/>
                </a:solidFill>
              </a:rPr>
              <a:t>Delay loss:</a:t>
            </a:r>
            <a:r>
              <a:rPr lang="en-US" sz="2400" dirty="0"/>
              <a:t> IP datagram arrives too late for </a:t>
            </a:r>
            <a:r>
              <a:rPr lang="en-US" sz="2400" dirty="0" err="1"/>
              <a:t>playout</a:t>
            </a:r>
            <a:r>
              <a:rPr lang="en-US" sz="2400" dirty="0"/>
              <a:t> at receiver</a:t>
            </a:r>
          </a:p>
          <a:p>
            <a:pPr lvl="1"/>
            <a:r>
              <a:rPr lang="en-US" sz="2000" dirty="0"/>
              <a:t>Delays: processing,</a:t>
            </a:r>
            <a:r>
              <a:rPr lang="en-US" sz="2000" dirty="0" smtClean="0"/>
              <a:t> queuing </a:t>
            </a:r>
            <a:r>
              <a:rPr lang="en-US" sz="2000" dirty="0"/>
              <a:t>in network; end-system (sender, receiver) delays</a:t>
            </a:r>
          </a:p>
          <a:p>
            <a:pPr lvl="1"/>
            <a:r>
              <a:rPr lang="en-US" sz="2000" dirty="0"/>
              <a:t>Typical maximum tolerable delay: 400 ms</a:t>
            </a:r>
          </a:p>
          <a:p>
            <a:r>
              <a:rPr lang="en-US" sz="2400" dirty="0"/>
              <a:t>Loss tolerance: depending on voice encoding, losses concealed, packet loss rates between 1% and 10% can be tolerated.</a:t>
            </a:r>
            <a:endParaRPr lang="en-US" sz="1800" dirty="0"/>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14338" y="428625"/>
            <a:ext cx="7772400" cy="871538"/>
          </a:xfrm>
        </p:spPr>
        <p:txBody>
          <a:bodyPr/>
          <a:lstStyle/>
          <a:p>
            <a:r>
              <a:rPr lang="en-US" sz="3600"/>
              <a:t>Multimedia over today’s Internet</a:t>
            </a:r>
            <a:endParaRPr lang="en-US"/>
          </a:p>
        </p:txBody>
      </p:sp>
      <p:sp>
        <p:nvSpPr>
          <p:cNvPr id="179203" name="Rectangle 3"/>
          <p:cNvSpPr>
            <a:spLocks noGrp="1" noChangeArrowheads="1"/>
          </p:cNvSpPr>
          <p:nvPr>
            <p:ph type="body" idx="1"/>
          </p:nvPr>
        </p:nvSpPr>
        <p:spPr>
          <a:xfrm>
            <a:off x="528638" y="1481138"/>
            <a:ext cx="8261350" cy="1089025"/>
          </a:xfrm>
        </p:spPr>
        <p:txBody>
          <a:bodyPr/>
          <a:lstStyle/>
          <a:p>
            <a:pPr>
              <a:buFont typeface="ZapfDingbats" pitchFamily="82" charset="2"/>
              <a:buNone/>
            </a:pPr>
            <a:r>
              <a:rPr lang="en-US" sz="2800">
                <a:solidFill>
                  <a:srgbClr val="FF0000"/>
                </a:solidFill>
              </a:rPr>
              <a:t>TCP/UDP/IP:</a:t>
            </a:r>
            <a:r>
              <a:rPr lang="en-US" sz="2800"/>
              <a:t> “best-effort service” no “QoS”</a:t>
            </a:r>
            <a:endParaRPr lang="en-US"/>
          </a:p>
          <a:p>
            <a:r>
              <a:rPr lang="en-US" i="1">
                <a:solidFill>
                  <a:srgbClr val="FF0000"/>
                </a:solidFill>
              </a:rPr>
              <a:t>No</a:t>
            </a:r>
            <a:r>
              <a:rPr lang="en-US"/>
              <a:t> guarantees on delay, loss</a:t>
            </a:r>
          </a:p>
        </p:txBody>
      </p:sp>
      <p:grpSp>
        <p:nvGrpSpPr>
          <p:cNvPr id="2" name="Group 23"/>
          <p:cNvGrpSpPr>
            <a:grpSpLocks/>
          </p:cNvGrpSpPr>
          <p:nvPr/>
        </p:nvGrpSpPr>
        <p:grpSpPr bwMode="auto">
          <a:xfrm>
            <a:off x="1614488" y="4587875"/>
            <a:ext cx="6438900" cy="1504950"/>
            <a:chOff x="1275" y="3172"/>
            <a:chExt cx="4056" cy="948"/>
          </a:xfrm>
        </p:grpSpPr>
        <p:sp>
          <p:nvSpPr>
            <p:cNvPr id="179205" name="Rectangle 5"/>
            <p:cNvSpPr>
              <a:spLocks noChangeArrowheads="1"/>
            </p:cNvSpPr>
            <p:nvPr/>
          </p:nvSpPr>
          <p:spPr bwMode="auto">
            <a:xfrm>
              <a:off x="1275" y="3172"/>
              <a:ext cx="4056" cy="948"/>
            </a:xfrm>
            <a:prstGeom prst="rect">
              <a:avLst/>
            </a:prstGeom>
            <a:noFill/>
            <a:ln w="19050">
              <a:solidFill>
                <a:srgbClr val="FF0000"/>
              </a:solidFill>
              <a:miter lim="800000"/>
              <a:headEnd/>
              <a:tailEnd/>
            </a:ln>
            <a:effectLst/>
          </p:spPr>
          <p:txBody>
            <a:bodyPr wrap="none" anchor="ctr">
              <a:prstTxWarp prst="textNoShape">
                <a:avLst/>
              </a:prstTxWarp>
            </a:bodyPr>
            <a:lstStyle/>
            <a:p>
              <a:pPr algn="ctr"/>
              <a:endParaRPr lang="de-DE">
                <a:solidFill>
                  <a:srgbClr val="FF0000"/>
                </a:solidFill>
                <a:latin typeface="Tahoma" charset="0"/>
              </a:endParaRPr>
            </a:p>
          </p:txBody>
        </p:sp>
        <p:sp>
          <p:nvSpPr>
            <p:cNvPr id="179206" name="Text Box 6"/>
            <p:cNvSpPr txBox="1">
              <a:spLocks noChangeArrowheads="1"/>
            </p:cNvSpPr>
            <p:nvPr/>
          </p:nvSpPr>
          <p:spPr bwMode="auto">
            <a:xfrm>
              <a:off x="1395" y="3263"/>
              <a:ext cx="3781" cy="748"/>
            </a:xfrm>
            <a:prstGeom prst="rect">
              <a:avLst/>
            </a:prstGeom>
            <a:noFill/>
            <a:ln w="9525">
              <a:noFill/>
              <a:miter lim="800000"/>
              <a:headEnd/>
              <a:tailEnd/>
            </a:ln>
            <a:effectLst/>
          </p:spPr>
          <p:txBody>
            <a:bodyPr wrap="none">
              <a:prstTxWarp prst="textNoShape">
                <a:avLst/>
              </a:prstTxWarp>
              <a:spAutoFit/>
            </a:bodyPr>
            <a:lstStyle/>
            <a:p>
              <a:pPr algn="ctr"/>
              <a:r>
                <a:rPr lang="en-US" sz="2400">
                  <a:latin typeface="Tahoma" charset="0"/>
                </a:rPr>
                <a:t>Today’s Internet multimedia applications </a:t>
              </a:r>
            </a:p>
            <a:p>
              <a:pPr algn="ctr"/>
              <a:r>
                <a:rPr lang="en-US" sz="2400">
                  <a:latin typeface="Tahoma" charset="0"/>
                </a:rPr>
                <a:t>use application-level techniques to mitigate</a:t>
              </a:r>
            </a:p>
            <a:p>
              <a:pPr algn="ctr"/>
              <a:r>
                <a:rPr lang="en-US" sz="2400">
                  <a:latin typeface="Tahoma" charset="0"/>
                </a:rPr>
                <a:t>(as best possible) effects of delay, loss</a:t>
              </a:r>
            </a:p>
          </p:txBody>
        </p:sp>
      </p:grpSp>
      <p:grpSp>
        <p:nvGrpSpPr>
          <p:cNvPr id="3" name="Group 18"/>
          <p:cNvGrpSpPr>
            <a:grpSpLocks/>
          </p:cNvGrpSpPr>
          <p:nvPr/>
        </p:nvGrpSpPr>
        <p:grpSpPr bwMode="auto">
          <a:xfrm>
            <a:off x="2022475" y="2297113"/>
            <a:ext cx="6351588" cy="1951037"/>
            <a:chOff x="692" y="1525"/>
            <a:chExt cx="4001" cy="1229"/>
          </a:xfrm>
        </p:grpSpPr>
        <p:sp>
          <p:nvSpPr>
            <p:cNvPr id="179204" name="Text Box 4"/>
            <p:cNvSpPr txBox="1">
              <a:spLocks noChangeArrowheads="1"/>
            </p:cNvSpPr>
            <p:nvPr/>
          </p:nvSpPr>
          <p:spPr bwMode="auto">
            <a:xfrm>
              <a:off x="1021" y="1892"/>
              <a:ext cx="3359" cy="748"/>
            </a:xfrm>
            <a:prstGeom prst="rect">
              <a:avLst/>
            </a:prstGeom>
            <a:noFill/>
            <a:ln w="9525">
              <a:noFill/>
              <a:miter lim="800000"/>
              <a:headEnd/>
              <a:tailEnd/>
            </a:ln>
            <a:effectLst/>
          </p:spPr>
          <p:txBody>
            <a:bodyPr wrap="none">
              <a:prstTxWarp prst="textNoShape">
                <a:avLst/>
              </a:prstTxWarp>
              <a:spAutoFit/>
            </a:bodyPr>
            <a:lstStyle/>
            <a:p>
              <a:pPr algn="ctr"/>
              <a:r>
                <a:rPr lang="en-US" sz="2400">
                  <a:solidFill>
                    <a:schemeClr val="accent2"/>
                  </a:solidFill>
                  <a:latin typeface="Tahoma" charset="0"/>
                </a:rPr>
                <a:t>But you said multimedia apps requires</a:t>
              </a:r>
            </a:p>
            <a:p>
              <a:pPr algn="ctr"/>
              <a:r>
                <a:rPr lang="en-US" sz="2400">
                  <a:solidFill>
                    <a:schemeClr val="accent2"/>
                  </a:solidFill>
                  <a:latin typeface="Tahoma" charset="0"/>
                </a:rPr>
                <a:t>QoS and level of performance to be</a:t>
              </a:r>
            </a:p>
            <a:p>
              <a:pPr algn="ctr"/>
              <a:r>
                <a:rPr lang="en-US" sz="2400">
                  <a:solidFill>
                    <a:schemeClr val="accent2"/>
                  </a:solidFill>
                  <a:latin typeface="Tahoma" charset="0"/>
                </a:rPr>
                <a:t>effective!</a:t>
              </a:r>
              <a:endParaRPr lang="en-US" sz="2400">
                <a:latin typeface="Tahoma" charset="0"/>
              </a:endParaRPr>
            </a:p>
          </p:txBody>
        </p:sp>
        <p:sp>
          <p:nvSpPr>
            <p:cNvPr id="179207" name="Text Box 7"/>
            <p:cNvSpPr txBox="1">
              <a:spLocks noChangeArrowheads="1"/>
            </p:cNvSpPr>
            <p:nvPr/>
          </p:nvSpPr>
          <p:spPr bwMode="auto">
            <a:xfrm>
              <a:off x="3523" y="1525"/>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sp>
          <p:nvSpPr>
            <p:cNvPr id="179208" name="Text Box 8"/>
            <p:cNvSpPr txBox="1">
              <a:spLocks noChangeArrowheads="1"/>
            </p:cNvSpPr>
            <p:nvPr/>
          </p:nvSpPr>
          <p:spPr bwMode="auto">
            <a:xfrm>
              <a:off x="3027" y="1636"/>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sp>
          <p:nvSpPr>
            <p:cNvPr id="179209" name="Text Box 9"/>
            <p:cNvSpPr txBox="1">
              <a:spLocks noChangeArrowheads="1"/>
            </p:cNvSpPr>
            <p:nvPr/>
          </p:nvSpPr>
          <p:spPr bwMode="auto">
            <a:xfrm>
              <a:off x="3849" y="1694"/>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sp>
          <p:nvSpPr>
            <p:cNvPr id="179210" name="Text Box 10"/>
            <p:cNvSpPr txBox="1">
              <a:spLocks noChangeArrowheads="1"/>
            </p:cNvSpPr>
            <p:nvPr/>
          </p:nvSpPr>
          <p:spPr bwMode="auto">
            <a:xfrm>
              <a:off x="723" y="1694"/>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sp>
          <p:nvSpPr>
            <p:cNvPr id="179211" name="Text Box 11"/>
            <p:cNvSpPr txBox="1">
              <a:spLocks noChangeArrowheads="1"/>
            </p:cNvSpPr>
            <p:nvPr/>
          </p:nvSpPr>
          <p:spPr bwMode="auto">
            <a:xfrm>
              <a:off x="4471" y="1849"/>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sp>
          <p:nvSpPr>
            <p:cNvPr id="179212" name="Text Box 12"/>
            <p:cNvSpPr txBox="1">
              <a:spLocks noChangeArrowheads="1"/>
            </p:cNvSpPr>
            <p:nvPr/>
          </p:nvSpPr>
          <p:spPr bwMode="auto">
            <a:xfrm>
              <a:off x="2263" y="1671"/>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sp>
          <p:nvSpPr>
            <p:cNvPr id="179213" name="Text Box 13"/>
            <p:cNvSpPr txBox="1">
              <a:spLocks noChangeArrowheads="1"/>
            </p:cNvSpPr>
            <p:nvPr/>
          </p:nvSpPr>
          <p:spPr bwMode="auto">
            <a:xfrm>
              <a:off x="3433" y="2427"/>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sp>
          <p:nvSpPr>
            <p:cNvPr id="179214" name="Text Box 14"/>
            <p:cNvSpPr txBox="1">
              <a:spLocks noChangeArrowheads="1"/>
            </p:cNvSpPr>
            <p:nvPr/>
          </p:nvSpPr>
          <p:spPr bwMode="auto">
            <a:xfrm>
              <a:off x="4248" y="2404"/>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sp>
          <p:nvSpPr>
            <p:cNvPr id="179215" name="Text Box 15"/>
            <p:cNvSpPr txBox="1">
              <a:spLocks noChangeArrowheads="1"/>
            </p:cNvSpPr>
            <p:nvPr/>
          </p:nvSpPr>
          <p:spPr bwMode="auto">
            <a:xfrm>
              <a:off x="692" y="2263"/>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sp>
          <p:nvSpPr>
            <p:cNvPr id="179216" name="Text Box 16"/>
            <p:cNvSpPr txBox="1">
              <a:spLocks noChangeArrowheads="1"/>
            </p:cNvSpPr>
            <p:nvPr/>
          </p:nvSpPr>
          <p:spPr bwMode="auto">
            <a:xfrm>
              <a:off x="1499" y="1633"/>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sp>
          <p:nvSpPr>
            <p:cNvPr id="179217" name="Text Box 17"/>
            <p:cNvSpPr txBox="1">
              <a:spLocks noChangeArrowheads="1"/>
            </p:cNvSpPr>
            <p:nvPr/>
          </p:nvSpPr>
          <p:spPr bwMode="auto">
            <a:xfrm>
              <a:off x="1854" y="2366"/>
              <a:ext cx="222" cy="327"/>
            </a:xfrm>
            <a:prstGeom prst="rect">
              <a:avLst/>
            </a:prstGeom>
            <a:noFill/>
            <a:ln w="9525">
              <a:noFill/>
              <a:miter lim="800000"/>
              <a:headEnd/>
              <a:tailEnd/>
            </a:ln>
            <a:effectLst/>
          </p:spPr>
          <p:txBody>
            <a:bodyPr wrap="none">
              <a:prstTxWarp prst="textNoShape">
                <a:avLst/>
              </a:prstTxWarp>
              <a:spAutoFit/>
            </a:bodyPr>
            <a:lstStyle/>
            <a:p>
              <a:pPr algn="ctr"/>
              <a:r>
                <a:rPr lang="en-US" sz="2800">
                  <a:solidFill>
                    <a:schemeClr val="accent2"/>
                  </a:solidFill>
                  <a:latin typeface="Tahoma" charset="0"/>
                </a:rPr>
                <a:t>?</a:t>
              </a:r>
              <a:endParaRPr lang="en-US" sz="2400">
                <a:latin typeface="Tahoma" charset="0"/>
              </a:endParaRPr>
            </a:p>
          </p:txBody>
        </p:sp>
      </p:grpSp>
      <p:graphicFrame>
        <p:nvGraphicFramePr>
          <p:cNvPr id="179220" name="Object 20"/>
          <p:cNvGraphicFramePr>
            <a:graphicFrameLocks noChangeAspect="1"/>
          </p:cNvGraphicFramePr>
          <p:nvPr/>
        </p:nvGraphicFramePr>
        <p:xfrm>
          <a:off x="1200150" y="2544763"/>
          <a:ext cx="728663" cy="1566862"/>
        </p:xfrm>
        <a:graphic>
          <a:graphicData uri="http://schemas.openxmlformats.org/presentationml/2006/ole">
            <p:oleObj spid="_x0000_s506882" name="Microsoft ClipArt Gallery" r:id="rId3" imgW="1857600" imgH="3995640" progId="">
              <p:embed/>
            </p:oleObj>
          </a:graphicData>
        </a:graphic>
      </p:graphicFrame>
      <p:graphicFrame>
        <p:nvGraphicFramePr>
          <p:cNvPr id="179222" name="Object 22"/>
          <p:cNvGraphicFramePr>
            <a:graphicFrameLocks noChangeAspect="1"/>
          </p:cNvGraphicFramePr>
          <p:nvPr/>
        </p:nvGraphicFramePr>
        <p:xfrm>
          <a:off x="666750" y="4338638"/>
          <a:ext cx="638175" cy="1938337"/>
        </p:xfrm>
        <a:graphic>
          <a:graphicData uri="http://schemas.openxmlformats.org/presentationml/2006/ole">
            <p:oleObj spid="_x0000_s506883" name="Microsoft ClipArt Gallery" r:id="rId4" imgW="1295640" imgH="39340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79220"/>
                                        </p:tgtEl>
                                        <p:attrNameLst>
                                          <p:attrName>style.visibility</p:attrName>
                                        </p:attrNameLst>
                                      </p:cBhvr>
                                      <p:to>
                                        <p:strVal val="visible"/>
                                      </p:to>
                                    </p:set>
                                  </p:childTnLst>
                                  <p:subTnLst>
                                    <p:set>
                                      <p:cBhvr override="childStyle">
                                        <p:cTn dur="1" fill="hold" display="0" masterRel="nextClick" afterEffect="1"/>
                                        <p:tgtEl>
                                          <p:spTgt spid="1792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499"/>
                                          </p:stCondLst>
                                        </p:cTn>
                                        <p:tgtEl>
                                          <p:spTgt spid="17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6" name="Rectangle 4"/>
          <p:cNvSpPr>
            <a:spLocks noGrp="1" noChangeArrowheads="1"/>
          </p:cNvSpPr>
          <p:nvPr>
            <p:ph type="title"/>
          </p:nvPr>
        </p:nvSpPr>
        <p:spPr/>
        <p:txBody>
          <a:bodyPr/>
          <a:lstStyle/>
          <a:p>
            <a:r>
              <a:rPr lang="en-GB" smtClean="0"/>
              <a:t>Internet Exchange Point</a:t>
            </a:r>
            <a:br>
              <a:rPr lang="en-GB" smtClean="0"/>
            </a:br>
            <a:r>
              <a:rPr lang="en-GB" smtClean="0"/>
              <a:t>Why peer?</a:t>
            </a:r>
            <a:endParaRPr lang="en-GB"/>
          </a:p>
        </p:txBody>
      </p:sp>
      <p:sp>
        <p:nvSpPr>
          <p:cNvPr id="146437" name="Rectangle 5"/>
          <p:cNvSpPr>
            <a:spLocks noGrp="1" noChangeArrowheads="1"/>
          </p:cNvSpPr>
          <p:nvPr>
            <p:ph idx="1"/>
          </p:nvPr>
        </p:nvSpPr>
        <p:spPr/>
        <p:txBody>
          <a:bodyPr/>
          <a:lstStyle/>
          <a:p>
            <a:r>
              <a:rPr lang="en-GB" smtClean="0"/>
              <a:t>Peering means that the three ISPs have to buy circuits between each other</a:t>
            </a:r>
          </a:p>
          <a:p>
            <a:pPr lvl="1"/>
            <a:r>
              <a:rPr lang="en-GB" smtClean="0"/>
              <a:t>Works for three ISPs, but adding a fourth or a fifth means this does not scale</a:t>
            </a:r>
          </a:p>
          <a:p>
            <a:r>
              <a:rPr lang="en-GB" smtClean="0"/>
              <a:t>Solution:</a:t>
            </a:r>
          </a:p>
          <a:p>
            <a:pPr lvl="1"/>
            <a:r>
              <a:rPr lang="en-GB" smtClean="0"/>
              <a:t>Internet Exchange Point</a:t>
            </a:r>
            <a:endParaRPr lang="en-GB"/>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a:lnSpc>
                <a:spcPct val="80000"/>
              </a:lnSpc>
            </a:pPr>
            <a:r>
              <a:rPr lang="en-US" sz="4200" dirty="0" smtClean="0"/>
              <a:t>How should the Internet evolve to better support multimedia?</a:t>
            </a:r>
            <a:endParaRPr lang="en-US" sz="4200" dirty="0"/>
          </a:p>
        </p:txBody>
      </p:sp>
      <p:sp>
        <p:nvSpPr>
          <p:cNvPr id="276483" name="Rectangle 3"/>
          <p:cNvSpPr>
            <a:spLocks noGrp="1" noChangeArrowheads="1"/>
          </p:cNvSpPr>
          <p:nvPr>
            <p:ph type="body" sz="half" idx="4294967295"/>
          </p:nvPr>
        </p:nvSpPr>
        <p:spPr>
          <a:xfrm>
            <a:off x="451768" y="1476221"/>
            <a:ext cx="4216400" cy="4908550"/>
          </a:xfrm>
        </p:spPr>
        <p:txBody>
          <a:bodyPr/>
          <a:lstStyle/>
          <a:p>
            <a:pPr>
              <a:buFont typeface="ZapfDingbats" pitchFamily="82" charset="2"/>
              <a:buNone/>
            </a:pPr>
            <a:r>
              <a:rPr lang="en-US" sz="2000" u="sng" dirty="0">
                <a:solidFill>
                  <a:srgbClr val="FF0000"/>
                </a:solidFill>
              </a:rPr>
              <a:t>Integrated services philosophy:</a:t>
            </a:r>
            <a:r>
              <a:rPr lang="en-US" sz="2000" dirty="0"/>
              <a:t> </a:t>
            </a:r>
          </a:p>
          <a:p>
            <a:r>
              <a:rPr lang="en-US" sz="2000" dirty="0"/>
              <a:t>Fundamental changes in Internet so that apps can reserve end-to-end resources</a:t>
            </a:r>
            <a:br>
              <a:rPr lang="en-US" sz="2000" dirty="0"/>
            </a:br>
            <a:r>
              <a:rPr lang="en-US" sz="2000" dirty="0"/>
              <a:t>including bandwidth</a:t>
            </a:r>
          </a:p>
          <a:p>
            <a:r>
              <a:rPr lang="en-US" sz="2000" dirty="0"/>
              <a:t>Requires new, complex software in hosts &amp; routers</a:t>
            </a:r>
          </a:p>
          <a:p>
            <a:pPr>
              <a:buFont typeface="ZapfDingbats" pitchFamily="82" charset="2"/>
              <a:buNone/>
            </a:pPr>
            <a:r>
              <a:rPr lang="en-US" sz="2000" u="sng" dirty="0">
                <a:solidFill>
                  <a:srgbClr val="FF0000"/>
                </a:solidFill>
              </a:rPr>
              <a:t>Laissez-faire:</a:t>
            </a:r>
            <a:endParaRPr lang="en-US" sz="2000" dirty="0"/>
          </a:p>
          <a:p>
            <a:r>
              <a:rPr lang="en-US" sz="2000" dirty="0"/>
              <a:t>No major changes</a:t>
            </a:r>
          </a:p>
          <a:p>
            <a:r>
              <a:rPr lang="en-US" sz="2000" dirty="0"/>
              <a:t>More bandwidth when needed</a:t>
            </a:r>
          </a:p>
          <a:p>
            <a:r>
              <a:rPr lang="en-US" sz="2000" dirty="0"/>
              <a:t>Content distribution, application-layer multicast</a:t>
            </a:r>
          </a:p>
          <a:p>
            <a:pPr lvl="1"/>
            <a:r>
              <a:rPr lang="en-US" sz="1800" dirty="0"/>
              <a:t>Application layer</a:t>
            </a:r>
          </a:p>
          <a:p>
            <a:pPr lvl="1">
              <a:buFont typeface="ZapfDingbats" pitchFamily="82" charset="2"/>
              <a:buNone/>
            </a:pPr>
            <a:endParaRPr lang="en-US" sz="1800" dirty="0"/>
          </a:p>
        </p:txBody>
      </p:sp>
      <p:sp>
        <p:nvSpPr>
          <p:cNvPr id="276484" name="Rectangle 4"/>
          <p:cNvSpPr>
            <a:spLocks noGrp="1" noChangeArrowheads="1"/>
          </p:cNvSpPr>
          <p:nvPr>
            <p:ph type="body" sz="half" idx="4294967295"/>
          </p:nvPr>
        </p:nvSpPr>
        <p:spPr>
          <a:xfrm>
            <a:off x="5076266" y="1476221"/>
            <a:ext cx="4221162" cy="2430463"/>
          </a:xfrm>
        </p:spPr>
        <p:txBody>
          <a:bodyPr/>
          <a:lstStyle/>
          <a:p>
            <a:pPr>
              <a:buFont typeface="ZapfDingbats" pitchFamily="82" charset="2"/>
              <a:buNone/>
            </a:pPr>
            <a:r>
              <a:rPr lang="en-US" sz="2000" u="sng" dirty="0">
                <a:solidFill>
                  <a:srgbClr val="FF0000"/>
                </a:solidFill>
              </a:rPr>
              <a:t>Differentiated services philosophy:</a:t>
            </a:r>
          </a:p>
          <a:p>
            <a:r>
              <a:rPr lang="en-US" sz="2000" dirty="0"/>
              <a:t>Fewer changes to Internet infrastructure, yet provide 1st and 2nd class service</a:t>
            </a:r>
          </a:p>
        </p:txBody>
      </p:sp>
      <p:graphicFrame>
        <p:nvGraphicFramePr>
          <p:cNvPr id="276491" name="Object 11"/>
          <p:cNvGraphicFramePr>
            <a:graphicFrameLocks noChangeAspect="1"/>
          </p:cNvGraphicFramePr>
          <p:nvPr/>
        </p:nvGraphicFramePr>
        <p:xfrm>
          <a:off x="6319067" y="3622675"/>
          <a:ext cx="638175" cy="1938338"/>
        </p:xfrm>
        <a:graphic>
          <a:graphicData uri="http://schemas.openxmlformats.org/presentationml/2006/ole">
            <p:oleObj spid="_x0000_s507906" name="Microsoft ClipArt Gallery" r:id="rId3" imgW="1295640" imgH="39340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76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2452" name="Picture 4" descr="651 Sharing and congestion model"/>
          <p:cNvPicPr>
            <a:picLocks noChangeAspect="1" noChangeArrowheads="1"/>
          </p:cNvPicPr>
          <p:nvPr/>
        </p:nvPicPr>
        <p:blipFill>
          <a:blip r:embed="rId2"/>
          <a:srcRect/>
          <a:stretch>
            <a:fillRect/>
          </a:stretch>
        </p:blipFill>
        <p:spPr bwMode="auto">
          <a:xfrm>
            <a:off x="3559793" y="3974189"/>
            <a:ext cx="5334000" cy="2667000"/>
          </a:xfrm>
          <a:prstGeom prst="rect">
            <a:avLst/>
          </a:prstGeom>
          <a:noFill/>
        </p:spPr>
      </p:pic>
      <p:sp>
        <p:nvSpPr>
          <p:cNvPr id="232450" name="Rectangle 2"/>
          <p:cNvSpPr>
            <a:spLocks noGrp="1" noChangeArrowheads="1"/>
          </p:cNvSpPr>
          <p:nvPr>
            <p:ph type="title"/>
          </p:nvPr>
        </p:nvSpPr>
        <p:spPr>
          <a:xfrm>
            <a:off x="533400" y="228600"/>
            <a:ext cx="8399633" cy="1143000"/>
          </a:xfrm>
        </p:spPr>
        <p:txBody>
          <a:bodyPr/>
          <a:lstStyle/>
          <a:p>
            <a:r>
              <a:rPr lang="en-US" dirty="0"/>
              <a:t>Improving QOS in IP Networks</a:t>
            </a:r>
          </a:p>
        </p:txBody>
      </p:sp>
      <p:sp>
        <p:nvSpPr>
          <p:cNvPr id="232451" name="Rectangle 3"/>
          <p:cNvSpPr>
            <a:spLocks noGrp="1" noChangeArrowheads="1"/>
          </p:cNvSpPr>
          <p:nvPr>
            <p:ph type="body" idx="1"/>
          </p:nvPr>
        </p:nvSpPr>
        <p:spPr>
          <a:xfrm>
            <a:off x="450749" y="1420161"/>
            <a:ext cx="8191500" cy="2114550"/>
          </a:xfrm>
        </p:spPr>
        <p:txBody>
          <a:bodyPr/>
          <a:lstStyle/>
          <a:p>
            <a:pPr>
              <a:buFont typeface="ZapfDingbats" pitchFamily="82" charset="2"/>
              <a:buNone/>
            </a:pPr>
            <a:r>
              <a:rPr lang="en-US" dirty="0">
                <a:solidFill>
                  <a:srgbClr val="FF0000"/>
                </a:solidFill>
              </a:rPr>
              <a:t>Thus far:</a:t>
            </a:r>
            <a:r>
              <a:rPr lang="en-US" dirty="0"/>
              <a:t> “making the best of best effort”</a:t>
            </a:r>
          </a:p>
          <a:p>
            <a:pPr>
              <a:buFont typeface="ZapfDingbats" pitchFamily="82" charset="2"/>
              <a:buNone/>
            </a:pPr>
            <a:r>
              <a:rPr lang="en-US" dirty="0">
                <a:solidFill>
                  <a:srgbClr val="FF0000"/>
                </a:solidFill>
              </a:rPr>
              <a:t>Future:</a:t>
            </a:r>
            <a:r>
              <a:rPr lang="en-US" dirty="0"/>
              <a:t> next generation Internet with </a:t>
            </a:r>
            <a:r>
              <a:rPr lang="en-US" dirty="0" err="1"/>
              <a:t>QoS</a:t>
            </a:r>
            <a:r>
              <a:rPr lang="en-US" dirty="0"/>
              <a:t> guarantees</a:t>
            </a:r>
          </a:p>
          <a:p>
            <a:pPr lvl="1"/>
            <a:r>
              <a:rPr lang="en-US" sz="2400" dirty="0">
                <a:solidFill>
                  <a:schemeClr val="accent2"/>
                </a:solidFill>
              </a:rPr>
              <a:t>RSVP:</a:t>
            </a:r>
            <a:r>
              <a:rPr lang="en-US" sz="2400" dirty="0"/>
              <a:t> signaling for resource reservations</a:t>
            </a:r>
          </a:p>
          <a:p>
            <a:pPr lvl="1"/>
            <a:r>
              <a:rPr lang="en-US" sz="2400" dirty="0">
                <a:solidFill>
                  <a:schemeClr val="accent2"/>
                </a:solidFill>
              </a:rPr>
              <a:t>Differentiated Services:</a:t>
            </a:r>
            <a:r>
              <a:rPr lang="en-US" sz="2400" dirty="0"/>
              <a:t> differential guarantees</a:t>
            </a:r>
          </a:p>
          <a:p>
            <a:pPr lvl="1"/>
            <a:r>
              <a:rPr lang="en-US" sz="2400" dirty="0">
                <a:solidFill>
                  <a:schemeClr val="accent2"/>
                </a:solidFill>
              </a:rPr>
              <a:t>Integrated</a:t>
            </a:r>
            <a:r>
              <a:rPr lang="en-US" sz="2400" dirty="0" smtClean="0">
                <a:solidFill>
                  <a:schemeClr val="accent2"/>
                </a:solidFill>
              </a:rPr>
              <a:t> Services</a:t>
            </a:r>
            <a:r>
              <a:rPr lang="en-US" sz="2400" dirty="0">
                <a:solidFill>
                  <a:schemeClr val="accent2"/>
                </a:solidFill>
              </a:rPr>
              <a:t>:</a:t>
            </a:r>
            <a:r>
              <a:rPr lang="en-US" sz="2400" dirty="0" smtClean="0"/>
              <a:t> </a:t>
            </a:r>
            <a:br>
              <a:rPr lang="en-US" sz="2400" dirty="0" smtClean="0"/>
            </a:br>
            <a:r>
              <a:rPr lang="en-US" sz="2400" dirty="0" smtClean="0"/>
              <a:t>firm </a:t>
            </a:r>
            <a:r>
              <a:rPr lang="en-US" sz="2400" dirty="0"/>
              <a:t>guarantees</a:t>
            </a:r>
            <a:endParaRPr lang="en-US" dirty="0"/>
          </a:p>
          <a:p>
            <a:r>
              <a:rPr lang="en-US" dirty="0"/>
              <a:t>simple model </a:t>
            </a:r>
            <a:br>
              <a:rPr lang="en-US" dirty="0"/>
            </a:br>
            <a:r>
              <a:rPr lang="en-US" dirty="0"/>
              <a:t>for sharing and </a:t>
            </a:r>
            <a:br>
              <a:rPr lang="en-US" dirty="0"/>
            </a:br>
            <a:r>
              <a:rPr lang="en-US" dirty="0"/>
              <a:t>congestion </a:t>
            </a:r>
            <a:br>
              <a:rPr lang="en-US" dirty="0"/>
            </a:br>
            <a:r>
              <a:rPr lang="en-US" dirty="0"/>
              <a:t>studies:</a:t>
            </a: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533401" y="228600"/>
            <a:ext cx="8271774" cy="1143000"/>
          </a:xfrm>
        </p:spPr>
        <p:txBody>
          <a:bodyPr/>
          <a:lstStyle/>
          <a:p>
            <a:r>
              <a:rPr lang="en-US" dirty="0"/>
              <a:t>Principles for QOS Guarantees</a:t>
            </a:r>
          </a:p>
        </p:txBody>
      </p:sp>
      <p:sp>
        <p:nvSpPr>
          <p:cNvPr id="233475" name="Rectangle 3"/>
          <p:cNvSpPr>
            <a:spLocks noGrp="1" noChangeArrowheads="1"/>
          </p:cNvSpPr>
          <p:nvPr>
            <p:ph type="body" idx="1"/>
          </p:nvPr>
        </p:nvSpPr>
        <p:spPr>
          <a:xfrm>
            <a:off x="567981" y="1390988"/>
            <a:ext cx="8107363" cy="1963738"/>
          </a:xfrm>
        </p:spPr>
        <p:txBody>
          <a:bodyPr/>
          <a:lstStyle/>
          <a:p>
            <a:r>
              <a:rPr lang="en-US" dirty="0"/>
              <a:t>Example:  </a:t>
            </a:r>
            <a:r>
              <a:rPr lang="en-US" dirty="0" smtClean="0"/>
              <a:t>1Mbps IP phones and FTP/p2p </a:t>
            </a:r>
            <a:r>
              <a:rPr lang="en-US" dirty="0"/>
              <a:t>share 1.5 Mbps link. </a:t>
            </a:r>
          </a:p>
          <a:p>
            <a:pPr lvl="1"/>
            <a:r>
              <a:rPr lang="en-US" dirty="0"/>
              <a:t>bursts of FTP can congest router, cause audio loss</a:t>
            </a:r>
          </a:p>
          <a:p>
            <a:pPr lvl="1"/>
            <a:r>
              <a:rPr lang="en-US" dirty="0"/>
              <a:t>want to give</a:t>
            </a:r>
            <a:r>
              <a:rPr lang="en-US" dirty="0" smtClean="0"/>
              <a:t> </a:t>
            </a:r>
            <a:br>
              <a:rPr lang="en-US" dirty="0" smtClean="0"/>
            </a:br>
            <a:r>
              <a:rPr lang="en-US" dirty="0" smtClean="0"/>
              <a:t>priority </a:t>
            </a:r>
            <a:r>
              <a:rPr lang="en-US" dirty="0"/>
              <a:t>to</a:t>
            </a:r>
            <a:r>
              <a:rPr lang="en-US" dirty="0" smtClean="0"/>
              <a:t> </a:t>
            </a:r>
            <a:br>
              <a:rPr lang="en-US" dirty="0" smtClean="0"/>
            </a:br>
            <a:r>
              <a:rPr lang="en-US" dirty="0" smtClean="0"/>
              <a:t>audio </a:t>
            </a:r>
            <a:r>
              <a:rPr lang="en-US" dirty="0"/>
              <a:t>over</a:t>
            </a:r>
            <a:r>
              <a:rPr lang="en-US" dirty="0" smtClean="0"/>
              <a:t> </a:t>
            </a:r>
            <a:br>
              <a:rPr lang="en-US" dirty="0" smtClean="0"/>
            </a:br>
            <a:r>
              <a:rPr lang="en-US" dirty="0" smtClean="0"/>
              <a:t>FTP</a:t>
            </a:r>
            <a:endParaRPr lang="en-US" dirty="0"/>
          </a:p>
        </p:txBody>
      </p:sp>
      <p:pic>
        <p:nvPicPr>
          <p:cNvPr id="233476" name="Picture 4" descr="652 Audio and FTP Apps"/>
          <p:cNvPicPr>
            <a:picLocks noChangeAspect="1" noChangeArrowheads="1"/>
          </p:cNvPicPr>
          <p:nvPr/>
        </p:nvPicPr>
        <p:blipFill>
          <a:blip r:embed="rId2"/>
          <a:srcRect/>
          <a:stretch>
            <a:fillRect/>
          </a:stretch>
        </p:blipFill>
        <p:spPr bwMode="auto">
          <a:xfrm>
            <a:off x="3798592" y="2984457"/>
            <a:ext cx="4710113" cy="1943100"/>
          </a:xfrm>
          <a:prstGeom prst="rect">
            <a:avLst/>
          </a:prstGeom>
          <a:noFill/>
        </p:spPr>
      </p:pic>
      <p:sp>
        <p:nvSpPr>
          <p:cNvPr id="233477" name="Text Box 5"/>
          <p:cNvSpPr txBox="1">
            <a:spLocks noChangeArrowheads="1"/>
          </p:cNvSpPr>
          <p:nvPr/>
        </p:nvSpPr>
        <p:spPr bwMode="auto">
          <a:xfrm>
            <a:off x="970346" y="5273271"/>
            <a:ext cx="7299325" cy="1200328"/>
          </a:xfrm>
          <a:prstGeom prst="rect">
            <a:avLst/>
          </a:prstGeom>
          <a:noFill/>
          <a:ln w="9525">
            <a:noFill/>
            <a:miter lim="800000"/>
            <a:headEnd/>
            <a:tailEnd/>
          </a:ln>
          <a:effectLst/>
        </p:spPr>
        <p:txBody>
          <a:bodyPr>
            <a:prstTxWarp prst="textNoShape">
              <a:avLst/>
            </a:prstTxWarp>
            <a:spAutoFit/>
          </a:bodyPr>
          <a:lstStyle/>
          <a:p>
            <a:r>
              <a:rPr lang="en-US" sz="2400">
                <a:solidFill>
                  <a:schemeClr val="accent2"/>
                </a:solidFill>
                <a:latin typeface="Verdana"/>
                <a:cs typeface="Verdana"/>
              </a:rPr>
              <a:t>packet marking needed for router to distinguish between different classes; and new router policy to treat packets accordingly</a:t>
            </a:r>
          </a:p>
        </p:txBody>
      </p:sp>
      <p:sp>
        <p:nvSpPr>
          <p:cNvPr id="233478" name="Rectangle 6"/>
          <p:cNvSpPr>
            <a:spLocks noChangeArrowheads="1"/>
          </p:cNvSpPr>
          <p:nvPr/>
        </p:nvSpPr>
        <p:spPr bwMode="auto">
          <a:xfrm>
            <a:off x="856046" y="5171671"/>
            <a:ext cx="7577138" cy="1444625"/>
          </a:xfrm>
          <a:prstGeom prst="rect">
            <a:avLst/>
          </a:prstGeom>
          <a:noFill/>
          <a:ln w="19050">
            <a:solidFill>
              <a:srgbClr val="FF0000"/>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33479" name="Text Box 7"/>
          <p:cNvSpPr txBox="1">
            <a:spLocks noChangeArrowheads="1"/>
          </p:cNvSpPr>
          <p:nvPr/>
        </p:nvSpPr>
        <p:spPr bwMode="auto">
          <a:xfrm>
            <a:off x="1025909" y="4898621"/>
            <a:ext cx="1705815" cy="461665"/>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2400" dirty="0">
                <a:solidFill>
                  <a:srgbClr val="FF0000"/>
                </a:solidFill>
                <a:latin typeface="+mj-lt"/>
                <a:cs typeface="Verdana"/>
              </a:rPr>
              <a:t>Principle</a:t>
            </a:r>
            <a:r>
              <a:rPr lang="en-US" sz="2400" dirty="0">
                <a:solidFill>
                  <a:srgbClr val="FF0000"/>
                </a:solidFill>
                <a:latin typeface="Verdana"/>
                <a:cs typeface="Verdana"/>
              </a:rPr>
              <a:t> 1</a:t>
            </a: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533400" y="228600"/>
            <a:ext cx="8610599" cy="1143000"/>
          </a:xfrm>
        </p:spPr>
        <p:txBody>
          <a:bodyPr/>
          <a:lstStyle/>
          <a:p>
            <a:r>
              <a:rPr lang="en-US" dirty="0"/>
              <a:t>Principles for QOS </a:t>
            </a:r>
            <a:r>
              <a:rPr lang="en-US" dirty="0" smtClean="0"/>
              <a:t>Guarantees</a:t>
            </a:r>
            <a:endParaRPr lang="en-US" dirty="0"/>
          </a:p>
        </p:txBody>
      </p:sp>
      <p:sp>
        <p:nvSpPr>
          <p:cNvPr id="234499" name="Rectangle 3"/>
          <p:cNvSpPr>
            <a:spLocks noGrp="1" noChangeArrowheads="1"/>
          </p:cNvSpPr>
          <p:nvPr>
            <p:ph type="body" idx="1"/>
          </p:nvPr>
        </p:nvSpPr>
        <p:spPr>
          <a:xfrm>
            <a:off x="574675" y="1475059"/>
            <a:ext cx="8159750" cy="1812925"/>
          </a:xfrm>
        </p:spPr>
        <p:txBody>
          <a:bodyPr/>
          <a:lstStyle/>
          <a:p>
            <a:r>
              <a:rPr lang="en-US" sz="2000" dirty="0"/>
              <a:t>what </a:t>
            </a:r>
            <a:r>
              <a:rPr lang="en-US" sz="2000" dirty="0" smtClean="0"/>
              <a:t>if applications </a:t>
            </a:r>
            <a:r>
              <a:rPr lang="en-US" sz="2000" dirty="0"/>
              <a:t>misbehave (audio sends higher than declared rate)</a:t>
            </a:r>
          </a:p>
          <a:p>
            <a:pPr lvl="1"/>
            <a:r>
              <a:rPr lang="en-US" sz="1800" dirty="0"/>
              <a:t>policing: force source adherence to bandwidth allocations</a:t>
            </a:r>
          </a:p>
          <a:p>
            <a:r>
              <a:rPr lang="en-US" sz="2000" dirty="0"/>
              <a:t>marking and policing at network edge:</a:t>
            </a:r>
            <a:endParaRPr lang="en-US" sz="1600" dirty="0"/>
          </a:p>
          <a:p>
            <a:pPr lvl="1"/>
            <a:r>
              <a:rPr lang="en-US" sz="1800" dirty="0"/>
              <a:t>similar to ATM UNI (User Network Interface)</a:t>
            </a:r>
            <a:endParaRPr lang="en-US" sz="1400" dirty="0"/>
          </a:p>
        </p:txBody>
      </p:sp>
      <p:pic>
        <p:nvPicPr>
          <p:cNvPr id="234500" name="Picture 4" descr="653 Policing and Marking at Edges"/>
          <p:cNvPicPr>
            <a:picLocks noChangeAspect="1" noChangeArrowheads="1"/>
          </p:cNvPicPr>
          <p:nvPr/>
        </p:nvPicPr>
        <p:blipFill>
          <a:blip r:embed="rId2"/>
          <a:srcRect/>
          <a:stretch>
            <a:fillRect/>
          </a:stretch>
        </p:blipFill>
        <p:spPr bwMode="auto">
          <a:xfrm>
            <a:off x="2953924" y="3345279"/>
            <a:ext cx="4956175" cy="2232025"/>
          </a:xfrm>
          <a:prstGeom prst="rect">
            <a:avLst/>
          </a:prstGeom>
          <a:noFill/>
        </p:spPr>
      </p:pic>
      <p:sp>
        <p:nvSpPr>
          <p:cNvPr id="234501" name="Text Box 5"/>
          <p:cNvSpPr txBox="1">
            <a:spLocks noChangeArrowheads="1"/>
          </p:cNvSpPr>
          <p:nvPr/>
        </p:nvSpPr>
        <p:spPr bwMode="auto">
          <a:xfrm>
            <a:off x="366527" y="5894388"/>
            <a:ext cx="8777473" cy="461665"/>
          </a:xfrm>
          <a:prstGeom prst="rect">
            <a:avLst/>
          </a:prstGeom>
          <a:noFill/>
          <a:ln w="9525">
            <a:noFill/>
            <a:miter lim="800000"/>
            <a:headEnd/>
            <a:tailEnd/>
          </a:ln>
          <a:effectLst/>
        </p:spPr>
        <p:txBody>
          <a:bodyPr wrap="square">
            <a:prstTxWarp prst="textNoShape">
              <a:avLst/>
            </a:prstTxWarp>
            <a:spAutoFit/>
          </a:bodyPr>
          <a:lstStyle/>
          <a:p>
            <a:r>
              <a:rPr lang="en-US" sz="2400" dirty="0">
                <a:solidFill>
                  <a:schemeClr val="accent2"/>
                </a:solidFill>
                <a:latin typeface="Verdana"/>
                <a:cs typeface="Verdana"/>
              </a:rPr>
              <a:t>provide protection (</a:t>
            </a:r>
            <a:r>
              <a:rPr lang="en-US" sz="2400" i="1" dirty="0">
                <a:solidFill>
                  <a:schemeClr val="accent2"/>
                </a:solidFill>
                <a:latin typeface="Verdana"/>
                <a:cs typeface="Verdana"/>
              </a:rPr>
              <a:t>isolation</a:t>
            </a:r>
            <a:r>
              <a:rPr lang="en-US" sz="2400" dirty="0">
                <a:solidFill>
                  <a:schemeClr val="accent2"/>
                </a:solidFill>
                <a:latin typeface="Verdana"/>
                <a:cs typeface="Verdana"/>
              </a:rPr>
              <a:t>) for one class from others</a:t>
            </a:r>
            <a:endParaRPr lang="en-US" sz="2000" b="1" dirty="0">
              <a:solidFill>
                <a:schemeClr val="accent2"/>
              </a:solidFill>
              <a:latin typeface="Verdana"/>
              <a:cs typeface="Verdana"/>
            </a:endParaRPr>
          </a:p>
        </p:txBody>
      </p:sp>
      <p:sp>
        <p:nvSpPr>
          <p:cNvPr id="234502" name="Rectangle 6"/>
          <p:cNvSpPr>
            <a:spLocks noChangeArrowheads="1"/>
          </p:cNvSpPr>
          <p:nvPr/>
        </p:nvSpPr>
        <p:spPr bwMode="auto">
          <a:xfrm>
            <a:off x="334963" y="5746750"/>
            <a:ext cx="8645525" cy="763588"/>
          </a:xfrm>
          <a:prstGeom prst="rect">
            <a:avLst/>
          </a:prstGeom>
          <a:noFill/>
          <a:ln w="19050">
            <a:solidFill>
              <a:srgbClr val="FF0000"/>
            </a:solidFill>
            <a:miter lim="800000"/>
            <a:headEnd/>
            <a:tailEnd/>
          </a:ln>
          <a:effectLst/>
        </p:spPr>
        <p:txBody>
          <a:bodyPr wrap="none" anchor="ctr">
            <a:prstTxWarp prst="textNoShape">
              <a:avLst/>
            </a:prstTxWarp>
          </a:bodyPr>
          <a:lstStyle/>
          <a:p>
            <a:endParaRPr lang="en-GB"/>
          </a:p>
        </p:txBody>
      </p:sp>
      <p:sp>
        <p:nvSpPr>
          <p:cNvPr id="234503" name="Text Box 7"/>
          <p:cNvSpPr txBox="1">
            <a:spLocks noChangeArrowheads="1"/>
          </p:cNvSpPr>
          <p:nvPr/>
        </p:nvSpPr>
        <p:spPr bwMode="auto">
          <a:xfrm>
            <a:off x="515938" y="5484813"/>
            <a:ext cx="1668462" cy="45720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2400">
                <a:solidFill>
                  <a:srgbClr val="FF0000"/>
                </a:solidFill>
              </a:rPr>
              <a:t>Principle 2</a:t>
            </a: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533401" y="228600"/>
            <a:ext cx="8459300" cy="1143000"/>
          </a:xfrm>
        </p:spPr>
        <p:txBody>
          <a:bodyPr/>
          <a:lstStyle/>
          <a:p>
            <a:r>
              <a:rPr lang="en-US" dirty="0" smtClean="0"/>
              <a:t>Principles for QOS Guarantees</a:t>
            </a:r>
            <a:endParaRPr lang="en-US" dirty="0"/>
          </a:p>
        </p:txBody>
      </p:sp>
      <p:sp>
        <p:nvSpPr>
          <p:cNvPr id="235523" name="Rectangle 3"/>
          <p:cNvSpPr>
            <a:spLocks noGrp="1" noChangeArrowheads="1"/>
          </p:cNvSpPr>
          <p:nvPr>
            <p:ph type="body" idx="1"/>
          </p:nvPr>
        </p:nvSpPr>
        <p:spPr>
          <a:xfrm>
            <a:off x="533401" y="1540539"/>
            <a:ext cx="7772400" cy="4648200"/>
          </a:xfrm>
        </p:spPr>
        <p:txBody>
          <a:bodyPr/>
          <a:lstStyle/>
          <a:p>
            <a:r>
              <a:rPr lang="en-US" dirty="0" smtClean="0"/>
              <a:t>Allocating fixed (non-sharable) bandwidth to flow: inefficient use of bandwidth if flows doesn’t use its allocation</a:t>
            </a:r>
            <a:endParaRPr lang="en-US" dirty="0"/>
          </a:p>
        </p:txBody>
      </p:sp>
      <p:pic>
        <p:nvPicPr>
          <p:cNvPr id="235524" name="Picture 4" descr="654 Logical Isolation Through Bandwidth Allocation"/>
          <p:cNvPicPr>
            <a:picLocks noChangeAspect="1" noChangeArrowheads="1"/>
          </p:cNvPicPr>
          <p:nvPr/>
        </p:nvPicPr>
        <p:blipFill>
          <a:blip r:embed="rId2"/>
          <a:srcRect/>
          <a:stretch>
            <a:fillRect/>
          </a:stretch>
        </p:blipFill>
        <p:spPr bwMode="auto">
          <a:xfrm>
            <a:off x="3052936" y="2970412"/>
            <a:ext cx="5568950" cy="2395537"/>
          </a:xfrm>
          <a:prstGeom prst="rect">
            <a:avLst/>
          </a:prstGeom>
          <a:noFill/>
        </p:spPr>
      </p:pic>
      <p:sp>
        <p:nvSpPr>
          <p:cNvPr id="235525" name="Text Box 5"/>
          <p:cNvSpPr txBox="1">
            <a:spLocks noChangeArrowheads="1"/>
          </p:cNvSpPr>
          <p:nvPr/>
        </p:nvSpPr>
        <p:spPr bwMode="auto">
          <a:xfrm>
            <a:off x="1373188" y="5653088"/>
            <a:ext cx="6843839" cy="830997"/>
          </a:xfrm>
          <a:prstGeom prst="rect">
            <a:avLst/>
          </a:prstGeom>
          <a:noFill/>
          <a:ln w="9525">
            <a:noFill/>
            <a:miter lim="800000"/>
            <a:headEnd/>
            <a:tailEnd/>
          </a:ln>
          <a:effectLst/>
        </p:spPr>
        <p:txBody>
          <a:bodyPr wrap="square">
            <a:prstTxWarp prst="textNoShape">
              <a:avLst/>
            </a:prstTxWarp>
            <a:spAutoFit/>
          </a:bodyPr>
          <a:lstStyle/>
          <a:p>
            <a:r>
              <a:rPr lang="en-US" sz="2400" dirty="0">
                <a:solidFill>
                  <a:schemeClr val="accent2"/>
                </a:solidFill>
                <a:latin typeface="Verdana"/>
                <a:cs typeface="Verdana"/>
              </a:rPr>
              <a:t>While providing isolation, it is desirable to use</a:t>
            </a:r>
            <a:r>
              <a:rPr lang="en-US" sz="2400" dirty="0" smtClean="0">
                <a:solidFill>
                  <a:schemeClr val="accent2"/>
                </a:solidFill>
                <a:latin typeface="Verdana"/>
                <a:cs typeface="Verdana"/>
              </a:rPr>
              <a:t> resources </a:t>
            </a:r>
            <a:r>
              <a:rPr lang="en-US" sz="2400" dirty="0">
                <a:solidFill>
                  <a:schemeClr val="accent2"/>
                </a:solidFill>
                <a:latin typeface="Verdana"/>
                <a:cs typeface="Verdana"/>
              </a:rPr>
              <a:t>as efficiently as possible</a:t>
            </a:r>
            <a:endParaRPr lang="en-US" sz="2400" b="1" dirty="0">
              <a:solidFill>
                <a:schemeClr val="accent2"/>
              </a:solidFill>
              <a:latin typeface="Verdana"/>
              <a:cs typeface="Verdana"/>
            </a:endParaRPr>
          </a:p>
        </p:txBody>
      </p:sp>
      <p:sp>
        <p:nvSpPr>
          <p:cNvPr id="235526" name="Rectangle 6"/>
          <p:cNvSpPr>
            <a:spLocks noChangeArrowheads="1"/>
          </p:cNvSpPr>
          <p:nvPr/>
        </p:nvSpPr>
        <p:spPr bwMode="auto">
          <a:xfrm>
            <a:off x="1308100" y="5422900"/>
            <a:ext cx="6959600" cy="1150938"/>
          </a:xfrm>
          <a:prstGeom prst="rect">
            <a:avLst/>
          </a:prstGeom>
          <a:noFill/>
          <a:ln w="19050">
            <a:solidFill>
              <a:srgbClr val="FF0000"/>
            </a:solidFill>
            <a:miter lim="800000"/>
            <a:headEnd/>
            <a:tailEnd/>
          </a:ln>
          <a:effectLst/>
        </p:spPr>
        <p:txBody>
          <a:bodyPr wrap="none" anchor="ctr">
            <a:prstTxWarp prst="textNoShape">
              <a:avLst/>
            </a:prstTxWarp>
          </a:bodyPr>
          <a:lstStyle/>
          <a:p>
            <a:endParaRPr lang="en-GB"/>
          </a:p>
        </p:txBody>
      </p:sp>
      <p:sp>
        <p:nvSpPr>
          <p:cNvPr id="235527" name="Text Box 7"/>
          <p:cNvSpPr txBox="1">
            <a:spLocks noChangeArrowheads="1"/>
          </p:cNvSpPr>
          <p:nvPr/>
        </p:nvSpPr>
        <p:spPr bwMode="auto">
          <a:xfrm>
            <a:off x="1539875" y="5160963"/>
            <a:ext cx="1668463" cy="45720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2400">
                <a:solidFill>
                  <a:srgbClr val="FF0000"/>
                </a:solidFill>
              </a:rPr>
              <a:t>Principle 3</a:t>
            </a:r>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533401" y="228600"/>
            <a:ext cx="8459300" cy="1143000"/>
          </a:xfrm>
        </p:spPr>
        <p:txBody>
          <a:bodyPr/>
          <a:lstStyle/>
          <a:p>
            <a:r>
              <a:rPr lang="en-US" dirty="0"/>
              <a:t>Principles for QOS </a:t>
            </a:r>
            <a:r>
              <a:rPr lang="en-US" dirty="0" smtClean="0"/>
              <a:t>Guarantees</a:t>
            </a:r>
            <a:endParaRPr lang="en-US" dirty="0"/>
          </a:p>
        </p:txBody>
      </p:sp>
      <p:sp>
        <p:nvSpPr>
          <p:cNvPr id="236547" name="Rectangle 3"/>
          <p:cNvSpPr>
            <a:spLocks noGrp="1" noChangeArrowheads="1"/>
          </p:cNvSpPr>
          <p:nvPr>
            <p:ph type="body" idx="1"/>
          </p:nvPr>
        </p:nvSpPr>
        <p:spPr>
          <a:xfrm>
            <a:off x="499304" y="1569977"/>
            <a:ext cx="8610600" cy="911225"/>
          </a:xfrm>
        </p:spPr>
        <p:txBody>
          <a:bodyPr/>
          <a:lstStyle/>
          <a:p>
            <a:r>
              <a:rPr lang="en-US" i="1" dirty="0"/>
              <a:t>Basic fact of life:</a:t>
            </a:r>
            <a:r>
              <a:rPr lang="en-US" dirty="0"/>
              <a:t> can not support traffic demands beyond link capacity</a:t>
            </a:r>
            <a:endParaRPr lang="en-US" dirty="0">
              <a:solidFill>
                <a:schemeClr val="accent2"/>
              </a:solidFill>
            </a:endParaRPr>
          </a:p>
        </p:txBody>
      </p:sp>
      <p:pic>
        <p:nvPicPr>
          <p:cNvPr id="236548" name="Picture 4" descr="655 Overloaded Link"/>
          <p:cNvPicPr>
            <a:picLocks noChangeAspect="1" noChangeArrowheads="1"/>
          </p:cNvPicPr>
          <p:nvPr/>
        </p:nvPicPr>
        <p:blipFill>
          <a:blip r:embed="rId2"/>
          <a:srcRect/>
          <a:stretch>
            <a:fillRect/>
          </a:stretch>
        </p:blipFill>
        <p:spPr bwMode="auto">
          <a:xfrm>
            <a:off x="3697619" y="2722951"/>
            <a:ext cx="4416425" cy="2557462"/>
          </a:xfrm>
          <a:prstGeom prst="rect">
            <a:avLst/>
          </a:prstGeom>
          <a:noFill/>
        </p:spPr>
      </p:pic>
      <p:sp>
        <p:nvSpPr>
          <p:cNvPr id="236549" name="Text Box 5"/>
          <p:cNvSpPr txBox="1">
            <a:spLocks noChangeArrowheads="1"/>
          </p:cNvSpPr>
          <p:nvPr/>
        </p:nvSpPr>
        <p:spPr bwMode="auto">
          <a:xfrm>
            <a:off x="753961" y="5624615"/>
            <a:ext cx="7755574" cy="769441"/>
          </a:xfrm>
          <a:prstGeom prst="rect">
            <a:avLst/>
          </a:prstGeom>
          <a:noFill/>
          <a:ln w="9525">
            <a:noFill/>
            <a:miter lim="800000"/>
            <a:headEnd/>
            <a:tailEnd/>
          </a:ln>
          <a:effectLst/>
        </p:spPr>
        <p:txBody>
          <a:bodyPr wrap="none">
            <a:prstTxWarp prst="textNoShape">
              <a:avLst/>
            </a:prstTxWarp>
            <a:spAutoFit/>
          </a:bodyPr>
          <a:lstStyle/>
          <a:p>
            <a:r>
              <a:rPr lang="en-US" sz="2200" dirty="0">
                <a:solidFill>
                  <a:schemeClr val="accent2"/>
                </a:solidFill>
                <a:latin typeface="Verdana"/>
                <a:cs typeface="Verdana"/>
              </a:rPr>
              <a:t>Call Admission: flow declares its needs, network may </a:t>
            </a:r>
          </a:p>
          <a:p>
            <a:r>
              <a:rPr lang="en-US" sz="2200" dirty="0">
                <a:solidFill>
                  <a:schemeClr val="accent2"/>
                </a:solidFill>
                <a:latin typeface="Verdana"/>
                <a:cs typeface="Verdana"/>
              </a:rPr>
              <a:t>block call (e.g., busy signal) if it cannot meet needs</a:t>
            </a:r>
          </a:p>
        </p:txBody>
      </p:sp>
      <p:sp>
        <p:nvSpPr>
          <p:cNvPr id="236550" name="Rectangle 6"/>
          <p:cNvSpPr>
            <a:spLocks noChangeArrowheads="1"/>
          </p:cNvSpPr>
          <p:nvPr/>
        </p:nvSpPr>
        <p:spPr bwMode="auto">
          <a:xfrm>
            <a:off x="763588" y="5421584"/>
            <a:ext cx="7829550" cy="1150938"/>
          </a:xfrm>
          <a:prstGeom prst="rect">
            <a:avLst/>
          </a:prstGeom>
          <a:noFill/>
          <a:ln w="19050">
            <a:solidFill>
              <a:srgbClr val="FF0000"/>
            </a:solidFill>
            <a:miter lim="800000"/>
            <a:headEnd/>
            <a:tailEnd/>
          </a:ln>
          <a:effectLst/>
        </p:spPr>
        <p:txBody>
          <a:bodyPr wrap="none" anchor="ctr">
            <a:prstTxWarp prst="textNoShape">
              <a:avLst/>
            </a:prstTxWarp>
          </a:bodyPr>
          <a:lstStyle/>
          <a:p>
            <a:endParaRPr lang="en-GB"/>
          </a:p>
        </p:txBody>
      </p:sp>
      <p:sp>
        <p:nvSpPr>
          <p:cNvPr id="236551" name="Text Box 7"/>
          <p:cNvSpPr txBox="1">
            <a:spLocks noChangeArrowheads="1"/>
          </p:cNvSpPr>
          <p:nvPr/>
        </p:nvSpPr>
        <p:spPr bwMode="auto">
          <a:xfrm>
            <a:off x="1036638" y="5200922"/>
            <a:ext cx="1668462" cy="45720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2400">
                <a:solidFill>
                  <a:srgbClr val="FF0000"/>
                </a:solidFill>
              </a:rPr>
              <a:t>Principle 4</a:t>
            </a:r>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15950" y="363538"/>
            <a:ext cx="7772400" cy="871537"/>
          </a:xfrm>
        </p:spPr>
        <p:txBody>
          <a:bodyPr/>
          <a:lstStyle/>
          <a:p>
            <a:r>
              <a:rPr lang="en-US"/>
              <a:t>Summary of QoS Principles </a:t>
            </a:r>
          </a:p>
        </p:txBody>
      </p:sp>
      <p:pic>
        <p:nvPicPr>
          <p:cNvPr id="237571" name="Picture 3" descr="656 Four Pillars"/>
          <p:cNvPicPr>
            <a:picLocks noChangeAspect="1" noChangeArrowheads="1"/>
          </p:cNvPicPr>
          <p:nvPr/>
        </p:nvPicPr>
        <p:blipFill>
          <a:blip r:embed="rId2"/>
          <a:srcRect/>
          <a:stretch>
            <a:fillRect/>
          </a:stretch>
        </p:blipFill>
        <p:spPr bwMode="auto">
          <a:xfrm>
            <a:off x="1536630" y="1650690"/>
            <a:ext cx="5756275" cy="3738563"/>
          </a:xfrm>
          <a:prstGeom prst="rect">
            <a:avLst/>
          </a:prstGeom>
          <a:noFill/>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t>Scheduling And Policing Mechanisms</a:t>
            </a:r>
          </a:p>
        </p:txBody>
      </p:sp>
      <p:sp>
        <p:nvSpPr>
          <p:cNvPr id="238595" name="Rectangle 3"/>
          <p:cNvSpPr>
            <a:spLocks noGrp="1" noChangeArrowheads="1"/>
          </p:cNvSpPr>
          <p:nvPr>
            <p:ph type="body" idx="1"/>
          </p:nvPr>
        </p:nvSpPr>
        <p:spPr>
          <a:xfrm>
            <a:off x="482741" y="1390988"/>
            <a:ext cx="8178800" cy="1887538"/>
          </a:xfrm>
        </p:spPr>
        <p:txBody>
          <a:bodyPr/>
          <a:lstStyle/>
          <a:p>
            <a:r>
              <a:rPr lang="en-US" dirty="0">
                <a:solidFill>
                  <a:srgbClr val="FF0000"/>
                </a:solidFill>
              </a:rPr>
              <a:t>scheduling:</a:t>
            </a:r>
            <a:r>
              <a:rPr lang="en-US" dirty="0"/>
              <a:t> choose next packet to send on link</a:t>
            </a:r>
          </a:p>
          <a:p>
            <a:r>
              <a:rPr lang="en-US" dirty="0">
                <a:solidFill>
                  <a:srgbClr val="FF0000"/>
                </a:solidFill>
              </a:rPr>
              <a:t>FIFO (first in first out) scheduling:</a:t>
            </a:r>
            <a:r>
              <a:rPr lang="en-US" dirty="0"/>
              <a:t> send in order of arrival to queue</a:t>
            </a:r>
            <a:endParaRPr lang="en-US" dirty="0" smtClean="0"/>
          </a:p>
          <a:p>
            <a:pPr lvl="1"/>
            <a:r>
              <a:rPr lang="en-US" dirty="0" smtClean="0">
                <a:solidFill>
                  <a:srgbClr val="FF0000"/>
                </a:solidFill>
              </a:rPr>
              <a:t>discard </a:t>
            </a:r>
            <a:r>
              <a:rPr lang="en-US" dirty="0">
                <a:solidFill>
                  <a:srgbClr val="FF0000"/>
                </a:solidFill>
              </a:rPr>
              <a:t>policy:</a:t>
            </a:r>
            <a:r>
              <a:rPr lang="en-US" dirty="0"/>
              <a:t> if packet arrives to full queue: who to discard</a:t>
            </a:r>
            <a:r>
              <a:rPr lang="en-US" dirty="0" smtClean="0"/>
              <a:t>?</a:t>
            </a:r>
          </a:p>
          <a:p>
            <a:pPr lvl="2">
              <a:lnSpc>
                <a:spcPct val="80000"/>
              </a:lnSpc>
            </a:pPr>
            <a:r>
              <a:rPr lang="en-US" sz="1800" dirty="0"/>
              <a:t>Tail drop: drop arriving packet</a:t>
            </a:r>
          </a:p>
          <a:p>
            <a:pPr lvl="2">
              <a:lnSpc>
                <a:spcPct val="80000"/>
              </a:lnSpc>
            </a:pPr>
            <a:r>
              <a:rPr lang="en-US" sz="1800" dirty="0"/>
              <a:t>priority: drop/remove on priority basis</a:t>
            </a:r>
          </a:p>
          <a:p>
            <a:pPr lvl="2">
              <a:lnSpc>
                <a:spcPct val="80000"/>
              </a:lnSpc>
            </a:pPr>
            <a:r>
              <a:rPr lang="en-US" sz="1800" dirty="0"/>
              <a:t>random: drop/remove </a:t>
            </a:r>
            <a:r>
              <a:rPr lang="en-US" sz="2000" dirty="0"/>
              <a:t>randomly</a:t>
            </a:r>
          </a:p>
        </p:txBody>
      </p:sp>
      <p:pic>
        <p:nvPicPr>
          <p:cNvPr id="238596" name="Picture 4" descr="661 FIFO"/>
          <p:cNvPicPr>
            <a:picLocks noChangeAspect="1" noChangeArrowheads="1"/>
          </p:cNvPicPr>
          <p:nvPr/>
        </p:nvPicPr>
        <p:blipFill>
          <a:blip r:embed="rId2"/>
          <a:srcRect/>
          <a:stretch>
            <a:fillRect/>
          </a:stretch>
        </p:blipFill>
        <p:spPr bwMode="auto">
          <a:xfrm>
            <a:off x="1845033" y="4961584"/>
            <a:ext cx="4816475" cy="1674812"/>
          </a:xfrm>
          <a:prstGeom prst="rect">
            <a:avLst/>
          </a:prstGeom>
          <a:noFill/>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Scheduling Policies: more</a:t>
            </a:r>
          </a:p>
        </p:txBody>
      </p:sp>
      <p:sp>
        <p:nvSpPr>
          <p:cNvPr id="239619" name="Rectangle 3"/>
          <p:cNvSpPr>
            <a:spLocks noGrp="1" noChangeArrowheads="1"/>
          </p:cNvSpPr>
          <p:nvPr>
            <p:ph type="body" idx="1"/>
          </p:nvPr>
        </p:nvSpPr>
        <p:spPr>
          <a:xfrm>
            <a:off x="576263" y="1442464"/>
            <a:ext cx="7772400" cy="2114550"/>
          </a:xfrm>
        </p:spPr>
        <p:txBody>
          <a:bodyPr/>
          <a:lstStyle/>
          <a:p>
            <a:pPr>
              <a:buFont typeface="ZapfDingbats" pitchFamily="82" charset="2"/>
              <a:buNone/>
            </a:pPr>
            <a:r>
              <a:rPr lang="en-US" dirty="0">
                <a:solidFill>
                  <a:srgbClr val="FF0000"/>
                </a:solidFill>
              </a:rPr>
              <a:t>Priority scheduling:</a:t>
            </a:r>
            <a:r>
              <a:rPr lang="en-US" dirty="0"/>
              <a:t> transmit highest priority queued packet </a:t>
            </a:r>
          </a:p>
          <a:p>
            <a:r>
              <a:rPr lang="en-US" dirty="0"/>
              <a:t>multiple </a:t>
            </a:r>
            <a:r>
              <a:rPr lang="en-US" i="1" dirty="0"/>
              <a:t>classes</a:t>
            </a:r>
            <a:r>
              <a:rPr lang="en-US" dirty="0"/>
              <a:t>, with different priorities</a:t>
            </a:r>
          </a:p>
          <a:p>
            <a:pPr lvl="1"/>
            <a:r>
              <a:rPr lang="en-US" dirty="0"/>
              <a:t>class may depend on marking or other header info, e.g. IP source/</a:t>
            </a:r>
            <a:r>
              <a:rPr lang="en-US" dirty="0" err="1"/>
              <a:t>dest</a:t>
            </a:r>
            <a:r>
              <a:rPr lang="en-US" dirty="0"/>
              <a:t>, port numbers, etc.</a:t>
            </a:r>
            <a:r>
              <a:rPr lang="en-US" dirty="0" smtClean="0"/>
              <a:t>.</a:t>
            </a:r>
            <a:endParaRPr lang="en-US" dirty="0"/>
          </a:p>
        </p:txBody>
      </p:sp>
      <p:pic>
        <p:nvPicPr>
          <p:cNvPr id="239620" name="Picture 4" descr="663  2-Priority Queue"/>
          <p:cNvPicPr>
            <a:picLocks noChangeAspect="1" noChangeArrowheads="1"/>
          </p:cNvPicPr>
          <p:nvPr/>
        </p:nvPicPr>
        <p:blipFill>
          <a:blip r:embed="rId2"/>
          <a:srcRect/>
          <a:stretch>
            <a:fillRect/>
          </a:stretch>
        </p:blipFill>
        <p:spPr bwMode="auto">
          <a:xfrm>
            <a:off x="681381" y="4560198"/>
            <a:ext cx="3638550" cy="2105025"/>
          </a:xfrm>
          <a:prstGeom prst="rect">
            <a:avLst/>
          </a:prstGeom>
          <a:noFill/>
        </p:spPr>
      </p:pic>
      <p:pic>
        <p:nvPicPr>
          <p:cNvPr id="239621" name="Picture 5" descr="Service order in non preemptive 2 priority queue"/>
          <p:cNvPicPr>
            <a:picLocks noChangeAspect="1" noChangeArrowheads="1"/>
          </p:cNvPicPr>
          <p:nvPr/>
        </p:nvPicPr>
        <p:blipFill>
          <a:blip r:embed="rId3"/>
          <a:srcRect/>
          <a:stretch>
            <a:fillRect/>
          </a:stretch>
        </p:blipFill>
        <p:spPr bwMode="auto">
          <a:xfrm>
            <a:off x="4591393" y="4330011"/>
            <a:ext cx="3927475" cy="2328862"/>
          </a:xfrm>
          <a:prstGeom prst="rect">
            <a:avLst/>
          </a:prstGeom>
          <a:noFill/>
        </p:spPr>
      </p:pic>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smtClean="0"/>
              <a:t>Scheduling Policies: still more</a:t>
            </a:r>
            <a:endParaRPr lang="en-US"/>
          </a:p>
        </p:txBody>
      </p:sp>
      <p:sp>
        <p:nvSpPr>
          <p:cNvPr id="240643" name="Rectangle 3"/>
          <p:cNvSpPr>
            <a:spLocks noGrp="1" noChangeArrowheads="1"/>
          </p:cNvSpPr>
          <p:nvPr>
            <p:ph type="body" idx="1"/>
          </p:nvPr>
        </p:nvSpPr>
        <p:spPr/>
        <p:txBody>
          <a:bodyPr/>
          <a:lstStyle/>
          <a:p>
            <a:pPr>
              <a:buNone/>
            </a:pPr>
            <a:r>
              <a:rPr lang="en-US" dirty="0" smtClean="0">
                <a:solidFill>
                  <a:srgbClr val="FF0000"/>
                </a:solidFill>
              </a:rPr>
              <a:t>round robin scheduling:</a:t>
            </a:r>
          </a:p>
          <a:p>
            <a:r>
              <a:rPr lang="en-US" dirty="0" smtClean="0"/>
              <a:t>multiple classes</a:t>
            </a:r>
          </a:p>
          <a:p>
            <a:r>
              <a:rPr lang="en-US" dirty="0" smtClean="0"/>
              <a:t>cyclically scan class queues, serving one from each class (if available)</a:t>
            </a:r>
            <a:endParaRPr lang="en-US" dirty="0"/>
          </a:p>
        </p:txBody>
      </p:sp>
      <p:pic>
        <p:nvPicPr>
          <p:cNvPr id="240644" name="Picture 4" descr="665 round_robin"/>
          <p:cNvPicPr>
            <a:picLocks noChangeAspect="1" noChangeArrowheads="1"/>
          </p:cNvPicPr>
          <p:nvPr/>
        </p:nvPicPr>
        <p:blipFill>
          <a:blip r:embed="rId2"/>
          <a:srcRect/>
          <a:stretch>
            <a:fillRect/>
          </a:stretch>
        </p:blipFill>
        <p:spPr bwMode="auto">
          <a:xfrm>
            <a:off x="1300163" y="3988403"/>
            <a:ext cx="6415087" cy="23653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GB" smtClean="0"/>
              <a:t>Internet Exchange Point</a:t>
            </a:r>
            <a:endParaRPr lang="en-GB"/>
          </a:p>
        </p:txBody>
      </p:sp>
      <p:sp>
        <p:nvSpPr>
          <p:cNvPr id="147459" name="Rectangle 3"/>
          <p:cNvSpPr>
            <a:spLocks noGrp="1" noChangeArrowheads="1"/>
          </p:cNvSpPr>
          <p:nvPr>
            <p:ph idx="1"/>
          </p:nvPr>
        </p:nvSpPr>
        <p:spPr/>
        <p:txBody>
          <a:bodyPr/>
          <a:lstStyle/>
          <a:p>
            <a:r>
              <a:rPr lang="en-GB" smtClean="0"/>
              <a:t>Every participant has to buy just one whole circuit</a:t>
            </a:r>
          </a:p>
          <a:p>
            <a:pPr lvl="1"/>
            <a:r>
              <a:rPr lang="en-GB" smtClean="0"/>
              <a:t>From their premises to the IXP</a:t>
            </a:r>
          </a:p>
          <a:p>
            <a:r>
              <a:rPr lang="en-GB" smtClean="0"/>
              <a:t>Rather than N-1 half circuits to connect to the N-1 other ISPs</a:t>
            </a:r>
          </a:p>
          <a:p>
            <a:pPr lvl="1"/>
            <a:r>
              <a:rPr lang="en-GB" smtClean="0"/>
              <a:t>5 ISPs have to buy 4 half circuits = 2 whole circuits </a:t>
            </a:r>
            <a:r>
              <a:rPr lang="en-GB" smtClean="0">
                <a:sym typeface="Symbol" charset="2"/>
              </a:rPr>
              <a:t> already twice the cost of the IXP connection</a:t>
            </a:r>
            <a:endParaRPr lang="en-GB">
              <a:sym typeface="Symbol" charset="2"/>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smtClean="0"/>
              <a:t>Scheduling Policies: still more</a:t>
            </a:r>
            <a:endParaRPr lang="en-US"/>
          </a:p>
        </p:txBody>
      </p:sp>
      <p:sp>
        <p:nvSpPr>
          <p:cNvPr id="241667" name="Rectangle 3"/>
          <p:cNvSpPr>
            <a:spLocks noGrp="1" noChangeArrowheads="1"/>
          </p:cNvSpPr>
          <p:nvPr>
            <p:ph type="body" idx="1"/>
          </p:nvPr>
        </p:nvSpPr>
        <p:spPr/>
        <p:txBody>
          <a:bodyPr/>
          <a:lstStyle/>
          <a:p>
            <a:pPr>
              <a:buNone/>
            </a:pPr>
            <a:r>
              <a:rPr lang="en-US" dirty="0" smtClean="0">
                <a:solidFill>
                  <a:srgbClr val="FF0000"/>
                </a:solidFill>
              </a:rPr>
              <a:t>Weighted Fair Queuing: </a:t>
            </a:r>
          </a:p>
          <a:p>
            <a:r>
              <a:rPr lang="en-US" dirty="0" smtClean="0"/>
              <a:t>generalized Round Robin</a:t>
            </a:r>
          </a:p>
          <a:p>
            <a:r>
              <a:rPr lang="en-US" dirty="0" smtClean="0"/>
              <a:t>each class gets weighted amount of service in each cycle</a:t>
            </a:r>
          </a:p>
          <a:p>
            <a:endParaRPr lang="en-US" dirty="0"/>
          </a:p>
        </p:txBody>
      </p:sp>
      <p:pic>
        <p:nvPicPr>
          <p:cNvPr id="241668" name="Picture 4" descr="666 WFQ"/>
          <p:cNvPicPr>
            <a:picLocks noChangeAspect="1" noChangeArrowheads="1"/>
          </p:cNvPicPr>
          <p:nvPr/>
        </p:nvPicPr>
        <p:blipFill>
          <a:blip r:embed="rId2"/>
          <a:srcRect/>
          <a:stretch>
            <a:fillRect/>
          </a:stretch>
        </p:blipFill>
        <p:spPr bwMode="auto">
          <a:xfrm>
            <a:off x="1643063" y="4089340"/>
            <a:ext cx="6719887" cy="2303462"/>
          </a:xfrm>
          <a:prstGeom prst="rect">
            <a:avLst/>
          </a:prstGeom>
          <a:noFill/>
        </p:spPr>
      </p:pic>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t>IETF Differentiated Services</a:t>
            </a:r>
          </a:p>
        </p:txBody>
      </p:sp>
      <p:sp>
        <p:nvSpPr>
          <p:cNvPr id="249859" name="Rectangle 3"/>
          <p:cNvSpPr>
            <a:spLocks noGrp="1" noChangeArrowheads="1"/>
          </p:cNvSpPr>
          <p:nvPr>
            <p:ph type="body" idx="1"/>
          </p:nvPr>
        </p:nvSpPr>
        <p:spPr>
          <a:xfrm>
            <a:off x="509588" y="1244600"/>
            <a:ext cx="7772400" cy="3101975"/>
          </a:xfrm>
        </p:spPr>
        <p:txBody>
          <a:bodyPr/>
          <a:lstStyle/>
          <a:p>
            <a:pPr lvl="1"/>
            <a:endParaRPr lang="en-US" dirty="0" smtClean="0"/>
          </a:p>
          <a:p>
            <a:pPr>
              <a:buFont typeface="ZapfDingbats" pitchFamily="82" charset="2"/>
              <a:buNone/>
            </a:pPr>
            <a:r>
              <a:rPr lang="en-US" dirty="0" err="1">
                <a:solidFill>
                  <a:schemeClr val="accent2"/>
                </a:solidFill>
              </a:rPr>
              <a:t>Diffserv</a:t>
            </a:r>
            <a:r>
              <a:rPr lang="en-US" dirty="0">
                <a:solidFill>
                  <a:schemeClr val="accent2"/>
                </a:solidFill>
              </a:rPr>
              <a:t> approach:</a:t>
            </a:r>
            <a:r>
              <a:rPr lang="en-US" dirty="0"/>
              <a:t> </a:t>
            </a:r>
          </a:p>
          <a:p>
            <a:r>
              <a:rPr lang="en-US" dirty="0"/>
              <a:t>simple functions in network core, relatively complex functions at edge routers (or hosts)</a:t>
            </a:r>
          </a:p>
          <a:p>
            <a:r>
              <a:rPr lang="en-US" dirty="0" err="1"/>
              <a:t>Do’t</a:t>
            </a:r>
            <a:r>
              <a:rPr lang="en-US" dirty="0"/>
              <a:t> define define service classes, provide functional components to build service classes</a:t>
            </a: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133" name="Text Box 253"/>
          <p:cNvSpPr txBox="1">
            <a:spLocks noChangeArrowheads="1"/>
          </p:cNvSpPr>
          <p:nvPr/>
        </p:nvSpPr>
        <p:spPr bwMode="auto">
          <a:xfrm>
            <a:off x="297206" y="1813561"/>
            <a:ext cx="4070350" cy="1723754"/>
          </a:xfrm>
          <a:prstGeom prst="rect">
            <a:avLst/>
          </a:prstGeom>
          <a:noFill/>
          <a:ln w="12700">
            <a:noFill/>
            <a:miter lim="800000"/>
            <a:headEnd type="none" w="sm" len="sm"/>
            <a:tailEnd type="none" w="sm" len="sm"/>
          </a:ln>
          <a:effectLst/>
        </p:spPr>
        <p:txBody>
          <a:bodyPr>
            <a:prstTxWarp prst="textNoShape">
              <a:avLst/>
            </a:prstTxWarp>
            <a:spAutoFit/>
          </a:bodyPr>
          <a:lstStyle/>
          <a:p>
            <a:pPr marL="280988" indent="-280988">
              <a:lnSpc>
                <a:spcPct val="102000"/>
              </a:lnSpc>
              <a:spcBef>
                <a:spcPts val="0"/>
              </a:spcBef>
              <a:buClr>
                <a:schemeClr val="accent6">
                  <a:lumMod val="60000"/>
                  <a:lumOff val="40000"/>
                </a:schemeClr>
              </a:buClr>
            </a:pPr>
            <a:r>
              <a:rPr lang="en-US" sz="2400" u="sng" dirty="0">
                <a:solidFill>
                  <a:schemeClr val="accent2"/>
                </a:solidFill>
                <a:latin typeface="Verdana"/>
                <a:cs typeface="Verdana"/>
              </a:rPr>
              <a:t>Edge router:</a:t>
            </a:r>
          </a:p>
          <a:p>
            <a:pPr marL="280988" indent="-280988">
              <a:lnSpc>
                <a:spcPct val="102000"/>
              </a:lnSpc>
              <a:spcBef>
                <a:spcPts val="0"/>
              </a:spcBef>
              <a:buClr>
                <a:schemeClr val="accent6">
                  <a:lumMod val="60000"/>
                  <a:lumOff val="40000"/>
                </a:schemeClr>
              </a:buClr>
              <a:buSzPct val="85000"/>
              <a:buFont typeface="Wingdings" charset="2"/>
              <a:buChar char="§"/>
            </a:pPr>
            <a:r>
              <a:rPr lang="en-US" sz="2000" dirty="0">
                <a:solidFill>
                  <a:schemeClr val="accent2"/>
                </a:solidFill>
                <a:latin typeface="Verdana"/>
                <a:cs typeface="Verdana"/>
              </a:rPr>
              <a:t>per-flow</a:t>
            </a:r>
            <a:r>
              <a:rPr lang="en-US" sz="2000" dirty="0">
                <a:solidFill>
                  <a:schemeClr val="tx2"/>
                </a:solidFill>
                <a:latin typeface="Verdana"/>
                <a:cs typeface="Verdana"/>
              </a:rPr>
              <a:t> traffic management</a:t>
            </a:r>
          </a:p>
          <a:p>
            <a:pPr marL="280988" indent="-280988">
              <a:lnSpc>
                <a:spcPct val="102000"/>
              </a:lnSpc>
              <a:spcBef>
                <a:spcPts val="0"/>
              </a:spcBef>
              <a:buClr>
                <a:schemeClr val="accent6">
                  <a:lumMod val="60000"/>
                  <a:lumOff val="40000"/>
                </a:schemeClr>
              </a:buClr>
              <a:buSzPct val="85000"/>
              <a:buFont typeface="Wingdings" charset="2"/>
              <a:buChar char="§"/>
            </a:pPr>
            <a:r>
              <a:rPr lang="en-US" sz="2000" dirty="0">
                <a:solidFill>
                  <a:schemeClr val="tx2"/>
                </a:solidFill>
                <a:latin typeface="Verdana"/>
                <a:cs typeface="Verdana"/>
              </a:rPr>
              <a:t>marks packets as </a:t>
            </a:r>
            <a:r>
              <a:rPr lang="en-US" sz="2000" dirty="0">
                <a:solidFill>
                  <a:srgbClr val="00CC00"/>
                </a:solidFill>
                <a:latin typeface="Verdana"/>
                <a:cs typeface="Verdana"/>
              </a:rPr>
              <a:t>in-profile</a:t>
            </a:r>
            <a:r>
              <a:rPr lang="en-US" sz="2000" dirty="0">
                <a:solidFill>
                  <a:schemeClr val="tx2"/>
                </a:solidFill>
                <a:latin typeface="Verdana"/>
                <a:cs typeface="Verdana"/>
              </a:rPr>
              <a:t> and </a:t>
            </a:r>
            <a:r>
              <a:rPr lang="en-US" sz="2000" dirty="0">
                <a:solidFill>
                  <a:srgbClr val="FF0000"/>
                </a:solidFill>
                <a:latin typeface="Verdana"/>
                <a:cs typeface="Verdana"/>
              </a:rPr>
              <a:t>out-profile</a:t>
            </a:r>
            <a:r>
              <a:rPr lang="en-US" sz="2000" dirty="0">
                <a:solidFill>
                  <a:schemeClr val="tx2"/>
                </a:solidFill>
                <a:latin typeface="Verdana"/>
                <a:cs typeface="Verdana"/>
              </a:rPr>
              <a:t> </a:t>
            </a:r>
          </a:p>
        </p:txBody>
      </p:sp>
      <p:sp>
        <p:nvSpPr>
          <p:cNvPr id="251134" name="Text Box 254"/>
          <p:cNvSpPr txBox="1">
            <a:spLocks noChangeArrowheads="1"/>
          </p:cNvSpPr>
          <p:nvPr/>
        </p:nvSpPr>
        <p:spPr bwMode="auto">
          <a:xfrm>
            <a:off x="297206" y="4223951"/>
            <a:ext cx="4341812" cy="2351618"/>
          </a:xfrm>
          <a:prstGeom prst="rect">
            <a:avLst/>
          </a:prstGeom>
          <a:noFill/>
          <a:ln w="12700">
            <a:noFill/>
            <a:miter lim="800000"/>
            <a:headEnd type="none" w="sm" len="sm"/>
            <a:tailEnd type="none" w="sm" len="sm"/>
          </a:ln>
          <a:effectLst/>
        </p:spPr>
        <p:txBody>
          <a:bodyPr>
            <a:prstTxWarp prst="textNoShape">
              <a:avLst/>
            </a:prstTxWarp>
            <a:spAutoFit/>
          </a:bodyPr>
          <a:lstStyle/>
          <a:p>
            <a:pPr marL="280988" indent="-280988">
              <a:lnSpc>
                <a:spcPct val="102000"/>
              </a:lnSpc>
              <a:spcBef>
                <a:spcPts val="0"/>
              </a:spcBef>
              <a:buClr>
                <a:schemeClr val="accent6">
                  <a:lumMod val="60000"/>
                  <a:lumOff val="40000"/>
                </a:schemeClr>
              </a:buClr>
            </a:pPr>
            <a:r>
              <a:rPr lang="en-US" sz="2400" u="sng" dirty="0">
                <a:solidFill>
                  <a:srgbClr val="FF0000"/>
                </a:solidFill>
                <a:latin typeface="Verdana"/>
                <a:cs typeface="Verdana"/>
              </a:rPr>
              <a:t>Core router:</a:t>
            </a:r>
          </a:p>
          <a:p>
            <a:pPr marL="280988" indent="-280988">
              <a:lnSpc>
                <a:spcPct val="102000"/>
              </a:lnSpc>
              <a:spcBef>
                <a:spcPts val="0"/>
              </a:spcBef>
              <a:buClr>
                <a:schemeClr val="accent6">
                  <a:lumMod val="60000"/>
                  <a:lumOff val="40000"/>
                </a:schemeClr>
              </a:buClr>
              <a:buSzPct val="85000"/>
              <a:buFont typeface="Wingdings" charset="2"/>
              <a:buChar char="§"/>
            </a:pPr>
            <a:r>
              <a:rPr lang="en-US" sz="2000" dirty="0">
                <a:solidFill>
                  <a:srgbClr val="FF0000"/>
                </a:solidFill>
                <a:latin typeface="Verdana"/>
                <a:cs typeface="Verdana"/>
              </a:rPr>
              <a:t>per class</a:t>
            </a:r>
            <a:r>
              <a:rPr lang="en-US" sz="2000" dirty="0">
                <a:solidFill>
                  <a:schemeClr val="tx2"/>
                </a:solidFill>
                <a:latin typeface="Verdana"/>
                <a:cs typeface="Verdana"/>
              </a:rPr>
              <a:t> traffic management</a:t>
            </a:r>
            <a:endParaRPr lang="en-US" sz="2000" dirty="0" smtClean="0">
              <a:solidFill>
                <a:schemeClr val="tx2"/>
              </a:solidFill>
              <a:latin typeface="Verdana"/>
              <a:cs typeface="Verdana"/>
            </a:endParaRPr>
          </a:p>
          <a:p>
            <a:pPr marL="280988" indent="-280988">
              <a:lnSpc>
                <a:spcPct val="102000"/>
              </a:lnSpc>
              <a:spcBef>
                <a:spcPts val="0"/>
              </a:spcBef>
              <a:buClr>
                <a:schemeClr val="accent6">
                  <a:lumMod val="60000"/>
                  <a:lumOff val="40000"/>
                </a:schemeClr>
              </a:buClr>
              <a:buSzPct val="85000"/>
              <a:buFont typeface="Wingdings" charset="2"/>
              <a:buChar char="§"/>
            </a:pPr>
            <a:r>
              <a:rPr lang="en-US" sz="2000" dirty="0" smtClean="0">
                <a:solidFill>
                  <a:schemeClr val="tx2"/>
                </a:solidFill>
                <a:latin typeface="Verdana"/>
                <a:cs typeface="Verdana"/>
              </a:rPr>
              <a:t>buffering </a:t>
            </a:r>
            <a:r>
              <a:rPr lang="en-US" sz="2000" dirty="0">
                <a:solidFill>
                  <a:schemeClr val="tx2"/>
                </a:solidFill>
                <a:latin typeface="Verdana"/>
                <a:cs typeface="Verdana"/>
              </a:rPr>
              <a:t>and scheduling based on </a:t>
            </a:r>
            <a:r>
              <a:rPr lang="en-US" sz="2000" dirty="0">
                <a:solidFill>
                  <a:srgbClr val="FF0000"/>
                </a:solidFill>
                <a:latin typeface="Verdana"/>
                <a:cs typeface="Verdana"/>
              </a:rPr>
              <a:t>marking </a:t>
            </a:r>
            <a:r>
              <a:rPr lang="en-US" sz="2000" dirty="0">
                <a:latin typeface="Verdana"/>
                <a:cs typeface="Verdana"/>
              </a:rPr>
              <a:t>at edge</a:t>
            </a:r>
            <a:endParaRPr lang="en-US" sz="2000" dirty="0" smtClean="0">
              <a:latin typeface="Verdana"/>
              <a:cs typeface="Verdana"/>
            </a:endParaRPr>
          </a:p>
          <a:p>
            <a:pPr marL="280988" indent="-280988">
              <a:lnSpc>
                <a:spcPct val="102000"/>
              </a:lnSpc>
              <a:spcBef>
                <a:spcPts val="0"/>
              </a:spcBef>
              <a:buClr>
                <a:schemeClr val="accent6">
                  <a:lumMod val="60000"/>
                  <a:lumOff val="40000"/>
                </a:schemeClr>
              </a:buClr>
              <a:buSzPct val="85000"/>
              <a:buFont typeface="Wingdings" charset="2"/>
              <a:buChar char="§"/>
            </a:pPr>
            <a:r>
              <a:rPr lang="en-US" sz="2000" dirty="0" smtClean="0">
                <a:latin typeface="Verdana"/>
                <a:cs typeface="Verdana"/>
              </a:rPr>
              <a:t>preference </a:t>
            </a:r>
            <a:r>
              <a:rPr lang="en-US" sz="2000" dirty="0">
                <a:latin typeface="Verdana"/>
                <a:cs typeface="Verdana"/>
              </a:rPr>
              <a:t>given to </a:t>
            </a:r>
            <a:r>
              <a:rPr lang="en-US" sz="2000" dirty="0">
                <a:solidFill>
                  <a:srgbClr val="00CC00"/>
                </a:solidFill>
                <a:latin typeface="Verdana"/>
                <a:cs typeface="Verdana"/>
              </a:rPr>
              <a:t>in-profile </a:t>
            </a:r>
            <a:r>
              <a:rPr lang="en-US" sz="2000" dirty="0">
                <a:latin typeface="Verdana"/>
                <a:cs typeface="Verdana"/>
              </a:rPr>
              <a:t>packets</a:t>
            </a:r>
            <a:endParaRPr lang="en-US" sz="2000" dirty="0" smtClean="0">
              <a:latin typeface="Verdana"/>
              <a:cs typeface="Verdana"/>
            </a:endParaRPr>
          </a:p>
          <a:p>
            <a:pPr marL="280988" indent="-280988">
              <a:lnSpc>
                <a:spcPct val="102000"/>
              </a:lnSpc>
              <a:spcBef>
                <a:spcPts val="0"/>
              </a:spcBef>
              <a:buClr>
                <a:schemeClr val="accent6">
                  <a:lumMod val="60000"/>
                  <a:lumOff val="40000"/>
                </a:schemeClr>
              </a:buClr>
              <a:buSzPct val="85000"/>
              <a:buFont typeface="Wingdings" charset="2"/>
              <a:buChar char="§"/>
            </a:pPr>
            <a:r>
              <a:rPr lang="en-US" sz="2000" dirty="0" smtClean="0">
                <a:latin typeface="Verdana"/>
                <a:cs typeface="Verdana"/>
              </a:rPr>
              <a:t>Assured </a:t>
            </a:r>
            <a:r>
              <a:rPr lang="en-US" sz="2000" dirty="0">
                <a:latin typeface="Verdana"/>
                <a:cs typeface="Verdana"/>
              </a:rPr>
              <a:t>Forwarding</a:t>
            </a:r>
            <a:endParaRPr lang="en-US" sz="2000" dirty="0">
              <a:solidFill>
                <a:schemeClr val="tx2"/>
              </a:solidFill>
              <a:latin typeface="Verdana"/>
              <a:cs typeface="Verdana"/>
            </a:endParaRPr>
          </a:p>
        </p:txBody>
      </p:sp>
      <p:grpSp>
        <p:nvGrpSpPr>
          <p:cNvPr id="2" name="Group 2"/>
          <p:cNvGrpSpPr>
            <a:grpSpLocks/>
          </p:cNvGrpSpPr>
          <p:nvPr/>
        </p:nvGrpSpPr>
        <p:grpSpPr bwMode="auto">
          <a:xfrm>
            <a:off x="4313238" y="2647950"/>
            <a:ext cx="4691062" cy="3203575"/>
            <a:chOff x="2603" y="1673"/>
            <a:chExt cx="2955" cy="2018"/>
          </a:xfrm>
        </p:grpSpPr>
        <p:sp>
          <p:nvSpPr>
            <p:cNvPr id="250883" name="Line 3"/>
            <p:cNvSpPr>
              <a:spLocks noChangeShapeType="1"/>
            </p:cNvSpPr>
            <p:nvPr/>
          </p:nvSpPr>
          <p:spPr bwMode="auto">
            <a:xfrm flipV="1">
              <a:off x="5040" y="3552"/>
              <a:ext cx="298" cy="35"/>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grpSp>
          <p:nvGrpSpPr>
            <p:cNvPr id="3" name="Group 4"/>
            <p:cNvGrpSpPr>
              <a:grpSpLocks/>
            </p:cNvGrpSpPr>
            <p:nvPr/>
          </p:nvGrpSpPr>
          <p:grpSpPr bwMode="auto">
            <a:xfrm>
              <a:off x="2603" y="1673"/>
              <a:ext cx="2607" cy="1975"/>
              <a:chOff x="2603" y="1673"/>
              <a:chExt cx="2607" cy="1975"/>
            </a:xfrm>
          </p:grpSpPr>
          <p:sp>
            <p:nvSpPr>
              <p:cNvPr id="250885" name="Freeform 5"/>
              <p:cNvSpPr>
                <a:spLocks/>
              </p:cNvSpPr>
              <p:nvPr/>
            </p:nvSpPr>
            <p:spPr bwMode="auto">
              <a:xfrm>
                <a:off x="4223" y="2803"/>
                <a:ext cx="948" cy="845"/>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chemeClr val="accent1"/>
              </a:solidFill>
              <a:ln w="9525">
                <a:noFill/>
                <a:round/>
                <a:headEnd/>
                <a:tailEnd/>
              </a:ln>
              <a:effectLst/>
            </p:spPr>
            <p:txBody>
              <a:bodyPr wrap="none" anchor="ctr">
                <a:prstTxWarp prst="textNoShape">
                  <a:avLst/>
                </a:prstTxWarp>
              </a:bodyPr>
              <a:lstStyle/>
              <a:p>
                <a:endParaRPr lang="en-GB"/>
              </a:p>
            </p:txBody>
          </p:sp>
          <p:sp>
            <p:nvSpPr>
              <p:cNvPr id="250886" name="Freeform 6"/>
              <p:cNvSpPr>
                <a:spLocks/>
              </p:cNvSpPr>
              <p:nvPr/>
            </p:nvSpPr>
            <p:spPr bwMode="auto">
              <a:xfrm>
                <a:off x="4254" y="1781"/>
                <a:ext cx="734" cy="986"/>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1"/>
              </a:solidFill>
              <a:ln w="9525">
                <a:noFill/>
                <a:round/>
                <a:headEnd/>
                <a:tailEnd/>
              </a:ln>
              <a:effectLst/>
            </p:spPr>
            <p:txBody>
              <a:bodyPr wrap="none" anchor="ctr">
                <a:prstTxWarp prst="textNoShape">
                  <a:avLst/>
                </a:prstTxWarp>
              </a:bodyPr>
              <a:lstStyle/>
              <a:p>
                <a:endParaRPr lang="en-GB"/>
              </a:p>
            </p:txBody>
          </p:sp>
          <p:sp>
            <p:nvSpPr>
              <p:cNvPr id="250889" name="Line 9"/>
              <p:cNvSpPr>
                <a:spLocks noChangeShapeType="1"/>
              </p:cNvSpPr>
              <p:nvPr/>
            </p:nvSpPr>
            <p:spPr bwMode="auto">
              <a:xfrm>
                <a:off x="4712" y="2697"/>
                <a:ext cx="0" cy="169"/>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16" name="Line 236"/>
              <p:cNvSpPr>
                <a:spLocks noChangeShapeType="1"/>
              </p:cNvSpPr>
              <p:nvPr/>
            </p:nvSpPr>
            <p:spPr bwMode="auto">
              <a:xfrm flipV="1">
                <a:off x="4394" y="1893"/>
                <a:ext cx="188" cy="219"/>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17" name="Line 237"/>
              <p:cNvSpPr>
                <a:spLocks noChangeShapeType="1"/>
              </p:cNvSpPr>
              <p:nvPr/>
            </p:nvSpPr>
            <p:spPr bwMode="auto">
              <a:xfrm>
                <a:off x="4645" y="1893"/>
                <a:ext cx="0" cy="256"/>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18" name="Line 238"/>
              <p:cNvSpPr>
                <a:spLocks noChangeShapeType="1"/>
              </p:cNvSpPr>
              <p:nvPr/>
            </p:nvSpPr>
            <p:spPr bwMode="auto">
              <a:xfrm>
                <a:off x="4394" y="2149"/>
                <a:ext cx="125" cy="0"/>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19" name="Line 239"/>
              <p:cNvSpPr>
                <a:spLocks noChangeShapeType="1"/>
              </p:cNvSpPr>
              <p:nvPr/>
            </p:nvSpPr>
            <p:spPr bwMode="auto">
              <a:xfrm>
                <a:off x="4739" y="2149"/>
                <a:ext cx="189" cy="36"/>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20" name="Line 240"/>
              <p:cNvSpPr>
                <a:spLocks noChangeShapeType="1"/>
              </p:cNvSpPr>
              <p:nvPr/>
            </p:nvSpPr>
            <p:spPr bwMode="auto">
              <a:xfrm>
                <a:off x="4645" y="2222"/>
                <a:ext cx="63" cy="402"/>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21" name="Line 241"/>
              <p:cNvSpPr>
                <a:spLocks noChangeShapeType="1"/>
              </p:cNvSpPr>
              <p:nvPr/>
            </p:nvSpPr>
            <p:spPr bwMode="auto">
              <a:xfrm>
                <a:off x="4739" y="2917"/>
                <a:ext cx="0" cy="329"/>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23" name="Line 243"/>
              <p:cNvSpPr>
                <a:spLocks noChangeShapeType="1"/>
              </p:cNvSpPr>
              <p:nvPr/>
            </p:nvSpPr>
            <p:spPr bwMode="auto">
              <a:xfrm>
                <a:off x="4739" y="3282"/>
                <a:ext cx="157" cy="256"/>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24" name="Line 244"/>
              <p:cNvSpPr>
                <a:spLocks noChangeShapeType="1"/>
              </p:cNvSpPr>
              <p:nvPr/>
            </p:nvSpPr>
            <p:spPr bwMode="auto">
              <a:xfrm>
                <a:off x="4394" y="2149"/>
                <a:ext cx="282" cy="512"/>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0887" name="Freeform 7"/>
              <p:cNvSpPr>
                <a:spLocks/>
              </p:cNvSpPr>
              <p:nvPr/>
            </p:nvSpPr>
            <p:spPr bwMode="auto">
              <a:xfrm>
                <a:off x="3106" y="1819"/>
                <a:ext cx="979" cy="1128"/>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chemeClr val="accent1"/>
              </a:solidFill>
              <a:ln w="9525">
                <a:noFill/>
                <a:round/>
                <a:headEnd/>
                <a:tailEnd/>
              </a:ln>
              <a:effectLst/>
            </p:spPr>
            <p:txBody>
              <a:bodyPr wrap="none" anchor="ctr">
                <a:prstTxWarp prst="textNoShape">
                  <a:avLst/>
                </a:prstTxWarp>
              </a:bodyPr>
              <a:lstStyle/>
              <a:p>
                <a:endParaRPr lang="en-GB"/>
              </a:p>
            </p:txBody>
          </p:sp>
          <p:pic>
            <p:nvPicPr>
              <p:cNvPr id="250888" name="Picture 8" descr="ws"/>
              <p:cNvPicPr>
                <a:picLocks noChangeAspect="1" noChangeArrowheads="1"/>
              </p:cNvPicPr>
              <p:nvPr/>
            </p:nvPicPr>
            <p:blipFill>
              <a:blip r:embed="rId3"/>
              <a:srcRect/>
              <a:stretch>
                <a:fillRect/>
              </a:stretch>
            </p:blipFill>
            <p:spPr bwMode="auto">
              <a:xfrm>
                <a:off x="2603" y="2551"/>
                <a:ext cx="231" cy="235"/>
              </a:xfrm>
              <a:prstGeom prst="rect">
                <a:avLst/>
              </a:prstGeom>
              <a:solidFill>
                <a:schemeClr val="accent2"/>
              </a:solidFill>
            </p:spPr>
          </p:pic>
          <p:grpSp>
            <p:nvGrpSpPr>
              <p:cNvPr id="4" name="Group 10"/>
              <p:cNvGrpSpPr>
                <a:grpSpLocks/>
              </p:cNvGrpSpPr>
              <p:nvPr/>
            </p:nvGrpSpPr>
            <p:grpSpPr bwMode="auto">
              <a:xfrm>
                <a:off x="3068" y="2587"/>
                <a:ext cx="217" cy="101"/>
                <a:chOff x="3600" y="219"/>
                <a:chExt cx="360" cy="175"/>
              </a:xfrm>
            </p:grpSpPr>
            <p:sp>
              <p:nvSpPr>
                <p:cNvPr id="250891" name="Oval 11"/>
                <p:cNvSpPr>
                  <a:spLocks noChangeArrowheads="1"/>
                </p:cNvSpPr>
                <p:nvPr/>
              </p:nvSpPr>
              <p:spPr bwMode="auto">
                <a:xfrm>
                  <a:off x="3603" y="297"/>
                  <a:ext cx="357" cy="97"/>
                </a:xfrm>
                <a:prstGeom prst="ellipse">
                  <a:avLst/>
                </a:prstGeom>
                <a:solidFill>
                  <a:srgbClr val="0000FF"/>
                </a:solidFill>
                <a:ln w="12700">
                  <a:solidFill>
                    <a:schemeClr val="tx1"/>
                  </a:solidFill>
                  <a:round/>
                  <a:headEnd/>
                  <a:tailEnd/>
                </a:ln>
                <a:effectLst/>
              </p:spPr>
              <p:txBody>
                <a:bodyPr wrap="none" anchor="ctr">
                  <a:prstTxWarp prst="textNoShape">
                    <a:avLst/>
                  </a:prstTxWarp>
                </a:bodyPr>
                <a:lstStyle/>
                <a:p>
                  <a:endParaRPr lang="en-GB"/>
                </a:p>
              </p:txBody>
            </p:sp>
            <p:sp>
              <p:nvSpPr>
                <p:cNvPr id="250892" name="Line 1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893" name="Line 1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894" name="Rectangle 14"/>
                <p:cNvSpPr>
                  <a:spLocks noChangeArrowheads="1"/>
                </p:cNvSpPr>
                <p:nvPr/>
              </p:nvSpPr>
              <p:spPr bwMode="auto">
                <a:xfrm>
                  <a:off x="3603" y="289"/>
                  <a:ext cx="354" cy="59"/>
                </a:xfrm>
                <a:prstGeom prst="rect">
                  <a:avLst/>
                </a:prstGeom>
                <a:solidFill>
                  <a:srgbClr val="0000FF"/>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0895" name="Oval 15"/>
                <p:cNvSpPr>
                  <a:spLocks noChangeArrowheads="1"/>
                </p:cNvSpPr>
                <p:nvPr/>
              </p:nvSpPr>
              <p:spPr bwMode="auto">
                <a:xfrm>
                  <a:off x="3600" y="219"/>
                  <a:ext cx="357" cy="113"/>
                </a:xfrm>
                <a:prstGeom prst="ellipse">
                  <a:avLst/>
                </a:prstGeom>
                <a:solidFill>
                  <a:srgbClr val="0000FF"/>
                </a:solidFill>
                <a:ln w="12700">
                  <a:solidFill>
                    <a:schemeClr val="tx1"/>
                  </a:solidFill>
                  <a:round/>
                  <a:headEnd/>
                  <a:tailEnd/>
                </a:ln>
                <a:effectLst/>
              </p:spPr>
              <p:txBody>
                <a:bodyPr wrap="none" anchor="ctr">
                  <a:prstTxWarp prst="textNoShape">
                    <a:avLst/>
                  </a:prstTxWarp>
                </a:bodyPr>
                <a:lstStyle/>
                <a:p>
                  <a:endParaRPr lang="en-GB"/>
                </a:p>
              </p:txBody>
            </p:sp>
            <p:grpSp>
              <p:nvGrpSpPr>
                <p:cNvPr id="5" name="Group 16"/>
                <p:cNvGrpSpPr>
                  <a:grpSpLocks/>
                </p:cNvGrpSpPr>
                <p:nvPr/>
              </p:nvGrpSpPr>
              <p:grpSpPr bwMode="auto">
                <a:xfrm>
                  <a:off x="3686" y="244"/>
                  <a:ext cx="177" cy="66"/>
                  <a:chOff x="2848" y="848"/>
                  <a:chExt cx="140" cy="98"/>
                </a:xfrm>
              </p:grpSpPr>
              <p:sp>
                <p:nvSpPr>
                  <p:cNvPr id="250897" name="Line 1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898" name="Line 1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899" name="Line 1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6" name="Group 20"/>
                <p:cNvGrpSpPr>
                  <a:grpSpLocks/>
                </p:cNvGrpSpPr>
                <p:nvPr/>
              </p:nvGrpSpPr>
              <p:grpSpPr bwMode="auto">
                <a:xfrm flipV="1">
                  <a:off x="3686" y="243"/>
                  <a:ext cx="177" cy="66"/>
                  <a:chOff x="2848" y="848"/>
                  <a:chExt cx="140" cy="98"/>
                </a:xfrm>
              </p:grpSpPr>
              <p:sp>
                <p:nvSpPr>
                  <p:cNvPr id="250901" name="Line 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02" name="Line 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03" name="Line 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50904" name="Line 24"/>
              <p:cNvSpPr>
                <a:spLocks noChangeShapeType="1"/>
              </p:cNvSpPr>
              <p:nvPr/>
            </p:nvSpPr>
            <p:spPr bwMode="auto">
              <a:xfrm flipV="1">
                <a:off x="3232" y="2386"/>
                <a:ext cx="132" cy="201"/>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0905" name="Line 25"/>
              <p:cNvSpPr>
                <a:spLocks noChangeShapeType="1"/>
              </p:cNvSpPr>
              <p:nvPr/>
            </p:nvSpPr>
            <p:spPr bwMode="auto">
              <a:xfrm flipV="1">
                <a:off x="3860" y="2184"/>
                <a:ext cx="66" cy="167"/>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0906" name="Line 26"/>
              <p:cNvSpPr>
                <a:spLocks noChangeShapeType="1"/>
              </p:cNvSpPr>
              <p:nvPr/>
            </p:nvSpPr>
            <p:spPr bwMode="auto">
              <a:xfrm>
                <a:off x="3860" y="2419"/>
                <a:ext cx="66" cy="202"/>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0907" name="Line 27"/>
              <p:cNvSpPr>
                <a:spLocks noChangeShapeType="1"/>
              </p:cNvSpPr>
              <p:nvPr/>
            </p:nvSpPr>
            <p:spPr bwMode="auto">
              <a:xfrm>
                <a:off x="3265" y="2116"/>
                <a:ext cx="99" cy="235"/>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pic>
            <p:nvPicPr>
              <p:cNvPr id="250908" name="Picture 28" descr="ws"/>
              <p:cNvPicPr>
                <a:picLocks noChangeAspect="1" noChangeArrowheads="1"/>
              </p:cNvPicPr>
              <p:nvPr/>
            </p:nvPicPr>
            <p:blipFill>
              <a:blip r:embed="rId3"/>
              <a:srcRect/>
              <a:stretch>
                <a:fillRect/>
              </a:stretch>
            </p:blipFill>
            <p:spPr bwMode="auto">
              <a:xfrm>
                <a:off x="2603" y="2185"/>
                <a:ext cx="231" cy="236"/>
              </a:xfrm>
              <a:prstGeom prst="rect">
                <a:avLst/>
              </a:prstGeom>
              <a:solidFill>
                <a:schemeClr val="accent2"/>
              </a:solidFill>
            </p:spPr>
          </p:pic>
          <p:grpSp>
            <p:nvGrpSpPr>
              <p:cNvPr id="7" name="Group 29"/>
              <p:cNvGrpSpPr>
                <a:grpSpLocks/>
              </p:cNvGrpSpPr>
              <p:nvPr/>
            </p:nvGrpSpPr>
            <p:grpSpPr bwMode="auto">
              <a:xfrm>
                <a:off x="4591" y="2627"/>
                <a:ext cx="216" cy="103"/>
                <a:chOff x="3600" y="219"/>
                <a:chExt cx="360" cy="175"/>
              </a:xfrm>
            </p:grpSpPr>
            <p:sp>
              <p:nvSpPr>
                <p:cNvPr id="250910" name="Oval 30"/>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0911" name="Line 3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12" name="Line 3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13" name="Rectangle 33"/>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0914" name="Oval 34"/>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8" name="Group 35"/>
                <p:cNvGrpSpPr>
                  <a:grpSpLocks/>
                </p:cNvGrpSpPr>
                <p:nvPr/>
              </p:nvGrpSpPr>
              <p:grpSpPr bwMode="auto">
                <a:xfrm>
                  <a:off x="3686" y="244"/>
                  <a:ext cx="177" cy="66"/>
                  <a:chOff x="2848" y="848"/>
                  <a:chExt cx="140" cy="98"/>
                </a:xfrm>
              </p:grpSpPr>
              <p:sp>
                <p:nvSpPr>
                  <p:cNvPr id="250916" name="Line 3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17" name="Line 3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18" name="Line 3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9" name="Group 39"/>
                <p:cNvGrpSpPr>
                  <a:grpSpLocks/>
                </p:cNvGrpSpPr>
                <p:nvPr/>
              </p:nvGrpSpPr>
              <p:grpSpPr bwMode="auto">
                <a:xfrm flipV="1">
                  <a:off x="3686" y="243"/>
                  <a:ext cx="177" cy="66"/>
                  <a:chOff x="2848" y="848"/>
                  <a:chExt cx="140" cy="98"/>
                </a:xfrm>
              </p:grpSpPr>
              <p:sp>
                <p:nvSpPr>
                  <p:cNvPr id="250920" name="Line 4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21" name="Line 4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22" name="Line 4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10" name="Group 43"/>
              <p:cNvGrpSpPr>
                <a:grpSpLocks/>
              </p:cNvGrpSpPr>
              <p:nvPr/>
            </p:nvGrpSpPr>
            <p:grpSpPr bwMode="auto">
              <a:xfrm>
                <a:off x="4621" y="2838"/>
                <a:ext cx="218" cy="104"/>
                <a:chOff x="3600" y="219"/>
                <a:chExt cx="360" cy="175"/>
              </a:xfrm>
            </p:grpSpPr>
            <p:sp>
              <p:nvSpPr>
                <p:cNvPr id="250924" name="Oval 4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0925" name="Line 4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26" name="Line 4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27" name="Rectangle 4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0928" name="Oval 4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11" name="Group 49"/>
                <p:cNvGrpSpPr>
                  <a:grpSpLocks/>
                </p:cNvGrpSpPr>
                <p:nvPr/>
              </p:nvGrpSpPr>
              <p:grpSpPr bwMode="auto">
                <a:xfrm>
                  <a:off x="3686" y="244"/>
                  <a:ext cx="177" cy="66"/>
                  <a:chOff x="2848" y="848"/>
                  <a:chExt cx="140" cy="98"/>
                </a:xfrm>
              </p:grpSpPr>
              <p:sp>
                <p:nvSpPr>
                  <p:cNvPr id="250930" name="Line 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31" name="Line 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32" name="Line 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2" name="Group 53"/>
                <p:cNvGrpSpPr>
                  <a:grpSpLocks/>
                </p:cNvGrpSpPr>
                <p:nvPr/>
              </p:nvGrpSpPr>
              <p:grpSpPr bwMode="auto">
                <a:xfrm flipV="1">
                  <a:off x="3686" y="243"/>
                  <a:ext cx="177" cy="66"/>
                  <a:chOff x="2848" y="848"/>
                  <a:chExt cx="140" cy="98"/>
                </a:xfrm>
              </p:grpSpPr>
              <p:sp>
                <p:nvSpPr>
                  <p:cNvPr id="250934" name="Line 5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35" name="Line 5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36" name="Line 5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13" name="Group 57"/>
              <p:cNvGrpSpPr>
                <a:grpSpLocks/>
              </p:cNvGrpSpPr>
              <p:nvPr/>
            </p:nvGrpSpPr>
            <p:grpSpPr bwMode="auto">
              <a:xfrm>
                <a:off x="4865" y="3507"/>
                <a:ext cx="218" cy="101"/>
                <a:chOff x="3600" y="219"/>
                <a:chExt cx="360" cy="175"/>
              </a:xfrm>
            </p:grpSpPr>
            <p:sp>
              <p:nvSpPr>
                <p:cNvPr id="250938" name="Oval 58"/>
                <p:cNvSpPr>
                  <a:spLocks noChangeArrowheads="1"/>
                </p:cNvSpPr>
                <p:nvPr/>
              </p:nvSpPr>
              <p:spPr bwMode="auto">
                <a:xfrm>
                  <a:off x="3603" y="297"/>
                  <a:ext cx="357" cy="97"/>
                </a:xfrm>
                <a:prstGeom prst="ellipse">
                  <a:avLst/>
                </a:prstGeom>
                <a:solidFill>
                  <a:srgbClr val="0000FF"/>
                </a:solidFill>
                <a:ln w="12700">
                  <a:solidFill>
                    <a:schemeClr val="tx1"/>
                  </a:solidFill>
                  <a:round/>
                  <a:headEnd/>
                  <a:tailEnd/>
                </a:ln>
                <a:effectLst/>
              </p:spPr>
              <p:txBody>
                <a:bodyPr wrap="none" anchor="ctr">
                  <a:prstTxWarp prst="textNoShape">
                    <a:avLst/>
                  </a:prstTxWarp>
                </a:bodyPr>
                <a:lstStyle/>
                <a:p>
                  <a:endParaRPr lang="en-GB"/>
                </a:p>
              </p:txBody>
            </p:sp>
            <p:sp>
              <p:nvSpPr>
                <p:cNvPr id="250939" name="Line 5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40" name="Line 6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41" name="Rectangle 61"/>
                <p:cNvSpPr>
                  <a:spLocks noChangeArrowheads="1"/>
                </p:cNvSpPr>
                <p:nvPr/>
              </p:nvSpPr>
              <p:spPr bwMode="auto">
                <a:xfrm>
                  <a:off x="3603" y="289"/>
                  <a:ext cx="354" cy="59"/>
                </a:xfrm>
                <a:prstGeom prst="rect">
                  <a:avLst/>
                </a:prstGeom>
                <a:solidFill>
                  <a:srgbClr val="0000FF"/>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0942" name="Oval 62"/>
                <p:cNvSpPr>
                  <a:spLocks noChangeArrowheads="1"/>
                </p:cNvSpPr>
                <p:nvPr/>
              </p:nvSpPr>
              <p:spPr bwMode="auto">
                <a:xfrm>
                  <a:off x="3600" y="219"/>
                  <a:ext cx="357" cy="113"/>
                </a:xfrm>
                <a:prstGeom prst="ellipse">
                  <a:avLst/>
                </a:prstGeom>
                <a:solidFill>
                  <a:srgbClr val="0000FF"/>
                </a:solidFill>
                <a:ln w="12700">
                  <a:solidFill>
                    <a:schemeClr val="tx1"/>
                  </a:solidFill>
                  <a:round/>
                  <a:headEnd/>
                  <a:tailEnd/>
                </a:ln>
                <a:effectLst/>
              </p:spPr>
              <p:txBody>
                <a:bodyPr wrap="none" anchor="ctr">
                  <a:prstTxWarp prst="textNoShape">
                    <a:avLst/>
                  </a:prstTxWarp>
                </a:bodyPr>
                <a:lstStyle/>
                <a:p>
                  <a:endParaRPr lang="en-GB"/>
                </a:p>
              </p:txBody>
            </p:sp>
            <p:grpSp>
              <p:nvGrpSpPr>
                <p:cNvPr id="14" name="Group 63"/>
                <p:cNvGrpSpPr>
                  <a:grpSpLocks/>
                </p:cNvGrpSpPr>
                <p:nvPr/>
              </p:nvGrpSpPr>
              <p:grpSpPr bwMode="auto">
                <a:xfrm>
                  <a:off x="3686" y="244"/>
                  <a:ext cx="177" cy="66"/>
                  <a:chOff x="2848" y="848"/>
                  <a:chExt cx="140" cy="98"/>
                </a:xfrm>
              </p:grpSpPr>
              <p:sp>
                <p:nvSpPr>
                  <p:cNvPr id="250944" name="Line 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45" name="Line 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46" name="Line 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5" name="Group 67"/>
                <p:cNvGrpSpPr>
                  <a:grpSpLocks/>
                </p:cNvGrpSpPr>
                <p:nvPr/>
              </p:nvGrpSpPr>
              <p:grpSpPr bwMode="auto">
                <a:xfrm flipV="1">
                  <a:off x="3686" y="243"/>
                  <a:ext cx="177" cy="66"/>
                  <a:chOff x="2848" y="848"/>
                  <a:chExt cx="140" cy="98"/>
                </a:xfrm>
              </p:grpSpPr>
              <p:sp>
                <p:nvSpPr>
                  <p:cNvPr id="250948" name="Line 6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49" name="Line 6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50" name="Line 7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50951" name="Line 71"/>
              <p:cNvSpPr>
                <a:spLocks noChangeShapeType="1"/>
              </p:cNvSpPr>
              <p:nvPr/>
            </p:nvSpPr>
            <p:spPr bwMode="auto">
              <a:xfrm>
                <a:off x="4040" y="2133"/>
                <a:ext cx="264" cy="0"/>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grpSp>
            <p:nvGrpSpPr>
              <p:cNvPr id="16" name="Group 72"/>
              <p:cNvGrpSpPr>
                <a:grpSpLocks/>
              </p:cNvGrpSpPr>
              <p:nvPr/>
            </p:nvGrpSpPr>
            <p:grpSpPr bwMode="auto">
              <a:xfrm>
                <a:off x="4193" y="2098"/>
                <a:ext cx="217" cy="105"/>
                <a:chOff x="3600" y="219"/>
                <a:chExt cx="360" cy="175"/>
              </a:xfrm>
            </p:grpSpPr>
            <p:sp>
              <p:nvSpPr>
                <p:cNvPr id="250953" name="Oval 73"/>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0954" name="Line 7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55" name="Line 7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56" name="Rectangle 76"/>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0957" name="Oval 77"/>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17" name="Group 78"/>
                <p:cNvGrpSpPr>
                  <a:grpSpLocks/>
                </p:cNvGrpSpPr>
                <p:nvPr/>
              </p:nvGrpSpPr>
              <p:grpSpPr bwMode="auto">
                <a:xfrm>
                  <a:off x="3686" y="244"/>
                  <a:ext cx="177" cy="66"/>
                  <a:chOff x="2848" y="848"/>
                  <a:chExt cx="140" cy="98"/>
                </a:xfrm>
              </p:grpSpPr>
              <p:sp>
                <p:nvSpPr>
                  <p:cNvPr id="250959" name="Line 7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60" name="Line 8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61" name="Line 8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18" name="Group 82"/>
                <p:cNvGrpSpPr>
                  <a:grpSpLocks/>
                </p:cNvGrpSpPr>
                <p:nvPr/>
              </p:nvGrpSpPr>
              <p:grpSpPr bwMode="auto">
                <a:xfrm flipV="1">
                  <a:off x="3686" y="243"/>
                  <a:ext cx="177" cy="66"/>
                  <a:chOff x="2848" y="848"/>
                  <a:chExt cx="140" cy="98"/>
                </a:xfrm>
              </p:grpSpPr>
              <p:sp>
                <p:nvSpPr>
                  <p:cNvPr id="250963" name="Line 8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64" name="Line 8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65" name="Line 8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19" name="Group 86"/>
              <p:cNvGrpSpPr>
                <a:grpSpLocks/>
              </p:cNvGrpSpPr>
              <p:nvPr/>
            </p:nvGrpSpPr>
            <p:grpSpPr bwMode="auto">
              <a:xfrm>
                <a:off x="3101" y="2050"/>
                <a:ext cx="217" cy="100"/>
                <a:chOff x="3600" y="219"/>
                <a:chExt cx="360" cy="175"/>
              </a:xfrm>
            </p:grpSpPr>
            <p:sp>
              <p:nvSpPr>
                <p:cNvPr id="250967" name="Oval 87"/>
                <p:cNvSpPr>
                  <a:spLocks noChangeArrowheads="1"/>
                </p:cNvSpPr>
                <p:nvPr/>
              </p:nvSpPr>
              <p:spPr bwMode="auto">
                <a:xfrm>
                  <a:off x="3603" y="297"/>
                  <a:ext cx="357" cy="97"/>
                </a:xfrm>
                <a:prstGeom prst="ellipse">
                  <a:avLst/>
                </a:prstGeom>
                <a:solidFill>
                  <a:srgbClr val="0000FF"/>
                </a:solidFill>
                <a:ln w="12700">
                  <a:solidFill>
                    <a:schemeClr val="tx1"/>
                  </a:solidFill>
                  <a:round/>
                  <a:headEnd/>
                  <a:tailEnd/>
                </a:ln>
                <a:effectLst/>
              </p:spPr>
              <p:txBody>
                <a:bodyPr wrap="none" anchor="ctr">
                  <a:prstTxWarp prst="textNoShape">
                    <a:avLst/>
                  </a:prstTxWarp>
                </a:bodyPr>
                <a:lstStyle/>
                <a:p>
                  <a:endParaRPr lang="en-GB"/>
                </a:p>
              </p:txBody>
            </p:sp>
            <p:sp>
              <p:nvSpPr>
                <p:cNvPr id="250968" name="Line 8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69" name="Line 8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70" name="Rectangle 90"/>
                <p:cNvSpPr>
                  <a:spLocks noChangeArrowheads="1"/>
                </p:cNvSpPr>
                <p:nvPr/>
              </p:nvSpPr>
              <p:spPr bwMode="auto">
                <a:xfrm>
                  <a:off x="3603" y="289"/>
                  <a:ext cx="354" cy="59"/>
                </a:xfrm>
                <a:prstGeom prst="rect">
                  <a:avLst/>
                </a:prstGeom>
                <a:solidFill>
                  <a:srgbClr val="0000FF"/>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0971" name="Oval 91"/>
                <p:cNvSpPr>
                  <a:spLocks noChangeArrowheads="1"/>
                </p:cNvSpPr>
                <p:nvPr/>
              </p:nvSpPr>
              <p:spPr bwMode="auto">
                <a:xfrm>
                  <a:off x="3600" y="219"/>
                  <a:ext cx="357" cy="113"/>
                </a:xfrm>
                <a:prstGeom prst="ellipse">
                  <a:avLst/>
                </a:prstGeom>
                <a:solidFill>
                  <a:srgbClr val="0000FF"/>
                </a:solidFill>
                <a:ln w="12700">
                  <a:solidFill>
                    <a:schemeClr val="tx1"/>
                  </a:solidFill>
                  <a:round/>
                  <a:headEnd/>
                  <a:tailEnd/>
                </a:ln>
                <a:effectLst/>
              </p:spPr>
              <p:txBody>
                <a:bodyPr wrap="none" anchor="ctr">
                  <a:prstTxWarp prst="textNoShape">
                    <a:avLst/>
                  </a:prstTxWarp>
                </a:bodyPr>
                <a:lstStyle/>
                <a:p>
                  <a:endParaRPr lang="en-GB"/>
                </a:p>
              </p:txBody>
            </p:sp>
            <p:grpSp>
              <p:nvGrpSpPr>
                <p:cNvPr id="20" name="Group 92"/>
                <p:cNvGrpSpPr>
                  <a:grpSpLocks/>
                </p:cNvGrpSpPr>
                <p:nvPr/>
              </p:nvGrpSpPr>
              <p:grpSpPr bwMode="auto">
                <a:xfrm>
                  <a:off x="3686" y="244"/>
                  <a:ext cx="177" cy="66"/>
                  <a:chOff x="2848" y="848"/>
                  <a:chExt cx="140" cy="98"/>
                </a:xfrm>
              </p:grpSpPr>
              <p:sp>
                <p:nvSpPr>
                  <p:cNvPr id="250973" name="Line 9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74" name="Line 9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75" name="Line 9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1" name="Group 96"/>
                <p:cNvGrpSpPr>
                  <a:grpSpLocks/>
                </p:cNvGrpSpPr>
                <p:nvPr/>
              </p:nvGrpSpPr>
              <p:grpSpPr bwMode="auto">
                <a:xfrm flipV="1">
                  <a:off x="3686" y="243"/>
                  <a:ext cx="177" cy="66"/>
                  <a:chOff x="2848" y="848"/>
                  <a:chExt cx="140" cy="98"/>
                </a:xfrm>
              </p:grpSpPr>
              <p:sp>
                <p:nvSpPr>
                  <p:cNvPr id="250977" name="Line 9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78" name="Line 9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79" name="Line 9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2" name="Group 100"/>
              <p:cNvGrpSpPr>
                <a:grpSpLocks/>
              </p:cNvGrpSpPr>
              <p:nvPr/>
            </p:nvGrpSpPr>
            <p:grpSpPr bwMode="auto">
              <a:xfrm>
                <a:off x="3893" y="2587"/>
                <a:ext cx="217" cy="103"/>
                <a:chOff x="3600" y="219"/>
                <a:chExt cx="360" cy="175"/>
              </a:xfrm>
            </p:grpSpPr>
            <p:sp>
              <p:nvSpPr>
                <p:cNvPr id="250981" name="Oval 101"/>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0982" name="Line 10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83" name="Line 10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84" name="Rectangle 104"/>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0985" name="Oval 105"/>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23" name="Group 106"/>
                <p:cNvGrpSpPr>
                  <a:grpSpLocks/>
                </p:cNvGrpSpPr>
                <p:nvPr/>
              </p:nvGrpSpPr>
              <p:grpSpPr bwMode="auto">
                <a:xfrm>
                  <a:off x="3686" y="244"/>
                  <a:ext cx="177" cy="66"/>
                  <a:chOff x="2848" y="848"/>
                  <a:chExt cx="140" cy="98"/>
                </a:xfrm>
              </p:grpSpPr>
              <p:sp>
                <p:nvSpPr>
                  <p:cNvPr id="250987" name="Line 10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88" name="Line 10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89" name="Line 10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4" name="Group 110"/>
                <p:cNvGrpSpPr>
                  <a:grpSpLocks/>
                </p:cNvGrpSpPr>
                <p:nvPr/>
              </p:nvGrpSpPr>
              <p:grpSpPr bwMode="auto">
                <a:xfrm flipV="1">
                  <a:off x="3686" y="243"/>
                  <a:ext cx="177" cy="66"/>
                  <a:chOff x="2848" y="848"/>
                  <a:chExt cx="140" cy="98"/>
                </a:xfrm>
              </p:grpSpPr>
              <p:sp>
                <p:nvSpPr>
                  <p:cNvPr id="250991" name="Line 1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92" name="Line 1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0993" name="Line 1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5" name="Group 114"/>
              <p:cNvGrpSpPr>
                <a:grpSpLocks/>
              </p:cNvGrpSpPr>
              <p:nvPr/>
            </p:nvGrpSpPr>
            <p:grpSpPr bwMode="auto">
              <a:xfrm>
                <a:off x="3893" y="2082"/>
                <a:ext cx="217" cy="105"/>
                <a:chOff x="3600" y="219"/>
                <a:chExt cx="360" cy="175"/>
              </a:xfrm>
            </p:grpSpPr>
            <p:sp>
              <p:nvSpPr>
                <p:cNvPr id="250995" name="Oval 11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0996" name="Line 11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97" name="Line 11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0998" name="Rectangle 11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0999" name="Oval 11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26" name="Group 120"/>
                <p:cNvGrpSpPr>
                  <a:grpSpLocks/>
                </p:cNvGrpSpPr>
                <p:nvPr/>
              </p:nvGrpSpPr>
              <p:grpSpPr bwMode="auto">
                <a:xfrm>
                  <a:off x="3686" y="244"/>
                  <a:ext cx="177" cy="66"/>
                  <a:chOff x="2848" y="848"/>
                  <a:chExt cx="140" cy="98"/>
                </a:xfrm>
              </p:grpSpPr>
              <p:sp>
                <p:nvSpPr>
                  <p:cNvPr id="251001" name="Line 1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02" name="Line 1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03" name="Line 1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7" name="Group 124"/>
                <p:cNvGrpSpPr>
                  <a:grpSpLocks/>
                </p:cNvGrpSpPr>
                <p:nvPr/>
              </p:nvGrpSpPr>
              <p:grpSpPr bwMode="auto">
                <a:xfrm flipV="1">
                  <a:off x="3686" y="243"/>
                  <a:ext cx="177" cy="66"/>
                  <a:chOff x="2848" y="848"/>
                  <a:chExt cx="140" cy="98"/>
                </a:xfrm>
              </p:grpSpPr>
              <p:sp>
                <p:nvSpPr>
                  <p:cNvPr id="251005" name="Line 1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06" name="Line 1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07" name="Line 1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8" name="Group 128"/>
              <p:cNvGrpSpPr>
                <a:grpSpLocks/>
              </p:cNvGrpSpPr>
              <p:nvPr/>
            </p:nvGrpSpPr>
            <p:grpSpPr bwMode="auto">
              <a:xfrm>
                <a:off x="4896" y="2133"/>
                <a:ext cx="217" cy="104"/>
                <a:chOff x="3600" y="219"/>
                <a:chExt cx="360" cy="175"/>
              </a:xfrm>
            </p:grpSpPr>
            <p:sp>
              <p:nvSpPr>
                <p:cNvPr id="251009" name="Oval 12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1010" name="Line 13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11" name="Line 13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12" name="Rectangle 13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1013" name="Oval 13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29" name="Group 134"/>
                <p:cNvGrpSpPr>
                  <a:grpSpLocks/>
                </p:cNvGrpSpPr>
                <p:nvPr/>
              </p:nvGrpSpPr>
              <p:grpSpPr bwMode="auto">
                <a:xfrm>
                  <a:off x="3686" y="244"/>
                  <a:ext cx="177" cy="66"/>
                  <a:chOff x="2848" y="848"/>
                  <a:chExt cx="140" cy="98"/>
                </a:xfrm>
              </p:grpSpPr>
              <p:sp>
                <p:nvSpPr>
                  <p:cNvPr id="251015" name="Line 13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16" name="Line 13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17" name="Line 13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30" name="Group 138"/>
                <p:cNvGrpSpPr>
                  <a:grpSpLocks/>
                </p:cNvGrpSpPr>
                <p:nvPr/>
              </p:nvGrpSpPr>
              <p:grpSpPr bwMode="auto">
                <a:xfrm flipV="1">
                  <a:off x="3686" y="243"/>
                  <a:ext cx="177" cy="66"/>
                  <a:chOff x="2848" y="848"/>
                  <a:chExt cx="140" cy="98"/>
                </a:xfrm>
              </p:grpSpPr>
              <p:sp>
                <p:nvSpPr>
                  <p:cNvPr id="251019" name="Line 13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20" name="Line 14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21" name="Line 14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51022" name="Line 142"/>
              <p:cNvSpPr>
                <a:spLocks noChangeShapeType="1"/>
              </p:cNvSpPr>
              <p:nvPr/>
            </p:nvSpPr>
            <p:spPr bwMode="auto">
              <a:xfrm>
                <a:off x="3530" y="2386"/>
                <a:ext cx="165" cy="0"/>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grpSp>
            <p:nvGrpSpPr>
              <p:cNvPr id="31" name="Group 143"/>
              <p:cNvGrpSpPr>
                <a:grpSpLocks/>
              </p:cNvGrpSpPr>
              <p:nvPr/>
            </p:nvGrpSpPr>
            <p:grpSpPr bwMode="auto">
              <a:xfrm>
                <a:off x="3332" y="2318"/>
                <a:ext cx="217" cy="104"/>
                <a:chOff x="3600" y="219"/>
                <a:chExt cx="360" cy="175"/>
              </a:xfrm>
            </p:grpSpPr>
            <p:sp>
              <p:nvSpPr>
                <p:cNvPr id="251024" name="Oval 14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1025" name="Line 14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26" name="Line 14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27" name="Rectangle 14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1028" name="Oval 14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250976" name="Group 149"/>
                <p:cNvGrpSpPr>
                  <a:grpSpLocks/>
                </p:cNvGrpSpPr>
                <p:nvPr/>
              </p:nvGrpSpPr>
              <p:grpSpPr bwMode="auto">
                <a:xfrm>
                  <a:off x="3686" y="244"/>
                  <a:ext cx="177" cy="66"/>
                  <a:chOff x="2848" y="848"/>
                  <a:chExt cx="140" cy="98"/>
                </a:xfrm>
              </p:grpSpPr>
              <p:sp>
                <p:nvSpPr>
                  <p:cNvPr id="251030" name="Line 1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31" name="Line 1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32" name="Line 1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50980" name="Group 153"/>
                <p:cNvGrpSpPr>
                  <a:grpSpLocks/>
                </p:cNvGrpSpPr>
                <p:nvPr/>
              </p:nvGrpSpPr>
              <p:grpSpPr bwMode="auto">
                <a:xfrm flipV="1">
                  <a:off x="3686" y="243"/>
                  <a:ext cx="177" cy="66"/>
                  <a:chOff x="2848" y="848"/>
                  <a:chExt cx="140" cy="98"/>
                </a:xfrm>
              </p:grpSpPr>
              <p:sp>
                <p:nvSpPr>
                  <p:cNvPr id="251034" name="Line 15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35" name="Line 15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36" name="Line 15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50986" name="Group 157"/>
              <p:cNvGrpSpPr>
                <a:grpSpLocks/>
              </p:cNvGrpSpPr>
              <p:nvPr/>
            </p:nvGrpSpPr>
            <p:grpSpPr bwMode="auto">
              <a:xfrm>
                <a:off x="3662" y="2318"/>
                <a:ext cx="217" cy="104"/>
                <a:chOff x="3600" y="219"/>
                <a:chExt cx="360" cy="175"/>
              </a:xfrm>
            </p:grpSpPr>
            <p:sp>
              <p:nvSpPr>
                <p:cNvPr id="251038" name="Oval 15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1039" name="Line 15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40" name="Line 16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41" name="Rectangle 16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1042" name="Oval 16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250990" name="Group 163"/>
                <p:cNvGrpSpPr>
                  <a:grpSpLocks/>
                </p:cNvGrpSpPr>
                <p:nvPr/>
              </p:nvGrpSpPr>
              <p:grpSpPr bwMode="auto">
                <a:xfrm>
                  <a:off x="3686" y="244"/>
                  <a:ext cx="177" cy="66"/>
                  <a:chOff x="2848" y="848"/>
                  <a:chExt cx="140" cy="98"/>
                </a:xfrm>
              </p:grpSpPr>
              <p:sp>
                <p:nvSpPr>
                  <p:cNvPr id="251044" name="Line 1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45" name="Line 1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46" name="Line 1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50994" name="Group 167"/>
                <p:cNvGrpSpPr>
                  <a:grpSpLocks/>
                </p:cNvGrpSpPr>
                <p:nvPr/>
              </p:nvGrpSpPr>
              <p:grpSpPr bwMode="auto">
                <a:xfrm flipV="1">
                  <a:off x="3686" y="243"/>
                  <a:ext cx="177" cy="66"/>
                  <a:chOff x="2848" y="848"/>
                  <a:chExt cx="140" cy="98"/>
                </a:xfrm>
              </p:grpSpPr>
              <p:sp>
                <p:nvSpPr>
                  <p:cNvPr id="251048" name="Line 16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49" name="Line 16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50" name="Line 17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pic>
            <p:nvPicPr>
              <p:cNvPr id="251051" name="Picture 171" descr="ws"/>
              <p:cNvPicPr>
                <a:picLocks noChangeAspect="1" noChangeArrowheads="1"/>
              </p:cNvPicPr>
              <p:nvPr/>
            </p:nvPicPr>
            <p:blipFill>
              <a:blip r:embed="rId3"/>
              <a:srcRect/>
              <a:stretch>
                <a:fillRect/>
              </a:stretch>
            </p:blipFill>
            <p:spPr bwMode="auto">
              <a:xfrm>
                <a:off x="2603" y="1673"/>
                <a:ext cx="231" cy="235"/>
              </a:xfrm>
              <a:prstGeom prst="rect">
                <a:avLst/>
              </a:prstGeom>
              <a:solidFill>
                <a:schemeClr val="accent2"/>
              </a:solidFill>
            </p:spPr>
          </p:pic>
          <p:sp>
            <p:nvSpPr>
              <p:cNvPr id="251052" name="Line 172"/>
              <p:cNvSpPr>
                <a:spLocks noChangeShapeType="1"/>
              </p:cNvSpPr>
              <p:nvPr/>
            </p:nvSpPr>
            <p:spPr bwMode="auto">
              <a:xfrm flipH="1">
                <a:off x="2949" y="2112"/>
                <a:ext cx="157" cy="0"/>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053" name="Line 173"/>
              <p:cNvSpPr>
                <a:spLocks noChangeShapeType="1"/>
              </p:cNvSpPr>
              <p:nvPr/>
            </p:nvSpPr>
            <p:spPr bwMode="auto">
              <a:xfrm>
                <a:off x="2949" y="1819"/>
                <a:ext cx="0" cy="512"/>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054" name="Line 174"/>
              <p:cNvSpPr>
                <a:spLocks noChangeShapeType="1"/>
              </p:cNvSpPr>
              <p:nvPr/>
            </p:nvSpPr>
            <p:spPr bwMode="auto">
              <a:xfrm flipH="1">
                <a:off x="2792" y="1819"/>
                <a:ext cx="157" cy="0"/>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055" name="Line 175"/>
              <p:cNvSpPr>
                <a:spLocks noChangeShapeType="1"/>
              </p:cNvSpPr>
              <p:nvPr/>
            </p:nvSpPr>
            <p:spPr bwMode="auto">
              <a:xfrm>
                <a:off x="2949" y="2331"/>
                <a:ext cx="0" cy="0"/>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251056" name="Line 176"/>
              <p:cNvSpPr>
                <a:spLocks noChangeShapeType="1"/>
              </p:cNvSpPr>
              <p:nvPr/>
            </p:nvSpPr>
            <p:spPr bwMode="auto">
              <a:xfrm flipH="1">
                <a:off x="2792" y="2331"/>
                <a:ext cx="157" cy="0"/>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057" name="Line 177"/>
              <p:cNvSpPr>
                <a:spLocks noChangeShapeType="1"/>
              </p:cNvSpPr>
              <p:nvPr/>
            </p:nvSpPr>
            <p:spPr bwMode="auto">
              <a:xfrm flipH="1">
                <a:off x="2949" y="2624"/>
                <a:ext cx="125" cy="0"/>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058" name="Line 178"/>
              <p:cNvSpPr>
                <a:spLocks noChangeShapeType="1"/>
              </p:cNvSpPr>
              <p:nvPr/>
            </p:nvSpPr>
            <p:spPr bwMode="auto">
              <a:xfrm>
                <a:off x="2949" y="2624"/>
                <a:ext cx="0" cy="110"/>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059" name="Line 179"/>
              <p:cNvSpPr>
                <a:spLocks noChangeShapeType="1"/>
              </p:cNvSpPr>
              <p:nvPr/>
            </p:nvSpPr>
            <p:spPr bwMode="auto">
              <a:xfrm flipH="1">
                <a:off x="2792" y="2734"/>
                <a:ext cx="157" cy="0"/>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grpSp>
            <p:nvGrpSpPr>
              <p:cNvPr id="251000" name="Group 180"/>
              <p:cNvGrpSpPr>
                <a:grpSpLocks/>
              </p:cNvGrpSpPr>
              <p:nvPr/>
            </p:nvGrpSpPr>
            <p:grpSpPr bwMode="auto">
              <a:xfrm>
                <a:off x="4237" y="3282"/>
                <a:ext cx="217" cy="105"/>
                <a:chOff x="3600" y="219"/>
                <a:chExt cx="360" cy="175"/>
              </a:xfrm>
            </p:grpSpPr>
            <p:sp>
              <p:nvSpPr>
                <p:cNvPr id="251061" name="Oval 181"/>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1062" name="Line 18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63" name="Line 18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64" name="Rectangle 184"/>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1065" name="Oval 185"/>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251004" name="Group 186"/>
                <p:cNvGrpSpPr>
                  <a:grpSpLocks/>
                </p:cNvGrpSpPr>
                <p:nvPr/>
              </p:nvGrpSpPr>
              <p:grpSpPr bwMode="auto">
                <a:xfrm>
                  <a:off x="3686" y="244"/>
                  <a:ext cx="177" cy="66"/>
                  <a:chOff x="2848" y="848"/>
                  <a:chExt cx="140" cy="98"/>
                </a:xfrm>
              </p:grpSpPr>
              <p:sp>
                <p:nvSpPr>
                  <p:cNvPr id="251067" name="Line 18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68" name="Line 18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69" name="Line 18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51008" name="Group 190"/>
                <p:cNvGrpSpPr>
                  <a:grpSpLocks/>
                </p:cNvGrpSpPr>
                <p:nvPr/>
              </p:nvGrpSpPr>
              <p:grpSpPr bwMode="auto">
                <a:xfrm flipV="1">
                  <a:off x="3686" y="243"/>
                  <a:ext cx="177" cy="66"/>
                  <a:chOff x="2848" y="848"/>
                  <a:chExt cx="140" cy="98"/>
                </a:xfrm>
              </p:grpSpPr>
              <p:sp>
                <p:nvSpPr>
                  <p:cNvPr id="251071" name="Line 19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72" name="Line 19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73" name="Line 19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51014" name="Group 194"/>
              <p:cNvGrpSpPr>
                <a:grpSpLocks/>
              </p:cNvGrpSpPr>
              <p:nvPr/>
            </p:nvGrpSpPr>
            <p:grpSpPr bwMode="auto">
              <a:xfrm>
                <a:off x="4519" y="2112"/>
                <a:ext cx="217" cy="104"/>
                <a:chOff x="3600" y="219"/>
                <a:chExt cx="360" cy="175"/>
              </a:xfrm>
            </p:grpSpPr>
            <p:sp>
              <p:nvSpPr>
                <p:cNvPr id="251075" name="Oval 19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1076" name="Line 19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77" name="Line 19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78" name="Rectangle 19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1079" name="Oval 19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251018" name="Group 200"/>
                <p:cNvGrpSpPr>
                  <a:grpSpLocks/>
                </p:cNvGrpSpPr>
                <p:nvPr/>
              </p:nvGrpSpPr>
              <p:grpSpPr bwMode="auto">
                <a:xfrm>
                  <a:off x="3686" y="244"/>
                  <a:ext cx="177" cy="66"/>
                  <a:chOff x="2848" y="848"/>
                  <a:chExt cx="140" cy="98"/>
                </a:xfrm>
              </p:grpSpPr>
              <p:sp>
                <p:nvSpPr>
                  <p:cNvPr id="251081" name="Line 20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82" name="Line 20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83" name="Line 20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51023" name="Group 204"/>
                <p:cNvGrpSpPr>
                  <a:grpSpLocks/>
                </p:cNvGrpSpPr>
                <p:nvPr/>
              </p:nvGrpSpPr>
              <p:grpSpPr bwMode="auto">
                <a:xfrm flipV="1">
                  <a:off x="3686" y="243"/>
                  <a:ext cx="177" cy="66"/>
                  <a:chOff x="2848" y="848"/>
                  <a:chExt cx="140" cy="98"/>
                </a:xfrm>
              </p:grpSpPr>
              <p:sp>
                <p:nvSpPr>
                  <p:cNvPr id="251085" name="Line 2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86" name="Line 2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87" name="Line 2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51029" name="Group 208"/>
              <p:cNvGrpSpPr>
                <a:grpSpLocks/>
              </p:cNvGrpSpPr>
              <p:nvPr/>
            </p:nvGrpSpPr>
            <p:grpSpPr bwMode="auto">
              <a:xfrm>
                <a:off x="4551" y="1819"/>
                <a:ext cx="217" cy="105"/>
                <a:chOff x="3600" y="219"/>
                <a:chExt cx="360" cy="175"/>
              </a:xfrm>
            </p:grpSpPr>
            <p:sp>
              <p:nvSpPr>
                <p:cNvPr id="251089" name="Oval 20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1090" name="Line 21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91" name="Line 21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092" name="Rectangle 21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1093" name="Oval 21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251033" name="Group 214"/>
                <p:cNvGrpSpPr>
                  <a:grpSpLocks/>
                </p:cNvGrpSpPr>
                <p:nvPr/>
              </p:nvGrpSpPr>
              <p:grpSpPr bwMode="auto">
                <a:xfrm>
                  <a:off x="3686" y="244"/>
                  <a:ext cx="177" cy="66"/>
                  <a:chOff x="2848" y="848"/>
                  <a:chExt cx="140" cy="98"/>
                </a:xfrm>
              </p:grpSpPr>
              <p:sp>
                <p:nvSpPr>
                  <p:cNvPr id="251095" name="Line 2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96" name="Line 2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097" name="Line 2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51037" name="Group 218"/>
                <p:cNvGrpSpPr>
                  <a:grpSpLocks/>
                </p:cNvGrpSpPr>
                <p:nvPr/>
              </p:nvGrpSpPr>
              <p:grpSpPr bwMode="auto">
                <a:xfrm flipV="1">
                  <a:off x="3686" y="243"/>
                  <a:ext cx="177" cy="66"/>
                  <a:chOff x="2848" y="848"/>
                  <a:chExt cx="140" cy="98"/>
                </a:xfrm>
              </p:grpSpPr>
              <p:sp>
                <p:nvSpPr>
                  <p:cNvPr id="251099" name="Line 21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00" name="Line 22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01" name="Line 22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51043" name="Group 222"/>
              <p:cNvGrpSpPr>
                <a:grpSpLocks/>
              </p:cNvGrpSpPr>
              <p:nvPr/>
            </p:nvGrpSpPr>
            <p:grpSpPr bwMode="auto">
              <a:xfrm>
                <a:off x="4645" y="3209"/>
                <a:ext cx="217" cy="105"/>
                <a:chOff x="3600" y="219"/>
                <a:chExt cx="360" cy="175"/>
              </a:xfrm>
            </p:grpSpPr>
            <p:sp>
              <p:nvSpPr>
                <p:cNvPr id="251103" name="Oval 223"/>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1104" name="Line 22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105" name="Line 22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106" name="Rectangle 226"/>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1107" name="Oval 227"/>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251047" name="Group 228"/>
                <p:cNvGrpSpPr>
                  <a:grpSpLocks/>
                </p:cNvGrpSpPr>
                <p:nvPr/>
              </p:nvGrpSpPr>
              <p:grpSpPr bwMode="auto">
                <a:xfrm>
                  <a:off x="3686" y="244"/>
                  <a:ext cx="177" cy="66"/>
                  <a:chOff x="2848" y="848"/>
                  <a:chExt cx="140" cy="98"/>
                </a:xfrm>
              </p:grpSpPr>
              <p:sp>
                <p:nvSpPr>
                  <p:cNvPr id="251109" name="Line 22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10" name="Line 23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11" name="Line 23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51060" name="Group 232"/>
                <p:cNvGrpSpPr>
                  <a:grpSpLocks/>
                </p:cNvGrpSpPr>
                <p:nvPr/>
              </p:nvGrpSpPr>
              <p:grpSpPr bwMode="auto">
                <a:xfrm flipV="1">
                  <a:off x="3686" y="243"/>
                  <a:ext cx="177" cy="66"/>
                  <a:chOff x="2848" y="848"/>
                  <a:chExt cx="140" cy="98"/>
                </a:xfrm>
              </p:grpSpPr>
              <p:sp>
                <p:nvSpPr>
                  <p:cNvPr id="251113" name="Line 2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14" name="Line 2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15" name="Line 2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sp>
            <p:nvSpPr>
              <p:cNvPr id="251122" name="Line 242"/>
              <p:cNvSpPr>
                <a:spLocks noChangeShapeType="1"/>
              </p:cNvSpPr>
              <p:nvPr/>
            </p:nvSpPr>
            <p:spPr bwMode="auto">
              <a:xfrm flipH="1">
                <a:off x="4456" y="3282"/>
                <a:ext cx="189" cy="37"/>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25" name="Line 245"/>
              <p:cNvSpPr>
                <a:spLocks noChangeShapeType="1"/>
              </p:cNvSpPr>
              <p:nvPr/>
            </p:nvSpPr>
            <p:spPr bwMode="auto">
              <a:xfrm flipH="1">
                <a:off x="3795" y="2688"/>
                <a:ext cx="189" cy="329"/>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26" name="Line 246"/>
              <p:cNvSpPr>
                <a:spLocks noChangeShapeType="1"/>
              </p:cNvSpPr>
              <p:nvPr/>
            </p:nvSpPr>
            <p:spPr bwMode="auto">
              <a:xfrm>
                <a:off x="3999" y="2686"/>
                <a:ext cx="94" cy="329"/>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27" name="Line 247"/>
              <p:cNvSpPr>
                <a:spLocks noChangeShapeType="1"/>
              </p:cNvSpPr>
              <p:nvPr/>
            </p:nvSpPr>
            <p:spPr bwMode="auto">
              <a:xfrm flipV="1">
                <a:off x="5116" y="1893"/>
                <a:ext cx="94" cy="292"/>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28" name="Line 248"/>
              <p:cNvSpPr>
                <a:spLocks noChangeShapeType="1"/>
              </p:cNvSpPr>
              <p:nvPr/>
            </p:nvSpPr>
            <p:spPr bwMode="auto">
              <a:xfrm>
                <a:off x="5116" y="2185"/>
                <a:ext cx="94" cy="293"/>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29" name="Line 249"/>
              <p:cNvSpPr>
                <a:spLocks noChangeShapeType="1"/>
              </p:cNvSpPr>
              <p:nvPr/>
            </p:nvSpPr>
            <p:spPr bwMode="auto">
              <a:xfrm flipH="1" flipV="1">
                <a:off x="4425" y="1673"/>
                <a:ext cx="220" cy="146"/>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sp>
            <p:nvSpPr>
              <p:cNvPr id="251130" name="Line 250"/>
              <p:cNvSpPr>
                <a:spLocks noChangeShapeType="1"/>
              </p:cNvSpPr>
              <p:nvPr/>
            </p:nvSpPr>
            <p:spPr bwMode="auto">
              <a:xfrm flipV="1">
                <a:off x="4645" y="1673"/>
                <a:ext cx="220" cy="146"/>
              </a:xfrm>
              <a:prstGeom prst="line">
                <a:avLst/>
              </a:prstGeom>
              <a:noFill/>
              <a:ln w="38100">
                <a:solidFill>
                  <a:srgbClr val="808000"/>
                </a:solidFill>
                <a:round/>
                <a:headEnd/>
                <a:tailEnd/>
              </a:ln>
              <a:effectLst/>
            </p:spPr>
            <p:txBody>
              <a:bodyPr wrap="none" anchor="ctr">
                <a:prstTxWarp prst="textNoShape">
                  <a:avLst/>
                </a:prstTxWarp>
              </a:bodyPr>
              <a:lstStyle/>
              <a:p>
                <a:endParaRPr lang="en-GB"/>
              </a:p>
            </p:txBody>
          </p:sp>
        </p:grpSp>
        <p:pic>
          <p:nvPicPr>
            <p:cNvPr id="251131" name="Picture 251" descr="ws"/>
            <p:cNvPicPr>
              <a:picLocks noChangeAspect="1" noChangeArrowheads="1"/>
            </p:cNvPicPr>
            <p:nvPr/>
          </p:nvPicPr>
          <p:blipFill>
            <a:blip r:embed="rId3"/>
            <a:srcRect/>
            <a:stretch>
              <a:fillRect/>
            </a:stretch>
          </p:blipFill>
          <p:spPr bwMode="auto">
            <a:xfrm>
              <a:off x="5328" y="3456"/>
              <a:ext cx="230" cy="235"/>
            </a:xfrm>
            <a:prstGeom prst="rect">
              <a:avLst/>
            </a:prstGeom>
            <a:solidFill>
              <a:schemeClr val="accent2"/>
            </a:solidFill>
          </p:spPr>
        </p:pic>
      </p:grpSp>
      <p:sp>
        <p:nvSpPr>
          <p:cNvPr id="251132" name="Rectangle 252"/>
          <p:cNvSpPr>
            <a:spLocks noGrp="1" noChangeArrowheads="1"/>
          </p:cNvSpPr>
          <p:nvPr>
            <p:ph type="title"/>
          </p:nvPr>
        </p:nvSpPr>
        <p:spPr/>
        <p:txBody>
          <a:bodyPr/>
          <a:lstStyle/>
          <a:p>
            <a:r>
              <a:rPr lang="en-US" smtClean="0"/>
              <a:t>Diffserv Architecture</a:t>
            </a:r>
            <a:endParaRPr lang="en-US"/>
          </a:p>
        </p:txBody>
      </p:sp>
      <p:grpSp>
        <p:nvGrpSpPr>
          <p:cNvPr id="251066" name="Group 255"/>
          <p:cNvGrpSpPr>
            <a:grpSpLocks/>
          </p:cNvGrpSpPr>
          <p:nvPr/>
        </p:nvGrpSpPr>
        <p:grpSpPr bwMode="auto">
          <a:xfrm>
            <a:off x="2732417" y="1955434"/>
            <a:ext cx="501650" cy="233362"/>
            <a:chOff x="3600" y="219"/>
            <a:chExt cx="360" cy="175"/>
          </a:xfrm>
        </p:grpSpPr>
        <p:sp>
          <p:nvSpPr>
            <p:cNvPr id="251136" name="Oval 256"/>
            <p:cNvSpPr>
              <a:spLocks noChangeArrowheads="1"/>
            </p:cNvSpPr>
            <p:nvPr/>
          </p:nvSpPr>
          <p:spPr bwMode="auto">
            <a:xfrm>
              <a:off x="3603" y="297"/>
              <a:ext cx="357" cy="97"/>
            </a:xfrm>
            <a:prstGeom prst="ellipse">
              <a:avLst/>
            </a:prstGeom>
            <a:solidFill>
              <a:srgbClr val="0000FF"/>
            </a:solidFill>
            <a:ln w="12700">
              <a:solidFill>
                <a:schemeClr val="tx1"/>
              </a:solidFill>
              <a:round/>
              <a:headEnd/>
              <a:tailEnd/>
            </a:ln>
            <a:effectLst/>
          </p:spPr>
          <p:txBody>
            <a:bodyPr wrap="none" anchor="ctr">
              <a:prstTxWarp prst="textNoShape">
                <a:avLst/>
              </a:prstTxWarp>
            </a:bodyPr>
            <a:lstStyle/>
            <a:p>
              <a:endParaRPr lang="en-GB"/>
            </a:p>
          </p:txBody>
        </p:sp>
        <p:sp>
          <p:nvSpPr>
            <p:cNvPr id="251137" name="Line 25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138" name="Line 25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139" name="Rectangle 259"/>
            <p:cNvSpPr>
              <a:spLocks noChangeArrowheads="1"/>
            </p:cNvSpPr>
            <p:nvPr/>
          </p:nvSpPr>
          <p:spPr bwMode="auto">
            <a:xfrm>
              <a:off x="3603" y="289"/>
              <a:ext cx="354" cy="59"/>
            </a:xfrm>
            <a:prstGeom prst="rect">
              <a:avLst/>
            </a:prstGeom>
            <a:solidFill>
              <a:srgbClr val="0000FF"/>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1140" name="Oval 260"/>
            <p:cNvSpPr>
              <a:spLocks noChangeArrowheads="1"/>
            </p:cNvSpPr>
            <p:nvPr/>
          </p:nvSpPr>
          <p:spPr bwMode="auto">
            <a:xfrm>
              <a:off x="3600" y="219"/>
              <a:ext cx="357" cy="113"/>
            </a:xfrm>
            <a:prstGeom prst="ellipse">
              <a:avLst/>
            </a:prstGeom>
            <a:solidFill>
              <a:srgbClr val="0000FF"/>
            </a:solidFill>
            <a:ln w="12700">
              <a:solidFill>
                <a:schemeClr val="tx1"/>
              </a:solidFill>
              <a:round/>
              <a:headEnd/>
              <a:tailEnd/>
            </a:ln>
            <a:effectLst/>
          </p:spPr>
          <p:txBody>
            <a:bodyPr wrap="none" anchor="ctr">
              <a:prstTxWarp prst="textNoShape">
                <a:avLst/>
              </a:prstTxWarp>
            </a:bodyPr>
            <a:lstStyle/>
            <a:p>
              <a:endParaRPr lang="en-GB"/>
            </a:p>
          </p:txBody>
        </p:sp>
        <p:grpSp>
          <p:nvGrpSpPr>
            <p:cNvPr id="251070" name="Group 261"/>
            <p:cNvGrpSpPr>
              <a:grpSpLocks/>
            </p:cNvGrpSpPr>
            <p:nvPr/>
          </p:nvGrpSpPr>
          <p:grpSpPr bwMode="auto">
            <a:xfrm>
              <a:off x="3686" y="244"/>
              <a:ext cx="177" cy="66"/>
              <a:chOff x="2848" y="848"/>
              <a:chExt cx="140" cy="98"/>
            </a:xfrm>
          </p:grpSpPr>
          <p:sp>
            <p:nvSpPr>
              <p:cNvPr id="251142" name="Line 2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43" name="Line 2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44" name="Line 2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51074" name="Group 265"/>
            <p:cNvGrpSpPr>
              <a:grpSpLocks/>
            </p:cNvGrpSpPr>
            <p:nvPr/>
          </p:nvGrpSpPr>
          <p:grpSpPr bwMode="auto">
            <a:xfrm flipV="1">
              <a:off x="3686" y="243"/>
              <a:ext cx="177" cy="66"/>
              <a:chOff x="2848" y="848"/>
              <a:chExt cx="140" cy="98"/>
            </a:xfrm>
          </p:grpSpPr>
          <p:sp>
            <p:nvSpPr>
              <p:cNvPr id="251146" name="Line 2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47" name="Line 2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48" name="Line 2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51080" name="Group 269"/>
          <p:cNvGrpSpPr>
            <a:grpSpLocks/>
          </p:cNvGrpSpPr>
          <p:nvPr/>
        </p:nvGrpSpPr>
        <p:grpSpPr bwMode="auto">
          <a:xfrm>
            <a:off x="2734320" y="4380285"/>
            <a:ext cx="501650" cy="233362"/>
            <a:chOff x="3600" y="219"/>
            <a:chExt cx="360" cy="175"/>
          </a:xfrm>
        </p:grpSpPr>
        <p:sp>
          <p:nvSpPr>
            <p:cNvPr id="251150" name="Oval 270"/>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sp>
          <p:nvSpPr>
            <p:cNvPr id="251151" name="Line 2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152" name="Line 2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251153" name="Rectangle 273"/>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prstTxWarp prst="textNoShape">
                <a:avLst/>
              </a:prstTxWarp>
            </a:bodyPr>
            <a:lstStyle/>
            <a:p>
              <a:pPr algn="ctr"/>
              <a:endParaRPr lang="fr-FR" sz="2400">
                <a:latin typeface="Times New Roman" charset="0"/>
              </a:endParaRPr>
            </a:p>
          </p:txBody>
        </p:sp>
        <p:sp>
          <p:nvSpPr>
            <p:cNvPr id="251154" name="Oval 274"/>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nvGrpSpPr>
            <p:cNvPr id="251084" name="Group 275"/>
            <p:cNvGrpSpPr>
              <a:grpSpLocks/>
            </p:cNvGrpSpPr>
            <p:nvPr/>
          </p:nvGrpSpPr>
          <p:grpSpPr bwMode="auto">
            <a:xfrm>
              <a:off x="3686" y="244"/>
              <a:ext cx="177" cy="66"/>
              <a:chOff x="2848" y="848"/>
              <a:chExt cx="140" cy="98"/>
            </a:xfrm>
          </p:grpSpPr>
          <p:sp>
            <p:nvSpPr>
              <p:cNvPr id="251156" name="Line 2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57" name="Line 2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58" name="Line 2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nvGrpSpPr>
            <p:cNvPr id="251088" name="Group 279"/>
            <p:cNvGrpSpPr>
              <a:grpSpLocks/>
            </p:cNvGrpSpPr>
            <p:nvPr/>
          </p:nvGrpSpPr>
          <p:grpSpPr bwMode="auto">
            <a:xfrm flipV="1">
              <a:off x="3686" y="243"/>
              <a:ext cx="177" cy="66"/>
              <a:chOff x="2848" y="848"/>
              <a:chExt cx="140" cy="98"/>
            </a:xfrm>
          </p:grpSpPr>
          <p:sp>
            <p:nvSpPr>
              <p:cNvPr id="251160" name="Line 2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61" name="Line 2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251162" name="Line 2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grpSp>
      </p:grpSp>
      <p:grpSp>
        <p:nvGrpSpPr>
          <p:cNvPr id="251094" name="Group 283"/>
          <p:cNvGrpSpPr>
            <a:grpSpLocks/>
          </p:cNvGrpSpPr>
          <p:nvPr/>
        </p:nvGrpSpPr>
        <p:grpSpPr bwMode="auto">
          <a:xfrm>
            <a:off x="5857846" y="714879"/>
            <a:ext cx="3124200" cy="2362200"/>
            <a:chOff x="3552" y="1104"/>
            <a:chExt cx="1968" cy="1488"/>
          </a:xfrm>
        </p:grpSpPr>
        <p:sp>
          <p:nvSpPr>
            <p:cNvPr id="251164" name="AutoShape 284"/>
            <p:cNvSpPr>
              <a:spLocks noChangeArrowheads="1"/>
            </p:cNvSpPr>
            <p:nvPr/>
          </p:nvSpPr>
          <p:spPr bwMode="auto">
            <a:xfrm>
              <a:off x="3552" y="1104"/>
              <a:ext cx="1968" cy="1488"/>
            </a:xfrm>
            <a:prstGeom prst="wedgeEllipseCallout">
              <a:avLst>
                <a:gd name="adj1" fmla="val -27745"/>
                <a:gd name="adj2" fmla="val 58766"/>
              </a:avLst>
            </a:prstGeom>
            <a:solidFill>
              <a:srgbClr val="FFCCFF"/>
            </a:solidFill>
            <a:ln w="9525">
              <a:noFill/>
              <a:miter lim="800000"/>
              <a:headEnd/>
              <a:tailEnd/>
            </a:ln>
            <a:effectLst/>
          </p:spPr>
          <p:txBody>
            <a:bodyPr wrap="none" anchor="ctr">
              <a:prstTxWarp prst="textNoShape">
                <a:avLst/>
              </a:prstTxWarp>
            </a:bodyPr>
            <a:lstStyle/>
            <a:p>
              <a:pPr algn="ctr"/>
              <a:endParaRPr lang="fr-FR" sz="2400">
                <a:solidFill>
                  <a:schemeClr val="accent2"/>
                </a:solidFill>
                <a:latin typeface="Verdana"/>
                <a:cs typeface="Verdana"/>
              </a:endParaRPr>
            </a:p>
          </p:txBody>
        </p:sp>
        <p:sp>
          <p:nvSpPr>
            <p:cNvPr id="251165" name="Oval 285"/>
            <p:cNvSpPr>
              <a:spLocks noChangeArrowheads="1"/>
            </p:cNvSpPr>
            <p:nvPr/>
          </p:nvSpPr>
          <p:spPr bwMode="auto">
            <a:xfrm>
              <a:off x="4933" y="1834"/>
              <a:ext cx="203" cy="182"/>
            </a:xfrm>
            <a:prstGeom prst="ellipse">
              <a:avLst/>
            </a:prstGeom>
            <a:solidFill>
              <a:schemeClr val="hlink"/>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251098" name="Group 286"/>
            <p:cNvGrpSpPr>
              <a:grpSpLocks/>
            </p:cNvGrpSpPr>
            <p:nvPr/>
          </p:nvGrpSpPr>
          <p:grpSpPr bwMode="auto">
            <a:xfrm>
              <a:off x="3804" y="1536"/>
              <a:ext cx="948" cy="288"/>
              <a:chOff x="4080" y="1536"/>
              <a:chExt cx="948" cy="288"/>
            </a:xfrm>
          </p:grpSpPr>
          <p:sp>
            <p:nvSpPr>
              <p:cNvPr id="251167" name="Line 287"/>
              <p:cNvSpPr>
                <a:spLocks noChangeShapeType="1"/>
              </p:cNvSpPr>
              <p:nvPr/>
            </p:nvSpPr>
            <p:spPr bwMode="auto">
              <a:xfrm>
                <a:off x="4489" y="1568"/>
                <a:ext cx="539" cy="0"/>
              </a:xfrm>
              <a:prstGeom prst="line">
                <a:avLst/>
              </a:prstGeom>
              <a:noFill/>
              <a:ln w="381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51168" name="Line 288"/>
              <p:cNvSpPr>
                <a:spLocks noChangeShapeType="1"/>
              </p:cNvSpPr>
              <p:nvPr/>
            </p:nvSpPr>
            <p:spPr bwMode="auto">
              <a:xfrm>
                <a:off x="5028" y="1568"/>
                <a:ext cx="0" cy="208"/>
              </a:xfrm>
              <a:prstGeom prst="line">
                <a:avLst/>
              </a:prstGeom>
              <a:noFill/>
              <a:ln w="381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51169" name="Line 289"/>
              <p:cNvSpPr>
                <a:spLocks noChangeShapeType="1"/>
              </p:cNvSpPr>
              <p:nvPr/>
            </p:nvSpPr>
            <p:spPr bwMode="auto">
              <a:xfrm flipH="1">
                <a:off x="4489" y="1776"/>
                <a:ext cx="539" cy="0"/>
              </a:xfrm>
              <a:prstGeom prst="line">
                <a:avLst/>
              </a:prstGeom>
              <a:noFill/>
              <a:ln w="381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51170" name="Line 290"/>
              <p:cNvSpPr>
                <a:spLocks noChangeShapeType="1"/>
              </p:cNvSpPr>
              <p:nvPr/>
            </p:nvSpPr>
            <p:spPr bwMode="auto">
              <a:xfrm flipH="1">
                <a:off x="4608" y="1584"/>
                <a:ext cx="0" cy="192"/>
              </a:xfrm>
              <a:prstGeom prst="line">
                <a:avLst/>
              </a:prstGeom>
              <a:noFill/>
              <a:ln w="38100">
                <a:solidFill>
                  <a:srgbClr val="33CC33"/>
                </a:solidFill>
                <a:round/>
                <a:headEnd/>
                <a:tailEnd/>
              </a:ln>
              <a:effectLst/>
            </p:spPr>
            <p:txBody>
              <a:bodyPr wrap="none" anchor="ctr">
                <a:prstTxWarp prst="textNoShape">
                  <a:avLst/>
                </a:prstTxWarp>
              </a:bodyPr>
              <a:lstStyle/>
              <a:p>
                <a:endParaRPr lang="en-GB">
                  <a:latin typeface="Verdana"/>
                  <a:cs typeface="Verdana"/>
                </a:endParaRPr>
              </a:p>
            </p:txBody>
          </p:sp>
          <p:sp>
            <p:nvSpPr>
              <p:cNvPr id="251171" name="Line 291"/>
              <p:cNvSpPr>
                <a:spLocks noChangeShapeType="1"/>
              </p:cNvSpPr>
              <p:nvPr/>
            </p:nvSpPr>
            <p:spPr bwMode="auto">
              <a:xfrm flipH="1">
                <a:off x="4896" y="1584"/>
                <a:ext cx="0" cy="192"/>
              </a:xfrm>
              <a:prstGeom prst="line">
                <a:avLst/>
              </a:prstGeom>
              <a:noFill/>
              <a:ln w="38100">
                <a:solidFill>
                  <a:srgbClr val="FF0000"/>
                </a:solidFill>
                <a:round/>
                <a:headEnd/>
                <a:tailEnd/>
              </a:ln>
              <a:effectLst/>
            </p:spPr>
            <p:txBody>
              <a:bodyPr wrap="none" anchor="ctr">
                <a:prstTxWarp prst="textNoShape">
                  <a:avLst/>
                </a:prstTxWarp>
              </a:bodyPr>
              <a:lstStyle/>
              <a:p>
                <a:endParaRPr lang="en-GB">
                  <a:latin typeface="Verdana"/>
                  <a:cs typeface="Verdana"/>
                </a:endParaRPr>
              </a:p>
            </p:txBody>
          </p:sp>
          <p:sp>
            <p:nvSpPr>
              <p:cNvPr id="251172" name="Line 292"/>
              <p:cNvSpPr>
                <a:spLocks noChangeShapeType="1"/>
              </p:cNvSpPr>
              <p:nvPr/>
            </p:nvSpPr>
            <p:spPr bwMode="auto">
              <a:xfrm>
                <a:off x="4128" y="1536"/>
                <a:ext cx="336" cy="110"/>
              </a:xfrm>
              <a:prstGeom prst="line">
                <a:avLst/>
              </a:prstGeom>
              <a:noFill/>
              <a:ln w="38100">
                <a:solidFill>
                  <a:srgbClr val="33CC33"/>
                </a:solidFill>
                <a:round/>
                <a:headEnd/>
                <a:tailEnd type="triangle" w="sm" len="med"/>
              </a:ln>
              <a:effectLst/>
            </p:spPr>
            <p:txBody>
              <a:bodyPr wrap="none" anchor="ctr">
                <a:prstTxWarp prst="textNoShape">
                  <a:avLst/>
                </a:prstTxWarp>
              </a:bodyPr>
              <a:lstStyle/>
              <a:p>
                <a:endParaRPr lang="en-GB">
                  <a:latin typeface="Verdana"/>
                  <a:cs typeface="Verdana"/>
                </a:endParaRPr>
              </a:p>
            </p:txBody>
          </p:sp>
          <p:sp>
            <p:nvSpPr>
              <p:cNvPr id="251173" name="Line 293"/>
              <p:cNvSpPr>
                <a:spLocks noChangeShapeType="1"/>
              </p:cNvSpPr>
              <p:nvPr/>
            </p:nvSpPr>
            <p:spPr bwMode="auto">
              <a:xfrm flipV="1">
                <a:off x="4080" y="1724"/>
                <a:ext cx="359" cy="100"/>
              </a:xfrm>
              <a:prstGeom prst="line">
                <a:avLst/>
              </a:prstGeom>
              <a:noFill/>
              <a:ln w="38100">
                <a:solidFill>
                  <a:srgbClr val="FF0000"/>
                </a:solidFill>
                <a:round/>
                <a:headEnd/>
                <a:tailEnd type="triangle" w="sm" len="med"/>
              </a:ln>
              <a:effectLst/>
            </p:spPr>
            <p:txBody>
              <a:bodyPr wrap="none" anchor="ctr">
                <a:prstTxWarp prst="textNoShape">
                  <a:avLst/>
                </a:prstTxWarp>
              </a:bodyPr>
              <a:lstStyle/>
              <a:p>
                <a:endParaRPr lang="en-GB">
                  <a:latin typeface="Verdana"/>
                  <a:cs typeface="Verdana"/>
                </a:endParaRPr>
              </a:p>
            </p:txBody>
          </p:sp>
        </p:grpSp>
        <p:sp>
          <p:nvSpPr>
            <p:cNvPr id="251174" name="Text Box 294"/>
            <p:cNvSpPr txBox="1">
              <a:spLocks noChangeArrowheads="1"/>
            </p:cNvSpPr>
            <p:nvPr/>
          </p:nvSpPr>
          <p:spPr bwMode="auto">
            <a:xfrm>
              <a:off x="4128" y="1160"/>
              <a:ext cx="1150" cy="291"/>
            </a:xfrm>
            <a:prstGeom prst="rect">
              <a:avLst/>
            </a:prstGeom>
            <a:noFill/>
            <a:ln w="9525">
              <a:noFill/>
              <a:miter lim="800000"/>
              <a:headEnd/>
              <a:tailEnd/>
            </a:ln>
            <a:effectLst/>
          </p:spPr>
          <p:txBody>
            <a:bodyPr wrap="none">
              <a:prstTxWarp prst="textNoShape">
                <a:avLst/>
              </a:prstTxWarp>
              <a:spAutoFit/>
            </a:bodyPr>
            <a:lstStyle/>
            <a:p>
              <a:r>
                <a:rPr lang="en-US" sz="2400">
                  <a:solidFill>
                    <a:srgbClr val="FF0000"/>
                  </a:solidFill>
                  <a:latin typeface="Verdana"/>
                  <a:cs typeface="Verdana"/>
                </a:rPr>
                <a:t>scheduling</a:t>
              </a:r>
              <a:endParaRPr lang="en-US" sz="1600">
                <a:solidFill>
                  <a:schemeClr val="accent2"/>
                </a:solidFill>
                <a:latin typeface="Verdana"/>
                <a:cs typeface="Verdana"/>
              </a:endParaRPr>
            </a:p>
          </p:txBody>
        </p:sp>
        <p:grpSp>
          <p:nvGrpSpPr>
            <p:cNvPr id="251102" name="Group 295"/>
            <p:cNvGrpSpPr>
              <a:grpSpLocks/>
            </p:cNvGrpSpPr>
            <p:nvPr/>
          </p:nvGrpSpPr>
          <p:grpSpPr bwMode="auto">
            <a:xfrm>
              <a:off x="4224" y="2096"/>
              <a:ext cx="539" cy="208"/>
              <a:chOff x="4464" y="2000"/>
              <a:chExt cx="539" cy="208"/>
            </a:xfrm>
          </p:grpSpPr>
          <p:sp>
            <p:nvSpPr>
              <p:cNvPr id="251176" name="Line 296"/>
              <p:cNvSpPr>
                <a:spLocks noChangeShapeType="1"/>
              </p:cNvSpPr>
              <p:nvPr/>
            </p:nvSpPr>
            <p:spPr bwMode="auto">
              <a:xfrm>
                <a:off x="4464" y="2000"/>
                <a:ext cx="539" cy="0"/>
              </a:xfrm>
              <a:prstGeom prst="line">
                <a:avLst/>
              </a:prstGeom>
              <a:noFill/>
              <a:ln w="381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51177" name="Line 297"/>
              <p:cNvSpPr>
                <a:spLocks noChangeShapeType="1"/>
              </p:cNvSpPr>
              <p:nvPr/>
            </p:nvSpPr>
            <p:spPr bwMode="auto">
              <a:xfrm>
                <a:off x="5003" y="2000"/>
                <a:ext cx="0" cy="208"/>
              </a:xfrm>
              <a:prstGeom prst="line">
                <a:avLst/>
              </a:prstGeom>
              <a:noFill/>
              <a:ln w="381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51178" name="Line 298"/>
              <p:cNvSpPr>
                <a:spLocks noChangeShapeType="1"/>
              </p:cNvSpPr>
              <p:nvPr/>
            </p:nvSpPr>
            <p:spPr bwMode="auto">
              <a:xfrm flipH="1">
                <a:off x="4464" y="2208"/>
                <a:ext cx="539" cy="0"/>
              </a:xfrm>
              <a:prstGeom prst="line">
                <a:avLst/>
              </a:prstGeom>
              <a:noFill/>
              <a:ln w="381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sp>
          <p:nvSpPr>
            <p:cNvPr id="251179" name="Text Box 299"/>
            <p:cNvSpPr txBox="1">
              <a:spLocks noChangeArrowheads="1"/>
            </p:cNvSpPr>
            <p:nvPr/>
          </p:nvSpPr>
          <p:spPr bwMode="auto">
            <a:xfrm>
              <a:off x="4416" y="1536"/>
              <a:ext cx="221" cy="407"/>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3600" b="1">
                  <a:latin typeface="Verdana"/>
                  <a:cs typeface="Verdana"/>
                </a:rPr>
                <a:t>.</a:t>
              </a:r>
              <a:endParaRPr lang="en-US" sz="2400">
                <a:solidFill>
                  <a:schemeClr val="accent2"/>
                </a:solidFill>
                <a:latin typeface="Verdana"/>
                <a:cs typeface="Verdana"/>
              </a:endParaRPr>
            </a:p>
          </p:txBody>
        </p:sp>
        <p:sp>
          <p:nvSpPr>
            <p:cNvPr id="251180" name="Text Box 300"/>
            <p:cNvSpPr txBox="1">
              <a:spLocks noChangeArrowheads="1"/>
            </p:cNvSpPr>
            <p:nvPr/>
          </p:nvSpPr>
          <p:spPr bwMode="auto">
            <a:xfrm>
              <a:off x="4416" y="1632"/>
              <a:ext cx="221" cy="407"/>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3600" b="1">
                  <a:latin typeface="Verdana"/>
                  <a:cs typeface="Verdana"/>
                </a:rPr>
                <a:t>.</a:t>
              </a:r>
              <a:endParaRPr lang="en-US" sz="2400">
                <a:solidFill>
                  <a:schemeClr val="accent2"/>
                </a:solidFill>
                <a:latin typeface="Verdana"/>
                <a:cs typeface="Verdana"/>
              </a:endParaRPr>
            </a:p>
          </p:txBody>
        </p:sp>
        <p:sp>
          <p:nvSpPr>
            <p:cNvPr id="251181" name="Text Box 301"/>
            <p:cNvSpPr txBox="1">
              <a:spLocks noChangeArrowheads="1"/>
            </p:cNvSpPr>
            <p:nvPr/>
          </p:nvSpPr>
          <p:spPr bwMode="auto">
            <a:xfrm>
              <a:off x="4416" y="1728"/>
              <a:ext cx="221" cy="407"/>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3600" b="1">
                  <a:latin typeface="Verdana"/>
                  <a:cs typeface="Verdana"/>
                </a:rPr>
                <a:t>.</a:t>
              </a:r>
              <a:endParaRPr lang="en-US" sz="2400">
                <a:solidFill>
                  <a:schemeClr val="accent2"/>
                </a:solidFill>
                <a:latin typeface="Verdana"/>
                <a:cs typeface="Verdana"/>
              </a:endParaRPr>
            </a:p>
          </p:txBody>
        </p:sp>
        <p:sp>
          <p:nvSpPr>
            <p:cNvPr id="251182" name="Line 302"/>
            <p:cNvSpPr>
              <a:spLocks noChangeShapeType="1"/>
            </p:cNvSpPr>
            <p:nvPr/>
          </p:nvSpPr>
          <p:spPr bwMode="auto">
            <a:xfrm>
              <a:off x="5184" y="1920"/>
              <a:ext cx="240" cy="0"/>
            </a:xfrm>
            <a:prstGeom prst="line">
              <a:avLst/>
            </a:prstGeom>
            <a:noFill/>
            <a:ln w="38100">
              <a:solidFill>
                <a:schemeClr val="bg2"/>
              </a:solidFill>
              <a:round/>
              <a:headEnd type="none" w="sm" len="sm"/>
              <a:tailEnd type="triangle" w="sm" len="sm"/>
            </a:ln>
            <a:effectLst/>
          </p:spPr>
          <p:txBody>
            <a:bodyPr wrap="none" anchor="ctr">
              <a:prstTxWarp prst="textNoShape">
                <a:avLst/>
              </a:prstTxWarp>
            </a:bodyPr>
            <a:lstStyle/>
            <a:p>
              <a:endParaRPr lang="en-GB">
                <a:latin typeface="Verdana"/>
                <a:cs typeface="Verdana"/>
              </a:endParaRPr>
            </a:p>
          </p:txBody>
        </p:sp>
        <p:sp>
          <p:nvSpPr>
            <p:cNvPr id="251183" name="Line 303"/>
            <p:cNvSpPr>
              <a:spLocks noChangeShapeType="1"/>
            </p:cNvSpPr>
            <p:nvPr/>
          </p:nvSpPr>
          <p:spPr bwMode="auto">
            <a:xfrm>
              <a:off x="4752" y="1728"/>
              <a:ext cx="192" cy="144"/>
            </a:xfrm>
            <a:prstGeom prst="line">
              <a:avLst/>
            </a:prstGeom>
            <a:noFill/>
            <a:ln w="38100">
              <a:solidFill>
                <a:schemeClr val="bg2"/>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grpSp>
      <p:grpSp>
        <p:nvGrpSpPr>
          <p:cNvPr id="251108" name="Group 304"/>
          <p:cNvGrpSpPr>
            <a:grpSpLocks/>
          </p:cNvGrpSpPr>
          <p:nvPr/>
        </p:nvGrpSpPr>
        <p:grpSpPr bwMode="auto">
          <a:xfrm>
            <a:off x="5338034" y="5020178"/>
            <a:ext cx="2324941" cy="1634850"/>
            <a:chOff x="3120" y="480"/>
            <a:chExt cx="1632" cy="1440"/>
          </a:xfrm>
        </p:grpSpPr>
        <p:sp>
          <p:nvSpPr>
            <p:cNvPr id="251185" name="AutoShape 305"/>
            <p:cNvSpPr>
              <a:spLocks noChangeArrowheads="1"/>
            </p:cNvSpPr>
            <p:nvPr/>
          </p:nvSpPr>
          <p:spPr bwMode="auto">
            <a:xfrm>
              <a:off x="3120" y="528"/>
              <a:ext cx="1632" cy="1392"/>
            </a:xfrm>
            <a:prstGeom prst="wedgeRoundRectCallout">
              <a:avLst>
                <a:gd name="adj1" fmla="val -52128"/>
                <a:gd name="adj2" fmla="val -99694"/>
                <a:gd name="adj3" fmla="val 16667"/>
              </a:avLst>
            </a:prstGeom>
            <a:solidFill>
              <a:srgbClr val="DDDDDD"/>
            </a:solidFill>
            <a:ln w="9525">
              <a:noFill/>
              <a:miter lim="800000"/>
              <a:headEnd/>
              <a:tailEnd/>
            </a:ln>
            <a:effectLst/>
          </p:spPr>
          <p:txBody>
            <a:bodyPr wrap="none" anchor="ctr">
              <a:prstTxWarp prst="textNoShape">
                <a:avLst/>
              </a:prstTxWarp>
            </a:bodyPr>
            <a:lstStyle/>
            <a:p>
              <a:pPr algn="ctr"/>
              <a:endParaRPr lang="fr-FR" sz="2400">
                <a:solidFill>
                  <a:schemeClr val="accent2"/>
                </a:solidFill>
                <a:latin typeface="Verdana"/>
                <a:cs typeface="Verdana"/>
              </a:endParaRPr>
            </a:p>
          </p:txBody>
        </p:sp>
        <p:sp>
          <p:nvSpPr>
            <p:cNvPr id="251186" name="Oval 306"/>
            <p:cNvSpPr>
              <a:spLocks noChangeArrowheads="1"/>
            </p:cNvSpPr>
            <p:nvPr/>
          </p:nvSpPr>
          <p:spPr bwMode="auto">
            <a:xfrm>
              <a:off x="3796" y="1466"/>
              <a:ext cx="137" cy="105"/>
            </a:xfrm>
            <a:prstGeom prst="ellipse">
              <a:avLst/>
            </a:prstGeom>
            <a:solidFill>
              <a:schemeClr val="accent2"/>
            </a:solidFill>
            <a:ln w="12700">
              <a:no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grpSp>
          <p:nvGrpSpPr>
            <p:cNvPr id="251112" name="Group 307"/>
            <p:cNvGrpSpPr>
              <a:grpSpLocks/>
            </p:cNvGrpSpPr>
            <p:nvPr/>
          </p:nvGrpSpPr>
          <p:grpSpPr bwMode="auto">
            <a:xfrm>
              <a:off x="3248" y="1519"/>
              <a:ext cx="515" cy="113"/>
              <a:chOff x="3248" y="1519"/>
              <a:chExt cx="515" cy="113"/>
            </a:xfrm>
          </p:grpSpPr>
          <p:sp>
            <p:nvSpPr>
              <p:cNvPr id="251188" name="Line 308"/>
              <p:cNvSpPr>
                <a:spLocks noChangeShapeType="1"/>
              </p:cNvSpPr>
              <p:nvPr/>
            </p:nvSpPr>
            <p:spPr bwMode="auto">
              <a:xfrm>
                <a:off x="3248" y="1519"/>
                <a:ext cx="515" cy="0"/>
              </a:xfrm>
              <a:prstGeom prst="line">
                <a:avLst/>
              </a:prstGeom>
              <a:noFill/>
              <a:ln w="38100">
                <a:solidFill>
                  <a:schemeClr val="bg2"/>
                </a:solidFill>
                <a:round/>
                <a:headEnd type="none" w="sm" len="sm"/>
                <a:tailEnd type="triangle" w="sm" len="sm"/>
              </a:ln>
              <a:effectLst/>
            </p:spPr>
            <p:txBody>
              <a:bodyPr wrap="none" anchor="ctr">
                <a:prstTxWarp prst="textNoShape">
                  <a:avLst/>
                </a:prstTxWarp>
              </a:bodyPr>
              <a:lstStyle/>
              <a:p>
                <a:endParaRPr lang="en-GB">
                  <a:latin typeface="Verdana"/>
                  <a:cs typeface="Verdana"/>
                </a:endParaRPr>
              </a:p>
            </p:txBody>
          </p:sp>
          <p:grpSp>
            <p:nvGrpSpPr>
              <p:cNvPr id="251135" name="Group 309"/>
              <p:cNvGrpSpPr>
                <a:grpSpLocks/>
              </p:cNvGrpSpPr>
              <p:nvPr/>
            </p:nvGrpSpPr>
            <p:grpSpPr bwMode="auto">
              <a:xfrm>
                <a:off x="3259" y="1558"/>
                <a:ext cx="389" cy="74"/>
                <a:chOff x="3282" y="1414"/>
                <a:chExt cx="275" cy="52"/>
              </a:xfrm>
            </p:grpSpPr>
            <p:sp>
              <p:nvSpPr>
                <p:cNvPr id="251190" name="Rectangle 310"/>
                <p:cNvSpPr>
                  <a:spLocks noChangeArrowheads="1"/>
                </p:cNvSpPr>
                <p:nvPr/>
              </p:nvSpPr>
              <p:spPr bwMode="auto">
                <a:xfrm>
                  <a:off x="3282" y="1414"/>
                  <a:ext cx="103" cy="52"/>
                </a:xfrm>
                <a:prstGeom prst="rect">
                  <a:avLst/>
                </a:prstGeom>
                <a:solidFill>
                  <a:schemeClr val="bg2"/>
                </a:solidFill>
                <a:ln w="12700">
                  <a:solidFill>
                    <a:schemeClr val="bg2"/>
                  </a:solid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1191" name="Rectangle 311"/>
                <p:cNvSpPr>
                  <a:spLocks noChangeArrowheads="1"/>
                </p:cNvSpPr>
                <p:nvPr/>
              </p:nvSpPr>
              <p:spPr bwMode="auto">
                <a:xfrm>
                  <a:off x="3454" y="1414"/>
                  <a:ext cx="103" cy="52"/>
                </a:xfrm>
                <a:prstGeom prst="rect">
                  <a:avLst/>
                </a:prstGeom>
                <a:solidFill>
                  <a:schemeClr val="bg2"/>
                </a:solidFill>
                <a:ln w="12700">
                  <a:solidFill>
                    <a:schemeClr val="bg2"/>
                  </a:solid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grpSp>
        </p:grpSp>
        <p:grpSp>
          <p:nvGrpSpPr>
            <p:cNvPr id="251141" name="Group 312"/>
            <p:cNvGrpSpPr>
              <a:grpSpLocks/>
            </p:cNvGrpSpPr>
            <p:nvPr/>
          </p:nvGrpSpPr>
          <p:grpSpPr bwMode="auto">
            <a:xfrm>
              <a:off x="3936" y="1571"/>
              <a:ext cx="624" cy="205"/>
              <a:chOff x="3936" y="1571"/>
              <a:chExt cx="624" cy="205"/>
            </a:xfrm>
          </p:grpSpPr>
          <p:grpSp>
            <p:nvGrpSpPr>
              <p:cNvPr id="251145" name="Group 313"/>
              <p:cNvGrpSpPr>
                <a:grpSpLocks/>
              </p:cNvGrpSpPr>
              <p:nvPr/>
            </p:nvGrpSpPr>
            <p:grpSpPr bwMode="auto">
              <a:xfrm>
                <a:off x="3936" y="1676"/>
                <a:ext cx="576" cy="100"/>
                <a:chOff x="4002" y="1676"/>
                <a:chExt cx="446" cy="52"/>
              </a:xfrm>
            </p:grpSpPr>
            <p:sp>
              <p:nvSpPr>
                <p:cNvPr id="251194" name="Rectangle 314"/>
                <p:cNvSpPr>
                  <a:spLocks noChangeArrowheads="1"/>
                </p:cNvSpPr>
                <p:nvPr/>
              </p:nvSpPr>
              <p:spPr bwMode="auto">
                <a:xfrm>
                  <a:off x="4345" y="1676"/>
                  <a:ext cx="103" cy="52"/>
                </a:xfrm>
                <a:prstGeom prst="rect">
                  <a:avLst/>
                </a:prstGeom>
                <a:solidFill>
                  <a:srgbClr val="FF0000"/>
                </a:solidFill>
                <a:ln w="12700">
                  <a:no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1195" name="Rectangle 315"/>
                <p:cNvSpPr>
                  <a:spLocks noChangeArrowheads="1"/>
                </p:cNvSpPr>
                <p:nvPr/>
              </p:nvSpPr>
              <p:spPr bwMode="auto">
                <a:xfrm>
                  <a:off x="4174" y="1676"/>
                  <a:ext cx="102" cy="52"/>
                </a:xfrm>
                <a:prstGeom prst="rect">
                  <a:avLst/>
                </a:prstGeom>
                <a:solidFill>
                  <a:srgbClr val="FF0000"/>
                </a:solidFill>
                <a:ln w="12700">
                  <a:no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1196" name="Rectangle 316"/>
                <p:cNvSpPr>
                  <a:spLocks noChangeArrowheads="1"/>
                </p:cNvSpPr>
                <p:nvPr/>
              </p:nvSpPr>
              <p:spPr bwMode="auto">
                <a:xfrm>
                  <a:off x="4002" y="1676"/>
                  <a:ext cx="103" cy="52"/>
                </a:xfrm>
                <a:prstGeom prst="rect">
                  <a:avLst/>
                </a:prstGeom>
                <a:solidFill>
                  <a:srgbClr val="FF0000"/>
                </a:solidFill>
                <a:ln w="12700">
                  <a:no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grpSp>
          <p:sp>
            <p:nvSpPr>
              <p:cNvPr id="251197" name="Line 317"/>
              <p:cNvSpPr>
                <a:spLocks noChangeShapeType="1"/>
              </p:cNvSpPr>
              <p:nvPr/>
            </p:nvSpPr>
            <p:spPr bwMode="auto">
              <a:xfrm>
                <a:off x="4002" y="1571"/>
                <a:ext cx="558" cy="61"/>
              </a:xfrm>
              <a:prstGeom prst="line">
                <a:avLst/>
              </a:prstGeom>
              <a:noFill/>
              <a:ln w="38100">
                <a:solidFill>
                  <a:srgbClr val="FF0000"/>
                </a:solidFill>
                <a:round/>
                <a:headEnd type="none" w="sm" len="sm"/>
                <a:tailEnd type="triangle" w="sm" len="sm"/>
              </a:ln>
              <a:effectLst/>
            </p:spPr>
            <p:txBody>
              <a:bodyPr wrap="none" anchor="ctr">
                <a:prstTxWarp prst="textNoShape">
                  <a:avLst/>
                </a:prstTxWarp>
              </a:bodyPr>
              <a:lstStyle/>
              <a:p>
                <a:endParaRPr lang="en-GB">
                  <a:latin typeface="Verdana"/>
                  <a:cs typeface="Verdana"/>
                </a:endParaRPr>
              </a:p>
            </p:txBody>
          </p:sp>
        </p:grpSp>
        <p:grpSp>
          <p:nvGrpSpPr>
            <p:cNvPr id="251149" name="Group 318"/>
            <p:cNvGrpSpPr>
              <a:grpSpLocks/>
            </p:cNvGrpSpPr>
            <p:nvPr/>
          </p:nvGrpSpPr>
          <p:grpSpPr bwMode="auto">
            <a:xfrm>
              <a:off x="4002" y="1296"/>
              <a:ext cx="558" cy="223"/>
              <a:chOff x="4002" y="1296"/>
              <a:chExt cx="558" cy="223"/>
            </a:xfrm>
          </p:grpSpPr>
          <p:grpSp>
            <p:nvGrpSpPr>
              <p:cNvPr id="251155" name="Group 319"/>
              <p:cNvGrpSpPr>
                <a:grpSpLocks/>
              </p:cNvGrpSpPr>
              <p:nvPr/>
            </p:nvGrpSpPr>
            <p:grpSpPr bwMode="auto">
              <a:xfrm>
                <a:off x="4139" y="1296"/>
                <a:ext cx="421" cy="96"/>
                <a:chOff x="4139" y="1388"/>
                <a:chExt cx="275" cy="52"/>
              </a:xfrm>
            </p:grpSpPr>
            <p:sp>
              <p:nvSpPr>
                <p:cNvPr id="251200" name="Rectangle 320"/>
                <p:cNvSpPr>
                  <a:spLocks noChangeArrowheads="1"/>
                </p:cNvSpPr>
                <p:nvPr/>
              </p:nvSpPr>
              <p:spPr bwMode="auto">
                <a:xfrm>
                  <a:off x="4139" y="1388"/>
                  <a:ext cx="103" cy="52"/>
                </a:xfrm>
                <a:prstGeom prst="rect">
                  <a:avLst/>
                </a:prstGeom>
                <a:solidFill>
                  <a:srgbClr val="33CC33"/>
                </a:solidFill>
                <a:ln w="12700">
                  <a:no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1201" name="Rectangle 321"/>
                <p:cNvSpPr>
                  <a:spLocks noChangeArrowheads="1"/>
                </p:cNvSpPr>
                <p:nvPr/>
              </p:nvSpPr>
              <p:spPr bwMode="auto">
                <a:xfrm>
                  <a:off x="4311" y="1388"/>
                  <a:ext cx="103" cy="52"/>
                </a:xfrm>
                <a:prstGeom prst="rect">
                  <a:avLst/>
                </a:prstGeom>
                <a:solidFill>
                  <a:srgbClr val="33CC33"/>
                </a:solidFill>
                <a:ln w="12700">
                  <a:no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grpSp>
          <p:sp>
            <p:nvSpPr>
              <p:cNvPr id="251202" name="Line 322"/>
              <p:cNvSpPr>
                <a:spLocks noChangeShapeType="1"/>
              </p:cNvSpPr>
              <p:nvPr/>
            </p:nvSpPr>
            <p:spPr bwMode="auto">
              <a:xfrm flipV="1">
                <a:off x="4002" y="1440"/>
                <a:ext cx="558" cy="79"/>
              </a:xfrm>
              <a:prstGeom prst="line">
                <a:avLst/>
              </a:prstGeom>
              <a:noFill/>
              <a:ln w="38100">
                <a:solidFill>
                  <a:srgbClr val="33CC33"/>
                </a:solidFill>
                <a:round/>
                <a:headEnd type="none" w="sm" len="sm"/>
                <a:tailEnd type="triangle" w="sm" len="sm"/>
              </a:ln>
              <a:effectLst/>
            </p:spPr>
            <p:txBody>
              <a:bodyPr wrap="none" anchor="ctr">
                <a:prstTxWarp prst="textNoShape">
                  <a:avLst/>
                </a:prstTxWarp>
              </a:bodyPr>
              <a:lstStyle/>
              <a:p>
                <a:endParaRPr lang="en-GB">
                  <a:latin typeface="Verdana"/>
                  <a:cs typeface="Verdana"/>
                </a:endParaRPr>
              </a:p>
            </p:txBody>
          </p:sp>
        </p:grpSp>
        <p:grpSp>
          <p:nvGrpSpPr>
            <p:cNvPr id="251159" name="Group 323"/>
            <p:cNvGrpSpPr>
              <a:grpSpLocks/>
            </p:cNvGrpSpPr>
            <p:nvPr/>
          </p:nvGrpSpPr>
          <p:grpSpPr bwMode="auto">
            <a:xfrm>
              <a:off x="3763" y="846"/>
              <a:ext cx="205" cy="550"/>
              <a:chOff x="3763" y="846"/>
              <a:chExt cx="205" cy="550"/>
            </a:xfrm>
          </p:grpSpPr>
          <p:sp>
            <p:nvSpPr>
              <p:cNvPr id="251204" name="Line 324"/>
              <p:cNvSpPr>
                <a:spLocks noChangeShapeType="1"/>
              </p:cNvSpPr>
              <p:nvPr/>
            </p:nvSpPr>
            <p:spPr bwMode="auto">
              <a:xfrm>
                <a:off x="3763" y="1160"/>
                <a:ext cx="0" cy="236"/>
              </a:xfrm>
              <a:prstGeom prst="line">
                <a:avLst/>
              </a:prstGeom>
              <a:noFill/>
              <a:ln w="28575">
                <a:solidFill>
                  <a:schemeClr val="tx1"/>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1205" name="Line 325"/>
              <p:cNvSpPr>
                <a:spLocks noChangeShapeType="1"/>
              </p:cNvSpPr>
              <p:nvPr/>
            </p:nvSpPr>
            <p:spPr bwMode="auto">
              <a:xfrm>
                <a:off x="3763" y="1396"/>
                <a:ext cx="205" cy="0"/>
              </a:xfrm>
              <a:prstGeom prst="line">
                <a:avLst/>
              </a:prstGeom>
              <a:noFill/>
              <a:ln w="28575">
                <a:solidFill>
                  <a:schemeClr val="tx1"/>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1206" name="Line 326"/>
              <p:cNvSpPr>
                <a:spLocks noChangeShapeType="1"/>
              </p:cNvSpPr>
              <p:nvPr/>
            </p:nvSpPr>
            <p:spPr bwMode="auto">
              <a:xfrm flipV="1">
                <a:off x="3968" y="1034"/>
                <a:ext cx="0" cy="362"/>
              </a:xfrm>
              <a:prstGeom prst="line">
                <a:avLst/>
              </a:prstGeom>
              <a:noFill/>
              <a:ln w="28575">
                <a:solidFill>
                  <a:schemeClr val="tx1"/>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1207" name="Oval 327"/>
              <p:cNvSpPr>
                <a:spLocks noChangeArrowheads="1"/>
              </p:cNvSpPr>
              <p:nvPr/>
            </p:nvSpPr>
            <p:spPr bwMode="auto">
              <a:xfrm>
                <a:off x="3831" y="1134"/>
                <a:ext cx="69" cy="52"/>
              </a:xfrm>
              <a:prstGeom prst="ellipse">
                <a:avLst/>
              </a:prstGeom>
              <a:solidFill>
                <a:srgbClr val="33CC33"/>
              </a:solidFill>
              <a:ln w="12700">
                <a:noFill/>
                <a:round/>
                <a:headEnd type="none" w="sm" len="sm"/>
                <a:tailEnd type="none" w="sm" len="sm"/>
              </a:ln>
              <a:effectLst/>
            </p:spPr>
            <p:txBody>
              <a:bodyPr wrap="none" anchor="ctr">
                <a:prstTxWarp prst="textNoShape">
                  <a:avLst/>
                </a:prstTxWarp>
              </a:bodyPr>
              <a:lstStyle/>
              <a:p>
                <a:pPr algn="ctr"/>
                <a:endParaRPr lang="fr-FR" sz="2400">
                  <a:solidFill>
                    <a:srgbClr val="008000"/>
                  </a:solidFill>
                  <a:latin typeface="Verdana"/>
                  <a:cs typeface="Verdana"/>
                </a:endParaRPr>
              </a:p>
            </p:txBody>
          </p:sp>
          <p:sp>
            <p:nvSpPr>
              <p:cNvPr id="251208" name="Oval 328"/>
              <p:cNvSpPr>
                <a:spLocks noChangeArrowheads="1"/>
              </p:cNvSpPr>
              <p:nvPr/>
            </p:nvSpPr>
            <p:spPr bwMode="auto">
              <a:xfrm>
                <a:off x="3831" y="1213"/>
                <a:ext cx="69" cy="52"/>
              </a:xfrm>
              <a:prstGeom prst="ellipse">
                <a:avLst/>
              </a:prstGeom>
              <a:solidFill>
                <a:srgbClr val="33CC33"/>
              </a:solidFill>
              <a:ln w="12700">
                <a:noFill/>
                <a:round/>
                <a:headEnd type="none" w="sm" len="sm"/>
                <a:tailEnd type="none" w="sm" len="sm"/>
              </a:ln>
              <a:effectLst/>
            </p:spPr>
            <p:txBody>
              <a:bodyPr wrap="none" anchor="ctr">
                <a:prstTxWarp prst="textNoShape">
                  <a:avLst/>
                </a:prstTxWarp>
              </a:bodyPr>
              <a:lstStyle/>
              <a:p>
                <a:pPr algn="ctr"/>
                <a:endParaRPr lang="fr-FR" sz="2400">
                  <a:solidFill>
                    <a:srgbClr val="008000"/>
                  </a:solidFill>
                  <a:latin typeface="Verdana"/>
                  <a:cs typeface="Verdana"/>
                </a:endParaRPr>
              </a:p>
            </p:txBody>
          </p:sp>
          <p:sp>
            <p:nvSpPr>
              <p:cNvPr id="251209" name="Oval 329"/>
              <p:cNvSpPr>
                <a:spLocks noChangeArrowheads="1"/>
              </p:cNvSpPr>
              <p:nvPr/>
            </p:nvSpPr>
            <p:spPr bwMode="auto">
              <a:xfrm>
                <a:off x="3831" y="1317"/>
                <a:ext cx="69" cy="53"/>
              </a:xfrm>
              <a:prstGeom prst="ellipse">
                <a:avLst/>
              </a:prstGeom>
              <a:solidFill>
                <a:srgbClr val="33CC33"/>
              </a:solidFill>
              <a:ln w="12700">
                <a:noFill/>
                <a:round/>
                <a:headEnd type="none" w="sm" len="sm"/>
                <a:tailEnd type="none" w="sm" len="sm"/>
              </a:ln>
              <a:effectLst/>
            </p:spPr>
            <p:txBody>
              <a:bodyPr wrap="none" anchor="ctr">
                <a:prstTxWarp prst="textNoShape">
                  <a:avLst/>
                </a:prstTxWarp>
              </a:bodyPr>
              <a:lstStyle/>
              <a:p>
                <a:pPr algn="ctr"/>
                <a:endParaRPr lang="fr-FR" sz="2400">
                  <a:solidFill>
                    <a:srgbClr val="008000"/>
                  </a:solidFill>
                  <a:latin typeface="Verdana"/>
                  <a:cs typeface="Verdana"/>
                </a:endParaRPr>
              </a:p>
            </p:txBody>
          </p:sp>
          <p:sp>
            <p:nvSpPr>
              <p:cNvPr id="251210" name="Line 330"/>
              <p:cNvSpPr>
                <a:spLocks noChangeShapeType="1"/>
              </p:cNvSpPr>
              <p:nvPr/>
            </p:nvSpPr>
            <p:spPr bwMode="auto">
              <a:xfrm flipV="1">
                <a:off x="3763" y="1029"/>
                <a:ext cx="0" cy="131"/>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1211" name="AutoShape 331"/>
              <p:cNvSpPr>
                <a:spLocks noChangeArrowheads="1"/>
              </p:cNvSpPr>
              <p:nvPr/>
            </p:nvSpPr>
            <p:spPr bwMode="auto">
              <a:xfrm>
                <a:off x="3796" y="846"/>
                <a:ext cx="137" cy="209"/>
              </a:xfrm>
              <a:prstGeom prst="downArrow">
                <a:avLst>
                  <a:gd name="adj1" fmla="val 50000"/>
                  <a:gd name="adj2" fmla="val 38139"/>
                </a:avLst>
              </a:prstGeom>
              <a:solidFill>
                <a:srgbClr val="33CC33"/>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
          <p:nvSpPr>
            <p:cNvPr id="251214" name="Text Box 334"/>
            <p:cNvSpPr txBox="1">
              <a:spLocks noChangeArrowheads="1"/>
            </p:cNvSpPr>
            <p:nvPr/>
          </p:nvSpPr>
          <p:spPr bwMode="auto">
            <a:xfrm>
              <a:off x="3464" y="480"/>
              <a:ext cx="1288" cy="407"/>
            </a:xfrm>
            <a:prstGeom prst="rect">
              <a:avLst/>
            </a:prstGeom>
            <a:noFill/>
            <a:ln w="12700">
              <a:noFill/>
              <a:miter lim="800000"/>
              <a:headEnd type="none" w="sm" len="sm"/>
              <a:tailEnd type="none" w="sm" len="sm"/>
            </a:ln>
            <a:effectLst/>
          </p:spPr>
          <p:txBody>
            <a:bodyPr wrap="square">
              <a:prstTxWarp prst="textNoShape">
                <a:avLst/>
              </a:prstTxWarp>
              <a:spAutoFit/>
            </a:bodyPr>
            <a:lstStyle/>
            <a:p>
              <a:r>
                <a:rPr lang="en-US" sz="2400" dirty="0">
                  <a:solidFill>
                    <a:schemeClr val="accent2"/>
                  </a:solidFill>
                  <a:latin typeface="Verdana"/>
                  <a:cs typeface="Verdana"/>
                </a:rPr>
                <a:t>marking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1108"/>
                                        </p:tgtEl>
                                        <p:attrNameLst>
                                          <p:attrName>style.visibility</p:attrName>
                                        </p:attrNameLst>
                                      </p:cBhvr>
                                      <p:to>
                                        <p:strVal val="visible"/>
                                      </p:to>
                                    </p:set>
                                    <p:animEffect transition="in" filter="dissolve">
                                      <p:cBhvr>
                                        <p:cTn id="7" dur="500"/>
                                        <p:tgtEl>
                                          <p:spTgt spid="251108"/>
                                        </p:tgtEl>
                                      </p:cBhvr>
                                    </p:animEffect>
                                  </p:childTnLst>
                                  <p:subTnLst>
                                    <p:set>
                                      <p:cBhvr override="childStyle">
                                        <p:cTn dur="1" fill="hold" display="0" masterRel="nextClick" afterEffect="1"/>
                                        <p:tgtEl>
                                          <p:spTgt spid="25110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1094"/>
                                        </p:tgtEl>
                                        <p:attrNameLst>
                                          <p:attrName>style.visibility</p:attrName>
                                        </p:attrNameLst>
                                      </p:cBhvr>
                                      <p:to>
                                        <p:strVal val="visible"/>
                                      </p:to>
                                    </p:set>
                                    <p:animEffect transition="in" filter="dissolve">
                                      <p:cBhvr>
                                        <p:cTn id="12" dur="500"/>
                                        <p:tgtEl>
                                          <p:spTgt spid="25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1" name="Rectangle 3"/>
          <p:cNvSpPr>
            <a:spLocks noChangeArrowheads="1"/>
          </p:cNvSpPr>
          <p:nvPr/>
        </p:nvSpPr>
        <p:spPr bwMode="auto">
          <a:xfrm>
            <a:off x="667994" y="5092736"/>
            <a:ext cx="8229600" cy="18288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6">
                  <a:lumMod val="60000"/>
                  <a:lumOff val="40000"/>
                </a:schemeClr>
              </a:buClr>
              <a:buSzPct val="85000"/>
              <a:buFont typeface="Wingdings" charset="2"/>
              <a:buChar char="§"/>
            </a:pPr>
            <a:r>
              <a:rPr lang="en-US" sz="2000" dirty="0">
                <a:solidFill>
                  <a:schemeClr val="tx2"/>
                </a:solidFill>
                <a:latin typeface="Verdana"/>
                <a:cs typeface="Verdana"/>
              </a:rPr>
              <a:t>class-based marking: packets of different classes marked differently</a:t>
            </a:r>
          </a:p>
          <a:p>
            <a:pPr marL="342900" indent="-342900">
              <a:spcBef>
                <a:spcPct val="20000"/>
              </a:spcBef>
              <a:buClr>
                <a:schemeClr val="accent6">
                  <a:lumMod val="60000"/>
                  <a:lumOff val="40000"/>
                </a:schemeClr>
              </a:buClr>
              <a:buSzPct val="85000"/>
              <a:buFont typeface="Wingdings" charset="2"/>
              <a:buChar char="§"/>
            </a:pPr>
            <a:r>
              <a:rPr lang="en-US" sz="2000" dirty="0">
                <a:solidFill>
                  <a:schemeClr val="tx2"/>
                </a:solidFill>
                <a:latin typeface="Verdana"/>
                <a:cs typeface="Verdana"/>
              </a:rPr>
              <a:t>intra-class marking: conforming portion of flow marked differently than non-conforming one</a:t>
            </a:r>
            <a:endParaRPr lang="en-US" sz="2000" dirty="0">
              <a:solidFill>
                <a:schemeClr val="accent2"/>
              </a:solidFill>
              <a:latin typeface="Verdana"/>
              <a:cs typeface="Verdana"/>
            </a:endParaRPr>
          </a:p>
        </p:txBody>
      </p:sp>
      <p:sp>
        <p:nvSpPr>
          <p:cNvPr id="252932" name="Rectangle 4"/>
          <p:cNvSpPr>
            <a:spLocks noChangeArrowheads="1"/>
          </p:cNvSpPr>
          <p:nvPr/>
        </p:nvSpPr>
        <p:spPr bwMode="auto">
          <a:xfrm>
            <a:off x="506069" y="1581186"/>
            <a:ext cx="80010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6">
                  <a:lumMod val="60000"/>
                  <a:lumOff val="40000"/>
                </a:schemeClr>
              </a:buClr>
              <a:buSzPct val="85000"/>
              <a:buFont typeface="Wingdings" charset="2"/>
              <a:buChar char="§"/>
            </a:pPr>
            <a:r>
              <a:rPr lang="en-US" sz="2000" dirty="0">
                <a:solidFill>
                  <a:schemeClr val="accent2"/>
                </a:solidFill>
                <a:latin typeface="Verdana"/>
                <a:cs typeface="Verdana"/>
              </a:rPr>
              <a:t>profile: </a:t>
            </a:r>
            <a:r>
              <a:rPr lang="en-US" sz="2000" dirty="0">
                <a:solidFill>
                  <a:schemeClr val="tx2"/>
                </a:solidFill>
                <a:latin typeface="Verdana"/>
                <a:cs typeface="Verdana"/>
              </a:rPr>
              <a:t>pre-negotiated</a:t>
            </a:r>
            <a:r>
              <a:rPr lang="en-US" sz="2000" dirty="0">
                <a:solidFill>
                  <a:schemeClr val="accent2"/>
                </a:solidFill>
                <a:latin typeface="Verdana"/>
                <a:cs typeface="Verdana"/>
              </a:rPr>
              <a:t> </a:t>
            </a:r>
            <a:r>
              <a:rPr lang="en-US" sz="2000" dirty="0">
                <a:solidFill>
                  <a:schemeClr val="tx2"/>
                </a:solidFill>
                <a:latin typeface="Verdana"/>
                <a:cs typeface="Verdana"/>
              </a:rPr>
              <a:t>rate A, bucket size B</a:t>
            </a:r>
            <a:endParaRPr lang="en-US" sz="2000" dirty="0">
              <a:solidFill>
                <a:schemeClr val="accent2"/>
              </a:solidFill>
              <a:latin typeface="Verdana"/>
              <a:cs typeface="Verdana"/>
            </a:endParaRPr>
          </a:p>
          <a:p>
            <a:pPr marL="342900" indent="-342900">
              <a:spcBef>
                <a:spcPct val="20000"/>
              </a:spcBef>
              <a:buClr>
                <a:schemeClr val="accent6">
                  <a:lumMod val="60000"/>
                  <a:lumOff val="40000"/>
                </a:schemeClr>
              </a:buClr>
              <a:buSzPct val="85000"/>
              <a:buFont typeface="Wingdings" charset="2"/>
              <a:buChar char="§"/>
            </a:pPr>
            <a:r>
              <a:rPr lang="en-US" sz="2000" dirty="0">
                <a:solidFill>
                  <a:schemeClr val="tx2"/>
                </a:solidFill>
                <a:latin typeface="Verdana"/>
                <a:cs typeface="Verdana"/>
              </a:rPr>
              <a:t>packet marking at edge based on </a:t>
            </a:r>
            <a:r>
              <a:rPr lang="en-US" sz="2000" dirty="0">
                <a:solidFill>
                  <a:srgbClr val="3333FF"/>
                </a:solidFill>
                <a:latin typeface="Verdana"/>
                <a:cs typeface="Verdana"/>
              </a:rPr>
              <a:t>per-flow</a:t>
            </a:r>
            <a:r>
              <a:rPr lang="en-US" sz="2000" dirty="0">
                <a:solidFill>
                  <a:schemeClr val="tx2"/>
                </a:solidFill>
                <a:latin typeface="Verdana"/>
                <a:cs typeface="Verdana"/>
              </a:rPr>
              <a:t> profile</a:t>
            </a:r>
            <a:endParaRPr lang="en-US" sz="2000" dirty="0">
              <a:solidFill>
                <a:schemeClr val="accent2"/>
              </a:solidFill>
              <a:latin typeface="Verdana"/>
              <a:cs typeface="Verdana"/>
            </a:endParaRPr>
          </a:p>
        </p:txBody>
      </p:sp>
      <p:sp>
        <p:nvSpPr>
          <p:cNvPr id="252933" name="Text Box 5"/>
          <p:cNvSpPr txBox="1">
            <a:spLocks noChangeArrowheads="1"/>
          </p:cNvSpPr>
          <p:nvPr/>
        </p:nvSpPr>
        <p:spPr bwMode="auto">
          <a:xfrm>
            <a:off x="552106" y="4619661"/>
            <a:ext cx="449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chemeClr val="accent2"/>
                </a:solidFill>
                <a:latin typeface="Verdana"/>
                <a:cs typeface="Verdana"/>
              </a:rPr>
              <a:t>Possible usage of marking:</a:t>
            </a:r>
          </a:p>
        </p:txBody>
      </p:sp>
      <p:sp>
        <p:nvSpPr>
          <p:cNvPr id="252934" name="Text Box 6"/>
          <p:cNvSpPr txBox="1">
            <a:spLocks noChangeArrowheads="1"/>
          </p:cNvSpPr>
          <p:nvPr/>
        </p:nvSpPr>
        <p:spPr bwMode="auto">
          <a:xfrm>
            <a:off x="2731744" y="4059274"/>
            <a:ext cx="2133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solidFill>
                  <a:schemeClr val="tx2"/>
                </a:solidFill>
                <a:latin typeface="Verdana"/>
                <a:cs typeface="Verdana"/>
              </a:rPr>
              <a:t>User packets</a:t>
            </a:r>
            <a:endParaRPr lang="en-US" sz="2000">
              <a:solidFill>
                <a:schemeClr val="accent2"/>
              </a:solidFill>
              <a:latin typeface="Verdana"/>
              <a:cs typeface="Verdana"/>
            </a:endParaRPr>
          </a:p>
        </p:txBody>
      </p:sp>
      <p:grpSp>
        <p:nvGrpSpPr>
          <p:cNvPr id="2" name="Group 7"/>
          <p:cNvGrpSpPr>
            <a:grpSpLocks/>
          </p:cNvGrpSpPr>
          <p:nvPr/>
        </p:nvGrpSpPr>
        <p:grpSpPr bwMode="auto">
          <a:xfrm>
            <a:off x="4476406" y="2374936"/>
            <a:ext cx="2667000" cy="2514600"/>
            <a:chOff x="2352" y="1680"/>
            <a:chExt cx="1680" cy="1584"/>
          </a:xfrm>
        </p:grpSpPr>
        <p:sp>
          <p:nvSpPr>
            <p:cNvPr id="252936" name="Rectangle 8"/>
            <p:cNvSpPr>
              <a:spLocks noChangeArrowheads="1"/>
            </p:cNvSpPr>
            <p:nvPr/>
          </p:nvSpPr>
          <p:spPr bwMode="auto">
            <a:xfrm>
              <a:off x="3600" y="2640"/>
              <a:ext cx="144" cy="96"/>
            </a:xfrm>
            <a:prstGeom prst="rect">
              <a:avLst/>
            </a:prstGeom>
            <a:solidFill>
              <a:srgbClr val="00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37" name="Rectangle 9"/>
            <p:cNvSpPr>
              <a:spLocks noChangeArrowheads="1"/>
            </p:cNvSpPr>
            <p:nvPr/>
          </p:nvSpPr>
          <p:spPr bwMode="auto">
            <a:xfrm>
              <a:off x="3840" y="2640"/>
              <a:ext cx="144" cy="96"/>
            </a:xfrm>
            <a:prstGeom prst="rect">
              <a:avLst/>
            </a:prstGeom>
            <a:solidFill>
              <a:srgbClr val="00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38" name="Rectangle 10"/>
            <p:cNvSpPr>
              <a:spLocks noChangeArrowheads="1"/>
            </p:cNvSpPr>
            <p:nvPr/>
          </p:nvSpPr>
          <p:spPr bwMode="auto">
            <a:xfrm>
              <a:off x="3888" y="3168"/>
              <a:ext cx="144" cy="96"/>
            </a:xfrm>
            <a:prstGeom prst="rect">
              <a:avLst/>
            </a:prstGeom>
            <a:solidFill>
              <a:srgbClr val="FF00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39" name="Rectangle 11"/>
            <p:cNvSpPr>
              <a:spLocks noChangeArrowheads="1"/>
            </p:cNvSpPr>
            <p:nvPr/>
          </p:nvSpPr>
          <p:spPr bwMode="auto">
            <a:xfrm>
              <a:off x="3648" y="3168"/>
              <a:ext cx="144" cy="96"/>
            </a:xfrm>
            <a:prstGeom prst="rect">
              <a:avLst/>
            </a:prstGeom>
            <a:solidFill>
              <a:srgbClr val="FF00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40" name="Rectangle 12"/>
            <p:cNvSpPr>
              <a:spLocks noChangeArrowheads="1"/>
            </p:cNvSpPr>
            <p:nvPr/>
          </p:nvSpPr>
          <p:spPr bwMode="auto">
            <a:xfrm>
              <a:off x="3408" y="3168"/>
              <a:ext cx="144" cy="96"/>
            </a:xfrm>
            <a:prstGeom prst="rect">
              <a:avLst/>
            </a:prstGeom>
            <a:solidFill>
              <a:srgbClr val="FF00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41" name="Line 13"/>
            <p:cNvSpPr>
              <a:spLocks noChangeShapeType="1"/>
            </p:cNvSpPr>
            <p:nvPr/>
          </p:nvSpPr>
          <p:spPr bwMode="auto">
            <a:xfrm>
              <a:off x="3072" y="2256"/>
              <a:ext cx="0" cy="432"/>
            </a:xfrm>
            <a:prstGeom prst="line">
              <a:avLst/>
            </a:prstGeom>
            <a:noFill/>
            <a:ln w="28575">
              <a:solidFill>
                <a:schemeClr val="tx1"/>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42" name="Line 14"/>
            <p:cNvSpPr>
              <a:spLocks noChangeShapeType="1"/>
            </p:cNvSpPr>
            <p:nvPr/>
          </p:nvSpPr>
          <p:spPr bwMode="auto">
            <a:xfrm>
              <a:off x="3072" y="2688"/>
              <a:ext cx="288" cy="0"/>
            </a:xfrm>
            <a:prstGeom prst="line">
              <a:avLst/>
            </a:prstGeom>
            <a:noFill/>
            <a:ln w="28575">
              <a:solidFill>
                <a:schemeClr val="tx1"/>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43" name="Line 15"/>
            <p:cNvSpPr>
              <a:spLocks noChangeShapeType="1"/>
            </p:cNvSpPr>
            <p:nvPr/>
          </p:nvSpPr>
          <p:spPr bwMode="auto">
            <a:xfrm flipV="1">
              <a:off x="3360" y="2256"/>
              <a:ext cx="0" cy="432"/>
            </a:xfrm>
            <a:prstGeom prst="line">
              <a:avLst/>
            </a:prstGeom>
            <a:noFill/>
            <a:ln w="28575">
              <a:solidFill>
                <a:schemeClr val="tx1"/>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44" name="Oval 16"/>
            <p:cNvSpPr>
              <a:spLocks noChangeArrowheads="1"/>
            </p:cNvSpPr>
            <p:nvPr/>
          </p:nvSpPr>
          <p:spPr bwMode="auto">
            <a:xfrm>
              <a:off x="3120" y="2784"/>
              <a:ext cx="192" cy="192"/>
            </a:xfrm>
            <a:prstGeom prst="ellipse">
              <a:avLst/>
            </a:prstGeom>
            <a:solidFill>
              <a:schemeClr val="hlink"/>
            </a:solidFill>
            <a:ln w="12700">
              <a:solidFill>
                <a:schemeClr val="tx1"/>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45" name="Line 17"/>
            <p:cNvSpPr>
              <a:spLocks noChangeShapeType="1"/>
            </p:cNvSpPr>
            <p:nvPr/>
          </p:nvSpPr>
          <p:spPr bwMode="auto">
            <a:xfrm>
              <a:off x="2352" y="2880"/>
              <a:ext cx="720" cy="0"/>
            </a:xfrm>
            <a:prstGeom prst="line">
              <a:avLst/>
            </a:prstGeom>
            <a:noFill/>
            <a:ln w="28575">
              <a:solidFill>
                <a:schemeClr val="tx1"/>
              </a:solidFill>
              <a:round/>
              <a:headEnd type="none" w="sm" len="sm"/>
              <a:tailEnd type="triangle" w="sm" len="sm"/>
            </a:ln>
            <a:effectLst/>
          </p:spPr>
          <p:txBody>
            <a:bodyPr wrap="none" anchor="ctr">
              <a:prstTxWarp prst="textNoShape">
                <a:avLst/>
              </a:prstTxWarp>
            </a:bodyPr>
            <a:lstStyle/>
            <a:p>
              <a:endParaRPr lang="en-GB">
                <a:latin typeface="Verdana"/>
                <a:cs typeface="Verdana"/>
              </a:endParaRPr>
            </a:p>
          </p:txBody>
        </p:sp>
        <p:sp>
          <p:nvSpPr>
            <p:cNvPr id="252946" name="Rectangle 18"/>
            <p:cNvSpPr>
              <a:spLocks noChangeArrowheads="1"/>
            </p:cNvSpPr>
            <p:nvPr/>
          </p:nvSpPr>
          <p:spPr bwMode="auto">
            <a:xfrm>
              <a:off x="2400" y="2688"/>
              <a:ext cx="144" cy="96"/>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47" name="Rectangle 19"/>
            <p:cNvSpPr>
              <a:spLocks noChangeArrowheads="1"/>
            </p:cNvSpPr>
            <p:nvPr/>
          </p:nvSpPr>
          <p:spPr bwMode="auto">
            <a:xfrm>
              <a:off x="2640" y="2688"/>
              <a:ext cx="144" cy="96"/>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48" name="Oval 20"/>
            <p:cNvSpPr>
              <a:spLocks noChangeArrowheads="1"/>
            </p:cNvSpPr>
            <p:nvPr/>
          </p:nvSpPr>
          <p:spPr bwMode="auto">
            <a:xfrm>
              <a:off x="3168" y="2208"/>
              <a:ext cx="96" cy="96"/>
            </a:xfrm>
            <a:prstGeom prst="ellipse">
              <a:avLst/>
            </a:prstGeom>
            <a:solidFill>
              <a:srgbClr val="00CC00"/>
            </a:solidFill>
            <a:ln w="12700">
              <a:solidFill>
                <a:schemeClr val="tx1"/>
              </a:solidFill>
              <a:round/>
              <a:headEnd type="none" w="sm" len="sm"/>
              <a:tailEnd type="none" w="sm" len="sm"/>
            </a:ln>
            <a:effectLst/>
          </p:spPr>
          <p:txBody>
            <a:bodyPr wrap="none" anchor="ctr">
              <a:prstTxWarp prst="textNoShape">
                <a:avLst/>
              </a:prstTxWarp>
            </a:bodyPr>
            <a:lstStyle/>
            <a:p>
              <a:pPr algn="ctr"/>
              <a:endParaRPr lang="fr-FR" sz="2400">
                <a:solidFill>
                  <a:srgbClr val="008000"/>
                </a:solidFill>
                <a:latin typeface="Verdana"/>
                <a:cs typeface="Verdana"/>
              </a:endParaRPr>
            </a:p>
          </p:txBody>
        </p:sp>
        <p:sp>
          <p:nvSpPr>
            <p:cNvPr id="252949" name="Oval 21"/>
            <p:cNvSpPr>
              <a:spLocks noChangeArrowheads="1"/>
            </p:cNvSpPr>
            <p:nvPr/>
          </p:nvSpPr>
          <p:spPr bwMode="auto">
            <a:xfrm>
              <a:off x="3168" y="2352"/>
              <a:ext cx="96" cy="96"/>
            </a:xfrm>
            <a:prstGeom prst="ellipse">
              <a:avLst/>
            </a:prstGeom>
            <a:solidFill>
              <a:srgbClr val="00CC00"/>
            </a:solidFill>
            <a:ln w="12700">
              <a:solidFill>
                <a:schemeClr val="tx1"/>
              </a:solidFill>
              <a:round/>
              <a:headEnd type="none" w="sm" len="sm"/>
              <a:tailEnd type="none" w="sm" len="sm"/>
            </a:ln>
            <a:effectLst/>
          </p:spPr>
          <p:txBody>
            <a:bodyPr wrap="none" anchor="ctr">
              <a:prstTxWarp prst="textNoShape">
                <a:avLst/>
              </a:prstTxWarp>
            </a:bodyPr>
            <a:lstStyle/>
            <a:p>
              <a:pPr algn="ctr"/>
              <a:endParaRPr lang="fr-FR" sz="2400">
                <a:solidFill>
                  <a:srgbClr val="008000"/>
                </a:solidFill>
                <a:latin typeface="Verdana"/>
                <a:cs typeface="Verdana"/>
              </a:endParaRPr>
            </a:p>
          </p:txBody>
        </p:sp>
        <p:sp>
          <p:nvSpPr>
            <p:cNvPr id="252950" name="Oval 22"/>
            <p:cNvSpPr>
              <a:spLocks noChangeArrowheads="1"/>
            </p:cNvSpPr>
            <p:nvPr/>
          </p:nvSpPr>
          <p:spPr bwMode="auto">
            <a:xfrm>
              <a:off x="3168" y="2544"/>
              <a:ext cx="96" cy="96"/>
            </a:xfrm>
            <a:prstGeom prst="ellipse">
              <a:avLst/>
            </a:prstGeom>
            <a:solidFill>
              <a:srgbClr val="00CC00"/>
            </a:solidFill>
            <a:ln w="12700">
              <a:solidFill>
                <a:schemeClr val="tx1"/>
              </a:solidFill>
              <a:round/>
              <a:headEnd type="none" w="sm" len="sm"/>
              <a:tailEnd type="none" w="sm" len="sm"/>
            </a:ln>
            <a:effectLst/>
          </p:spPr>
          <p:txBody>
            <a:bodyPr wrap="none" anchor="ctr">
              <a:prstTxWarp prst="textNoShape">
                <a:avLst/>
              </a:prstTxWarp>
            </a:bodyPr>
            <a:lstStyle/>
            <a:p>
              <a:pPr algn="ctr"/>
              <a:endParaRPr lang="fr-FR" sz="2400">
                <a:solidFill>
                  <a:srgbClr val="008000"/>
                </a:solidFill>
                <a:latin typeface="Verdana"/>
                <a:cs typeface="Verdana"/>
              </a:endParaRPr>
            </a:p>
          </p:txBody>
        </p:sp>
        <p:sp>
          <p:nvSpPr>
            <p:cNvPr id="252951" name="Line 23"/>
            <p:cNvSpPr>
              <a:spLocks noChangeShapeType="1"/>
            </p:cNvSpPr>
            <p:nvPr/>
          </p:nvSpPr>
          <p:spPr bwMode="auto">
            <a:xfrm flipV="1">
              <a:off x="3072" y="2016"/>
              <a:ext cx="0" cy="24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52" name="Line 24"/>
            <p:cNvSpPr>
              <a:spLocks noChangeShapeType="1"/>
            </p:cNvSpPr>
            <p:nvPr/>
          </p:nvSpPr>
          <p:spPr bwMode="auto">
            <a:xfrm flipV="1">
              <a:off x="3360" y="2016"/>
              <a:ext cx="0" cy="24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GB">
                <a:latin typeface="Verdana"/>
                <a:cs typeface="Verdana"/>
              </a:endParaRPr>
            </a:p>
          </p:txBody>
        </p:sp>
        <p:sp>
          <p:nvSpPr>
            <p:cNvPr id="252953" name="Text Box 25"/>
            <p:cNvSpPr txBox="1">
              <a:spLocks noChangeArrowheads="1"/>
            </p:cNvSpPr>
            <p:nvPr/>
          </p:nvSpPr>
          <p:spPr bwMode="auto">
            <a:xfrm>
              <a:off x="2352" y="1776"/>
              <a:ext cx="720" cy="250"/>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pPr>
              <a:r>
                <a:rPr lang="en-US" sz="2000">
                  <a:solidFill>
                    <a:schemeClr val="tx2"/>
                  </a:solidFill>
                  <a:latin typeface="Verdana"/>
                  <a:cs typeface="Verdana"/>
                </a:rPr>
                <a:t>Rate A</a:t>
              </a:r>
              <a:endParaRPr lang="en-US" sz="2400">
                <a:solidFill>
                  <a:schemeClr val="accent2"/>
                </a:solidFill>
                <a:latin typeface="Verdana"/>
                <a:cs typeface="Verdana"/>
              </a:endParaRPr>
            </a:p>
          </p:txBody>
        </p:sp>
        <p:sp>
          <p:nvSpPr>
            <p:cNvPr id="252954" name="Line 26"/>
            <p:cNvSpPr>
              <a:spLocks noChangeShapeType="1"/>
            </p:cNvSpPr>
            <p:nvPr/>
          </p:nvSpPr>
          <p:spPr bwMode="auto">
            <a:xfrm>
              <a:off x="3408" y="2976"/>
              <a:ext cx="624" cy="144"/>
            </a:xfrm>
            <a:prstGeom prst="line">
              <a:avLst/>
            </a:prstGeom>
            <a:noFill/>
            <a:ln w="25400">
              <a:solidFill>
                <a:srgbClr val="FF0000"/>
              </a:solidFill>
              <a:round/>
              <a:headEnd type="none" w="sm" len="sm"/>
              <a:tailEnd type="triangle" w="sm" len="sm"/>
            </a:ln>
            <a:effectLst/>
          </p:spPr>
          <p:txBody>
            <a:bodyPr wrap="none" anchor="ctr">
              <a:prstTxWarp prst="textNoShape">
                <a:avLst/>
              </a:prstTxWarp>
            </a:bodyPr>
            <a:lstStyle/>
            <a:p>
              <a:endParaRPr lang="en-GB">
                <a:latin typeface="Verdana"/>
                <a:cs typeface="Verdana"/>
              </a:endParaRPr>
            </a:p>
          </p:txBody>
        </p:sp>
        <p:sp>
          <p:nvSpPr>
            <p:cNvPr id="252955" name="Line 27"/>
            <p:cNvSpPr>
              <a:spLocks noChangeShapeType="1"/>
            </p:cNvSpPr>
            <p:nvPr/>
          </p:nvSpPr>
          <p:spPr bwMode="auto">
            <a:xfrm flipV="1">
              <a:off x="3408" y="2784"/>
              <a:ext cx="624" cy="96"/>
            </a:xfrm>
            <a:prstGeom prst="line">
              <a:avLst/>
            </a:prstGeom>
            <a:noFill/>
            <a:ln w="25400">
              <a:solidFill>
                <a:srgbClr val="008000"/>
              </a:solidFill>
              <a:round/>
              <a:headEnd type="none" w="sm" len="sm"/>
              <a:tailEnd type="triangle" w="sm" len="sm"/>
            </a:ln>
            <a:effectLst/>
          </p:spPr>
          <p:txBody>
            <a:bodyPr wrap="none" anchor="ctr">
              <a:prstTxWarp prst="textNoShape">
                <a:avLst/>
              </a:prstTxWarp>
            </a:bodyPr>
            <a:lstStyle/>
            <a:p>
              <a:endParaRPr lang="en-GB">
                <a:latin typeface="Verdana"/>
                <a:cs typeface="Verdana"/>
              </a:endParaRPr>
            </a:p>
          </p:txBody>
        </p:sp>
        <p:sp>
          <p:nvSpPr>
            <p:cNvPr id="252956" name="AutoShape 28"/>
            <p:cNvSpPr>
              <a:spLocks noChangeArrowheads="1"/>
            </p:cNvSpPr>
            <p:nvPr/>
          </p:nvSpPr>
          <p:spPr bwMode="auto">
            <a:xfrm>
              <a:off x="3120" y="1680"/>
              <a:ext cx="192" cy="384"/>
            </a:xfrm>
            <a:prstGeom prst="downArrow">
              <a:avLst>
                <a:gd name="adj1" fmla="val 50000"/>
                <a:gd name="adj2" fmla="val 50000"/>
              </a:avLst>
            </a:prstGeom>
            <a:solidFill>
              <a:srgbClr val="00CC00"/>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52957" name="Line 29"/>
            <p:cNvSpPr>
              <a:spLocks noChangeShapeType="1"/>
            </p:cNvSpPr>
            <p:nvPr/>
          </p:nvSpPr>
          <p:spPr bwMode="auto">
            <a:xfrm>
              <a:off x="2976" y="2120"/>
              <a:ext cx="480" cy="0"/>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52958" name="Text Box 30"/>
            <p:cNvSpPr txBox="1">
              <a:spLocks noChangeArrowheads="1"/>
            </p:cNvSpPr>
            <p:nvPr/>
          </p:nvSpPr>
          <p:spPr bwMode="auto">
            <a:xfrm>
              <a:off x="2640" y="2256"/>
              <a:ext cx="217" cy="446"/>
            </a:xfrm>
            <a:prstGeom prst="rect">
              <a:avLst/>
            </a:prstGeom>
            <a:noFill/>
            <a:ln w="9525">
              <a:noFill/>
              <a:miter lim="800000"/>
              <a:headEnd/>
              <a:tailEnd/>
            </a:ln>
            <a:effectLst/>
          </p:spPr>
          <p:txBody>
            <a:bodyPr>
              <a:prstTxWarp prst="textNoShape">
                <a:avLst/>
              </a:prstTxWarp>
              <a:spAutoFit/>
            </a:bodyPr>
            <a:lstStyle/>
            <a:p>
              <a:r>
                <a:rPr lang="en-US" sz="2000">
                  <a:solidFill>
                    <a:schemeClr val="tx2"/>
                  </a:solidFill>
                  <a:latin typeface="Verdana"/>
                  <a:cs typeface="Verdana"/>
                </a:rPr>
                <a:t>B</a:t>
              </a:r>
            </a:p>
          </p:txBody>
        </p:sp>
        <p:sp>
          <p:nvSpPr>
            <p:cNvPr id="252959" name="Line 31"/>
            <p:cNvSpPr>
              <a:spLocks noChangeShapeType="1"/>
            </p:cNvSpPr>
            <p:nvPr/>
          </p:nvSpPr>
          <p:spPr bwMode="auto">
            <a:xfrm>
              <a:off x="2976" y="2160"/>
              <a:ext cx="0" cy="528"/>
            </a:xfrm>
            <a:prstGeom prst="line">
              <a:avLst/>
            </a:prstGeom>
            <a:noFill/>
            <a:ln w="38100">
              <a:solidFill>
                <a:schemeClr val="tx1"/>
              </a:solidFill>
              <a:round/>
              <a:headEnd type="arrow" w="med" len="med"/>
              <a:tailEnd type="arrow" w="med" len="med"/>
            </a:ln>
            <a:effectLst/>
          </p:spPr>
          <p:txBody>
            <a:bodyPr wrap="none" anchor="ctr">
              <a:prstTxWarp prst="textNoShape">
                <a:avLst/>
              </a:prstTxWarp>
            </a:bodyPr>
            <a:lstStyle/>
            <a:p>
              <a:endParaRPr lang="en-GB">
                <a:latin typeface="Verdana"/>
                <a:cs typeface="Verdana"/>
              </a:endParaRPr>
            </a:p>
          </p:txBody>
        </p:sp>
      </p:grpSp>
      <p:sp>
        <p:nvSpPr>
          <p:cNvPr id="37" name="Title 36"/>
          <p:cNvSpPr>
            <a:spLocks noGrp="1"/>
          </p:cNvSpPr>
          <p:nvPr>
            <p:ph type="title"/>
          </p:nvPr>
        </p:nvSpPr>
        <p:spPr/>
        <p:txBody>
          <a:bodyPr/>
          <a:lstStyle/>
          <a:p>
            <a:r>
              <a:rPr lang="en-GB" dirty="0" smtClean="0"/>
              <a:t>Edge router </a:t>
            </a:r>
            <a:r>
              <a:rPr lang="en-GB" dirty="0" err="1" smtClean="0"/>
              <a:t>pckt</a:t>
            </a:r>
            <a:r>
              <a:rPr lang="en-GB" dirty="0" smtClean="0"/>
              <a:t> marking</a:t>
            </a:r>
            <a:endParaRPr lang="en-GB"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533400" y="228600"/>
            <a:ext cx="8391109" cy="1143000"/>
          </a:xfrm>
        </p:spPr>
        <p:txBody>
          <a:bodyPr/>
          <a:lstStyle/>
          <a:p>
            <a:r>
              <a:rPr lang="en-US" dirty="0" smtClean="0"/>
              <a:t>Classification and Conditioning</a:t>
            </a:r>
            <a:endParaRPr lang="en-US" dirty="0"/>
          </a:p>
        </p:txBody>
      </p:sp>
      <p:sp>
        <p:nvSpPr>
          <p:cNvPr id="253955" name="Rectangle 3"/>
          <p:cNvSpPr>
            <a:spLocks noGrp="1" noChangeArrowheads="1"/>
          </p:cNvSpPr>
          <p:nvPr>
            <p:ph type="body" idx="1"/>
          </p:nvPr>
        </p:nvSpPr>
        <p:spPr/>
        <p:txBody>
          <a:bodyPr/>
          <a:lstStyle/>
          <a:p>
            <a:r>
              <a:rPr lang="en-US" dirty="0" smtClean="0"/>
              <a:t>Packet is marked in the Type of Service (TOS) in IPv4, and Traffic Class in IPv6</a:t>
            </a:r>
          </a:p>
          <a:p>
            <a:r>
              <a:rPr lang="en-US" dirty="0" smtClean="0"/>
              <a:t>6 bits used for Differentiated Service Code Point (DSCP) and determine PHB that the packet will receive</a:t>
            </a:r>
          </a:p>
          <a:p>
            <a:r>
              <a:rPr lang="en-US" dirty="0" smtClean="0"/>
              <a:t>2 bits are currently unused</a:t>
            </a:r>
          </a:p>
          <a:p>
            <a:endParaRPr lang="en-US" dirty="0"/>
          </a:p>
        </p:txBody>
      </p:sp>
      <p:graphicFrame>
        <p:nvGraphicFramePr>
          <p:cNvPr id="253956" name="Object 4"/>
          <p:cNvGraphicFramePr>
            <a:graphicFrameLocks noChangeAspect="1"/>
          </p:cNvGraphicFramePr>
          <p:nvPr/>
        </p:nvGraphicFramePr>
        <p:xfrm>
          <a:off x="1888124" y="4830472"/>
          <a:ext cx="5014913" cy="1012825"/>
        </p:xfrm>
        <a:graphic>
          <a:graphicData uri="http://schemas.openxmlformats.org/presentationml/2006/ole">
            <p:oleObj spid="_x0000_s589826" name="Photo Editor Photo" r:id="rId3" imgW="16866667" imgH="3409524" progId="">
              <p:embed/>
            </p:oleObj>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33401" y="228600"/>
            <a:ext cx="8433728" cy="1143000"/>
          </a:xfrm>
        </p:spPr>
        <p:txBody>
          <a:bodyPr/>
          <a:lstStyle/>
          <a:p>
            <a:r>
              <a:rPr lang="en-US"/>
              <a:t>Classification and Conditioning</a:t>
            </a:r>
          </a:p>
        </p:txBody>
      </p:sp>
      <p:sp>
        <p:nvSpPr>
          <p:cNvPr id="254979" name="Rectangle 3"/>
          <p:cNvSpPr>
            <a:spLocks noGrp="1" noChangeArrowheads="1"/>
          </p:cNvSpPr>
          <p:nvPr>
            <p:ph type="body" idx="1"/>
          </p:nvPr>
        </p:nvSpPr>
        <p:spPr/>
        <p:txBody>
          <a:bodyPr/>
          <a:lstStyle/>
          <a:p>
            <a:pPr>
              <a:buFont typeface="ZapfDingbats" pitchFamily="82" charset="2"/>
              <a:buNone/>
            </a:pPr>
            <a:r>
              <a:rPr lang="en-US" dirty="0"/>
              <a:t>may be desirable to limit traffic injection rate of some class:</a:t>
            </a:r>
          </a:p>
          <a:p>
            <a:r>
              <a:rPr lang="en-US" dirty="0"/>
              <a:t>user declares traffic profile (e.g., rate, burst size)</a:t>
            </a:r>
          </a:p>
          <a:p>
            <a:r>
              <a:rPr lang="en-US" dirty="0"/>
              <a:t>traffic metered, shaped if non-conforming </a:t>
            </a:r>
          </a:p>
          <a:p>
            <a:endParaRPr lang="en-US" dirty="0"/>
          </a:p>
        </p:txBody>
      </p:sp>
      <p:pic>
        <p:nvPicPr>
          <p:cNvPr id="254980" name="Picture 4" descr="694 diffserv metering classify mark shape"/>
          <p:cNvPicPr>
            <a:picLocks noChangeAspect="1" noChangeArrowheads="1"/>
          </p:cNvPicPr>
          <p:nvPr/>
        </p:nvPicPr>
        <p:blipFill>
          <a:blip r:embed="rId2"/>
          <a:srcRect/>
          <a:stretch>
            <a:fillRect/>
          </a:stretch>
        </p:blipFill>
        <p:spPr bwMode="auto">
          <a:xfrm>
            <a:off x="3182782" y="4040159"/>
            <a:ext cx="5410200" cy="2514600"/>
          </a:xfrm>
          <a:prstGeom prst="rect">
            <a:avLst/>
          </a:prstGeom>
          <a:noFill/>
        </p:spPr>
      </p:pic>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Firewalls</a:t>
            </a:r>
            <a:endParaRPr lang="en-GB" dirty="0"/>
          </a:p>
        </p:txBody>
      </p:sp>
      <p:sp>
        <p:nvSpPr>
          <p:cNvPr id="9" name="Subtitle 8"/>
          <p:cNvSpPr>
            <a:spLocks noGrp="1"/>
          </p:cNvSpPr>
          <p:nvPr>
            <p:ph type="subTitle" idx="1"/>
          </p:nvPr>
        </p:nvSpPr>
        <p:spPr/>
        <p:txBody>
          <a:bodyPr/>
          <a:lstStyle/>
          <a:p>
            <a:endParaRPr lang="en-GB"/>
          </a:p>
        </p:txBody>
      </p:sp>
      <p:sp>
        <p:nvSpPr>
          <p:cNvPr id="3" name="Slide Number Placeholder 2"/>
          <p:cNvSpPr>
            <a:spLocks noGrp="1"/>
          </p:cNvSpPr>
          <p:nvPr>
            <p:ph type="sldNum" idx="12"/>
          </p:nvPr>
        </p:nvSpPr>
        <p:spPr/>
        <p:txBody>
          <a:bodyPr/>
          <a:lstStyle/>
          <a:p>
            <a:fld id="{A075DE0F-BF4C-BB4F-BDB0-DBE713AB6576}" type="slidenum">
              <a:rPr lang="en-US" smtClean="0"/>
              <a:pPr/>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6" name="Freeform 215"/>
          <p:cNvSpPr>
            <a:spLocks/>
          </p:cNvSpPr>
          <p:nvPr/>
        </p:nvSpPr>
        <p:spPr bwMode="auto">
          <a:xfrm rot="10800000">
            <a:off x="1167772" y="3788402"/>
            <a:ext cx="2846979" cy="1692029"/>
          </a:xfrm>
          <a:custGeom>
            <a:avLst/>
            <a:gdLst/>
            <a:ahLst/>
            <a:cxnLst>
              <a:cxn ang="0">
                <a:pos x="1142" y="3"/>
              </a:cxn>
              <a:cxn ang="0">
                <a:pos x="1116" y="0"/>
              </a:cxn>
              <a:cxn ang="0">
                <a:pos x="1082" y="7"/>
              </a:cxn>
              <a:cxn ang="0">
                <a:pos x="1036" y="24"/>
              </a:cxn>
              <a:cxn ang="0">
                <a:pos x="956" y="56"/>
              </a:cxn>
              <a:cxn ang="0">
                <a:pos x="904" y="73"/>
              </a:cxn>
              <a:cxn ang="0">
                <a:pos x="866" y="77"/>
              </a:cxn>
              <a:cxn ang="0">
                <a:pos x="798" y="75"/>
              </a:cxn>
              <a:cxn ang="0">
                <a:pos x="719" y="65"/>
              </a:cxn>
              <a:cxn ang="0">
                <a:pos x="632" y="56"/>
              </a:cxn>
              <a:cxn ang="0">
                <a:pos x="574" y="58"/>
              </a:cxn>
              <a:cxn ang="0">
                <a:pos x="524" y="65"/>
              </a:cxn>
              <a:cxn ang="0">
                <a:pos x="464" y="76"/>
              </a:cxn>
              <a:cxn ang="0">
                <a:pos x="398" y="89"/>
              </a:cxn>
              <a:cxn ang="0">
                <a:pos x="274" y="117"/>
              </a:cxn>
              <a:cxn ang="0">
                <a:pos x="190" y="144"/>
              </a:cxn>
              <a:cxn ang="0">
                <a:pos x="131" y="169"/>
              </a:cxn>
              <a:cxn ang="0">
                <a:pos x="82" y="198"/>
              </a:cxn>
              <a:cxn ang="0">
                <a:pos x="47" y="232"/>
              </a:cxn>
              <a:cxn ang="0">
                <a:pos x="23" y="273"/>
              </a:cxn>
              <a:cxn ang="0">
                <a:pos x="8" y="323"/>
              </a:cxn>
              <a:cxn ang="0">
                <a:pos x="1" y="378"/>
              </a:cxn>
              <a:cxn ang="0">
                <a:pos x="0" y="434"/>
              </a:cxn>
              <a:cxn ang="0">
                <a:pos x="6" y="489"/>
              </a:cxn>
              <a:cxn ang="0">
                <a:pos x="17" y="539"/>
              </a:cxn>
              <a:cxn ang="0">
                <a:pos x="33" y="582"/>
              </a:cxn>
              <a:cxn ang="0">
                <a:pos x="51" y="615"/>
              </a:cxn>
              <a:cxn ang="0">
                <a:pos x="77" y="638"/>
              </a:cxn>
              <a:cxn ang="0">
                <a:pos x="110" y="656"/>
              </a:cxn>
              <a:cxn ang="0">
                <a:pos x="159" y="670"/>
              </a:cxn>
              <a:cxn ang="0">
                <a:pos x="248" y="683"/>
              </a:cxn>
              <a:cxn ang="0">
                <a:pos x="342" y="692"/>
              </a:cxn>
              <a:cxn ang="0">
                <a:pos x="401" y="700"/>
              </a:cxn>
              <a:cxn ang="0">
                <a:pos x="492" y="710"/>
              </a:cxn>
              <a:cxn ang="0">
                <a:pos x="631" y="717"/>
              </a:cxn>
              <a:cxn ang="0">
                <a:pos x="708" y="719"/>
              </a:cxn>
              <a:cxn ang="0">
                <a:pos x="753" y="719"/>
              </a:cxn>
              <a:cxn ang="0">
                <a:pos x="791" y="719"/>
              </a:cxn>
              <a:cxn ang="0">
                <a:pos x="824" y="718"/>
              </a:cxn>
              <a:cxn ang="0">
                <a:pos x="876" y="712"/>
              </a:cxn>
              <a:cxn ang="0">
                <a:pos x="931" y="700"/>
              </a:cxn>
              <a:cxn ang="0">
                <a:pos x="977" y="687"/>
              </a:cxn>
              <a:cxn ang="0">
                <a:pos x="1029" y="672"/>
              </a:cxn>
              <a:cxn ang="0">
                <a:pos x="1096" y="652"/>
              </a:cxn>
              <a:cxn ang="0">
                <a:pos x="1142" y="627"/>
              </a:cxn>
              <a:cxn ang="0">
                <a:pos x="1168" y="601"/>
              </a:cxn>
              <a:cxn ang="0">
                <a:pos x="1188" y="554"/>
              </a:cxn>
              <a:cxn ang="0">
                <a:pos x="1196" y="498"/>
              </a:cxn>
              <a:cxn ang="0">
                <a:pos x="1197" y="433"/>
              </a:cxn>
              <a:cxn ang="0">
                <a:pos x="1196" y="361"/>
              </a:cxn>
              <a:cxn ang="0">
                <a:pos x="1196" y="321"/>
              </a:cxn>
              <a:cxn ang="0">
                <a:pos x="1197" y="271"/>
              </a:cxn>
              <a:cxn ang="0">
                <a:pos x="1197" y="166"/>
              </a:cxn>
              <a:cxn ang="0">
                <a:pos x="1194" y="103"/>
              </a:cxn>
              <a:cxn ang="0">
                <a:pos x="1186" y="61"/>
              </a:cxn>
              <a:cxn ang="0">
                <a:pos x="1173" y="28"/>
              </a:cxn>
            </a:cxnLst>
            <a:rect l="0" t="0" r="r" b="b"/>
            <a:pathLst>
              <a:path w="1198" h="719">
                <a:moveTo>
                  <a:pt x="1160" y="13"/>
                </a:moveTo>
                <a:lnTo>
                  <a:pt x="1154" y="9"/>
                </a:lnTo>
                <a:lnTo>
                  <a:pt x="1149" y="5"/>
                </a:lnTo>
                <a:lnTo>
                  <a:pt x="1142" y="3"/>
                </a:lnTo>
                <a:lnTo>
                  <a:pt x="1137" y="2"/>
                </a:lnTo>
                <a:lnTo>
                  <a:pt x="1130" y="0"/>
                </a:lnTo>
                <a:lnTo>
                  <a:pt x="1123" y="0"/>
                </a:lnTo>
                <a:lnTo>
                  <a:pt x="1116" y="0"/>
                </a:lnTo>
                <a:lnTo>
                  <a:pt x="1107" y="2"/>
                </a:lnTo>
                <a:lnTo>
                  <a:pt x="1099" y="3"/>
                </a:lnTo>
                <a:lnTo>
                  <a:pt x="1091" y="5"/>
                </a:lnTo>
                <a:lnTo>
                  <a:pt x="1082" y="7"/>
                </a:lnTo>
                <a:lnTo>
                  <a:pt x="1074" y="10"/>
                </a:lnTo>
                <a:lnTo>
                  <a:pt x="1064" y="13"/>
                </a:lnTo>
                <a:lnTo>
                  <a:pt x="1055" y="17"/>
                </a:lnTo>
                <a:lnTo>
                  <a:pt x="1036" y="24"/>
                </a:lnTo>
                <a:lnTo>
                  <a:pt x="1016" y="32"/>
                </a:lnTo>
                <a:lnTo>
                  <a:pt x="997" y="40"/>
                </a:lnTo>
                <a:lnTo>
                  <a:pt x="977" y="49"/>
                </a:lnTo>
                <a:lnTo>
                  <a:pt x="956" y="56"/>
                </a:lnTo>
                <a:lnTo>
                  <a:pt x="936" y="65"/>
                </a:lnTo>
                <a:lnTo>
                  <a:pt x="925" y="67"/>
                </a:lnTo>
                <a:lnTo>
                  <a:pt x="915" y="70"/>
                </a:lnTo>
                <a:lnTo>
                  <a:pt x="904" y="73"/>
                </a:lnTo>
                <a:lnTo>
                  <a:pt x="895" y="75"/>
                </a:lnTo>
                <a:lnTo>
                  <a:pt x="885" y="76"/>
                </a:lnTo>
                <a:lnTo>
                  <a:pt x="875" y="77"/>
                </a:lnTo>
                <a:lnTo>
                  <a:pt x="866" y="77"/>
                </a:lnTo>
                <a:lnTo>
                  <a:pt x="855" y="79"/>
                </a:lnTo>
                <a:lnTo>
                  <a:pt x="837" y="77"/>
                </a:lnTo>
                <a:lnTo>
                  <a:pt x="817" y="76"/>
                </a:lnTo>
                <a:lnTo>
                  <a:pt x="798" y="75"/>
                </a:lnTo>
                <a:lnTo>
                  <a:pt x="778" y="73"/>
                </a:lnTo>
                <a:lnTo>
                  <a:pt x="758" y="70"/>
                </a:lnTo>
                <a:lnTo>
                  <a:pt x="739" y="67"/>
                </a:lnTo>
                <a:lnTo>
                  <a:pt x="719" y="65"/>
                </a:lnTo>
                <a:lnTo>
                  <a:pt x="698" y="61"/>
                </a:lnTo>
                <a:lnTo>
                  <a:pt x="677" y="59"/>
                </a:lnTo>
                <a:lnTo>
                  <a:pt x="655" y="58"/>
                </a:lnTo>
                <a:lnTo>
                  <a:pt x="632" y="56"/>
                </a:lnTo>
                <a:lnTo>
                  <a:pt x="610" y="56"/>
                </a:lnTo>
                <a:lnTo>
                  <a:pt x="599" y="56"/>
                </a:lnTo>
                <a:lnTo>
                  <a:pt x="586" y="56"/>
                </a:lnTo>
                <a:lnTo>
                  <a:pt x="574" y="58"/>
                </a:lnTo>
                <a:lnTo>
                  <a:pt x="562" y="59"/>
                </a:lnTo>
                <a:lnTo>
                  <a:pt x="550" y="61"/>
                </a:lnTo>
                <a:lnTo>
                  <a:pt x="537" y="63"/>
                </a:lnTo>
                <a:lnTo>
                  <a:pt x="524" y="65"/>
                </a:lnTo>
                <a:lnTo>
                  <a:pt x="510" y="68"/>
                </a:lnTo>
                <a:lnTo>
                  <a:pt x="495" y="70"/>
                </a:lnTo>
                <a:lnTo>
                  <a:pt x="480" y="73"/>
                </a:lnTo>
                <a:lnTo>
                  <a:pt x="464" y="76"/>
                </a:lnTo>
                <a:lnTo>
                  <a:pt x="448" y="79"/>
                </a:lnTo>
                <a:lnTo>
                  <a:pt x="432" y="82"/>
                </a:lnTo>
                <a:lnTo>
                  <a:pt x="415" y="86"/>
                </a:lnTo>
                <a:lnTo>
                  <a:pt x="398" y="89"/>
                </a:lnTo>
                <a:lnTo>
                  <a:pt x="380" y="93"/>
                </a:lnTo>
                <a:lnTo>
                  <a:pt x="345" y="100"/>
                </a:lnTo>
                <a:lnTo>
                  <a:pt x="310" y="108"/>
                </a:lnTo>
                <a:lnTo>
                  <a:pt x="274" y="117"/>
                </a:lnTo>
                <a:lnTo>
                  <a:pt x="240" y="128"/>
                </a:lnTo>
                <a:lnTo>
                  <a:pt x="223" y="132"/>
                </a:lnTo>
                <a:lnTo>
                  <a:pt x="206" y="138"/>
                </a:lnTo>
                <a:lnTo>
                  <a:pt x="190" y="144"/>
                </a:lnTo>
                <a:lnTo>
                  <a:pt x="175" y="150"/>
                </a:lnTo>
                <a:lnTo>
                  <a:pt x="159" y="156"/>
                </a:lnTo>
                <a:lnTo>
                  <a:pt x="145" y="163"/>
                </a:lnTo>
                <a:lnTo>
                  <a:pt x="131" y="169"/>
                </a:lnTo>
                <a:lnTo>
                  <a:pt x="117" y="176"/>
                </a:lnTo>
                <a:lnTo>
                  <a:pt x="104" y="183"/>
                </a:lnTo>
                <a:lnTo>
                  <a:pt x="92" y="191"/>
                </a:lnTo>
                <a:lnTo>
                  <a:pt x="82" y="198"/>
                </a:lnTo>
                <a:lnTo>
                  <a:pt x="71" y="206"/>
                </a:lnTo>
                <a:lnTo>
                  <a:pt x="62" y="214"/>
                </a:lnTo>
                <a:lnTo>
                  <a:pt x="54" y="222"/>
                </a:lnTo>
                <a:lnTo>
                  <a:pt x="47" y="232"/>
                </a:lnTo>
                <a:lnTo>
                  <a:pt x="40" y="241"/>
                </a:lnTo>
                <a:lnTo>
                  <a:pt x="34" y="250"/>
                </a:lnTo>
                <a:lnTo>
                  <a:pt x="28" y="262"/>
                </a:lnTo>
                <a:lnTo>
                  <a:pt x="23" y="273"/>
                </a:lnTo>
                <a:lnTo>
                  <a:pt x="19" y="284"/>
                </a:lnTo>
                <a:lnTo>
                  <a:pt x="14" y="297"/>
                </a:lnTo>
                <a:lnTo>
                  <a:pt x="10" y="310"/>
                </a:lnTo>
                <a:lnTo>
                  <a:pt x="8" y="323"/>
                </a:lnTo>
                <a:lnTo>
                  <a:pt x="6" y="336"/>
                </a:lnTo>
                <a:lnTo>
                  <a:pt x="3" y="350"/>
                </a:lnTo>
                <a:lnTo>
                  <a:pt x="2" y="364"/>
                </a:lnTo>
                <a:lnTo>
                  <a:pt x="1" y="378"/>
                </a:lnTo>
                <a:lnTo>
                  <a:pt x="0" y="391"/>
                </a:lnTo>
                <a:lnTo>
                  <a:pt x="0" y="406"/>
                </a:lnTo>
                <a:lnTo>
                  <a:pt x="0" y="420"/>
                </a:lnTo>
                <a:lnTo>
                  <a:pt x="0" y="434"/>
                </a:lnTo>
                <a:lnTo>
                  <a:pt x="1" y="448"/>
                </a:lnTo>
                <a:lnTo>
                  <a:pt x="2" y="461"/>
                </a:lnTo>
                <a:lnTo>
                  <a:pt x="5" y="475"/>
                </a:lnTo>
                <a:lnTo>
                  <a:pt x="6" y="489"/>
                </a:lnTo>
                <a:lnTo>
                  <a:pt x="8" y="502"/>
                </a:lnTo>
                <a:lnTo>
                  <a:pt x="12" y="514"/>
                </a:lnTo>
                <a:lnTo>
                  <a:pt x="14" y="526"/>
                </a:lnTo>
                <a:lnTo>
                  <a:pt x="17" y="539"/>
                </a:lnTo>
                <a:lnTo>
                  <a:pt x="21" y="551"/>
                </a:lnTo>
                <a:lnTo>
                  <a:pt x="24" y="561"/>
                </a:lnTo>
                <a:lnTo>
                  <a:pt x="28" y="572"/>
                </a:lnTo>
                <a:lnTo>
                  <a:pt x="33" y="582"/>
                </a:lnTo>
                <a:lnTo>
                  <a:pt x="37" y="590"/>
                </a:lnTo>
                <a:lnTo>
                  <a:pt x="42" y="600"/>
                </a:lnTo>
                <a:lnTo>
                  <a:pt x="47" y="607"/>
                </a:lnTo>
                <a:lnTo>
                  <a:pt x="51" y="615"/>
                </a:lnTo>
                <a:lnTo>
                  <a:pt x="57" y="621"/>
                </a:lnTo>
                <a:lnTo>
                  <a:pt x="63" y="627"/>
                </a:lnTo>
                <a:lnTo>
                  <a:pt x="70" y="632"/>
                </a:lnTo>
                <a:lnTo>
                  <a:pt x="77" y="638"/>
                </a:lnTo>
                <a:lnTo>
                  <a:pt x="85" y="643"/>
                </a:lnTo>
                <a:lnTo>
                  <a:pt x="92" y="648"/>
                </a:lnTo>
                <a:lnTo>
                  <a:pt x="101" y="651"/>
                </a:lnTo>
                <a:lnTo>
                  <a:pt x="110" y="656"/>
                </a:lnTo>
                <a:lnTo>
                  <a:pt x="119" y="659"/>
                </a:lnTo>
                <a:lnTo>
                  <a:pt x="128" y="662"/>
                </a:lnTo>
                <a:lnTo>
                  <a:pt x="138" y="665"/>
                </a:lnTo>
                <a:lnTo>
                  <a:pt x="159" y="670"/>
                </a:lnTo>
                <a:lnTo>
                  <a:pt x="180" y="673"/>
                </a:lnTo>
                <a:lnTo>
                  <a:pt x="202" y="677"/>
                </a:lnTo>
                <a:lnTo>
                  <a:pt x="225" y="680"/>
                </a:lnTo>
                <a:lnTo>
                  <a:pt x="248" y="683"/>
                </a:lnTo>
                <a:lnTo>
                  <a:pt x="272" y="685"/>
                </a:lnTo>
                <a:lnTo>
                  <a:pt x="295" y="686"/>
                </a:lnTo>
                <a:lnTo>
                  <a:pt x="319" y="689"/>
                </a:lnTo>
                <a:lnTo>
                  <a:pt x="342" y="692"/>
                </a:lnTo>
                <a:lnTo>
                  <a:pt x="365" y="696"/>
                </a:lnTo>
                <a:lnTo>
                  <a:pt x="377" y="697"/>
                </a:lnTo>
                <a:lnTo>
                  <a:pt x="389" y="698"/>
                </a:lnTo>
                <a:lnTo>
                  <a:pt x="401" y="700"/>
                </a:lnTo>
                <a:lnTo>
                  <a:pt x="413" y="701"/>
                </a:lnTo>
                <a:lnTo>
                  <a:pt x="439" y="704"/>
                </a:lnTo>
                <a:lnTo>
                  <a:pt x="466" y="707"/>
                </a:lnTo>
                <a:lnTo>
                  <a:pt x="492" y="710"/>
                </a:lnTo>
                <a:lnTo>
                  <a:pt x="520" y="711"/>
                </a:lnTo>
                <a:lnTo>
                  <a:pt x="576" y="714"/>
                </a:lnTo>
                <a:lnTo>
                  <a:pt x="604" y="715"/>
                </a:lnTo>
                <a:lnTo>
                  <a:pt x="631" y="717"/>
                </a:lnTo>
                <a:lnTo>
                  <a:pt x="658" y="718"/>
                </a:lnTo>
                <a:lnTo>
                  <a:pt x="684" y="719"/>
                </a:lnTo>
                <a:lnTo>
                  <a:pt x="695" y="719"/>
                </a:lnTo>
                <a:lnTo>
                  <a:pt x="708" y="719"/>
                </a:lnTo>
                <a:lnTo>
                  <a:pt x="720" y="719"/>
                </a:lnTo>
                <a:lnTo>
                  <a:pt x="732" y="719"/>
                </a:lnTo>
                <a:lnTo>
                  <a:pt x="742" y="719"/>
                </a:lnTo>
                <a:lnTo>
                  <a:pt x="753" y="719"/>
                </a:lnTo>
                <a:lnTo>
                  <a:pt x="763" y="719"/>
                </a:lnTo>
                <a:lnTo>
                  <a:pt x="773" y="719"/>
                </a:lnTo>
                <a:lnTo>
                  <a:pt x="782" y="719"/>
                </a:lnTo>
                <a:lnTo>
                  <a:pt x="791" y="719"/>
                </a:lnTo>
                <a:lnTo>
                  <a:pt x="801" y="719"/>
                </a:lnTo>
                <a:lnTo>
                  <a:pt x="809" y="718"/>
                </a:lnTo>
                <a:lnTo>
                  <a:pt x="816" y="718"/>
                </a:lnTo>
                <a:lnTo>
                  <a:pt x="824" y="718"/>
                </a:lnTo>
                <a:lnTo>
                  <a:pt x="839" y="717"/>
                </a:lnTo>
                <a:lnTo>
                  <a:pt x="852" y="715"/>
                </a:lnTo>
                <a:lnTo>
                  <a:pt x="865" y="713"/>
                </a:lnTo>
                <a:lnTo>
                  <a:pt x="876" y="712"/>
                </a:lnTo>
                <a:lnTo>
                  <a:pt x="888" y="710"/>
                </a:lnTo>
                <a:lnTo>
                  <a:pt x="900" y="707"/>
                </a:lnTo>
                <a:lnTo>
                  <a:pt x="910" y="705"/>
                </a:lnTo>
                <a:lnTo>
                  <a:pt x="931" y="700"/>
                </a:lnTo>
                <a:lnTo>
                  <a:pt x="943" y="697"/>
                </a:lnTo>
                <a:lnTo>
                  <a:pt x="953" y="693"/>
                </a:lnTo>
                <a:lnTo>
                  <a:pt x="965" y="691"/>
                </a:lnTo>
                <a:lnTo>
                  <a:pt x="977" y="687"/>
                </a:lnTo>
                <a:lnTo>
                  <a:pt x="990" y="683"/>
                </a:lnTo>
                <a:lnTo>
                  <a:pt x="1002" y="679"/>
                </a:lnTo>
                <a:lnTo>
                  <a:pt x="1015" y="676"/>
                </a:lnTo>
                <a:lnTo>
                  <a:pt x="1029" y="672"/>
                </a:lnTo>
                <a:lnTo>
                  <a:pt x="1056" y="665"/>
                </a:lnTo>
                <a:lnTo>
                  <a:pt x="1070" y="662"/>
                </a:lnTo>
                <a:lnTo>
                  <a:pt x="1083" y="657"/>
                </a:lnTo>
                <a:lnTo>
                  <a:pt x="1096" y="652"/>
                </a:lnTo>
                <a:lnTo>
                  <a:pt x="1109" y="647"/>
                </a:lnTo>
                <a:lnTo>
                  <a:pt x="1120" y="641"/>
                </a:lnTo>
                <a:lnTo>
                  <a:pt x="1132" y="635"/>
                </a:lnTo>
                <a:lnTo>
                  <a:pt x="1142" y="627"/>
                </a:lnTo>
                <a:lnTo>
                  <a:pt x="1152" y="620"/>
                </a:lnTo>
                <a:lnTo>
                  <a:pt x="1160" y="610"/>
                </a:lnTo>
                <a:lnTo>
                  <a:pt x="1165" y="606"/>
                </a:lnTo>
                <a:lnTo>
                  <a:pt x="1168" y="601"/>
                </a:lnTo>
                <a:lnTo>
                  <a:pt x="1174" y="590"/>
                </a:lnTo>
                <a:lnTo>
                  <a:pt x="1180" y="579"/>
                </a:lnTo>
                <a:lnTo>
                  <a:pt x="1184" y="567"/>
                </a:lnTo>
                <a:lnTo>
                  <a:pt x="1188" y="554"/>
                </a:lnTo>
                <a:lnTo>
                  <a:pt x="1191" y="541"/>
                </a:lnTo>
                <a:lnTo>
                  <a:pt x="1194" y="527"/>
                </a:lnTo>
                <a:lnTo>
                  <a:pt x="1195" y="513"/>
                </a:lnTo>
                <a:lnTo>
                  <a:pt x="1196" y="498"/>
                </a:lnTo>
                <a:lnTo>
                  <a:pt x="1197" y="483"/>
                </a:lnTo>
                <a:lnTo>
                  <a:pt x="1197" y="467"/>
                </a:lnTo>
                <a:lnTo>
                  <a:pt x="1197" y="450"/>
                </a:lnTo>
                <a:lnTo>
                  <a:pt x="1197" y="433"/>
                </a:lnTo>
                <a:lnTo>
                  <a:pt x="1197" y="415"/>
                </a:lnTo>
                <a:lnTo>
                  <a:pt x="1197" y="398"/>
                </a:lnTo>
                <a:lnTo>
                  <a:pt x="1197" y="380"/>
                </a:lnTo>
                <a:lnTo>
                  <a:pt x="1196" y="361"/>
                </a:lnTo>
                <a:lnTo>
                  <a:pt x="1196" y="352"/>
                </a:lnTo>
                <a:lnTo>
                  <a:pt x="1196" y="343"/>
                </a:lnTo>
                <a:lnTo>
                  <a:pt x="1196" y="331"/>
                </a:lnTo>
                <a:lnTo>
                  <a:pt x="1196" y="321"/>
                </a:lnTo>
                <a:lnTo>
                  <a:pt x="1197" y="309"/>
                </a:lnTo>
                <a:lnTo>
                  <a:pt x="1197" y="297"/>
                </a:lnTo>
                <a:lnTo>
                  <a:pt x="1197" y="284"/>
                </a:lnTo>
                <a:lnTo>
                  <a:pt x="1197" y="271"/>
                </a:lnTo>
                <a:lnTo>
                  <a:pt x="1198" y="246"/>
                </a:lnTo>
                <a:lnTo>
                  <a:pt x="1198" y="219"/>
                </a:lnTo>
                <a:lnTo>
                  <a:pt x="1198" y="192"/>
                </a:lnTo>
                <a:lnTo>
                  <a:pt x="1197" y="166"/>
                </a:lnTo>
                <a:lnTo>
                  <a:pt x="1196" y="141"/>
                </a:lnTo>
                <a:lnTo>
                  <a:pt x="1196" y="128"/>
                </a:lnTo>
                <a:lnTo>
                  <a:pt x="1195" y="116"/>
                </a:lnTo>
                <a:lnTo>
                  <a:pt x="1194" y="103"/>
                </a:lnTo>
                <a:lnTo>
                  <a:pt x="1191" y="93"/>
                </a:lnTo>
                <a:lnTo>
                  <a:pt x="1190" y="81"/>
                </a:lnTo>
                <a:lnTo>
                  <a:pt x="1188" y="70"/>
                </a:lnTo>
                <a:lnTo>
                  <a:pt x="1186" y="61"/>
                </a:lnTo>
                <a:lnTo>
                  <a:pt x="1183" y="52"/>
                </a:lnTo>
                <a:lnTo>
                  <a:pt x="1180" y="44"/>
                </a:lnTo>
                <a:lnTo>
                  <a:pt x="1176" y="35"/>
                </a:lnTo>
                <a:lnTo>
                  <a:pt x="1173" y="28"/>
                </a:lnTo>
                <a:lnTo>
                  <a:pt x="1169" y="23"/>
                </a:lnTo>
                <a:lnTo>
                  <a:pt x="1165" y="17"/>
                </a:lnTo>
                <a:lnTo>
                  <a:pt x="1160" y="13"/>
                </a:lnTo>
                <a:close/>
              </a:path>
            </a:pathLst>
          </a:custGeom>
          <a:solidFill>
            <a:srgbClr val="00FFFF"/>
          </a:solidFill>
          <a:ln w="9525">
            <a:noFill/>
            <a:round/>
            <a:headEnd/>
            <a:tailEnd/>
          </a:ln>
        </p:spPr>
        <p:txBody>
          <a:bodyPr>
            <a:prstTxWarp prst="textNoShape">
              <a:avLst/>
            </a:prstTxWarp>
          </a:bodyPr>
          <a:lstStyle/>
          <a:p>
            <a:endParaRPr lang="en-GB"/>
          </a:p>
        </p:txBody>
      </p:sp>
      <p:sp>
        <p:nvSpPr>
          <p:cNvPr id="188418" name="Rectangle 2"/>
          <p:cNvSpPr>
            <a:spLocks noChangeArrowheads="1"/>
          </p:cNvSpPr>
          <p:nvPr/>
        </p:nvSpPr>
        <p:spPr bwMode="auto">
          <a:xfrm>
            <a:off x="556556" y="1812195"/>
            <a:ext cx="7110412" cy="1034555"/>
          </a:xfrm>
          <a:prstGeom prst="rect">
            <a:avLst/>
          </a:prstGeom>
          <a:solidFill>
            <a:srgbClr val="FFFFFF"/>
          </a:solidFill>
          <a:ln w="19050">
            <a:solidFill>
              <a:srgbClr val="FF0000"/>
            </a:solidFill>
            <a:miter lim="800000"/>
            <a:headEnd/>
            <a:tailEnd/>
          </a:ln>
          <a:effectLst/>
        </p:spPr>
        <p:txBody>
          <a:bodyPr wrap="none" anchor="ctr">
            <a:prstTxWarp prst="textNoShape">
              <a:avLst/>
            </a:prstTxWarp>
          </a:bodyPr>
          <a:lstStyle/>
          <a:p>
            <a:endParaRPr lang="en-GB"/>
          </a:p>
        </p:txBody>
      </p:sp>
      <p:sp>
        <p:nvSpPr>
          <p:cNvPr id="188419" name="Rectangle 3"/>
          <p:cNvSpPr>
            <a:spLocks noGrp="1" noChangeArrowheads="1"/>
          </p:cNvSpPr>
          <p:nvPr>
            <p:ph type="title"/>
          </p:nvPr>
        </p:nvSpPr>
        <p:spPr/>
        <p:txBody>
          <a:bodyPr/>
          <a:lstStyle/>
          <a:p>
            <a:r>
              <a:rPr lang="en-US" smtClean="0"/>
              <a:t>Firewalls</a:t>
            </a:r>
            <a:endParaRPr lang="en-US" dirty="0"/>
          </a:p>
        </p:txBody>
      </p:sp>
      <p:sp>
        <p:nvSpPr>
          <p:cNvPr id="188421" name="Text Box 5"/>
          <p:cNvSpPr txBox="1">
            <a:spLocks noChangeArrowheads="1"/>
          </p:cNvSpPr>
          <p:nvPr/>
        </p:nvSpPr>
        <p:spPr bwMode="auto">
          <a:xfrm>
            <a:off x="615293" y="1997932"/>
            <a:ext cx="6981825" cy="646331"/>
          </a:xfrm>
          <a:prstGeom prst="rect">
            <a:avLst/>
          </a:prstGeom>
          <a:noFill/>
          <a:ln w="9525">
            <a:noFill/>
            <a:miter lim="800000"/>
            <a:headEnd/>
            <a:tailEnd/>
          </a:ln>
          <a:effectLst/>
        </p:spPr>
        <p:txBody>
          <a:bodyPr>
            <a:prstTxWarp prst="textNoShape">
              <a:avLst/>
            </a:prstTxWarp>
            <a:spAutoFit/>
          </a:bodyPr>
          <a:lstStyle/>
          <a:p>
            <a:r>
              <a:rPr lang="en-US">
                <a:latin typeface="Verdana"/>
                <a:cs typeface="Verdana"/>
              </a:rPr>
              <a:t>isolates organization’s internal net from larger Internet, allowing some packets to pass, blocking others.</a:t>
            </a:r>
          </a:p>
        </p:txBody>
      </p:sp>
      <p:grpSp>
        <p:nvGrpSpPr>
          <p:cNvPr id="2" name="Group 6"/>
          <p:cNvGrpSpPr>
            <a:grpSpLocks/>
          </p:cNvGrpSpPr>
          <p:nvPr/>
        </p:nvGrpSpPr>
        <p:grpSpPr bwMode="auto">
          <a:xfrm>
            <a:off x="623231" y="1586770"/>
            <a:ext cx="1270000" cy="457200"/>
            <a:chOff x="1282" y="3611"/>
            <a:chExt cx="800" cy="288"/>
          </a:xfrm>
        </p:grpSpPr>
        <p:sp>
          <p:nvSpPr>
            <p:cNvPr id="188423" name="Rectangle 7"/>
            <p:cNvSpPr>
              <a:spLocks noChangeArrowheads="1"/>
            </p:cNvSpPr>
            <p:nvPr/>
          </p:nvSpPr>
          <p:spPr bwMode="auto">
            <a:xfrm>
              <a:off x="1356" y="3648"/>
              <a:ext cx="636" cy="234"/>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sp>
          <p:nvSpPr>
            <p:cNvPr id="188424" name="Text Box 8"/>
            <p:cNvSpPr txBox="1">
              <a:spLocks noChangeArrowheads="1"/>
            </p:cNvSpPr>
            <p:nvPr/>
          </p:nvSpPr>
          <p:spPr bwMode="auto">
            <a:xfrm>
              <a:off x="1282" y="3611"/>
              <a:ext cx="800" cy="288"/>
            </a:xfrm>
            <a:prstGeom prst="rect">
              <a:avLst/>
            </a:prstGeom>
            <a:noFill/>
            <a:ln w="9525">
              <a:noFill/>
              <a:miter lim="800000"/>
              <a:headEnd/>
              <a:tailEnd/>
            </a:ln>
            <a:effectLst/>
          </p:spPr>
          <p:txBody>
            <a:bodyPr wrap="none">
              <a:prstTxWarp prst="textNoShape">
                <a:avLst/>
              </a:prstTxWarp>
              <a:spAutoFit/>
            </a:bodyPr>
            <a:lstStyle/>
            <a:p>
              <a:pPr algn="ctr"/>
              <a:r>
                <a:rPr lang="en-US">
                  <a:solidFill>
                    <a:srgbClr val="FF0000"/>
                  </a:solidFill>
                </a:rPr>
                <a:t>firewall</a:t>
              </a:r>
            </a:p>
          </p:txBody>
        </p:sp>
      </p:grpSp>
      <p:sp>
        <p:nvSpPr>
          <p:cNvPr id="188425" name="Rectangle 9"/>
          <p:cNvSpPr>
            <a:spLocks noChangeArrowheads="1"/>
          </p:cNvSpPr>
          <p:nvPr/>
        </p:nvSpPr>
        <p:spPr bwMode="auto">
          <a:xfrm>
            <a:off x="0" y="1890713"/>
            <a:ext cx="9144000" cy="0"/>
          </a:xfrm>
          <a:prstGeom prst="rect">
            <a:avLst/>
          </a:prstGeom>
          <a:noFill/>
          <a:ln w="9525">
            <a:noFill/>
            <a:miter lim="800000"/>
            <a:headEnd/>
            <a:tailEnd/>
          </a:ln>
          <a:effectLst/>
        </p:spPr>
        <p:txBody>
          <a:bodyPr wrap="none" anchor="ctr">
            <a:prstTxWarp prst="textNoShape">
              <a:avLst/>
            </a:prstTxWarp>
            <a:spAutoFit/>
          </a:bodyPr>
          <a:lstStyle/>
          <a:p>
            <a:endParaRPr lang="en-GB"/>
          </a:p>
        </p:txBody>
      </p:sp>
      <p:sp>
        <p:nvSpPr>
          <p:cNvPr id="188426" name="Rectangle 10"/>
          <p:cNvSpPr>
            <a:spLocks noChangeArrowheads="1"/>
          </p:cNvSpPr>
          <p:nvPr/>
        </p:nvSpPr>
        <p:spPr bwMode="auto">
          <a:xfrm>
            <a:off x="2882900" y="3454400"/>
            <a:ext cx="4763" cy="187325"/>
          </a:xfrm>
          <a:prstGeom prst="rect">
            <a:avLst/>
          </a:prstGeom>
          <a:solidFill>
            <a:srgbClr val="000000"/>
          </a:solidFill>
          <a:ln w="9525">
            <a:noFill/>
            <a:miter lim="800000"/>
            <a:headEnd/>
            <a:tailEnd/>
          </a:ln>
        </p:spPr>
        <p:txBody>
          <a:bodyPr>
            <a:prstTxWarp prst="textNoShape">
              <a:avLst/>
            </a:prstTxWarp>
          </a:bodyPr>
          <a:lstStyle/>
          <a:p>
            <a:endParaRPr lang="en-GB"/>
          </a:p>
        </p:txBody>
      </p:sp>
      <p:sp>
        <p:nvSpPr>
          <p:cNvPr id="188429" name="Freeform 13"/>
          <p:cNvSpPr>
            <a:spLocks/>
          </p:cNvSpPr>
          <p:nvPr/>
        </p:nvSpPr>
        <p:spPr bwMode="auto">
          <a:xfrm>
            <a:off x="2488685" y="5143593"/>
            <a:ext cx="177800" cy="114300"/>
          </a:xfrm>
          <a:custGeom>
            <a:avLst/>
            <a:gdLst/>
            <a:ahLst/>
            <a:cxnLst>
              <a:cxn ang="0">
                <a:pos x="43" y="0"/>
              </a:cxn>
              <a:cxn ang="0">
                <a:pos x="0" y="72"/>
              </a:cxn>
              <a:cxn ang="0">
                <a:pos x="69" y="72"/>
              </a:cxn>
              <a:cxn ang="0">
                <a:pos x="112" y="0"/>
              </a:cxn>
              <a:cxn ang="0">
                <a:pos x="43" y="0"/>
              </a:cxn>
            </a:cxnLst>
            <a:rect l="0" t="0" r="r" b="b"/>
            <a:pathLst>
              <a:path w="112" h="72">
                <a:moveTo>
                  <a:pt x="43" y="0"/>
                </a:moveTo>
                <a:lnTo>
                  <a:pt x="0" y="72"/>
                </a:lnTo>
                <a:lnTo>
                  <a:pt x="69" y="72"/>
                </a:lnTo>
                <a:lnTo>
                  <a:pt x="112" y="0"/>
                </a:lnTo>
                <a:lnTo>
                  <a:pt x="43" y="0"/>
                </a:lnTo>
                <a:close/>
              </a:path>
            </a:pathLst>
          </a:custGeom>
          <a:solidFill>
            <a:srgbClr val="33CCCC"/>
          </a:solidFill>
          <a:ln w="9525">
            <a:noFill/>
            <a:round/>
            <a:headEnd/>
            <a:tailEnd/>
          </a:ln>
        </p:spPr>
        <p:txBody>
          <a:bodyPr>
            <a:prstTxWarp prst="textNoShape">
              <a:avLst/>
            </a:prstTxWarp>
          </a:bodyPr>
          <a:lstStyle/>
          <a:p>
            <a:endParaRPr lang="en-GB"/>
          </a:p>
        </p:txBody>
      </p:sp>
      <p:sp>
        <p:nvSpPr>
          <p:cNvPr id="188430" name="Rectangle 14"/>
          <p:cNvSpPr>
            <a:spLocks noChangeArrowheads="1"/>
          </p:cNvSpPr>
          <p:nvPr/>
        </p:nvSpPr>
        <p:spPr bwMode="auto">
          <a:xfrm>
            <a:off x="2579173" y="4773705"/>
            <a:ext cx="82550" cy="374650"/>
          </a:xfrm>
          <a:prstGeom prst="rect">
            <a:avLst/>
          </a:prstGeom>
          <a:solidFill>
            <a:srgbClr val="33CCCC"/>
          </a:solidFill>
          <a:ln w="9525">
            <a:noFill/>
            <a:miter lim="800000"/>
            <a:headEnd/>
            <a:tailEnd/>
          </a:ln>
        </p:spPr>
        <p:txBody>
          <a:bodyPr>
            <a:prstTxWarp prst="textNoShape">
              <a:avLst/>
            </a:prstTxWarp>
          </a:bodyPr>
          <a:lstStyle/>
          <a:p>
            <a:endParaRPr lang="en-GB"/>
          </a:p>
        </p:txBody>
      </p:sp>
      <p:sp>
        <p:nvSpPr>
          <p:cNvPr id="188431" name="Rectangle 15"/>
          <p:cNvSpPr>
            <a:spLocks noChangeArrowheads="1"/>
          </p:cNvSpPr>
          <p:nvPr/>
        </p:nvSpPr>
        <p:spPr bwMode="auto">
          <a:xfrm>
            <a:off x="2490273" y="4880068"/>
            <a:ext cx="112713" cy="374650"/>
          </a:xfrm>
          <a:prstGeom prst="rect">
            <a:avLst/>
          </a:prstGeom>
          <a:solidFill>
            <a:srgbClr val="33CCCC"/>
          </a:solidFill>
          <a:ln w="9525">
            <a:noFill/>
            <a:miter lim="800000"/>
            <a:headEnd/>
            <a:tailEnd/>
          </a:ln>
        </p:spPr>
        <p:txBody>
          <a:bodyPr>
            <a:prstTxWarp prst="textNoShape">
              <a:avLst/>
            </a:prstTxWarp>
          </a:bodyPr>
          <a:lstStyle/>
          <a:p>
            <a:endParaRPr lang="en-GB"/>
          </a:p>
        </p:txBody>
      </p:sp>
      <p:sp>
        <p:nvSpPr>
          <p:cNvPr id="188432" name="Rectangle 16"/>
          <p:cNvSpPr>
            <a:spLocks noChangeArrowheads="1"/>
          </p:cNvSpPr>
          <p:nvPr/>
        </p:nvSpPr>
        <p:spPr bwMode="auto">
          <a:xfrm>
            <a:off x="2490273" y="4880068"/>
            <a:ext cx="112713" cy="374650"/>
          </a:xfrm>
          <a:prstGeom prst="rect">
            <a:avLst/>
          </a:prstGeom>
          <a:noFill/>
          <a:ln w="11113">
            <a:solidFill>
              <a:srgbClr val="000000"/>
            </a:solidFill>
            <a:miter lim="800000"/>
            <a:headEnd/>
            <a:tailEnd/>
          </a:ln>
        </p:spPr>
        <p:txBody>
          <a:bodyPr>
            <a:prstTxWarp prst="textNoShape">
              <a:avLst/>
            </a:prstTxWarp>
          </a:bodyPr>
          <a:lstStyle/>
          <a:p>
            <a:endParaRPr lang="en-GB"/>
          </a:p>
        </p:txBody>
      </p:sp>
      <p:sp>
        <p:nvSpPr>
          <p:cNvPr id="188433" name="Freeform 17"/>
          <p:cNvSpPr>
            <a:spLocks/>
          </p:cNvSpPr>
          <p:nvPr/>
        </p:nvSpPr>
        <p:spPr bwMode="auto">
          <a:xfrm>
            <a:off x="2488685" y="4768943"/>
            <a:ext cx="177800" cy="114300"/>
          </a:xfrm>
          <a:custGeom>
            <a:avLst/>
            <a:gdLst/>
            <a:ahLst/>
            <a:cxnLst>
              <a:cxn ang="0">
                <a:pos x="43" y="0"/>
              </a:cxn>
              <a:cxn ang="0">
                <a:pos x="0" y="72"/>
              </a:cxn>
              <a:cxn ang="0">
                <a:pos x="69" y="72"/>
              </a:cxn>
              <a:cxn ang="0">
                <a:pos x="112" y="0"/>
              </a:cxn>
              <a:cxn ang="0">
                <a:pos x="43" y="0"/>
              </a:cxn>
            </a:cxnLst>
            <a:rect l="0" t="0" r="r" b="b"/>
            <a:pathLst>
              <a:path w="112" h="72">
                <a:moveTo>
                  <a:pt x="43" y="0"/>
                </a:moveTo>
                <a:lnTo>
                  <a:pt x="0" y="72"/>
                </a:lnTo>
                <a:lnTo>
                  <a:pt x="69" y="72"/>
                </a:lnTo>
                <a:lnTo>
                  <a:pt x="112" y="0"/>
                </a:lnTo>
                <a:lnTo>
                  <a:pt x="43" y="0"/>
                </a:lnTo>
                <a:close/>
              </a:path>
            </a:pathLst>
          </a:custGeom>
          <a:solidFill>
            <a:srgbClr val="33CCCC"/>
          </a:solidFill>
          <a:ln w="9525">
            <a:noFill/>
            <a:round/>
            <a:headEnd/>
            <a:tailEnd/>
          </a:ln>
        </p:spPr>
        <p:txBody>
          <a:bodyPr>
            <a:prstTxWarp prst="textNoShape">
              <a:avLst/>
            </a:prstTxWarp>
          </a:bodyPr>
          <a:lstStyle/>
          <a:p>
            <a:endParaRPr lang="en-GB"/>
          </a:p>
        </p:txBody>
      </p:sp>
      <p:sp>
        <p:nvSpPr>
          <p:cNvPr id="188434" name="Freeform 18"/>
          <p:cNvSpPr>
            <a:spLocks/>
          </p:cNvSpPr>
          <p:nvPr/>
        </p:nvSpPr>
        <p:spPr bwMode="auto">
          <a:xfrm>
            <a:off x="2488685" y="4768943"/>
            <a:ext cx="177800" cy="114300"/>
          </a:xfrm>
          <a:custGeom>
            <a:avLst/>
            <a:gdLst/>
            <a:ahLst/>
            <a:cxnLst>
              <a:cxn ang="0">
                <a:pos x="43" y="0"/>
              </a:cxn>
              <a:cxn ang="0">
                <a:pos x="0" y="72"/>
              </a:cxn>
              <a:cxn ang="0">
                <a:pos x="69" y="72"/>
              </a:cxn>
              <a:cxn ang="0">
                <a:pos x="112" y="0"/>
              </a:cxn>
              <a:cxn ang="0">
                <a:pos x="43" y="0"/>
              </a:cxn>
            </a:cxnLst>
            <a:rect l="0" t="0" r="r" b="b"/>
            <a:pathLst>
              <a:path w="112" h="72">
                <a:moveTo>
                  <a:pt x="43" y="0"/>
                </a:moveTo>
                <a:lnTo>
                  <a:pt x="0" y="72"/>
                </a:lnTo>
                <a:lnTo>
                  <a:pt x="69" y="72"/>
                </a:lnTo>
                <a:lnTo>
                  <a:pt x="112" y="0"/>
                </a:lnTo>
                <a:lnTo>
                  <a:pt x="43" y="0"/>
                </a:lnTo>
                <a:close/>
              </a:path>
            </a:pathLst>
          </a:custGeom>
          <a:noFill/>
          <a:ln w="11113">
            <a:solidFill>
              <a:srgbClr val="000000"/>
            </a:solidFill>
            <a:prstDash val="solid"/>
            <a:round/>
            <a:headEnd/>
            <a:tailEnd/>
          </a:ln>
        </p:spPr>
        <p:txBody>
          <a:bodyPr>
            <a:prstTxWarp prst="textNoShape">
              <a:avLst/>
            </a:prstTxWarp>
          </a:bodyPr>
          <a:lstStyle/>
          <a:p>
            <a:endParaRPr lang="en-GB"/>
          </a:p>
        </p:txBody>
      </p:sp>
      <p:sp>
        <p:nvSpPr>
          <p:cNvPr id="188435" name="Line 19"/>
          <p:cNvSpPr>
            <a:spLocks noChangeShapeType="1"/>
          </p:cNvSpPr>
          <p:nvPr/>
        </p:nvSpPr>
        <p:spPr bwMode="auto">
          <a:xfrm>
            <a:off x="2666485" y="4778468"/>
            <a:ext cx="1588" cy="365125"/>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436" name="Line 20"/>
          <p:cNvSpPr>
            <a:spLocks noChangeShapeType="1"/>
          </p:cNvSpPr>
          <p:nvPr/>
        </p:nvSpPr>
        <p:spPr bwMode="auto">
          <a:xfrm flipH="1">
            <a:off x="2602985" y="5143593"/>
            <a:ext cx="63500" cy="111125"/>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437" name="Rectangle 21"/>
          <p:cNvSpPr>
            <a:spLocks noChangeArrowheads="1"/>
          </p:cNvSpPr>
          <p:nvPr/>
        </p:nvSpPr>
        <p:spPr bwMode="auto">
          <a:xfrm>
            <a:off x="2506148" y="4929280"/>
            <a:ext cx="73025" cy="214313"/>
          </a:xfrm>
          <a:prstGeom prst="rect">
            <a:avLst/>
          </a:prstGeom>
          <a:solidFill>
            <a:srgbClr val="3333CC"/>
          </a:solidFill>
          <a:ln w="9525">
            <a:noFill/>
            <a:miter lim="800000"/>
            <a:headEnd/>
            <a:tailEnd/>
          </a:ln>
        </p:spPr>
        <p:txBody>
          <a:bodyPr>
            <a:prstTxWarp prst="textNoShape">
              <a:avLst/>
            </a:prstTxWarp>
          </a:bodyPr>
          <a:lstStyle/>
          <a:p>
            <a:endParaRPr lang="en-GB"/>
          </a:p>
        </p:txBody>
      </p:sp>
      <p:sp>
        <p:nvSpPr>
          <p:cNvPr id="188438" name="Rectangle 22"/>
          <p:cNvSpPr>
            <a:spLocks noChangeArrowheads="1"/>
          </p:cNvSpPr>
          <p:nvPr/>
        </p:nvSpPr>
        <p:spPr bwMode="auto">
          <a:xfrm>
            <a:off x="2506148" y="4929280"/>
            <a:ext cx="73025" cy="214313"/>
          </a:xfrm>
          <a:prstGeom prst="rect">
            <a:avLst/>
          </a:prstGeom>
          <a:noFill/>
          <a:ln w="11113">
            <a:solidFill>
              <a:srgbClr val="000000"/>
            </a:solidFill>
            <a:miter lim="800000"/>
            <a:headEnd/>
            <a:tailEnd/>
          </a:ln>
        </p:spPr>
        <p:txBody>
          <a:bodyPr>
            <a:prstTxWarp prst="textNoShape">
              <a:avLst/>
            </a:prstTxWarp>
          </a:bodyPr>
          <a:lstStyle/>
          <a:p>
            <a:endParaRPr lang="en-GB"/>
          </a:p>
        </p:txBody>
      </p:sp>
      <p:sp>
        <p:nvSpPr>
          <p:cNvPr id="188439" name="Rectangle 23"/>
          <p:cNvSpPr>
            <a:spLocks noChangeArrowheads="1"/>
          </p:cNvSpPr>
          <p:nvPr/>
        </p:nvSpPr>
        <p:spPr bwMode="auto">
          <a:xfrm>
            <a:off x="2517260" y="4994368"/>
            <a:ext cx="55563" cy="76200"/>
          </a:xfrm>
          <a:prstGeom prst="rect">
            <a:avLst/>
          </a:prstGeom>
          <a:solidFill>
            <a:srgbClr val="FFFFFF"/>
          </a:solidFill>
          <a:ln w="9525">
            <a:noFill/>
            <a:miter lim="800000"/>
            <a:headEnd/>
            <a:tailEnd/>
          </a:ln>
        </p:spPr>
        <p:txBody>
          <a:bodyPr>
            <a:prstTxWarp prst="textNoShape">
              <a:avLst/>
            </a:prstTxWarp>
          </a:bodyPr>
          <a:lstStyle/>
          <a:p>
            <a:endParaRPr lang="en-GB"/>
          </a:p>
        </p:txBody>
      </p:sp>
      <p:sp>
        <p:nvSpPr>
          <p:cNvPr id="188440" name="Freeform 24"/>
          <p:cNvSpPr>
            <a:spLocks/>
          </p:cNvSpPr>
          <p:nvPr/>
        </p:nvSpPr>
        <p:spPr bwMode="auto">
          <a:xfrm>
            <a:off x="1371085" y="4775293"/>
            <a:ext cx="395288" cy="330200"/>
          </a:xfrm>
          <a:custGeom>
            <a:avLst/>
            <a:gdLst/>
            <a:ahLst/>
            <a:cxnLst>
              <a:cxn ang="0">
                <a:pos x="70" y="14"/>
              </a:cxn>
              <a:cxn ang="0">
                <a:pos x="70" y="14"/>
              </a:cxn>
              <a:cxn ang="0">
                <a:pos x="73" y="14"/>
              </a:cxn>
              <a:cxn ang="0">
                <a:pos x="75" y="13"/>
              </a:cxn>
              <a:cxn ang="0">
                <a:pos x="79" y="12"/>
              </a:cxn>
              <a:cxn ang="0">
                <a:pos x="83" y="10"/>
              </a:cxn>
              <a:cxn ang="0">
                <a:pos x="88" y="9"/>
              </a:cxn>
              <a:cxn ang="0">
                <a:pos x="95" y="8"/>
              </a:cxn>
              <a:cxn ang="0">
                <a:pos x="103" y="6"/>
              </a:cxn>
              <a:cxn ang="0">
                <a:pos x="111" y="5"/>
              </a:cxn>
              <a:cxn ang="0">
                <a:pos x="121" y="3"/>
              </a:cxn>
              <a:cxn ang="0">
                <a:pos x="132" y="2"/>
              </a:cxn>
              <a:cxn ang="0">
                <a:pos x="144" y="1"/>
              </a:cxn>
              <a:cxn ang="0">
                <a:pos x="157" y="0"/>
              </a:cxn>
              <a:cxn ang="0">
                <a:pos x="170" y="0"/>
              </a:cxn>
              <a:cxn ang="0">
                <a:pos x="185" y="0"/>
              </a:cxn>
              <a:cxn ang="0">
                <a:pos x="201" y="0"/>
              </a:cxn>
              <a:cxn ang="0">
                <a:pos x="208" y="28"/>
              </a:cxn>
              <a:cxn ang="0">
                <a:pos x="210" y="29"/>
              </a:cxn>
              <a:cxn ang="0">
                <a:pos x="216" y="33"/>
              </a:cxn>
              <a:cxn ang="0">
                <a:pos x="222" y="40"/>
              </a:cxn>
              <a:cxn ang="0">
                <a:pos x="226" y="50"/>
              </a:cxn>
              <a:cxn ang="0">
                <a:pos x="240" y="116"/>
              </a:cxn>
              <a:cxn ang="0">
                <a:pos x="247" y="144"/>
              </a:cxn>
              <a:cxn ang="0">
                <a:pos x="247" y="146"/>
              </a:cxn>
              <a:cxn ang="0">
                <a:pos x="248" y="151"/>
              </a:cxn>
              <a:cxn ang="0">
                <a:pos x="248" y="159"/>
              </a:cxn>
              <a:cxn ang="0">
                <a:pos x="244" y="169"/>
              </a:cxn>
              <a:cxn ang="0">
                <a:pos x="0" y="162"/>
              </a:cxn>
              <a:cxn ang="0">
                <a:pos x="25" y="149"/>
              </a:cxn>
              <a:cxn ang="0">
                <a:pos x="25" y="28"/>
              </a:cxn>
              <a:cxn ang="0">
                <a:pos x="26" y="27"/>
              </a:cxn>
              <a:cxn ang="0">
                <a:pos x="28" y="26"/>
              </a:cxn>
              <a:cxn ang="0">
                <a:pos x="32" y="24"/>
              </a:cxn>
              <a:cxn ang="0">
                <a:pos x="37" y="22"/>
              </a:cxn>
              <a:cxn ang="0">
                <a:pos x="42" y="22"/>
              </a:cxn>
              <a:cxn ang="0">
                <a:pos x="49" y="22"/>
              </a:cxn>
              <a:cxn ang="0">
                <a:pos x="58" y="23"/>
              </a:cxn>
              <a:cxn ang="0">
                <a:pos x="68" y="27"/>
              </a:cxn>
            </a:cxnLst>
            <a:rect l="0" t="0" r="r" b="b"/>
            <a:pathLst>
              <a:path w="249" h="208">
                <a:moveTo>
                  <a:pt x="68" y="27"/>
                </a:moveTo>
                <a:lnTo>
                  <a:pt x="70" y="14"/>
                </a:lnTo>
                <a:lnTo>
                  <a:pt x="70" y="14"/>
                </a:lnTo>
                <a:lnTo>
                  <a:pt x="70" y="14"/>
                </a:lnTo>
                <a:lnTo>
                  <a:pt x="72" y="14"/>
                </a:lnTo>
                <a:lnTo>
                  <a:pt x="73" y="14"/>
                </a:lnTo>
                <a:lnTo>
                  <a:pt x="74" y="13"/>
                </a:lnTo>
                <a:lnTo>
                  <a:pt x="75" y="13"/>
                </a:lnTo>
                <a:lnTo>
                  <a:pt x="76" y="13"/>
                </a:lnTo>
                <a:lnTo>
                  <a:pt x="79" y="12"/>
                </a:lnTo>
                <a:lnTo>
                  <a:pt x="81" y="12"/>
                </a:lnTo>
                <a:lnTo>
                  <a:pt x="83" y="10"/>
                </a:lnTo>
                <a:lnTo>
                  <a:pt x="86" y="9"/>
                </a:lnTo>
                <a:lnTo>
                  <a:pt x="88" y="9"/>
                </a:lnTo>
                <a:lnTo>
                  <a:pt x="91" y="8"/>
                </a:lnTo>
                <a:lnTo>
                  <a:pt x="95" y="8"/>
                </a:lnTo>
                <a:lnTo>
                  <a:pt x="98" y="7"/>
                </a:lnTo>
                <a:lnTo>
                  <a:pt x="103" y="6"/>
                </a:lnTo>
                <a:lnTo>
                  <a:pt x="107" y="6"/>
                </a:lnTo>
                <a:lnTo>
                  <a:pt x="111" y="5"/>
                </a:lnTo>
                <a:lnTo>
                  <a:pt x="116" y="5"/>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5"/>
                </a:lnTo>
                <a:lnTo>
                  <a:pt x="208" y="28"/>
                </a:lnTo>
                <a:lnTo>
                  <a:pt x="208" y="28"/>
                </a:lnTo>
                <a:lnTo>
                  <a:pt x="210" y="29"/>
                </a:lnTo>
                <a:lnTo>
                  <a:pt x="213" y="31"/>
                </a:lnTo>
                <a:lnTo>
                  <a:pt x="216" y="33"/>
                </a:lnTo>
                <a:lnTo>
                  <a:pt x="220" y="36"/>
                </a:lnTo>
                <a:lnTo>
                  <a:pt x="222" y="40"/>
                </a:lnTo>
                <a:lnTo>
                  <a:pt x="224" y="44"/>
                </a:lnTo>
                <a:lnTo>
                  <a:pt x="226" y="50"/>
                </a:lnTo>
                <a:lnTo>
                  <a:pt x="245" y="68"/>
                </a:lnTo>
                <a:lnTo>
                  <a:pt x="240" y="116"/>
                </a:lnTo>
                <a:lnTo>
                  <a:pt x="208" y="132"/>
                </a:lnTo>
                <a:lnTo>
                  <a:pt x="247" y="144"/>
                </a:lnTo>
                <a:lnTo>
                  <a:pt x="247" y="144"/>
                </a:lnTo>
                <a:lnTo>
                  <a:pt x="247" y="146"/>
                </a:lnTo>
                <a:lnTo>
                  <a:pt x="248" y="148"/>
                </a:lnTo>
                <a:lnTo>
                  <a:pt x="248" y="151"/>
                </a:lnTo>
                <a:lnTo>
                  <a:pt x="249" y="154"/>
                </a:lnTo>
                <a:lnTo>
                  <a:pt x="248" y="159"/>
                </a:lnTo>
                <a:lnTo>
                  <a:pt x="247" y="163"/>
                </a:lnTo>
                <a:lnTo>
                  <a:pt x="244" y="169"/>
                </a:lnTo>
                <a:lnTo>
                  <a:pt x="144" y="208"/>
                </a:lnTo>
                <a:lnTo>
                  <a:pt x="0" y="162"/>
                </a:lnTo>
                <a:lnTo>
                  <a:pt x="3" y="158"/>
                </a:lnTo>
                <a:lnTo>
                  <a:pt x="25" y="149"/>
                </a:lnTo>
                <a:lnTo>
                  <a:pt x="25" y="28"/>
                </a:lnTo>
                <a:lnTo>
                  <a:pt x="25" y="28"/>
                </a:lnTo>
                <a:lnTo>
                  <a:pt x="25" y="28"/>
                </a:lnTo>
                <a:lnTo>
                  <a:pt x="26" y="27"/>
                </a:lnTo>
                <a:lnTo>
                  <a:pt x="27" y="27"/>
                </a:lnTo>
                <a:lnTo>
                  <a:pt x="28" y="26"/>
                </a:lnTo>
                <a:lnTo>
                  <a:pt x="31" y="24"/>
                </a:lnTo>
                <a:lnTo>
                  <a:pt x="32" y="24"/>
                </a:lnTo>
                <a:lnTo>
                  <a:pt x="34" y="23"/>
                </a:lnTo>
                <a:lnTo>
                  <a:pt x="37" y="22"/>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prstTxWarp prst="textNoShape">
              <a:avLst/>
            </a:prstTxWarp>
          </a:bodyPr>
          <a:lstStyle/>
          <a:p>
            <a:endParaRPr lang="en-GB"/>
          </a:p>
        </p:txBody>
      </p:sp>
      <p:sp>
        <p:nvSpPr>
          <p:cNvPr id="188441" name="Freeform 25"/>
          <p:cNvSpPr>
            <a:spLocks/>
          </p:cNvSpPr>
          <p:nvPr/>
        </p:nvSpPr>
        <p:spPr bwMode="auto">
          <a:xfrm>
            <a:off x="1509198" y="4799105"/>
            <a:ext cx="125413" cy="144463"/>
          </a:xfrm>
          <a:custGeom>
            <a:avLst/>
            <a:gdLst/>
            <a:ahLst/>
            <a:cxnLst>
              <a:cxn ang="0">
                <a:pos x="78" y="4"/>
              </a:cxn>
              <a:cxn ang="0">
                <a:pos x="78" y="4"/>
              </a:cxn>
              <a:cxn ang="0">
                <a:pos x="77" y="4"/>
              </a:cxn>
              <a:cxn ang="0">
                <a:pos x="74" y="2"/>
              </a:cxn>
              <a:cxn ang="0">
                <a:pos x="72" y="2"/>
              </a:cxn>
              <a:cxn ang="0">
                <a:pos x="69" y="1"/>
              </a:cxn>
              <a:cxn ang="0">
                <a:pos x="65" y="1"/>
              </a:cxn>
              <a:cxn ang="0">
                <a:pos x="60" y="1"/>
              </a:cxn>
              <a:cxn ang="0">
                <a:pos x="56" y="0"/>
              </a:cxn>
              <a:cxn ang="0">
                <a:pos x="50" y="0"/>
              </a:cxn>
              <a:cxn ang="0">
                <a:pos x="44" y="0"/>
              </a:cxn>
              <a:cxn ang="0">
                <a:pos x="38" y="1"/>
              </a:cxn>
              <a:cxn ang="0">
                <a:pos x="31" y="2"/>
              </a:cxn>
              <a:cxn ang="0">
                <a:pos x="25" y="4"/>
              </a:cxn>
              <a:cxn ang="0">
                <a:pos x="18" y="6"/>
              </a:cxn>
              <a:cxn ang="0">
                <a:pos x="11" y="8"/>
              </a:cxn>
              <a:cxn ang="0">
                <a:pos x="4" y="11"/>
              </a:cxn>
              <a:cxn ang="0">
                <a:pos x="4" y="13"/>
              </a:cxn>
              <a:cxn ang="0">
                <a:pos x="3" y="18"/>
              </a:cxn>
              <a:cxn ang="0">
                <a:pos x="1" y="26"/>
              </a:cxn>
              <a:cxn ang="0">
                <a:pos x="0" y="35"/>
              </a:cxn>
              <a:cxn ang="0">
                <a:pos x="0" y="47"/>
              </a:cxn>
              <a:cxn ang="0">
                <a:pos x="0" y="60"/>
              </a:cxn>
              <a:cxn ang="0">
                <a:pos x="2" y="74"/>
              </a:cxn>
              <a:cxn ang="0">
                <a:pos x="6" y="89"/>
              </a:cxn>
              <a:cxn ang="0">
                <a:pos x="7" y="89"/>
              </a:cxn>
              <a:cxn ang="0">
                <a:pos x="8" y="89"/>
              </a:cxn>
              <a:cxn ang="0">
                <a:pos x="9" y="88"/>
              </a:cxn>
              <a:cxn ang="0">
                <a:pos x="11" y="88"/>
              </a:cxn>
              <a:cxn ang="0">
                <a:pos x="15" y="88"/>
              </a:cxn>
              <a:cxn ang="0">
                <a:pos x="18" y="88"/>
              </a:cxn>
              <a:cxn ang="0">
                <a:pos x="22" y="88"/>
              </a:cxn>
              <a:cxn ang="0">
                <a:pos x="27" y="88"/>
              </a:cxn>
              <a:cxn ang="0">
                <a:pos x="32" y="87"/>
              </a:cxn>
              <a:cxn ang="0">
                <a:pos x="38" y="88"/>
              </a:cxn>
              <a:cxn ang="0">
                <a:pos x="44" y="88"/>
              </a:cxn>
              <a:cxn ang="0">
                <a:pos x="50" y="88"/>
              </a:cxn>
              <a:cxn ang="0">
                <a:pos x="57" y="88"/>
              </a:cxn>
              <a:cxn ang="0">
                <a:pos x="64" y="89"/>
              </a:cxn>
              <a:cxn ang="0">
                <a:pos x="71" y="90"/>
              </a:cxn>
              <a:cxn ang="0">
                <a:pos x="79" y="91"/>
              </a:cxn>
              <a:cxn ang="0">
                <a:pos x="79" y="88"/>
              </a:cxn>
              <a:cxn ang="0">
                <a:pos x="78" y="81"/>
              </a:cxn>
              <a:cxn ang="0">
                <a:pos x="77" y="70"/>
              </a:cxn>
              <a:cxn ang="0">
                <a:pos x="76" y="57"/>
              </a:cxn>
              <a:cxn ang="0">
                <a:pos x="76" y="43"/>
              </a:cxn>
              <a:cxn ang="0">
                <a:pos x="76" y="28"/>
              </a:cxn>
              <a:cxn ang="0">
                <a:pos x="77" y="15"/>
              </a:cxn>
              <a:cxn ang="0">
                <a:pos x="78" y="4"/>
              </a:cxn>
            </a:cxnLst>
            <a:rect l="0" t="0" r="r" b="b"/>
            <a:pathLst>
              <a:path w="79" h="91">
                <a:moveTo>
                  <a:pt x="78" y="4"/>
                </a:moveTo>
                <a:lnTo>
                  <a:pt x="78" y="4"/>
                </a:lnTo>
                <a:lnTo>
                  <a:pt x="77" y="4"/>
                </a:lnTo>
                <a:lnTo>
                  <a:pt x="74" y="2"/>
                </a:lnTo>
                <a:lnTo>
                  <a:pt x="72" y="2"/>
                </a:lnTo>
                <a:lnTo>
                  <a:pt x="69" y="1"/>
                </a:lnTo>
                <a:lnTo>
                  <a:pt x="65" y="1"/>
                </a:lnTo>
                <a:lnTo>
                  <a:pt x="60" y="1"/>
                </a:lnTo>
                <a:lnTo>
                  <a:pt x="56" y="0"/>
                </a:lnTo>
                <a:lnTo>
                  <a:pt x="50" y="0"/>
                </a:lnTo>
                <a:lnTo>
                  <a:pt x="44" y="0"/>
                </a:lnTo>
                <a:lnTo>
                  <a:pt x="38" y="1"/>
                </a:lnTo>
                <a:lnTo>
                  <a:pt x="31" y="2"/>
                </a:lnTo>
                <a:lnTo>
                  <a:pt x="25" y="4"/>
                </a:lnTo>
                <a:lnTo>
                  <a:pt x="18" y="6"/>
                </a:lnTo>
                <a:lnTo>
                  <a:pt x="11" y="8"/>
                </a:lnTo>
                <a:lnTo>
                  <a:pt x="4" y="11"/>
                </a:lnTo>
                <a:lnTo>
                  <a:pt x="4" y="13"/>
                </a:lnTo>
                <a:lnTo>
                  <a:pt x="3" y="18"/>
                </a:lnTo>
                <a:lnTo>
                  <a:pt x="1" y="26"/>
                </a:lnTo>
                <a:lnTo>
                  <a:pt x="0" y="35"/>
                </a:lnTo>
                <a:lnTo>
                  <a:pt x="0" y="47"/>
                </a:lnTo>
                <a:lnTo>
                  <a:pt x="0" y="60"/>
                </a:lnTo>
                <a:lnTo>
                  <a:pt x="2" y="74"/>
                </a:lnTo>
                <a:lnTo>
                  <a:pt x="6" y="89"/>
                </a:lnTo>
                <a:lnTo>
                  <a:pt x="7" y="89"/>
                </a:lnTo>
                <a:lnTo>
                  <a:pt x="8" y="89"/>
                </a:lnTo>
                <a:lnTo>
                  <a:pt x="9" y="88"/>
                </a:lnTo>
                <a:lnTo>
                  <a:pt x="11" y="88"/>
                </a:lnTo>
                <a:lnTo>
                  <a:pt x="15" y="88"/>
                </a:lnTo>
                <a:lnTo>
                  <a:pt x="18" y="88"/>
                </a:lnTo>
                <a:lnTo>
                  <a:pt x="22" y="88"/>
                </a:lnTo>
                <a:lnTo>
                  <a:pt x="27" y="88"/>
                </a:lnTo>
                <a:lnTo>
                  <a:pt x="32" y="87"/>
                </a:lnTo>
                <a:lnTo>
                  <a:pt x="38" y="88"/>
                </a:lnTo>
                <a:lnTo>
                  <a:pt x="44" y="88"/>
                </a:lnTo>
                <a:lnTo>
                  <a:pt x="50" y="88"/>
                </a:lnTo>
                <a:lnTo>
                  <a:pt x="57" y="88"/>
                </a:lnTo>
                <a:lnTo>
                  <a:pt x="64" y="89"/>
                </a:lnTo>
                <a:lnTo>
                  <a:pt x="71" y="90"/>
                </a:lnTo>
                <a:lnTo>
                  <a:pt x="79" y="91"/>
                </a:lnTo>
                <a:lnTo>
                  <a:pt x="79" y="88"/>
                </a:lnTo>
                <a:lnTo>
                  <a:pt x="78" y="81"/>
                </a:lnTo>
                <a:lnTo>
                  <a:pt x="77" y="70"/>
                </a:lnTo>
                <a:lnTo>
                  <a:pt x="76" y="57"/>
                </a:lnTo>
                <a:lnTo>
                  <a:pt x="76" y="43"/>
                </a:lnTo>
                <a:lnTo>
                  <a:pt x="76" y="28"/>
                </a:lnTo>
                <a:lnTo>
                  <a:pt x="77" y="15"/>
                </a:lnTo>
                <a:lnTo>
                  <a:pt x="78" y="4"/>
                </a:lnTo>
                <a:close/>
              </a:path>
            </a:pathLst>
          </a:custGeom>
          <a:solidFill>
            <a:srgbClr val="333333"/>
          </a:solidFill>
          <a:ln w="9525">
            <a:noFill/>
            <a:round/>
            <a:headEnd/>
            <a:tailEnd/>
          </a:ln>
        </p:spPr>
        <p:txBody>
          <a:bodyPr>
            <a:prstTxWarp prst="textNoShape">
              <a:avLst/>
            </a:prstTxWarp>
          </a:bodyPr>
          <a:lstStyle/>
          <a:p>
            <a:endParaRPr lang="en-GB"/>
          </a:p>
        </p:txBody>
      </p:sp>
      <p:sp>
        <p:nvSpPr>
          <p:cNvPr id="188442" name="Freeform 26"/>
          <p:cNvSpPr>
            <a:spLocks/>
          </p:cNvSpPr>
          <p:nvPr/>
        </p:nvSpPr>
        <p:spPr bwMode="auto">
          <a:xfrm>
            <a:off x="1521898" y="4838793"/>
            <a:ext cx="209550" cy="142875"/>
          </a:xfrm>
          <a:custGeom>
            <a:avLst/>
            <a:gdLst/>
            <a:ahLst/>
            <a:cxnLst>
              <a:cxn ang="0">
                <a:pos x="1" y="67"/>
              </a:cxn>
              <a:cxn ang="0">
                <a:pos x="0" y="79"/>
              </a:cxn>
              <a:cxn ang="0">
                <a:pos x="86" y="90"/>
              </a:cxn>
              <a:cxn ang="0">
                <a:pos x="86" y="90"/>
              </a:cxn>
              <a:cxn ang="0">
                <a:pos x="89" y="88"/>
              </a:cxn>
              <a:cxn ang="0">
                <a:pos x="91" y="87"/>
              </a:cxn>
              <a:cxn ang="0">
                <a:pos x="94" y="85"/>
              </a:cxn>
              <a:cxn ang="0">
                <a:pos x="98" y="83"/>
              </a:cxn>
              <a:cxn ang="0">
                <a:pos x="103" y="79"/>
              </a:cxn>
              <a:cxn ang="0">
                <a:pos x="107" y="76"/>
              </a:cxn>
              <a:cxn ang="0">
                <a:pos x="112" y="71"/>
              </a:cxn>
              <a:cxn ang="0">
                <a:pos x="117" y="66"/>
              </a:cxn>
              <a:cxn ang="0">
                <a:pos x="121" y="60"/>
              </a:cxn>
              <a:cxn ang="0">
                <a:pos x="125" y="55"/>
              </a:cxn>
              <a:cxn ang="0">
                <a:pos x="128" y="47"/>
              </a:cxn>
              <a:cxn ang="0">
                <a:pos x="131" y="39"/>
              </a:cxn>
              <a:cxn ang="0">
                <a:pos x="132" y="31"/>
              </a:cxn>
              <a:cxn ang="0">
                <a:pos x="132" y="23"/>
              </a:cxn>
              <a:cxn ang="0">
                <a:pos x="129" y="14"/>
              </a:cxn>
              <a:cxn ang="0">
                <a:pos x="129" y="12"/>
              </a:cxn>
              <a:cxn ang="0">
                <a:pos x="128" y="11"/>
              </a:cxn>
              <a:cxn ang="0">
                <a:pos x="127" y="9"/>
              </a:cxn>
              <a:cxn ang="0">
                <a:pos x="126" y="7"/>
              </a:cxn>
              <a:cxn ang="0">
                <a:pos x="124" y="4"/>
              </a:cxn>
              <a:cxn ang="0">
                <a:pos x="120" y="2"/>
              </a:cxn>
              <a:cxn ang="0">
                <a:pos x="117" y="1"/>
              </a:cxn>
              <a:cxn ang="0">
                <a:pos x="113" y="0"/>
              </a:cxn>
              <a:cxn ang="0">
                <a:pos x="113" y="2"/>
              </a:cxn>
              <a:cxn ang="0">
                <a:pos x="114" y="5"/>
              </a:cxn>
              <a:cxn ang="0">
                <a:pos x="117" y="11"/>
              </a:cxn>
              <a:cxn ang="0">
                <a:pos x="118" y="19"/>
              </a:cxn>
              <a:cxn ang="0">
                <a:pos x="118" y="29"/>
              </a:cxn>
              <a:cxn ang="0">
                <a:pos x="117" y="39"/>
              </a:cxn>
              <a:cxn ang="0">
                <a:pos x="114" y="51"/>
              </a:cxn>
              <a:cxn ang="0">
                <a:pos x="108" y="64"/>
              </a:cxn>
              <a:cxn ang="0">
                <a:pos x="108" y="64"/>
              </a:cxn>
              <a:cxn ang="0">
                <a:pos x="108" y="64"/>
              </a:cxn>
              <a:cxn ang="0">
                <a:pos x="107" y="65"/>
              </a:cxn>
              <a:cxn ang="0">
                <a:pos x="106" y="66"/>
              </a:cxn>
              <a:cxn ang="0">
                <a:pos x="105" y="66"/>
              </a:cxn>
              <a:cxn ang="0">
                <a:pos x="103" y="67"/>
              </a:cxn>
              <a:cxn ang="0">
                <a:pos x="100" y="69"/>
              </a:cxn>
              <a:cxn ang="0">
                <a:pos x="98" y="70"/>
              </a:cxn>
              <a:cxn ang="0">
                <a:pos x="96" y="71"/>
              </a:cxn>
              <a:cxn ang="0">
                <a:pos x="92" y="72"/>
              </a:cxn>
              <a:cxn ang="0">
                <a:pos x="90" y="72"/>
              </a:cxn>
              <a:cxn ang="0">
                <a:pos x="85" y="73"/>
              </a:cxn>
              <a:cxn ang="0">
                <a:pos x="82" y="73"/>
              </a:cxn>
              <a:cxn ang="0">
                <a:pos x="78" y="73"/>
              </a:cxn>
              <a:cxn ang="0">
                <a:pos x="73" y="72"/>
              </a:cxn>
              <a:cxn ang="0">
                <a:pos x="69" y="72"/>
              </a:cxn>
              <a:cxn ang="0">
                <a:pos x="69" y="84"/>
              </a:cxn>
              <a:cxn ang="0">
                <a:pos x="3" y="77"/>
              </a:cxn>
              <a:cxn ang="0">
                <a:pos x="1" y="67"/>
              </a:cxn>
            </a:cxnLst>
            <a:rect l="0" t="0" r="r" b="b"/>
            <a:pathLst>
              <a:path w="132" h="90">
                <a:moveTo>
                  <a:pt x="1" y="67"/>
                </a:moveTo>
                <a:lnTo>
                  <a:pt x="0" y="79"/>
                </a:lnTo>
                <a:lnTo>
                  <a:pt x="86" y="90"/>
                </a:lnTo>
                <a:lnTo>
                  <a:pt x="86" y="90"/>
                </a:lnTo>
                <a:lnTo>
                  <a:pt x="89" y="88"/>
                </a:lnTo>
                <a:lnTo>
                  <a:pt x="91" y="87"/>
                </a:lnTo>
                <a:lnTo>
                  <a:pt x="94" y="85"/>
                </a:lnTo>
                <a:lnTo>
                  <a:pt x="98" y="83"/>
                </a:lnTo>
                <a:lnTo>
                  <a:pt x="103" y="79"/>
                </a:lnTo>
                <a:lnTo>
                  <a:pt x="107" y="76"/>
                </a:lnTo>
                <a:lnTo>
                  <a:pt x="112" y="71"/>
                </a:lnTo>
                <a:lnTo>
                  <a:pt x="117" y="66"/>
                </a:lnTo>
                <a:lnTo>
                  <a:pt x="121" y="60"/>
                </a:lnTo>
                <a:lnTo>
                  <a:pt x="125" y="55"/>
                </a:lnTo>
                <a:lnTo>
                  <a:pt x="128" y="47"/>
                </a:lnTo>
                <a:lnTo>
                  <a:pt x="131" y="39"/>
                </a:lnTo>
                <a:lnTo>
                  <a:pt x="132" y="31"/>
                </a:lnTo>
                <a:lnTo>
                  <a:pt x="132" y="23"/>
                </a:lnTo>
                <a:lnTo>
                  <a:pt x="129" y="14"/>
                </a:lnTo>
                <a:lnTo>
                  <a:pt x="129" y="12"/>
                </a:lnTo>
                <a:lnTo>
                  <a:pt x="128" y="11"/>
                </a:lnTo>
                <a:lnTo>
                  <a:pt x="127" y="9"/>
                </a:lnTo>
                <a:lnTo>
                  <a:pt x="126" y="7"/>
                </a:lnTo>
                <a:lnTo>
                  <a:pt x="124" y="4"/>
                </a:lnTo>
                <a:lnTo>
                  <a:pt x="120" y="2"/>
                </a:lnTo>
                <a:lnTo>
                  <a:pt x="117" y="1"/>
                </a:lnTo>
                <a:lnTo>
                  <a:pt x="113" y="0"/>
                </a:lnTo>
                <a:lnTo>
                  <a:pt x="113" y="2"/>
                </a:lnTo>
                <a:lnTo>
                  <a:pt x="114" y="5"/>
                </a:lnTo>
                <a:lnTo>
                  <a:pt x="117" y="11"/>
                </a:lnTo>
                <a:lnTo>
                  <a:pt x="118" y="19"/>
                </a:lnTo>
                <a:lnTo>
                  <a:pt x="118" y="29"/>
                </a:lnTo>
                <a:lnTo>
                  <a:pt x="117" y="39"/>
                </a:lnTo>
                <a:lnTo>
                  <a:pt x="114" y="51"/>
                </a:lnTo>
                <a:lnTo>
                  <a:pt x="108" y="64"/>
                </a:lnTo>
                <a:lnTo>
                  <a:pt x="108" y="64"/>
                </a:lnTo>
                <a:lnTo>
                  <a:pt x="108" y="64"/>
                </a:lnTo>
                <a:lnTo>
                  <a:pt x="107" y="65"/>
                </a:lnTo>
                <a:lnTo>
                  <a:pt x="106" y="66"/>
                </a:lnTo>
                <a:lnTo>
                  <a:pt x="105" y="66"/>
                </a:lnTo>
                <a:lnTo>
                  <a:pt x="103" y="67"/>
                </a:lnTo>
                <a:lnTo>
                  <a:pt x="100" y="69"/>
                </a:lnTo>
                <a:lnTo>
                  <a:pt x="98" y="70"/>
                </a:lnTo>
                <a:lnTo>
                  <a:pt x="96" y="71"/>
                </a:lnTo>
                <a:lnTo>
                  <a:pt x="92" y="72"/>
                </a:lnTo>
                <a:lnTo>
                  <a:pt x="90" y="72"/>
                </a:lnTo>
                <a:lnTo>
                  <a:pt x="85" y="73"/>
                </a:lnTo>
                <a:lnTo>
                  <a:pt x="82" y="73"/>
                </a:lnTo>
                <a:lnTo>
                  <a:pt x="78" y="73"/>
                </a:lnTo>
                <a:lnTo>
                  <a:pt x="73" y="72"/>
                </a:lnTo>
                <a:lnTo>
                  <a:pt x="69" y="72"/>
                </a:lnTo>
                <a:lnTo>
                  <a:pt x="69" y="84"/>
                </a:lnTo>
                <a:lnTo>
                  <a:pt x="3" y="77"/>
                </a:lnTo>
                <a:lnTo>
                  <a:pt x="1" y="67"/>
                </a:lnTo>
                <a:close/>
              </a:path>
            </a:pathLst>
          </a:custGeom>
          <a:solidFill>
            <a:srgbClr val="99D8D8"/>
          </a:solidFill>
          <a:ln w="9525">
            <a:noFill/>
            <a:round/>
            <a:headEnd/>
            <a:tailEnd/>
          </a:ln>
        </p:spPr>
        <p:txBody>
          <a:bodyPr>
            <a:prstTxWarp prst="textNoShape">
              <a:avLst/>
            </a:prstTxWarp>
          </a:bodyPr>
          <a:lstStyle/>
          <a:p>
            <a:endParaRPr lang="en-GB"/>
          </a:p>
        </p:txBody>
      </p:sp>
      <p:sp>
        <p:nvSpPr>
          <p:cNvPr id="188443" name="Freeform 27"/>
          <p:cNvSpPr>
            <a:spLocks/>
          </p:cNvSpPr>
          <p:nvPr/>
        </p:nvSpPr>
        <p:spPr bwMode="auto">
          <a:xfrm>
            <a:off x="1496498" y="4978493"/>
            <a:ext cx="152400" cy="50800"/>
          </a:xfrm>
          <a:custGeom>
            <a:avLst/>
            <a:gdLst/>
            <a:ahLst/>
            <a:cxnLst>
              <a:cxn ang="0">
                <a:pos x="96" y="12"/>
              </a:cxn>
              <a:cxn ang="0">
                <a:pos x="1" y="0"/>
              </a:cxn>
              <a:cxn ang="0">
                <a:pos x="0" y="12"/>
              </a:cxn>
              <a:cxn ang="0">
                <a:pos x="93" y="32"/>
              </a:cxn>
              <a:cxn ang="0">
                <a:pos x="96" y="12"/>
              </a:cxn>
            </a:cxnLst>
            <a:rect l="0" t="0" r="r" b="b"/>
            <a:pathLst>
              <a:path w="96" h="32">
                <a:moveTo>
                  <a:pt x="96" y="12"/>
                </a:moveTo>
                <a:lnTo>
                  <a:pt x="1" y="0"/>
                </a:lnTo>
                <a:lnTo>
                  <a:pt x="0" y="12"/>
                </a:lnTo>
                <a:lnTo>
                  <a:pt x="93" y="32"/>
                </a:lnTo>
                <a:lnTo>
                  <a:pt x="96" y="12"/>
                </a:lnTo>
                <a:close/>
              </a:path>
            </a:pathLst>
          </a:custGeom>
          <a:solidFill>
            <a:srgbClr val="000000"/>
          </a:solidFill>
          <a:ln w="9525">
            <a:noFill/>
            <a:round/>
            <a:headEnd/>
            <a:tailEnd/>
          </a:ln>
        </p:spPr>
        <p:txBody>
          <a:bodyPr>
            <a:prstTxWarp prst="textNoShape">
              <a:avLst/>
            </a:prstTxWarp>
          </a:bodyPr>
          <a:lstStyle/>
          <a:p>
            <a:endParaRPr lang="en-GB"/>
          </a:p>
        </p:txBody>
      </p:sp>
      <p:sp>
        <p:nvSpPr>
          <p:cNvPr id="188444" name="Freeform 28"/>
          <p:cNvSpPr>
            <a:spLocks/>
          </p:cNvSpPr>
          <p:nvPr/>
        </p:nvSpPr>
        <p:spPr bwMode="auto">
          <a:xfrm>
            <a:off x="1571110" y="4995955"/>
            <a:ext cx="66675" cy="22225"/>
          </a:xfrm>
          <a:custGeom>
            <a:avLst/>
            <a:gdLst/>
            <a:ahLst/>
            <a:cxnLst>
              <a:cxn ang="0">
                <a:pos x="42" y="6"/>
              </a:cxn>
              <a:cxn ang="0">
                <a:pos x="2" y="0"/>
              </a:cxn>
              <a:cxn ang="0">
                <a:pos x="0" y="6"/>
              </a:cxn>
              <a:cxn ang="0">
                <a:pos x="40" y="14"/>
              </a:cxn>
              <a:cxn ang="0">
                <a:pos x="42" y="6"/>
              </a:cxn>
            </a:cxnLst>
            <a:rect l="0" t="0" r="r" b="b"/>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prstTxWarp prst="textNoShape">
              <a:avLst/>
            </a:prstTxWarp>
          </a:bodyPr>
          <a:lstStyle/>
          <a:p>
            <a:endParaRPr lang="en-GB"/>
          </a:p>
        </p:txBody>
      </p:sp>
      <p:sp>
        <p:nvSpPr>
          <p:cNvPr id="188445" name="Freeform 29"/>
          <p:cNvSpPr>
            <a:spLocks/>
          </p:cNvSpPr>
          <p:nvPr/>
        </p:nvSpPr>
        <p:spPr bwMode="auto">
          <a:xfrm>
            <a:off x="1504435" y="4984843"/>
            <a:ext cx="44450" cy="15875"/>
          </a:xfrm>
          <a:custGeom>
            <a:avLst/>
            <a:gdLst/>
            <a:ahLst/>
            <a:cxnLst>
              <a:cxn ang="0">
                <a:pos x="28" y="5"/>
              </a:cxn>
              <a:cxn ang="0">
                <a:pos x="0" y="0"/>
              </a:cxn>
              <a:cxn ang="0">
                <a:pos x="0" y="5"/>
              </a:cxn>
              <a:cxn ang="0">
                <a:pos x="27" y="10"/>
              </a:cxn>
              <a:cxn ang="0">
                <a:pos x="28" y="5"/>
              </a:cxn>
            </a:cxnLst>
            <a:rect l="0" t="0" r="r" b="b"/>
            <a:pathLst>
              <a:path w="28" h="10">
                <a:moveTo>
                  <a:pt x="28" y="5"/>
                </a:moveTo>
                <a:lnTo>
                  <a:pt x="0" y="0"/>
                </a:lnTo>
                <a:lnTo>
                  <a:pt x="0" y="5"/>
                </a:lnTo>
                <a:lnTo>
                  <a:pt x="27" y="10"/>
                </a:lnTo>
                <a:lnTo>
                  <a:pt x="28" y="5"/>
                </a:lnTo>
                <a:close/>
              </a:path>
            </a:pathLst>
          </a:custGeom>
          <a:solidFill>
            <a:srgbClr val="99D8D8"/>
          </a:solidFill>
          <a:ln w="9525">
            <a:noFill/>
            <a:round/>
            <a:headEnd/>
            <a:tailEnd/>
          </a:ln>
        </p:spPr>
        <p:txBody>
          <a:bodyPr>
            <a:prstTxWarp prst="textNoShape">
              <a:avLst/>
            </a:prstTxWarp>
          </a:bodyPr>
          <a:lstStyle/>
          <a:p>
            <a:endParaRPr lang="en-GB"/>
          </a:p>
        </p:txBody>
      </p:sp>
      <p:sp>
        <p:nvSpPr>
          <p:cNvPr id="188446" name="Freeform 30"/>
          <p:cNvSpPr>
            <a:spLocks/>
          </p:cNvSpPr>
          <p:nvPr/>
        </p:nvSpPr>
        <p:spPr bwMode="auto">
          <a:xfrm>
            <a:off x="1396485" y="4999130"/>
            <a:ext cx="257175" cy="87313"/>
          </a:xfrm>
          <a:custGeom>
            <a:avLst/>
            <a:gdLst/>
            <a:ahLst/>
            <a:cxnLst>
              <a:cxn ang="0">
                <a:pos x="0" y="17"/>
              </a:cxn>
              <a:cxn ang="0">
                <a:pos x="0" y="17"/>
              </a:cxn>
              <a:cxn ang="0">
                <a:pos x="1" y="17"/>
              </a:cxn>
              <a:cxn ang="0">
                <a:pos x="2" y="17"/>
              </a:cxn>
              <a:cxn ang="0">
                <a:pos x="4" y="15"/>
              </a:cxn>
              <a:cxn ang="0">
                <a:pos x="7" y="15"/>
              </a:cxn>
              <a:cxn ang="0">
                <a:pos x="10" y="15"/>
              </a:cxn>
              <a:cxn ang="0">
                <a:pos x="14" y="14"/>
              </a:cxn>
              <a:cxn ang="0">
                <a:pos x="17" y="13"/>
              </a:cxn>
              <a:cxn ang="0">
                <a:pos x="21" y="12"/>
              </a:cxn>
              <a:cxn ang="0">
                <a:pos x="24" y="11"/>
              </a:cxn>
              <a:cxn ang="0">
                <a:pos x="28" y="10"/>
              </a:cxn>
              <a:cxn ang="0">
                <a:pos x="31" y="8"/>
              </a:cxn>
              <a:cxn ang="0">
                <a:pos x="35" y="6"/>
              </a:cxn>
              <a:cxn ang="0">
                <a:pos x="37" y="5"/>
              </a:cxn>
              <a:cxn ang="0">
                <a:pos x="40" y="3"/>
              </a:cxn>
              <a:cxn ang="0">
                <a:pos x="43" y="0"/>
              </a:cxn>
              <a:cxn ang="0">
                <a:pos x="162" y="28"/>
              </a:cxn>
              <a:cxn ang="0">
                <a:pos x="162" y="28"/>
              </a:cxn>
              <a:cxn ang="0">
                <a:pos x="161" y="29"/>
              </a:cxn>
              <a:cxn ang="0">
                <a:pos x="159" y="31"/>
              </a:cxn>
              <a:cxn ang="0">
                <a:pos x="158" y="32"/>
              </a:cxn>
              <a:cxn ang="0">
                <a:pos x="157" y="33"/>
              </a:cxn>
              <a:cxn ang="0">
                <a:pos x="155" y="35"/>
              </a:cxn>
              <a:cxn ang="0">
                <a:pos x="152" y="36"/>
              </a:cxn>
              <a:cxn ang="0">
                <a:pos x="150" y="39"/>
              </a:cxn>
              <a:cxn ang="0">
                <a:pos x="147" y="41"/>
              </a:cxn>
              <a:cxn ang="0">
                <a:pos x="144" y="43"/>
              </a:cxn>
              <a:cxn ang="0">
                <a:pos x="141" y="46"/>
              </a:cxn>
              <a:cxn ang="0">
                <a:pos x="137" y="48"/>
              </a:cxn>
              <a:cxn ang="0">
                <a:pos x="135" y="50"/>
              </a:cxn>
              <a:cxn ang="0">
                <a:pos x="131" y="52"/>
              </a:cxn>
              <a:cxn ang="0">
                <a:pos x="128" y="53"/>
              </a:cxn>
              <a:cxn ang="0">
                <a:pos x="126" y="55"/>
              </a:cxn>
              <a:cxn ang="0">
                <a:pos x="0" y="17"/>
              </a:cxn>
            </a:cxnLst>
            <a:rect l="0" t="0" r="r" b="b"/>
            <a:pathLst>
              <a:path w="162" h="55">
                <a:moveTo>
                  <a:pt x="0" y="17"/>
                </a:moveTo>
                <a:lnTo>
                  <a:pt x="0" y="17"/>
                </a:lnTo>
                <a:lnTo>
                  <a:pt x="1" y="17"/>
                </a:lnTo>
                <a:lnTo>
                  <a:pt x="2" y="17"/>
                </a:lnTo>
                <a:lnTo>
                  <a:pt x="4" y="15"/>
                </a:lnTo>
                <a:lnTo>
                  <a:pt x="7" y="15"/>
                </a:lnTo>
                <a:lnTo>
                  <a:pt x="10" y="15"/>
                </a:lnTo>
                <a:lnTo>
                  <a:pt x="14" y="14"/>
                </a:lnTo>
                <a:lnTo>
                  <a:pt x="17" y="13"/>
                </a:lnTo>
                <a:lnTo>
                  <a:pt x="21" y="12"/>
                </a:lnTo>
                <a:lnTo>
                  <a:pt x="24" y="11"/>
                </a:lnTo>
                <a:lnTo>
                  <a:pt x="28" y="10"/>
                </a:lnTo>
                <a:lnTo>
                  <a:pt x="31" y="8"/>
                </a:lnTo>
                <a:lnTo>
                  <a:pt x="35" y="6"/>
                </a:lnTo>
                <a:lnTo>
                  <a:pt x="37" y="5"/>
                </a:lnTo>
                <a:lnTo>
                  <a:pt x="40" y="3"/>
                </a:lnTo>
                <a:lnTo>
                  <a:pt x="43" y="0"/>
                </a:lnTo>
                <a:lnTo>
                  <a:pt x="162" y="28"/>
                </a:lnTo>
                <a:lnTo>
                  <a:pt x="162" y="28"/>
                </a:lnTo>
                <a:lnTo>
                  <a:pt x="161" y="29"/>
                </a:lnTo>
                <a:lnTo>
                  <a:pt x="159" y="31"/>
                </a:lnTo>
                <a:lnTo>
                  <a:pt x="158" y="32"/>
                </a:lnTo>
                <a:lnTo>
                  <a:pt x="157" y="33"/>
                </a:lnTo>
                <a:lnTo>
                  <a:pt x="155" y="35"/>
                </a:lnTo>
                <a:lnTo>
                  <a:pt x="152" y="36"/>
                </a:lnTo>
                <a:lnTo>
                  <a:pt x="150" y="39"/>
                </a:lnTo>
                <a:lnTo>
                  <a:pt x="147" y="41"/>
                </a:lnTo>
                <a:lnTo>
                  <a:pt x="144" y="43"/>
                </a:lnTo>
                <a:lnTo>
                  <a:pt x="141" y="46"/>
                </a:lnTo>
                <a:lnTo>
                  <a:pt x="137" y="48"/>
                </a:lnTo>
                <a:lnTo>
                  <a:pt x="135" y="50"/>
                </a:lnTo>
                <a:lnTo>
                  <a:pt x="131" y="52"/>
                </a:lnTo>
                <a:lnTo>
                  <a:pt x="128" y="53"/>
                </a:lnTo>
                <a:lnTo>
                  <a:pt x="126" y="55"/>
                </a:lnTo>
                <a:lnTo>
                  <a:pt x="0" y="17"/>
                </a:lnTo>
                <a:close/>
              </a:path>
            </a:pathLst>
          </a:custGeom>
          <a:solidFill>
            <a:srgbClr val="99D8D8"/>
          </a:solidFill>
          <a:ln w="9525">
            <a:noFill/>
            <a:round/>
            <a:headEnd/>
            <a:tailEnd/>
          </a:ln>
        </p:spPr>
        <p:txBody>
          <a:bodyPr>
            <a:prstTxWarp prst="textNoShape">
              <a:avLst/>
            </a:prstTxWarp>
          </a:bodyPr>
          <a:lstStyle/>
          <a:p>
            <a:endParaRPr lang="en-GB"/>
          </a:p>
        </p:txBody>
      </p:sp>
      <p:sp>
        <p:nvSpPr>
          <p:cNvPr id="188447" name="Freeform 31"/>
          <p:cNvSpPr>
            <a:spLocks/>
          </p:cNvSpPr>
          <p:nvPr/>
        </p:nvSpPr>
        <p:spPr bwMode="auto">
          <a:xfrm>
            <a:off x="1653660" y="4989605"/>
            <a:ext cx="90488" cy="41275"/>
          </a:xfrm>
          <a:custGeom>
            <a:avLst/>
            <a:gdLst/>
            <a:ahLst/>
            <a:cxnLst>
              <a:cxn ang="0">
                <a:pos x="6" y="26"/>
              </a:cxn>
              <a:cxn ang="0">
                <a:pos x="57" y="11"/>
              </a:cxn>
              <a:cxn ang="0">
                <a:pos x="25" y="0"/>
              </a:cxn>
              <a:cxn ang="0">
                <a:pos x="0" y="4"/>
              </a:cxn>
              <a:cxn ang="0">
                <a:pos x="0" y="25"/>
              </a:cxn>
              <a:cxn ang="0">
                <a:pos x="6" y="26"/>
              </a:cxn>
            </a:cxnLst>
            <a:rect l="0" t="0" r="r" b="b"/>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prstTxWarp prst="textNoShape">
              <a:avLst/>
            </a:prstTxWarp>
          </a:bodyPr>
          <a:lstStyle/>
          <a:p>
            <a:endParaRPr lang="en-GB"/>
          </a:p>
        </p:txBody>
      </p:sp>
      <p:sp>
        <p:nvSpPr>
          <p:cNvPr id="188448" name="Freeform 32"/>
          <p:cNvSpPr>
            <a:spLocks/>
          </p:cNvSpPr>
          <p:nvPr/>
        </p:nvSpPr>
        <p:spPr bwMode="auto">
          <a:xfrm>
            <a:off x="1413948" y="4816568"/>
            <a:ext cx="50800" cy="193675"/>
          </a:xfrm>
          <a:custGeom>
            <a:avLst/>
            <a:gdLst/>
            <a:ahLst/>
            <a:cxnLst>
              <a:cxn ang="0">
                <a:pos x="32" y="2"/>
              </a:cxn>
              <a:cxn ang="0">
                <a:pos x="32" y="2"/>
              </a:cxn>
              <a:cxn ang="0">
                <a:pos x="31" y="2"/>
              </a:cxn>
              <a:cxn ang="0">
                <a:pos x="31" y="2"/>
              </a:cxn>
              <a:cxn ang="0">
                <a:pos x="29" y="1"/>
              </a:cxn>
              <a:cxn ang="0">
                <a:pos x="27" y="1"/>
              </a:cxn>
              <a:cxn ang="0">
                <a:pos x="26" y="1"/>
              </a:cxn>
              <a:cxn ang="0">
                <a:pos x="24" y="0"/>
              </a:cxn>
              <a:cxn ang="0">
                <a:pos x="22" y="0"/>
              </a:cxn>
              <a:cxn ang="0">
                <a:pos x="20" y="0"/>
              </a:cxn>
              <a:cxn ang="0">
                <a:pos x="18" y="0"/>
              </a:cxn>
              <a:cxn ang="0">
                <a:pos x="14" y="0"/>
              </a:cxn>
              <a:cxn ang="0">
                <a:pos x="12" y="0"/>
              </a:cxn>
              <a:cxn ang="0">
                <a:pos x="10" y="1"/>
              </a:cxn>
              <a:cxn ang="0">
                <a:pos x="6" y="2"/>
              </a:cxn>
              <a:cxn ang="0">
                <a:pos x="4" y="3"/>
              </a:cxn>
              <a:cxn ang="0">
                <a:pos x="0" y="5"/>
              </a:cxn>
              <a:cxn ang="0">
                <a:pos x="0" y="122"/>
              </a:cxn>
              <a:cxn ang="0">
                <a:pos x="1" y="122"/>
              </a:cxn>
              <a:cxn ang="0">
                <a:pos x="1" y="122"/>
              </a:cxn>
              <a:cxn ang="0">
                <a:pos x="3" y="122"/>
              </a:cxn>
              <a:cxn ang="0">
                <a:pos x="4" y="122"/>
              </a:cxn>
              <a:cxn ang="0">
                <a:pos x="5" y="122"/>
              </a:cxn>
              <a:cxn ang="0">
                <a:pos x="7" y="121"/>
              </a:cxn>
              <a:cxn ang="0">
                <a:pos x="8" y="121"/>
              </a:cxn>
              <a:cxn ang="0">
                <a:pos x="11" y="121"/>
              </a:cxn>
              <a:cxn ang="0">
                <a:pos x="13" y="120"/>
              </a:cxn>
              <a:cxn ang="0">
                <a:pos x="15" y="119"/>
              </a:cxn>
              <a:cxn ang="0">
                <a:pos x="18" y="119"/>
              </a:cxn>
              <a:cxn ang="0">
                <a:pos x="21" y="118"/>
              </a:cxn>
              <a:cxn ang="0">
                <a:pos x="24" y="115"/>
              </a:cxn>
              <a:cxn ang="0">
                <a:pos x="26" y="114"/>
              </a:cxn>
              <a:cxn ang="0">
                <a:pos x="29" y="113"/>
              </a:cxn>
              <a:cxn ang="0">
                <a:pos x="32" y="111"/>
              </a:cxn>
              <a:cxn ang="0">
                <a:pos x="32" y="2"/>
              </a:cxn>
            </a:cxnLst>
            <a:rect l="0" t="0" r="r" b="b"/>
            <a:pathLst>
              <a:path w="32" h="122">
                <a:moveTo>
                  <a:pt x="32" y="2"/>
                </a:moveTo>
                <a:lnTo>
                  <a:pt x="32" y="2"/>
                </a:lnTo>
                <a:lnTo>
                  <a:pt x="31" y="2"/>
                </a:lnTo>
                <a:lnTo>
                  <a:pt x="31" y="2"/>
                </a:lnTo>
                <a:lnTo>
                  <a:pt x="29" y="1"/>
                </a:lnTo>
                <a:lnTo>
                  <a:pt x="27" y="1"/>
                </a:lnTo>
                <a:lnTo>
                  <a:pt x="26" y="1"/>
                </a:lnTo>
                <a:lnTo>
                  <a:pt x="24" y="0"/>
                </a:lnTo>
                <a:lnTo>
                  <a:pt x="22" y="0"/>
                </a:lnTo>
                <a:lnTo>
                  <a:pt x="20" y="0"/>
                </a:lnTo>
                <a:lnTo>
                  <a:pt x="18" y="0"/>
                </a:lnTo>
                <a:lnTo>
                  <a:pt x="14" y="0"/>
                </a:lnTo>
                <a:lnTo>
                  <a:pt x="12" y="0"/>
                </a:lnTo>
                <a:lnTo>
                  <a:pt x="10" y="1"/>
                </a:lnTo>
                <a:lnTo>
                  <a:pt x="6" y="2"/>
                </a:lnTo>
                <a:lnTo>
                  <a:pt x="4" y="3"/>
                </a:lnTo>
                <a:lnTo>
                  <a:pt x="0" y="5"/>
                </a:lnTo>
                <a:lnTo>
                  <a:pt x="0" y="122"/>
                </a:lnTo>
                <a:lnTo>
                  <a:pt x="1" y="122"/>
                </a:lnTo>
                <a:lnTo>
                  <a:pt x="1" y="122"/>
                </a:lnTo>
                <a:lnTo>
                  <a:pt x="3" y="122"/>
                </a:lnTo>
                <a:lnTo>
                  <a:pt x="4" y="122"/>
                </a:lnTo>
                <a:lnTo>
                  <a:pt x="5" y="122"/>
                </a:lnTo>
                <a:lnTo>
                  <a:pt x="7" y="121"/>
                </a:lnTo>
                <a:lnTo>
                  <a:pt x="8" y="121"/>
                </a:lnTo>
                <a:lnTo>
                  <a:pt x="11" y="121"/>
                </a:lnTo>
                <a:lnTo>
                  <a:pt x="13" y="120"/>
                </a:lnTo>
                <a:lnTo>
                  <a:pt x="15" y="119"/>
                </a:lnTo>
                <a:lnTo>
                  <a:pt x="18" y="119"/>
                </a:lnTo>
                <a:lnTo>
                  <a:pt x="21" y="118"/>
                </a:lnTo>
                <a:lnTo>
                  <a:pt x="24" y="115"/>
                </a:lnTo>
                <a:lnTo>
                  <a:pt x="26" y="114"/>
                </a:lnTo>
                <a:lnTo>
                  <a:pt x="29" y="113"/>
                </a:lnTo>
                <a:lnTo>
                  <a:pt x="32" y="111"/>
                </a:lnTo>
                <a:lnTo>
                  <a:pt x="32" y="2"/>
                </a:lnTo>
                <a:close/>
              </a:path>
            </a:pathLst>
          </a:custGeom>
          <a:solidFill>
            <a:srgbClr val="7FBFBF"/>
          </a:solidFill>
          <a:ln w="9525">
            <a:noFill/>
            <a:round/>
            <a:headEnd/>
            <a:tailEnd/>
          </a:ln>
        </p:spPr>
        <p:txBody>
          <a:bodyPr>
            <a:prstTxWarp prst="textNoShape">
              <a:avLst/>
            </a:prstTxWarp>
          </a:bodyPr>
          <a:lstStyle/>
          <a:p>
            <a:endParaRPr lang="en-GB"/>
          </a:p>
        </p:txBody>
      </p:sp>
      <p:sp>
        <p:nvSpPr>
          <p:cNvPr id="188449" name="Freeform 33"/>
          <p:cNvSpPr>
            <a:spLocks/>
          </p:cNvSpPr>
          <p:nvPr/>
        </p:nvSpPr>
        <p:spPr bwMode="auto">
          <a:xfrm>
            <a:off x="1415535" y="4818155"/>
            <a:ext cx="42863" cy="165100"/>
          </a:xfrm>
          <a:custGeom>
            <a:avLst/>
            <a:gdLst/>
            <a:ahLst/>
            <a:cxnLst>
              <a:cxn ang="0">
                <a:pos x="27" y="2"/>
              </a:cxn>
              <a:cxn ang="0">
                <a:pos x="27" y="2"/>
              </a:cxn>
              <a:cxn ang="0">
                <a:pos x="26" y="2"/>
              </a:cxn>
              <a:cxn ang="0">
                <a:pos x="26" y="1"/>
              </a:cxn>
              <a:cxn ang="0">
                <a:pos x="25" y="1"/>
              </a:cxn>
              <a:cxn ang="0">
                <a:pos x="24" y="1"/>
              </a:cxn>
              <a:cxn ang="0">
                <a:pos x="23" y="0"/>
              </a:cxn>
              <a:cxn ang="0">
                <a:pos x="20" y="0"/>
              </a:cxn>
              <a:cxn ang="0">
                <a:pos x="19" y="0"/>
              </a:cxn>
              <a:cxn ang="0">
                <a:pos x="17" y="0"/>
              </a:cxn>
              <a:cxn ang="0">
                <a:pos x="14" y="0"/>
              </a:cxn>
              <a:cxn ang="0">
                <a:pos x="12" y="0"/>
              </a:cxn>
              <a:cxn ang="0">
                <a:pos x="10" y="0"/>
              </a:cxn>
              <a:cxn ang="0">
                <a:pos x="9" y="1"/>
              </a:cxn>
              <a:cxn ang="0">
                <a:pos x="5" y="2"/>
              </a:cxn>
              <a:cxn ang="0">
                <a:pos x="3" y="3"/>
              </a:cxn>
              <a:cxn ang="0">
                <a:pos x="0" y="4"/>
              </a:cxn>
              <a:cxn ang="0">
                <a:pos x="0" y="104"/>
              </a:cxn>
              <a:cxn ang="0">
                <a:pos x="0" y="104"/>
              </a:cxn>
              <a:cxn ang="0">
                <a:pos x="2" y="104"/>
              </a:cxn>
              <a:cxn ang="0">
                <a:pos x="2" y="103"/>
              </a:cxn>
              <a:cxn ang="0">
                <a:pos x="3" y="103"/>
              </a:cxn>
              <a:cxn ang="0">
                <a:pos x="4" y="103"/>
              </a:cxn>
              <a:cxn ang="0">
                <a:pos x="6" y="103"/>
              </a:cxn>
              <a:cxn ang="0">
                <a:pos x="7" y="103"/>
              </a:cxn>
              <a:cxn ang="0">
                <a:pos x="10" y="101"/>
              </a:cxn>
              <a:cxn ang="0">
                <a:pos x="11" y="101"/>
              </a:cxn>
              <a:cxn ang="0">
                <a:pos x="13" y="100"/>
              </a:cxn>
              <a:cxn ang="0">
                <a:pos x="16" y="99"/>
              </a:cxn>
              <a:cxn ang="0">
                <a:pos x="18" y="99"/>
              </a:cxn>
              <a:cxn ang="0">
                <a:pos x="20" y="98"/>
              </a:cxn>
              <a:cxn ang="0">
                <a:pos x="23" y="97"/>
              </a:cxn>
              <a:cxn ang="0">
                <a:pos x="25" y="94"/>
              </a:cxn>
              <a:cxn ang="0">
                <a:pos x="27" y="93"/>
              </a:cxn>
              <a:cxn ang="0">
                <a:pos x="27" y="2"/>
              </a:cxn>
            </a:cxnLst>
            <a:rect l="0" t="0" r="r" b="b"/>
            <a:pathLst>
              <a:path w="27" h="104">
                <a:moveTo>
                  <a:pt x="27" y="2"/>
                </a:moveTo>
                <a:lnTo>
                  <a:pt x="27" y="2"/>
                </a:lnTo>
                <a:lnTo>
                  <a:pt x="26" y="2"/>
                </a:lnTo>
                <a:lnTo>
                  <a:pt x="26" y="1"/>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0" y="104"/>
                </a:lnTo>
                <a:lnTo>
                  <a:pt x="2" y="104"/>
                </a:lnTo>
                <a:lnTo>
                  <a:pt x="2" y="103"/>
                </a:lnTo>
                <a:lnTo>
                  <a:pt x="3" y="103"/>
                </a:lnTo>
                <a:lnTo>
                  <a:pt x="4" y="103"/>
                </a:lnTo>
                <a:lnTo>
                  <a:pt x="6" y="103"/>
                </a:lnTo>
                <a:lnTo>
                  <a:pt x="7" y="103"/>
                </a:lnTo>
                <a:lnTo>
                  <a:pt x="10" y="101"/>
                </a:lnTo>
                <a:lnTo>
                  <a:pt x="11" y="101"/>
                </a:lnTo>
                <a:lnTo>
                  <a:pt x="13" y="100"/>
                </a:lnTo>
                <a:lnTo>
                  <a:pt x="16" y="99"/>
                </a:lnTo>
                <a:lnTo>
                  <a:pt x="18" y="99"/>
                </a:lnTo>
                <a:lnTo>
                  <a:pt x="20" y="98"/>
                </a:lnTo>
                <a:lnTo>
                  <a:pt x="23" y="97"/>
                </a:lnTo>
                <a:lnTo>
                  <a:pt x="25" y="94"/>
                </a:lnTo>
                <a:lnTo>
                  <a:pt x="27" y="93"/>
                </a:lnTo>
                <a:lnTo>
                  <a:pt x="27" y="2"/>
                </a:lnTo>
                <a:close/>
              </a:path>
            </a:pathLst>
          </a:custGeom>
          <a:solidFill>
            <a:srgbClr val="93CCCC"/>
          </a:solidFill>
          <a:ln w="9525">
            <a:noFill/>
            <a:round/>
            <a:headEnd/>
            <a:tailEnd/>
          </a:ln>
        </p:spPr>
        <p:txBody>
          <a:bodyPr>
            <a:prstTxWarp prst="textNoShape">
              <a:avLst/>
            </a:prstTxWarp>
          </a:bodyPr>
          <a:lstStyle/>
          <a:p>
            <a:endParaRPr lang="en-GB"/>
          </a:p>
        </p:txBody>
      </p:sp>
      <p:sp>
        <p:nvSpPr>
          <p:cNvPr id="188450" name="Freeform 34"/>
          <p:cNvSpPr>
            <a:spLocks/>
          </p:cNvSpPr>
          <p:nvPr/>
        </p:nvSpPr>
        <p:spPr bwMode="auto">
          <a:xfrm>
            <a:off x="1418710" y="4819743"/>
            <a:ext cx="34925" cy="133350"/>
          </a:xfrm>
          <a:custGeom>
            <a:avLst/>
            <a:gdLst/>
            <a:ahLst/>
            <a:cxnLst>
              <a:cxn ang="0">
                <a:pos x="22" y="1"/>
              </a:cxn>
              <a:cxn ang="0">
                <a:pos x="22" y="1"/>
              </a:cxn>
              <a:cxn ang="0">
                <a:pos x="21" y="1"/>
              </a:cxn>
              <a:cxn ang="0">
                <a:pos x="21" y="1"/>
              </a:cxn>
              <a:cxn ang="0">
                <a:pos x="19" y="1"/>
              </a:cxn>
              <a:cxn ang="0">
                <a:pos x="18" y="0"/>
              </a:cxn>
              <a:cxn ang="0">
                <a:pos x="17" y="0"/>
              </a:cxn>
              <a:cxn ang="0">
                <a:pos x="16" y="0"/>
              </a:cxn>
              <a:cxn ang="0">
                <a:pos x="15" y="0"/>
              </a:cxn>
              <a:cxn ang="0">
                <a:pos x="14" y="0"/>
              </a:cxn>
              <a:cxn ang="0">
                <a:pos x="11" y="0"/>
              </a:cxn>
              <a:cxn ang="0">
                <a:pos x="9" y="0"/>
              </a:cxn>
              <a:cxn ang="0">
                <a:pos x="8" y="0"/>
              </a:cxn>
              <a:cxn ang="0">
                <a:pos x="5" y="0"/>
              </a:cxn>
              <a:cxn ang="0">
                <a:pos x="3" y="1"/>
              </a:cxn>
              <a:cxn ang="0">
                <a:pos x="2" y="2"/>
              </a:cxn>
              <a:cxn ang="0">
                <a:pos x="0" y="3"/>
              </a:cxn>
              <a:cxn ang="0">
                <a:pos x="0" y="84"/>
              </a:cxn>
              <a:cxn ang="0">
                <a:pos x="0" y="84"/>
              </a:cxn>
              <a:cxn ang="0">
                <a:pos x="0" y="84"/>
              </a:cxn>
              <a:cxn ang="0">
                <a:pos x="1" y="84"/>
              </a:cxn>
              <a:cxn ang="0">
                <a:pos x="2" y="84"/>
              </a:cxn>
              <a:cxn ang="0">
                <a:pos x="3" y="84"/>
              </a:cxn>
              <a:cxn ang="0">
                <a:pos x="4" y="83"/>
              </a:cxn>
              <a:cxn ang="0">
                <a:pos x="5" y="83"/>
              </a:cxn>
              <a:cxn ang="0">
                <a:pos x="7" y="83"/>
              </a:cxn>
              <a:cxn ang="0">
                <a:pos x="9" y="82"/>
              </a:cxn>
              <a:cxn ang="0">
                <a:pos x="10" y="82"/>
              </a:cxn>
              <a:cxn ang="0">
                <a:pos x="12" y="81"/>
              </a:cxn>
              <a:cxn ang="0">
                <a:pos x="14" y="81"/>
              </a:cxn>
              <a:cxn ang="0">
                <a:pos x="16" y="79"/>
              </a:cxn>
              <a:cxn ang="0">
                <a:pos x="18" y="78"/>
              </a:cxn>
              <a:cxn ang="0">
                <a:pos x="19" y="77"/>
              </a:cxn>
              <a:cxn ang="0">
                <a:pos x="22" y="76"/>
              </a:cxn>
              <a:cxn ang="0">
                <a:pos x="22" y="1"/>
              </a:cxn>
            </a:cxnLst>
            <a:rect l="0" t="0" r="r" b="b"/>
            <a:pathLst>
              <a:path w="22" h="84">
                <a:moveTo>
                  <a:pt x="22" y="1"/>
                </a:moveTo>
                <a:lnTo>
                  <a:pt x="22" y="1"/>
                </a:lnTo>
                <a:lnTo>
                  <a:pt x="21" y="1"/>
                </a:lnTo>
                <a:lnTo>
                  <a:pt x="21" y="1"/>
                </a:lnTo>
                <a:lnTo>
                  <a:pt x="19" y="1"/>
                </a:lnTo>
                <a:lnTo>
                  <a:pt x="18" y="0"/>
                </a:lnTo>
                <a:lnTo>
                  <a:pt x="17" y="0"/>
                </a:lnTo>
                <a:lnTo>
                  <a:pt x="16" y="0"/>
                </a:lnTo>
                <a:lnTo>
                  <a:pt x="15" y="0"/>
                </a:lnTo>
                <a:lnTo>
                  <a:pt x="14" y="0"/>
                </a:lnTo>
                <a:lnTo>
                  <a:pt x="11" y="0"/>
                </a:lnTo>
                <a:lnTo>
                  <a:pt x="9" y="0"/>
                </a:lnTo>
                <a:lnTo>
                  <a:pt x="8" y="0"/>
                </a:lnTo>
                <a:lnTo>
                  <a:pt x="5" y="0"/>
                </a:lnTo>
                <a:lnTo>
                  <a:pt x="3" y="1"/>
                </a:lnTo>
                <a:lnTo>
                  <a:pt x="2" y="2"/>
                </a:lnTo>
                <a:lnTo>
                  <a:pt x="0" y="3"/>
                </a:lnTo>
                <a:lnTo>
                  <a:pt x="0" y="84"/>
                </a:lnTo>
                <a:lnTo>
                  <a:pt x="0" y="84"/>
                </a:lnTo>
                <a:lnTo>
                  <a:pt x="0" y="84"/>
                </a:lnTo>
                <a:lnTo>
                  <a:pt x="1" y="84"/>
                </a:lnTo>
                <a:lnTo>
                  <a:pt x="2" y="84"/>
                </a:lnTo>
                <a:lnTo>
                  <a:pt x="3" y="84"/>
                </a:lnTo>
                <a:lnTo>
                  <a:pt x="4" y="83"/>
                </a:lnTo>
                <a:lnTo>
                  <a:pt x="5" y="83"/>
                </a:lnTo>
                <a:lnTo>
                  <a:pt x="7" y="83"/>
                </a:lnTo>
                <a:lnTo>
                  <a:pt x="9" y="82"/>
                </a:lnTo>
                <a:lnTo>
                  <a:pt x="10" y="82"/>
                </a:lnTo>
                <a:lnTo>
                  <a:pt x="12" y="81"/>
                </a:lnTo>
                <a:lnTo>
                  <a:pt x="14" y="81"/>
                </a:lnTo>
                <a:lnTo>
                  <a:pt x="16" y="79"/>
                </a:lnTo>
                <a:lnTo>
                  <a:pt x="18" y="78"/>
                </a:lnTo>
                <a:lnTo>
                  <a:pt x="19" y="77"/>
                </a:lnTo>
                <a:lnTo>
                  <a:pt x="22" y="76"/>
                </a:lnTo>
                <a:lnTo>
                  <a:pt x="22" y="1"/>
                </a:lnTo>
                <a:close/>
              </a:path>
            </a:pathLst>
          </a:custGeom>
          <a:solidFill>
            <a:srgbClr val="A8D8D8"/>
          </a:solidFill>
          <a:ln w="9525">
            <a:noFill/>
            <a:round/>
            <a:headEnd/>
            <a:tailEnd/>
          </a:ln>
        </p:spPr>
        <p:txBody>
          <a:bodyPr>
            <a:prstTxWarp prst="textNoShape">
              <a:avLst/>
            </a:prstTxWarp>
          </a:bodyPr>
          <a:lstStyle/>
          <a:p>
            <a:endParaRPr lang="en-GB"/>
          </a:p>
        </p:txBody>
      </p:sp>
      <p:sp>
        <p:nvSpPr>
          <p:cNvPr id="188451" name="Freeform 35"/>
          <p:cNvSpPr>
            <a:spLocks/>
          </p:cNvSpPr>
          <p:nvPr/>
        </p:nvSpPr>
        <p:spPr bwMode="auto">
          <a:xfrm>
            <a:off x="1420298" y="4819743"/>
            <a:ext cx="26988" cy="103188"/>
          </a:xfrm>
          <a:custGeom>
            <a:avLst/>
            <a:gdLst/>
            <a:ahLst/>
            <a:cxnLst>
              <a:cxn ang="0">
                <a:pos x="17" y="2"/>
              </a:cxn>
              <a:cxn ang="0">
                <a:pos x="17" y="2"/>
              </a:cxn>
              <a:cxn ang="0">
                <a:pos x="16" y="1"/>
              </a:cxn>
              <a:cxn ang="0">
                <a:pos x="14" y="1"/>
              </a:cxn>
              <a:cxn ang="0">
                <a:pos x="11" y="1"/>
              </a:cxn>
              <a:cxn ang="0">
                <a:pos x="9" y="0"/>
              </a:cxn>
              <a:cxn ang="0">
                <a:pos x="6" y="1"/>
              </a:cxn>
              <a:cxn ang="0">
                <a:pos x="2" y="2"/>
              </a:cxn>
              <a:cxn ang="0">
                <a:pos x="0" y="3"/>
              </a:cxn>
              <a:cxn ang="0">
                <a:pos x="0" y="65"/>
              </a:cxn>
              <a:cxn ang="0">
                <a:pos x="0" y="65"/>
              </a:cxn>
              <a:cxn ang="0">
                <a:pos x="1" y="65"/>
              </a:cxn>
              <a:cxn ang="0">
                <a:pos x="3" y="65"/>
              </a:cxn>
              <a:cxn ang="0">
                <a:pos x="6" y="64"/>
              </a:cxn>
              <a:cxn ang="0">
                <a:pos x="8" y="64"/>
              </a:cxn>
              <a:cxn ang="0">
                <a:pos x="11" y="63"/>
              </a:cxn>
              <a:cxn ang="0">
                <a:pos x="14" y="61"/>
              </a:cxn>
              <a:cxn ang="0">
                <a:pos x="17" y="58"/>
              </a:cxn>
              <a:cxn ang="0">
                <a:pos x="17" y="2"/>
              </a:cxn>
            </a:cxnLst>
            <a:rect l="0" t="0" r="r" b="b"/>
            <a:pathLst>
              <a:path w="17" h="65">
                <a:moveTo>
                  <a:pt x="17" y="2"/>
                </a:moveTo>
                <a:lnTo>
                  <a:pt x="17" y="2"/>
                </a:lnTo>
                <a:lnTo>
                  <a:pt x="16" y="1"/>
                </a:lnTo>
                <a:lnTo>
                  <a:pt x="14" y="1"/>
                </a:lnTo>
                <a:lnTo>
                  <a:pt x="11" y="1"/>
                </a:lnTo>
                <a:lnTo>
                  <a:pt x="9" y="0"/>
                </a:lnTo>
                <a:lnTo>
                  <a:pt x="6" y="1"/>
                </a:lnTo>
                <a:lnTo>
                  <a:pt x="2" y="2"/>
                </a:lnTo>
                <a:lnTo>
                  <a:pt x="0" y="3"/>
                </a:lnTo>
                <a:lnTo>
                  <a:pt x="0" y="65"/>
                </a:lnTo>
                <a:lnTo>
                  <a:pt x="0" y="65"/>
                </a:lnTo>
                <a:lnTo>
                  <a:pt x="1" y="65"/>
                </a:lnTo>
                <a:lnTo>
                  <a:pt x="3" y="65"/>
                </a:lnTo>
                <a:lnTo>
                  <a:pt x="6" y="64"/>
                </a:lnTo>
                <a:lnTo>
                  <a:pt x="8" y="64"/>
                </a:lnTo>
                <a:lnTo>
                  <a:pt x="11" y="63"/>
                </a:lnTo>
                <a:lnTo>
                  <a:pt x="14" y="61"/>
                </a:lnTo>
                <a:lnTo>
                  <a:pt x="17" y="58"/>
                </a:lnTo>
                <a:lnTo>
                  <a:pt x="17" y="2"/>
                </a:lnTo>
                <a:close/>
              </a:path>
            </a:pathLst>
          </a:custGeom>
          <a:solidFill>
            <a:srgbClr val="BCE5E5"/>
          </a:solidFill>
          <a:ln w="9525">
            <a:noFill/>
            <a:round/>
            <a:headEnd/>
            <a:tailEnd/>
          </a:ln>
        </p:spPr>
        <p:txBody>
          <a:bodyPr>
            <a:prstTxWarp prst="textNoShape">
              <a:avLst/>
            </a:prstTxWarp>
          </a:bodyPr>
          <a:lstStyle/>
          <a:p>
            <a:endParaRPr lang="en-GB"/>
          </a:p>
        </p:txBody>
      </p:sp>
      <p:sp>
        <p:nvSpPr>
          <p:cNvPr id="188452" name="Freeform 36"/>
          <p:cNvSpPr>
            <a:spLocks/>
          </p:cNvSpPr>
          <p:nvPr/>
        </p:nvSpPr>
        <p:spPr bwMode="auto">
          <a:xfrm>
            <a:off x="1420298" y="4821330"/>
            <a:ext cx="22225" cy="74613"/>
          </a:xfrm>
          <a:custGeom>
            <a:avLst/>
            <a:gdLst/>
            <a:ahLst/>
            <a:cxnLst>
              <a:cxn ang="0">
                <a:pos x="14" y="1"/>
              </a:cxn>
              <a:cxn ang="0">
                <a:pos x="14" y="1"/>
              </a:cxn>
              <a:cxn ang="0">
                <a:pos x="13" y="1"/>
              </a:cxn>
              <a:cxn ang="0">
                <a:pos x="11" y="1"/>
              </a:cxn>
              <a:cxn ang="0">
                <a:pos x="9" y="0"/>
              </a:cxn>
              <a:cxn ang="0">
                <a:pos x="8" y="0"/>
              </a:cxn>
              <a:cxn ang="0">
                <a:pos x="6" y="1"/>
              </a:cxn>
              <a:cxn ang="0">
                <a:pos x="2" y="1"/>
              </a:cxn>
              <a:cxn ang="0">
                <a:pos x="0" y="4"/>
              </a:cxn>
              <a:cxn ang="0">
                <a:pos x="0" y="47"/>
              </a:cxn>
              <a:cxn ang="0">
                <a:pos x="1" y="47"/>
              </a:cxn>
              <a:cxn ang="0">
                <a:pos x="1" y="46"/>
              </a:cxn>
              <a:cxn ang="0">
                <a:pos x="3" y="46"/>
              </a:cxn>
              <a:cxn ang="0">
                <a:pos x="4" y="46"/>
              </a:cxn>
              <a:cxn ang="0">
                <a:pos x="7" y="44"/>
              </a:cxn>
              <a:cxn ang="0">
                <a:pos x="9" y="44"/>
              </a:cxn>
              <a:cxn ang="0">
                <a:pos x="11" y="43"/>
              </a:cxn>
              <a:cxn ang="0">
                <a:pos x="14" y="41"/>
              </a:cxn>
              <a:cxn ang="0">
                <a:pos x="14" y="1"/>
              </a:cxn>
            </a:cxnLst>
            <a:rect l="0" t="0" r="r" b="b"/>
            <a:pathLst>
              <a:path w="14" h="47">
                <a:moveTo>
                  <a:pt x="14" y="1"/>
                </a:moveTo>
                <a:lnTo>
                  <a:pt x="14" y="1"/>
                </a:lnTo>
                <a:lnTo>
                  <a:pt x="13" y="1"/>
                </a:lnTo>
                <a:lnTo>
                  <a:pt x="11" y="1"/>
                </a:lnTo>
                <a:lnTo>
                  <a:pt x="9" y="0"/>
                </a:lnTo>
                <a:lnTo>
                  <a:pt x="8" y="0"/>
                </a:lnTo>
                <a:lnTo>
                  <a:pt x="6" y="1"/>
                </a:lnTo>
                <a:lnTo>
                  <a:pt x="2" y="1"/>
                </a:lnTo>
                <a:lnTo>
                  <a:pt x="0" y="4"/>
                </a:lnTo>
                <a:lnTo>
                  <a:pt x="0" y="47"/>
                </a:lnTo>
                <a:lnTo>
                  <a:pt x="1" y="47"/>
                </a:lnTo>
                <a:lnTo>
                  <a:pt x="1" y="46"/>
                </a:lnTo>
                <a:lnTo>
                  <a:pt x="3" y="46"/>
                </a:lnTo>
                <a:lnTo>
                  <a:pt x="4" y="46"/>
                </a:lnTo>
                <a:lnTo>
                  <a:pt x="7" y="44"/>
                </a:lnTo>
                <a:lnTo>
                  <a:pt x="9" y="44"/>
                </a:lnTo>
                <a:lnTo>
                  <a:pt x="11" y="43"/>
                </a:lnTo>
                <a:lnTo>
                  <a:pt x="14" y="41"/>
                </a:lnTo>
                <a:lnTo>
                  <a:pt x="14" y="1"/>
                </a:lnTo>
                <a:close/>
              </a:path>
            </a:pathLst>
          </a:custGeom>
          <a:solidFill>
            <a:srgbClr val="D1F2F2"/>
          </a:solidFill>
          <a:ln w="9525">
            <a:noFill/>
            <a:round/>
            <a:headEnd/>
            <a:tailEnd/>
          </a:ln>
        </p:spPr>
        <p:txBody>
          <a:bodyPr>
            <a:prstTxWarp prst="textNoShape">
              <a:avLst/>
            </a:prstTxWarp>
          </a:bodyPr>
          <a:lstStyle/>
          <a:p>
            <a:endParaRPr lang="en-GB"/>
          </a:p>
        </p:txBody>
      </p:sp>
      <p:sp>
        <p:nvSpPr>
          <p:cNvPr id="188453" name="Freeform 37"/>
          <p:cNvSpPr>
            <a:spLocks/>
          </p:cNvSpPr>
          <p:nvPr/>
        </p:nvSpPr>
        <p:spPr bwMode="auto">
          <a:xfrm>
            <a:off x="1421885" y="4822918"/>
            <a:ext cx="14288" cy="42863"/>
          </a:xfrm>
          <a:custGeom>
            <a:avLst/>
            <a:gdLst/>
            <a:ahLst/>
            <a:cxnLst>
              <a:cxn ang="0">
                <a:pos x="9" y="1"/>
              </a:cxn>
              <a:cxn ang="0">
                <a:pos x="9" y="1"/>
              </a:cxn>
              <a:cxn ang="0">
                <a:pos x="8" y="1"/>
              </a:cxn>
              <a:cxn ang="0">
                <a:pos x="7" y="1"/>
              </a:cxn>
              <a:cxn ang="0">
                <a:pos x="6" y="0"/>
              </a:cxn>
              <a:cxn ang="0">
                <a:pos x="5" y="0"/>
              </a:cxn>
              <a:cxn ang="0">
                <a:pos x="3" y="0"/>
              </a:cxn>
              <a:cxn ang="0">
                <a:pos x="1" y="1"/>
              </a:cxn>
              <a:cxn ang="0">
                <a:pos x="0" y="3"/>
              </a:cxn>
              <a:cxn ang="0">
                <a:pos x="0" y="27"/>
              </a:cxn>
              <a:cxn ang="0">
                <a:pos x="0" y="27"/>
              </a:cxn>
              <a:cxn ang="0">
                <a:pos x="1" y="27"/>
              </a:cxn>
              <a:cxn ang="0">
                <a:pos x="2" y="27"/>
              </a:cxn>
              <a:cxn ang="0">
                <a:pos x="3" y="27"/>
              </a:cxn>
              <a:cxn ang="0">
                <a:pos x="5" y="26"/>
              </a:cxn>
              <a:cxn ang="0">
                <a:pos x="6" y="26"/>
              </a:cxn>
              <a:cxn ang="0">
                <a:pos x="8" y="25"/>
              </a:cxn>
              <a:cxn ang="0">
                <a:pos x="9" y="24"/>
              </a:cxn>
              <a:cxn ang="0">
                <a:pos x="9" y="1"/>
              </a:cxn>
            </a:cxnLst>
            <a:rect l="0" t="0" r="r" b="b"/>
            <a:pathLst>
              <a:path w="9" h="27">
                <a:moveTo>
                  <a:pt x="9" y="1"/>
                </a:moveTo>
                <a:lnTo>
                  <a:pt x="9" y="1"/>
                </a:lnTo>
                <a:lnTo>
                  <a:pt x="8" y="1"/>
                </a:lnTo>
                <a:lnTo>
                  <a:pt x="7" y="1"/>
                </a:lnTo>
                <a:lnTo>
                  <a:pt x="6" y="0"/>
                </a:lnTo>
                <a:lnTo>
                  <a:pt x="5" y="0"/>
                </a:lnTo>
                <a:lnTo>
                  <a:pt x="3" y="0"/>
                </a:lnTo>
                <a:lnTo>
                  <a:pt x="1" y="1"/>
                </a:lnTo>
                <a:lnTo>
                  <a:pt x="0" y="3"/>
                </a:lnTo>
                <a:lnTo>
                  <a:pt x="0" y="27"/>
                </a:lnTo>
                <a:lnTo>
                  <a:pt x="0" y="27"/>
                </a:lnTo>
                <a:lnTo>
                  <a:pt x="1" y="27"/>
                </a:lnTo>
                <a:lnTo>
                  <a:pt x="2" y="27"/>
                </a:lnTo>
                <a:lnTo>
                  <a:pt x="3" y="27"/>
                </a:lnTo>
                <a:lnTo>
                  <a:pt x="5" y="26"/>
                </a:lnTo>
                <a:lnTo>
                  <a:pt x="6" y="26"/>
                </a:lnTo>
                <a:lnTo>
                  <a:pt x="8" y="25"/>
                </a:lnTo>
                <a:lnTo>
                  <a:pt x="9" y="24"/>
                </a:lnTo>
                <a:lnTo>
                  <a:pt x="9" y="1"/>
                </a:lnTo>
                <a:close/>
              </a:path>
            </a:pathLst>
          </a:custGeom>
          <a:solidFill>
            <a:srgbClr val="E5FFFF"/>
          </a:solidFill>
          <a:ln w="9525">
            <a:noFill/>
            <a:round/>
            <a:headEnd/>
            <a:tailEnd/>
          </a:ln>
        </p:spPr>
        <p:txBody>
          <a:bodyPr>
            <a:prstTxWarp prst="textNoShape">
              <a:avLst/>
            </a:prstTxWarp>
          </a:bodyPr>
          <a:lstStyle/>
          <a:p>
            <a:endParaRPr lang="en-GB"/>
          </a:p>
        </p:txBody>
      </p:sp>
      <p:sp>
        <p:nvSpPr>
          <p:cNvPr id="188454" name="Freeform 38"/>
          <p:cNvSpPr>
            <a:spLocks/>
          </p:cNvSpPr>
          <p:nvPr/>
        </p:nvSpPr>
        <p:spPr bwMode="auto">
          <a:xfrm>
            <a:off x="1598098" y="4945155"/>
            <a:ext cx="22225" cy="20638"/>
          </a:xfrm>
          <a:custGeom>
            <a:avLst/>
            <a:gdLst/>
            <a:ahLst/>
            <a:cxnLst>
              <a:cxn ang="0">
                <a:pos x="7" y="13"/>
              </a:cxn>
              <a:cxn ang="0">
                <a:pos x="8" y="13"/>
              </a:cxn>
              <a:cxn ang="0">
                <a:pos x="9" y="13"/>
              </a:cxn>
              <a:cxn ang="0">
                <a:pos x="10" y="12"/>
              </a:cxn>
              <a:cxn ang="0">
                <a:pos x="11" y="11"/>
              </a:cxn>
              <a:cxn ang="0">
                <a:pos x="13" y="11"/>
              </a:cxn>
              <a:cxn ang="0">
                <a:pos x="13" y="10"/>
              </a:cxn>
              <a:cxn ang="0">
                <a:pos x="14" y="7"/>
              </a:cxn>
              <a:cxn ang="0">
                <a:pos x="14" y="6"/>
              </a:cxn>
              <a:cxn ang="0">
                <a:pos x="14" y="5"/>
              </a:cxn>
              <a:cxn ang="0">
                <a:pos x="13" y="4"/>
              </a:cxn>
              <a:cxn ang="0">
                <a:pos x="13" y="3"/>
              </a:cxn>
              <a:cxn ang="0">
                <a:pos x="11" y="2"/>
              </a:cxn>
              <a:cxn ang="0">
                <a:pos x="10" y="0"/>
              </a:cxn>
              <a:cxn ang="0">
                <a:pos x="9" y="0"/>
              </a:cxn>
              <a:cxn ang="0">
                <a:pos x="8" y="0"/>
              </a:cxn>
              <a:cxn ang="0">
                <a:pos x="7" y="0"/>
              </a:cxn>
              <a:cxn ang="0">
                <a:pos x="6" y="0"/>
              </a:cxn>
              <a:cxn ang="0">
                <a:pos x="4" y="0"/>
              </a:cxn>
              <a:cxn ang="0">
                <a:pos x="3" y="0"/>
              </a:cxn>
              <a:cxn ang="0">
                <a:pos x="2" y="2"/>
              </a:cxn>
              <a:cxn ang="0">
                <a:pos x="1" y="3"/>
              </a:cxn>
              <a:cxn ang="0">
                <a:pos x="1" y="4"/>
              </a:cxn>
              <a:cxn ang="0">
                <a:pos x="0" y="5"/>
              </a:cxn>
              <a:cxn ang="0">
                <a:pos x="0" y="6"/>
              </a:cxn>
              <a:cxn ang="0">
                <a:pos x="0" y="7"/>
              </a:cxn>
              <a:cxn ang="0">
                <a:pos x="1" y="10"/>
              </a:cxn>
              <a:cxn ang="0">
                <a:pos x="1" y="11"/>
              </a:cxn>
              <a:cxn ang="0">
                <a:pos x="2" y="11"/>
              </a:cxn>
              <a:cxn ang="0">
                <a:pos x="3" y="12"/>
              </a:cxn>
              <a:cxn ang="0">
                <a:pos x="4" y="13"/>
              </a:cxn>
              <a:cxn ang="0">
                <a:pos x="6" y="13"/>
              </a:cxn>
              <a:cxn ang="0">
                <a:pos x="7" y="13"/>
              </a:cxn>
            </a:cxnLst>
            <a:rect l="0" t="0" r="r" b="b"/>
            <a:pathLst>
              <a:path w="14" h="13">
                <a:moveTo>
                  <a:pt x="7" y="13"/>
                </a:moveTo>
                <a:lnTo>
                  <a:pt x="8" y="13"/>
                </a:lnTo>
                <a:lnTo>
                  <a:pt x="9" y="13"/>
                </a:lnTo>
                <a:lnTo>
                  <a:pt x="10" y="12"/>
                </a:lnTo>
                <a:lnTo>
                  <a:pt x="11" y="11"/>
                </a:lnTo>
                <a:lnTo>
                  <a:pt x="13" y="11"/>
                </a:lnTo>
                <a:lnTo>
                  <a:pt x="13" y="10"/>
                </a:lnTo>
                <a:lnTo>
                  <a:pt x="14" y="7"/>
                </a:lnTo>
                <a:lnTo>
                  <a:pt x="14" y="6"/>
                </a:lnTo>
                <a:lnTo>
                  <a:pt x="14" y="5"/>
                </a:lnTo>
                <a:lnTo>
                  <a:pt x="13" y="4"/>
                </a:lnTo>
                <a:lnTo>
                  <a:pt x="13" y="3"/>
                </a:lnTo>
                <a:lnTo>
                  <a:pt x="11" y="2"/>
                </a:lnTo>
                <a:lnTo>
                  <a:pt x="10" y="0"/>
                </a:lnTo>
                <a:lnTo>
                  <a:pt x="9" y="0"/>
                </a:lnTo>
                <a:lnTo>
                  <a:pt x="8" y="0"/>
                </a:lnTo>
                <a:lnTo>
                  <a:pt x="7" y="0"/>
                </a:lnTo>
                <a:lnTo>
                  <a:pt x="6" y="0"/>
                </a:lnTo>
                <a:lnTo>
                  <a:pt x="4" y="0"/>
                </a:lnTo>
                <a:lnTo>
                  <a:pt x="3" y="0"/>
                </a:lnTo>
                <a:lnTo>
                  <a:pt x="2" y="2"/>
                </a:lnTo>
                <a:lnTo>
                  <a:pt x="1" y="3"/>
                </a:lnTo>
                <a:lnTo>
                  <a:pt x="1" y="4"/>
                </a:lnTo>
                <a:lnTo>
                  <a:pt x="0" y="5"/>
                </a:lnTo>
                <a:lnTo>
                  <a:pt x="0" y="6"/>
                </a:lnTo>
                <a:lnTo>
                  <a:pt x="0" y="7"/>
                </a:lnTo>
                <a:lnTo>
                  <a:pt x="1" y="10"/>
                </a:lnTo>
                <a:lnTo>
                  <a:pt x="1" y="11"/>
                </a:lnTo>
                <a:lnTo>
                  <a:pt x="2" y="11"/>
                </a:lnTo>
                <a:lnTo>
                  <a:pt x="3" y="12"/>
                </a:lnTo>
                <a:lnTo>
                  <a:pt x="4" y="13"/>
                </a:lnTo>
                <a:lnTo>
                  <a:pt x="6" y="13"/>
                </a:lnTo>
                <a:lnTo>
                  <a:pt x="7" y="13"/>
                </a:lnTo>
                <a:close/>
              </a:path>
            </a:pathLst>
          </a:custGeom>
          <a:solidFill>
            <a:srgbClr val="FFFFFF"/>
          </a:solidFill>
          <a:ln w="9525">
            <a:noFill/>
            <a:round/>
            <a:headEnd/>
            <a:tailEnd/>
          </a:ln>
        </p:spPr>
        <p:txBody>
          <a:bodyPr>
            <a:prstTxWarp prst="textNoShape">
              <a:avLst/>
            </a:prstTxWarp>
          </a:bodyPr>
          <a:lstStyle/>
          <a:p>
            <a:endParaRPr lang="en-GB"/>
          </a:p>
        </p:txBody>
      </p:sp>
      <p:sp>
        <p:nvSpPr>
          <p:cNvPr id="188455" name="Freeform 39"/>
          <p:cNvSpPr>
            <a:spLocks/>
          </p:cNvSpPr>
          <p:nvPr/>
        </p:nvSpPr>
        <p:spPr bwMode="auto">
          <a:xfrm>
            <a:off x="1533010" y="4945155"/>
            <a:ext cx="11113" cy="11113"/>
          </a:xfrm>
          <a:custGeom>
            <a:avLst/>
            <a:gdLst/>
            <a:ahLst/>
            <a:cxnLst>
              <a:cxn ang="0">
                <a:pos x="3" y="7"/>
              </a:cxn>
              <a:cxn ang="0">
                <a:pos x="5" y="6"/>
              </a:cxn>
              <a:cxn ang="0">
                <a:pos x="6" y="6"/>
              </a:cxn>
              <a:cxn ang="0">
                <a:pos x="6" y="5"/>
              </a:cxn>
              <a:cxn ang="0">
                <a:pos x="7" y="4"/>
              </a:cxn>
              <a:cxn ang="0">
                <a:pos x="6" y="2"/>
              </a:cxn>
              <a:cxn ang="0">
                <a:pos x="6" y="2"/>
              </a:cxn>
              <a:cxn ang="0">
                <a:pos x="5" y="0"/>
              </a:cxn>
              <a:cxn ang="0">
                <a:pos x="3" y="0"/>
              </a:cxn>
              <a:cxn ang="0">
                <a:pos x="2" y="0"/>
              </a:cxn>
              <a:cxn ang="0">
                <a:pos x="1" y="2"/>
              </a:cxn>
              <a:cxn ang="0">
                <a:pos x="0" y="2"/>
              </a:cxn>
              <a:cxn ang="0">
                <a:pos x="0" y="4"/>
              </a:cxn>
              <a:cxn ang="0">
                <a:pos x="0" y="5"/>
              </a:cxn>
              <a:cxn ang="0">
                <a:pos x="1" y="6"/>
              </a:cxn>
              <a:cxn ang="0">
                <a:pos x="2" y="6"/>
              </a:cxn>
              <a:cxn ang="0">
                <a:pos x="3" y="7"/>
              </a:cxn>
            </a:cxnLst>
            <a:rect l="0" t="0" r="r" b="b"/>
            <a:pathLst>
              <a:path w="7" h="7">
                <a:moveTo>
                  <a:pt x="3" y="7"/>
                </a:moveTo>
                <a:lnTo>
                  <a:pt x="5" y="6"/>
                </a:lnTo>
                <a:lnTo>
                  <a:pt x="6" y="6"/>
                </a:lnTo>
                <a:lnTo>
                  <a:pt x="6" y="5"/>
                </a:lnTo>
                <a:lnTo>
                  <a:pt x="7" y="4"/>
                </a:lnTo>
                <a:lnTo>
                  <a:pt x="6" y="2"/>
                </a:lnTo>
                <a:lnTo>
                  <a:pt x="6" y="2"/>
                </a:lnTo>
                <a:lnTo>
                  <a:pt x="5" y="0"/>
                </a:lnTo>
                <a:lnTo>
                  <a:pt x="3" y="0"/>
                </a:lnTo>
                <a:lnTo>
                  <a:pt x="2" y="0"/>
                </a:lnTo>
                <a:lnTo>
                  <a:pt x="1" y="2"/>
                </a:lnTo>
                <a:lnTo>
                  <a:pt x="0" y="2"/>
                </a:lnTo>
                <a:lnTo>
                  <a:pt x="0" y="4"/>
                </a:lnTo>
                <a:lnTo>
                  <a:pt x="0" y="5"/>
                </a:lnTo>
                <a:lnTo>
                  <a:pt x="1" y="6"/>
                </a:lnTo>
                <a:lnTo>
                  <a:pt x="2" y="6"/>
                </a:lnTo>
                <a:lnTo>
                  <a:pt x="3" y="7"/>
                </a:lnTo>
                <a:close/>
              </a:path>
            </a:pathLst>
          </a:custGeom>
          <a:solidFill>
            <a:srgbClr val="FFFFFF"/>
          </a:solidFill>
          <a:ln w="9525">
            <a:noFill/>
            <a:round/>
            <a:headEnd/>
            <a:tailEnd/>
          </a:ln>
        </p:spPr>
        <p:txBody>
          <a:bodyPr>
            <a:prstTxWarp prst="textNoShape">
              <a:avLst/>
            </a:prstTxWarp>
          </a:bodyPr>
          <a:lstStyle/>
          <a:p>
            <a:endParaRPr lang="en-GB"/>
          </a:p>
        </p:txBody>
      </p:sp>
      <p:sp>
        <p:nvSpPr>
          <p:cNvPr id="188456" name="Freeform 40"/>
          <p:cNvSpPr>
            <a:spLocks/>
          </p:cNvSpPr>
          <p:nvPr/>
        </p:nvSpPr>
        <p:spPr bwMode="auto">
          <a:xfrm>
            <a:off x="1552060" y="4945155"/>
            <a:ext cx="7938" cy="11113"/>
          </a:xfrm>
          <a:custGeom>
            <a:avLst/>
            <a:gdLst/>
            <a:ahLst/>
            <a:cxnLst>
              <a:cxn ang="0">
                <a:pos x="3" y="7"/>
              </a:cxn>
              <a:cxn ang="0">
                <a:pos x="4" y="7"/>
              </a:cxn>
              <a:cxn ang="0">
                <a:pos x="5" y="6"/>
              </a:cxn>
              <a:cxn ang="0">
                <a:pos x="5" y="5"/>
              </a:cxn>
              <a:cxn ang="0">
                <a:pos x="5" y="4"/>
              </a:cxn>
              <a:cxn ang="0">
                <a:pos x="5" y="3"/>
              </a:cxn>
              <a:cxn ang="0">
                <a:pos x="5" y="2"/>
              </a:cxn>
              <a:cxn ang="0">
                <a:pos x="4" y="0"/>
              </a:cxn>
              <a:cxn ang="0">
                <a:pos x="3" y="0"/>
              </a:cxn>
              <a:cxn ang="0">
                <a:pos x="2" y="0"/>
              </a:cxn>
              <a:cxn ang="0">
                <a:pos x="1" y="2"/>
              </a:cxn>
              <a:cxn ang="0">
                <a:pos x="0" y="3"/>
              </a:cxn>
              <a:cxn ang="0">
                <a:pos x="0" y="4"/>
              </a:cxn>
              <a:cxn ang="0">
                <a:pos x="0" y="5"/>
              </a:cxn>
              <a:cxn ang="0">
                <a:pos x="1" y="6"/>
              </a:cxn>
              <a:cxn ang="0">
                <a:pos x="2" y="7"/>
              </a:cxn>
              <a:cxn ang="0">
                <a:pos x="3" y="7"/>
              </a:cxn>
            </a:cxnLst>
            <a:rect l="0" t="0" r="r" b="b"/>
            <a:pathLst>
              <a:path w="5" h="7">
                <a:moveTo>
                  <a:pt x="3" y="7"/>
                </a:moveTo>
                <a:lnTo>
                  <a:pt x="4" y="7"/>
                </a:lnTo>
                <a:lnTo>
                  <a:pt x="5" y="6"/>
                </a:lnTo>
                <a:lnTo>
                  <a:pt x="5" y="5"/>
                </a:lnTo>
                <a:lnTo>
                  <a:pt x="5" y="4"/>
                </a:lnTo>
                <a:lnTo>
                  <a:pt x="5" y="3"/>
                </a:lnTo>
                <a:lnTo>
                  <a:pt x="5" y="2"/>
                </a:lnTo>
                <a:lnTo>
                  <a:pt x="4" y="0"/>
                </a:lnTo>
                <a:lnTo>
                  <a:pt x="3" y="0"/>
                </a:lnTo>
                <a:lnTo>
                  <a:pt x="2" y="0"/>
                </a:lnTo>
                <a:lnTo>
                  <a:pt x="1" y="2"/>
                </a:lnTo>
                <a:lnTo>
                  <a:pt x="0" y="3"/>
                </a:lnTo>
                <a:lnTo>
                  <a:pt x="0" y="4"/>
                </a:lnTo>
                <a:lnTo>
                  <a:pt x="0" y="5"/>
                </a:lnTo>
                <a:lnTo>
                  <a:pt x="1" y="6"/>
                </a:lnTo>
                <a:lnTo>
                  <a:pt x="2" y="7"/>
                </a:lnTo>
                <a:lnTo>
                  <a:pt x="3" y="7"/>
                </a:lnTo>
                <a:close/>
              </a:path>
            </a:pathLst>
          </a:custGeom>
          <a:solidFill>
            <a:srgbClr val="FFFFFF"/>
          </a:solidFill>
          <a:ln w="9525">
            <a:noFill/>
            <a:round/>
            <a:headEnd/>
            <a:tailEnd/>
          </a:ln>
        </p:spPr>
        <p:txBody>
          <a:bodyPr>
            <a:prstTxWarp prst="textNoShape">
              <a:avLst/>
            </a:prstTxWarp>
          </a:bodyPr>
          <a:lstStyle/>
          <a:p>
            <a:endParaRPr lang="en-GB"/>
          </a:p>
        </p:txBody>
      </p:sp>
      <p:sp>
        <p:nvSpPr>
          <p:cNvPr id="188457" name="Freeform 41"/>
          <p:cNvSpPr>
            <a:spLocks/>
          </p:cNvSpPr>
          <p:nvPr/>
        </p:nvSpPr>
        <p:spPr bwMode="auto">
          <a:xfrm>
            <a:off x="1479035" y="4799105"/>
            <a:ext cx="30163" cy="146050"/>
          </a:xfrm>
          <a:custGeom>
            <a:avLst/>
            <a:gdLst/>
            <a:ahLst/>
            <a:cxnLst>
              <a:cxn ang="0">
                <a:pos x="6" y="1"/>
              </a:cxn>
              <a:cxn ang="0">
                <a:pos x="6" y="4"/>
              </a:cxn>
              <a:cxn ang="0">
                <a:pos x="4" y="8"/>
              </a:cxn>
              <a:cxn ang="0">
                <a:pos x="2" y="16"/>
              </a:cxn>
              <a:cxn ang="0">
                <a:pos x="1" y="28"/>
              </a:cxn>
              <a:cxn ang="0">
                <a:pos x="0" y="41"/>
              </a:cxn>
              <a:cxn ang="0">
                <a:pos x="0" y="56"/>
              </a:cxn>
              <a:cxn ang="0">
                <a:pos x="1" y="74"/>
              </a:cxn>
              <a:cxn ang="0">
                <a:pos x="5" y="92"/>
              </a:cxn>
              <a:cxn ang="0">
                <a:pos x="19" y="91"/>
              </a:cxn>
              <a:cxn ang="0">
                <a:pos x="18" y="89"/>
              </a:cxn>
              <a:cxn ang="0">
                <a:pos x="16" y="81"/>
              </a:cxn>
              <a:cxn ang="0">
                <a:pos x="15" y="70"/>
              </a:cxn>
              <a:cxn ang="0">
                <a:pos x="14" y="56"/>
              </a:cxn>
              <a:cxn ang="0">
                <a:pos x="13" y="42"/>
              </a:cxn>
              <a:cxn ang="0">
                <a:pos x="13" y="27"/>
              </a:cxn>
              <a:cxn ang="0">
                <a:pos x="15" y="13"/>
              </a:cxn>
              <a:cxn ang="0">
                <a:pos x="19" y="1"/>
              </a:cxn>
              <a:cxn ang="0">
                <a:pos x="19" y="0"/>
              </a:cxn>
              <a:cxn ang="0">
                <a:pos x="19" y="0"/>
              </a:cxn>
              <a:cxn ang="0">
                <a:pos x="19" y="0"/>
              </a:cxn>
              <a:cxn ang="0">
                <a:pos x="18" y="0"/>
              </a:cxn>
              <a:cxn ang="0">
                <a:pos x="16" y="0"/>
              </a:cxn>
              <a:cxn ang="0">
                <a:pos x="14" y="0"/>
              </a:cxn>
              <a:cxn ang="0">
                <a:pos x="11" y="0"/>
              </a:cxn>
              <a:cxn ang="0">
                <a:pos x="6" y="1"/>
              </a:cxn>
            </a:cxnLst>
            <a:rect l="0" t="0" r="r" b="b"/>
            <a:pathLst>
              <a:path w="19" h="92">
                <a:moveTo>
                  <a:pt x="6" y="1"/>
                </a:moveTo>
                <a:lnTo>
                  <a:pt x="6" y="4"/>
                </a:lnTo>
                <a:lnTo>
                  <a:pt x="4" y="8"/>
                </a:lnTo>
                <a:lnTo>
                  <a:pt x="2" y="16"/>
                </a:lnTo>
                <a:lnTo>
                  <a:pt x="1" y="28"/>
                </a:lnTo>
                <a:lnTo>
                  <a:pt x="0" y="41"/>
                </a:lnTo>
                <a:lnTo>
                  <a:pt x="0" y="56"/>
                </a:lnTo>
                <a:lnTo>
                  <a:pt x="1" y="74"/>
                </a:lnTo>
                <a:lnTo>
                  <a:pt x="5" y="92"/>
                </a:lnTo>
                <a:lnTo>
                  <a:pt x="19" y="91"/>
                </a:lnTo>
                <a:lnTo>
                  <a:pt x="18" y="89"/>
                </a:lnTo>
                <a:lnTo>
                  <a:pt x="16" y="81"/>
                </a:lnTo>
                <a:lnTo>
                  <a:pt x="15" y="70"/>
                </a:lnTo>
                <a:lnTo>
                  <a:pt x="14" y="56"/>
                </a:lnTo>
                <a:lnTo>
                  <a:pt x="13" y="42"/>
                </a:lnTo>
                <a:lnTo>
                  <a:pt x="13" y="27"/>
                </a:lnTo>
                <a:lnTo>
                  <a:pt x="15" y="13"/>
                </a:lnTo>
                <a:lnTo>
                  <a:pt x="19" y="1"/>
                </a:lnTo>
                <a:lnTo>
                  <a:pt x="19" y="0"/>
                </a:lnTo>
                <a:lnTo>
                  <a:pt x="19" y="0"/>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prstTxWarp prst="textNoShape">
              <a:avLst/>
            </a:prstTxWarp>
          </a:bodyPr>
          <a:lstStyle/>
          <a:p>
            <a:endParaRPr lang="en-GB"/>
          </a:p>
        </p:txBody>
      </p:sp>
      <p:sp>
        <p:nvSpPr>
          <p:cNvPr id="188458" name="Freeform 42"/>
          <p:cNvSpPr>
            <a:spLocks/>
          </p:cNvSpPr>
          <p:nvPr/>
        </p:nvSpPr>
        <p:spPr bwMode="auto">
          <a:xfrm>
            <a:off x="1634610" y="4780055"/>
            <a:ext cx="42863" cy="163513"/>
          </a:xfrm>
          <a:custGeom>
            <a:avLst/>
            <a:gdLst/>
            <a:ahLst/>
            <a:cxnLst>
              <a:cxn ang="0">
                <a:pos x="27" y="0"/>
              </a:cxn>
              <a:cxn ang="0">
                <a:pos x="26" y="2"/>
              </a:cxn>
              <a:cxn ang="0">
                <a:pos x="25" y="4"/>
              </a:cxn>
              <a:cxn ang="0">
                <a:pos x="22" y="10"/>
              </a:cxn>
              <a:cxn ang="0">
                <a:pos x="20" y="18"/>
              </a:cxn>
              <a:cxn ang="0">
                <a:pos x="18" y="32"/>
              </a:cxn>
              <a:cxn ang="0">
                <a:pos x="16" y="49"/>
              </a:cxn>
              <a:cxn ang="0">
                <a:pos x="18" y="73"/>
              </a:cxn>
              <a:cxn ang="0">
                <a:pos x="20" y="103"/>
              </a:cxn>
              <a:cxn ang="0">
                <a:pos x="5" y="103"/>
              </a:cxn>
              <a:cxn ang="0">
                <a:pos x="5" y="101"/>
              </a:cxn>
              <a:cxn ang="0">
                <a:pos x="4" y="92"/>
              </a:cxn>
              <a:cxn ang="0">
                <a:pos x="2" y="80"/>
              </a:cxn>
              <a:cxn ang="0">
                <a:pos x="1" y="65"/>
              </a:cxn>
              <a:cxn ang="0">
                <a:pos x="0" y="47"/>
              </a:cxn>
              <a:cxn ang="0">
                <a:pos x="1" y="31"/>
              </a:cxn>
              <a:cxn ang="0">
                <a:pos x="4" y="14"/>
              </a:cxn>
              <a:cxn ang="0">
                <a:pos x="9" y="0"/>
              </a:cxn>
              <a:cxn ang="0">
                <a:pos x="27" y="0"/>
              </a:cxn>
            </a:cxnLst>
            <a:rect l="0" t="0" r="r" b="b"/>
            <a:pathLst>
              <a:path w="27" h="103">
                <a:moveTo>
                  <a:pt x="27" y="0"/>
                </a:moveTo>
                <a:lnTo>
                  <a:pt x="26" y="2"/>
                </a:lnTo>
                <a:lnTo>
                  <a:pt x="25" y="4"/>
                </a:lnTo>
                <a:lnTo>
                  <a:pt x="22" y="10"/>
                </a:lnTo>
                <a:lnTo>
                  <a:pt x="20" y="18"/>
                </a:lnTo>
                <a:lnTo>
                  <a:pt x="18" y="32"/>
                </a:lnTo>
                <a:lnTo>
                  <a:pt x="16" y="49"/>
                </a:lnTo>
                <a:lnTo>
                  <a:pt x="18" y="73"/>
                </a:lnTo>
                <a:lnTo>
                  <a:pt x="20" y="103"/>
                </a:lnTo>
                <a:lnTo>
                  <a:pt x="5" y="103"/>
                </a:lnTo>
                <a:lnTo>
                  <a:pt x="5" y="101"/>
                </a:lnTo>
                <a:lnTo>
                  <a:pt x="4" y="92"/>
                </a:lnTo>
                <a:lnTo>
                  <a:pt x="2" y="80"/>
                </a:lnTo>
                <a:lnTo>
                  <a:pt x="1" y="65"/>
                </a:lnTo>
                <a:lnTo>
                  <a:pt x="0" y="47"/>
                </a:lnTo>
                <a:lnTo>
                  <a:pt x="1" y="31"/>
                </a:lnTo>
                <a:lnTo>
                  <a:pt x="4" y="14"/>
                </a:lnTo>
                <a:lnTo>
                  <a:pt x="9" y="0"/>
                </a:lnTo>
                <a:lnTo>
                  <a:pt x="27" y="0"/>
                </a:lnTo>
                <a:close/>
              </a:path>
            </a:pathLst>
          </a:custGeom>
          <a:solidFill>
            <a:srgbClr val="3F9EFF"/>
          </a:solidFill>
          <a:ln w="9525">
            <a:noFill/>
            <a:round/>
            <a:headEnd/>
            <a:tailEnd/>
          </a:ln>
        </p:spPr>
        <p:txBody>
          <a:bodyPr>
            <a:prstTxWarp prst="textNoShape">
              <a:avLst/>
            </a:prstTxWarp>
          </a:bodyPr>
          <a:lstStyle/>
          <a:p>
            <a:endParaRPr lang="en-GB"/>
          </a:p>
        </p:txBody>
      </p:sp>
      <p:sp>
        <p:nvSpPr>
          <p:cNvPr id="188459" name="Freeform 43"/>
          <p:cNvSpPr>
            <a:spLocks/>
          </p:cNvSpPr>
          <p:nvPr/>
        </p:nvSpPr>
        <p:spPr bwMode="auto">
          <a:xfrm>
            <a:off x="1479035" y="4807043"/>
            <a:ext cx="28575" cy="127000"/>
          </a:xfrm>
          <a:custGeom>
            <a:avLst/>
            <a:gdLst/>
            <a:ahLst/>
            <a:cxnLst>
              <a:cxn ang="0">
                <a:pos x="6" y="2"/>
              </a:cxn>
              <a:cxn ang="0">
                <a:pos x="6" y="3"/>
              </a:cxn>
              <a:cxn ang="0">
                <a:pos x="5" y="8"/>
              </a:cxn>
              <a:cxn ang="0">
                <a:pos x="2" y="15"/>
              </a:cxn>
              <a:cxn ang="0">
                <a:pos x="1" y="24"/>
              </a:cxn>
              <a:cxn ang="0">
                <a:pos x="0" y="36"/>
              </a:cxn>
              <a:cxn ang="0">
                <a:pos x="1" y="50"/>
              </a:cxn>
              <a:cxn ang="0">
                <a:pos x="2" y="65"/>
              </a:cxn>
              <a:cxn ang="0">
                <a:pos x="5" y="80"/>
              </a:cxn>
              <a:cxn ang="0">
                <a:pos x="16" y="80"/>
              </a:cxn>
              <a:cxn ang="0">
                <a:pos x="16" y="78"/>
              </a:cxn>
              <a:cxn ang="0">
                <a:pos x="15" y="71"/>
              </a:cxn>
              <a:cxn ang="0">
                <a:pos x="14" y="62"/>
              </a:cxn>
              <a:cxn ang="0">
                <a:pos x="13" y="50"/>
              </a:cxn>
              <a:cxn ang="0">
                <a:pos x="12" y="37"/>
              </a:cxn>
              <a:cxn ang="0">
                <a:pos x="12" y="24"/>
              </a:cxn>
              <a:cxn ang="0">
                <a:pos x="14" y="11"/>
              </a:cxn>
              <a:cxn ang="0">
                <a:pos x="18" y="1"/>
              </a:cxn>
              <a:cxn ang="0">
                <a:pos x="18" y="1"/>
              </a:cxn>
              <a:cxn ang="0">
                <a:pos x="18" y="1"/>
              </a:cxn>
              <a:cxn ang="0">
                <a:pos x="18" y="1"/>
              </a:cxn>
              <a:cxn ang="0">
                <a:pos x="16" y="0"/>
              </a:cxn>
              <a:cxn ang="0">
                <a:pos x="15" y="0"/>
              </a:cxn>
              <a:cxn ang="0">
                <a:pos x="13" y="0"/>
              </a:cxn>
              <a:cxn ang="0">
                <a:pos x="9" y="1"/>
              </a:cxn>
              <a:cxn ang="0">
                <a:pos x="6" y="2"/>
              </a:cxn>
            </a:cxnLst>
            <a:rect l="0" t="0" r="r" b="b"/>
            <a:pathLst>
              <a:path w="18" h="80">
                <a:moveTo>
                  <a:pt x="6" y="2"/>
                </a:moveTo>
                <a:lnTo>
                  <a:pt x="6" y="3"/>
                </a:lnTo>
                <a:lnTo>
                  <a:pt x="5" y="8"/>
                </a:lnTo>
                <a:lnTo>
                  <a:pt x="2" y="15"/>
                </a:lnTo>
                <a:lnTo>
                  <a:pt x="1" y="24"/>
                </a:lnTo>
                <a:lnTo>
                  <a:pt x="0" y="36"/>
                </a:lnTo>
                <a:lnTo>
                  <a:pt x="1" y="50"/>
                </a:lnTo>
                <a:lnTo>
                  <a:pt x="2" y="65"/>
                </a:lnTo>
                <a:lnTo>
                  <a:pt x="5" y="80"/>
                </a:lnTo>
                <a:lnTo>
                  <a:pt x="16" y="80"/>
                </a:lnTo>
                <a:lnTo>
                  <a:pt x="16" y="78"/>
                </a:lnTo>
                <a:lnTo>
                  <a:pt x="15" y="71"/>
                </a:lnTo>
                <a:lnTo>
                  <a:pt x="14" y="62"/>
                </a:lnTo>
                <a:lnTo>
                  <a:pt x="13" y="50"/>
                </a:lnTo>
                <a:lnTo>
                  <a:pt x="12" y="37"/>
                </a:lnTo>
                <a:lnTo>
                  <a:pt x="12" y="24"/>
                </a:lnTo>
                <a:lnTo>
                  <a:pt x="14" y="11"/>
                </a:lnTo>
                <a:lnTo>
                  <a:pt x="18" y="1"/>
                </a:lnTo>
                <a:lnTo>
                  <a:pt x="18" y="1"/>
                </a:lnTo>
                <a:lnTo>
                  <a:pt x="18" y="1"/>
                </a:lnTo>
                <a:lnTo>
                  <a:pt x="18" y="1"/>
                </a:lnTo>
                <a:lnTo>
                  <a:pt x="16" y="0"/>
                </a:lnTo>
                <a:lnTo>
                  <a:pt x="15" y="0"/>
                </a:lnTo>
                <a:lnTo>
                  <a:pt x="13" y="0"/>
                </a:lnTo>
                <a:lnTo>
                  <a:pt x="9" y="1"/>
                </a:lnTo>
                <a:lnTo>
                  <a:pt x="6" y="2"/>
                </a:lnTo>
                <a:close/>
              </a:path>
            </a:pathLst>
          </a:custGeom>
          <a:solidFill>
            <a:srgbClr val="59B2FF"/>
          </a:solidFill>
          <a:ln w="9525">
            <a:noFill/>
            <a:round/>
            <a:headEnd/>
            <a:tailEnd/>
          </a:ln>
        </p:spPr>
        <p:txBody>
          <a:bodyPr>
            <a:prstTxWarp prst="textNoShape">
              <a:avLst/>
            </a:prstTxWarp>
          </a:bodyPr>
          <a:lstStyle/>
          <a:p>
            <a:endParaRPr lang="en-GB"/>
          </a:p>
        </p:txBody>
      </p:sp>
      <p:sp>
        <p:nvSpPr>
          <p:cNvPr id="188460" name="Freeform 44"/>
          <p:cNvSpPr>
            <a:spLocks/>
          </p:cNvSpPr>
          <p:nvPr/>
        </p:nvSpPr>
        <p:spPr bwMode="auto">
          <a:xfrm>
            <a:off x="1480623" y="4816568"/>
            <a:ext cx="22225" cy="109538"/>
          </a:xfrm>
          <a:custGeom>
            <a:avLst/>
            <a:gdLst/>
            <a:ahLst/>
            <a:cxnLst>
              <a:cxn ang="0">
                <a:pos x="5" y="1"/>
              </a:cxn>
              <a:cxn ang="0">
                <a:pos x="5" y="2"/>
              </a:cxn>
              <a:cxn ang="0">
                <a:pos x="4" y="7"/>
              </a:cxn>
              <a:cxn ang="0">
                <a:pos x="3" y="12"/>
              </a:cxn>
              <a:cxn ang="0">
                <a:pos x="1" y="21"/>
              </a:cxn>
              <a:cxn ang="0">
                <a:pos x="0" y="30"/>
              </a:cxn>
              <a:cxn ang="0">
                <a:pos x="0" y="42"/>
              </a:cxn>
              <a:cxn ang="0">
                <a:pos x="1" y="54"/>
              </a:cxn>
              <a:cxn ang="0">
                <a:pos x="4" y="69"/>
              </a:cxn>
              <a:cxn ang="0">
                <a:pos x="14" y="67"/>
              </a:cxn>
              <a:cxn ang="0">
                <a:pos x="13" y="66"/>
              </a:cxn>
              <a:cxn ang="0">
                <a:pos x="13" y="60"/>
              </a:cxn>
              <a:cxn ang="0">
                <a:pos x="12" y="52"/>
              </a:cxn>
              <a:cxn ang="0">
                <a:pos x="11" y="42"/>
              </a:cxn>
              <a:cxn ang="0">
                <a:pos x="10" y="31"/>
              </a:cxn>
              <a:cxn ang="0">
                <a:pos x="10" y="19"/>
              </a:cxn>
              <a:cxn ang="0">
                <a:pos x="12" y="9"/>
              </a:cxn>
              <a:cxn ang="0">
                <a:pos x="14" y="1"/>
              </a:cxn>
              <a:cxn ang="0">
                <a:pos x="14" y="1"/>
              </a:cxn>
              <a:cxn ang="0">
                <a:pos x="14" y="0"/>
              </a:cxn>
              <a:cxn ang="0">
                <a:pos x="14" y="0"/>
              </a:cxn>
              <a:cxn ang="0">
                <a:pos x="14" y="0"/>
              </a:cxn>
              <a:cxn ang="0">
                <a:pos x="13" y="0"/>
              </a:cxn>
              <a:cxn ang="0">
                <a:pos x="11" y="0"/>
              </a:cxn>
              <a:cxn ang="0">
                <a:pos x="8" y="0"/>
              </a:cxn>
              <a:cxn ang="0">
                <a:pos x="5" y="1"/>
              </a:cxn>
            </a:cxnLst>
            <a:rect l="0" t="0" r="r" b="b"/>
            <a:pathLst>
              <a:path w="14" h="69">
                <a:moveTo>
                  <a:pt x="5" y="1"/>
                </a:moveTo>
                <a:lnTo>
                  <a:pt x="5" y="2"/>
                </a:lnTo>
                <a:lnTo>
                  <a:pt x="4" y="7"/>
                </a:lnTo>
                <a:lnTo>
                  <a:pt x="3" y="12"/>
                </a:lnTo>
                <a:lnTo>
                  <a:pt x="1" y="21"/>
                </a:lnTo>
                <a:lnTo>
                  <a:pt x="0" y="30"/>
                </a:lnTo>
                <a:lnTo>
                  <a:pt x="0" y="42"/>
                </a:lnTo>
                <a:lnTo>
                  <a:pt x="1" y="54"/>
                </a:lnTo>
                <a:lnTo>
                  <a:pt x="4" y="69"/>
                </a:lnTo>
                <a:lnTo>
                  <a:pt x="14" y="67"/>
                </a:lnTo>
                <a:lnTo>
                  <a:pt x="13" y="66"/>
                </a:lnTo>
                <a:lnTo>
                  <a:pt x="13" y="60"/>
                </a:lnTo>
                <a:lnTo>
                  <a:pt x="12" y="52"/>
                </a:lnTo>
                <a:lnTo>
                  <a:pt x="11" y="42"/>
                </a:lnTo>
                <a:lnTo>
                  <a:pt x="10" y="31"/>
                </a:lnTo>
                <a:lnTo>
                  <a:pt x="10" y="19"/>
                </a:lnTo>
                <a:lnTo>
                  <a:pt x="12" y="9"/>
                </a:lnTo>
                <a:lnTo>
                  <a:pt x="14" y="1"/>
                </a:lnTo>
                <a:lnTo>
                  <a:pt x="14" y="1"/>
                </a:lnTo>
                <a:lnTo>
                  <a:pt x="14" y="0"/>
                </a:lnTo>
                <a:lnTo>
                  <a:pt x="14" y="0"/>
                </a:lnTo>
                <a:lnTo>
                  <a:pt x="14" y="0"/>
                </a:lnTo>
                <a:lnTo>
                  <a:pt x="13" y="0"/>
                </a:lnTo>
                <a:lnTo>
                  <a:pt x="11" y="0"/>
                </a:lnTo>
                <a:lnTo>
                  <a:pt x="8" y="0"/>
                </a:lnTo>
                <a:lnTo>
                  <a:pt x="5" y="1"/>
                </a:lnTo>
                <a:close/>
              </a:path>
            </a:pathLst>
          </a:custGeom>
          <a:solidFill>
            <a:srgbClr val="72C6FF"/>
          </a:solidFill>
          <a:ln w="9525">
            <a:noFill/>
            <a:round/>
            <a:headEnd/>
            <a:tailEnd/>
          </a:ln>
        </p:spPr>
        <p:txBody>
          <a:bodyPr>
            <a:prstTxWarp prst="textNoShape">
              <a:avLst/>
            </a:prstTxWarp>
          </a:bodyPr>
          <a:lstStyle/>
          <a:p>
            <a:endParaRPr lang="en-GB"/>
          </a:p>
        </p:txBody>
      </p:sp>
      <p:sp>
        <p:nvSpPr>
          <p:cNvPr id="188461" name="Freeform 45"/>
          <p:cNvSpPr>
            <a:spLocks/>
          </p:cNvSpPr>
          <p:nvPr/>
        </p:nvSpPr>
        <p:spPr bwMode="auto">
          <a:xfrm>
            <a:off x="1482210" y="4824505"/>
            <a:ext cx="19050" cy="88900"/>
          </a:xfrm>
          <a:custGeom>
            <a:avLst/>
            <a:gdLst/>
            <a:ahLst/>
            <a:cxnLst>
              <a:cxn ang="0">
                <a:pos x="4" y="2"/>
              </a:cxn>
              <a:cxn ang="0">
                <a:pos x="3" y="2"/>
              </a:cxn>
              <a:cxn ang="0">
                <a:pos x="3" y="5"/>
              </a:cxn>
              <a:cxn ang="0">
                <a:pos x="2" y="11"/>
              </a:cxn>
              <a:cxn ang="0">
                <a:pos x="0" y="17"/>
              </a:cxn>
              <a:cxn ang="0">
                <a:pos x="0" y="25"/>
              </a:cxn>
              <a:cxn ang="0">
                <a:pos x="0" y="35"/>
              </a:cxn>
              <a:cxn ang="0">
                <a:pos x="2" y="46"/>
              </a:cxn>
              <a:cxn ang="0">
                <a:pos x="3" y="56"/>
              </a:cxn>
              <a:cxn ang="0">
                <a:pos x="11" y="56"/>
              </a:cxn>
              <a:cxn ang="0">
                <a:pos x="11" y="55"/>
              </a:cxn>
              <a:cxn ang="0">
                <a:pos x="10" y="51"/>
              </a:cxn>
              <a:cxn ang="0">
                <a:pos x="10" y="44"/>
              </a:cxn>
              <a:cxn ang="0">
                <a:pos x="9" y="35"/>
              </a:cxn>
              <a:cxn ang="0">
                <a:pos x="7" y="26"/>
              </a:cxn>
              <a:cxn ang="0">
                <a:pos x="9" y="17"/>
              </a:cxn>
              <a:cxn ang="0">
                <a:pos x="10" y="7"/>
              </a:cxn>
              <a:cxn ang="0">
                <a:pos x="12" y="0"/>
              </a:cxn>
              <a:cxn ang="0">
                <a:pos x="12" y="0"/>
              </a:cxn>
              <a:cxn ang="0">
                <a:pos x="12" y="0"/>
              </a:cxn>
              <a:cxn ang="0">
                <a:pos x="12" y="0"/>
              </a:cxn>
              <a:cxn ang="0">
                <a:pos x="11" y="0"/>
              </a:cxn>
              <a:cxn ang="0">
                <a:pos x="10" y="0"/>
              </a:cxn>
              <a:cxn ang="0">
                <a:pos x="9" y="0"/>
              </a:cxn>
              <a:cxn ang="0">
                <a:pos x="6" y="0"/>
              </a:cxn>
              <a:cxn ang="0">
                <a:pos x="4" y="2"/>
              </a:cxn>
            </a:cxnLst>
            <a:rect l="0" t="0" r="r" b="b"/>
            <a:pathLst>
              <a:path w="12" h="56">
                <a:moveTo>
                  <a:pt x="4" y="2"/>
                </a:moveTo>
                <a:lnTo>
                  <a:pt x="3" y="2"/>
                </a:lnTo>
                <a:lnTo>
                  <a:pt x="3" y="5"/>
                </a:lnTo>
                <a:lnTo>
                  <a:pt x="2" y="11"/>
                </a:lnTo>
                <a:lnTo>
                  <a:pt x="0" y="17"/>
                </a:lnTo>
                <a:lnTo>
                  <a:pt x="0" y="25"/>
                </a:lnTo>
                <a:lnTo>
                  <a:pt x="0" y="35"/>
                </a:lnTo>
                <a:lnTo>
                  <a:pt x="2" y="46"/>
                </a:lnTo>
                <a:lnTo>
                  <a:pt x="3" y="56"/>
                </a:lnTo>
                <a:lnTo>
                  <a:pt x="11" y="56"/>
                </a:lnTo>
                <a:lnTo>
                  <a:pt x="11" y="55"/>
                </a:lnTo>
                <a:lnTo>
                  <a:pt x="10" y="51"/>
                </a:lnTo>
                <a:lnTo>
                  <a:pt x="10" y="44"/>
                </a:lnTo>
                <a:lnTo>
                  <a:pt x="9" y="35"/>
                </a:lnTo>
                <a:lnTo>
                  <a:pt x="7" y="26"/>
                </a:lnTo>
                <a:lnTo>
                  <a:pt x="9" y="17"/>
                </a:lnTo>
                <a:lnTo>
                  <a:pt x="10" y="7"/>
                </a:lnTo>
                <a:lnTo>
                  <a:pt x="12" y="0"/>
                </a:lnTo>
                <a:lnTo>
                  <a:pt x="12" y="0"/>
                </a:lnTo>
                <a:lnTo>
                  <a:pt x="12" y="0"/>
                </a:lnTo>
                <a:lnTo>
                  <a:pt x="12" y="0"/>
                </a:lnTo>
                <a:lnTo>
                  <a:pt x="11" y="0"/>
                </a:lnTo>
                <a:lnTo>
                  <a:pt x="10" y="0"/>
                </a:lnTo>
                <a:lnTo>
                  <a:pt x="9" y="0"/>
                </a:lnTo>
                <a:lnTo>
                  <a:pt x="6" y="0"/>
                </a:lnTo>
                <a:lnTo>
                  <a:pt x="4" y="2"/>
                </a:lnTo>
                <a:close/>
              </a:path>
            </a:pathLst>
          </a:custGeom>
          <a:solidFill>
            <a:srgbClr val="8CD8FF"/>
          </a:solidFill>
          <a:ln w="9525">
            <a:noFill/>
            <a:round/>
            <a:headEnd/>
            <a:tailEnd/>
          </a:ln>
        </p:spPr>
        <p:txBody>
          <a:bodyPr>
            <a:prstTxWarp prst="textNoShape">
              <a:avLst/>
            </a:prstTxWarp>
          </a:bodyPr>
          <a:lstStyle/>
          <a:p>
            <a:endParaRPr lang="en-GB"/>
          </a:p>
        </p:txBody>
      </p:sp>
      <p:sp>
        <p:nvSpPr>
          <p:cNvPr id="188462" name="Freeform 46"/>
          <p:cNvSpPr>
            <a:spLocks/>
          </p:cNvSpPr>
          <p:nvPr/>
        </p:nvSpPr>
        <p:spPr bwMode="auto">
          <a:xfrm>
            <a:off x="1482210" y="4832443"/>
            <a:ext cx="15875" cy="73025"/>
          </a:xfrm>
          <a:custGeom>
            <a:avLst/>
            <a:gdLst/>
            <a:ahLst/>
            <a:cxnLst>
              <a:cxn ang="0">
                <a:pos x="4" y="1"/>
              </a:cxn>
              <a:cxn ang="0">
                <a:pos x="3" y="2"/>
              </a:cxn>
              <a:cxn ang="0">
                <a:pos x="3" y="5"/>
              </a:cxn>
              <a:cxn ang="0">
                <a:pos x="2" y="8"/>
              </a:cxn>
              <a:cxn ang="0">
                <a:pos x="2" y="14"/>
              </a:cxn>
              <a:cxn ang="0">
                <a:pos x="0" y="21"/>
              </a:cxn>
              <a:cxn ang="0">
                <a:pos x="0" y="28"/>
              </a:cxn>
              <a:cxn ang="0">
                <a:pos x="2" y="36"/>
              </a:cxn>
              <a:cxn ang="0">
                <a:pos x="3" y="46"/>
              </a:cxn>
              <a:cxn ang="0">
                <a:pos x="10" y="46"/>
              </a:cxn>
              <a:cxn ang="0">
                <a:pos x="10" y="43"/>
              </a:cxn>
              <a:cxn ang="0">
                <a:pos x="9" y="40"/>
              </a:cxn>
              <a:cxn ang="0">
                <a:pos x="7" y="35"/>
              </a:cxn>
              <a:cxn ang="0">
                <a:pos x="7" y="28"/>
              </a:cxn>
              <a:cxn ang="0">
                <a:pos x="6" y="21"/>
              </a:cxn>
              <a:cxn ang="0">
                <a:pos x="7" y="14"/>
              </a:cxn>
              <a:cxn ang="0">
                <a:pos x="7" y="7"/>
              </a:cxn>
              <a:cxn ang="0">
                <a:pos x="10" y="1"/>
              </a:cxn>
              <a:cxn ang="0">
                <a:pos x="10" y="1"/>
              </a:cxn>
              <a:cxn ang="0">
                <a:pos x="10" y="1"/>
              </a:cxn>
              <a:cxn ang="0">
                <a:pos x="10" y="0"/>
              </a:cxn>
              <a:cxn ang="0">
                <a:pos x="10" y="0"/>
              </a:cxn>
              <a:cxn ang="0">
                <a:pos x="9" y="0"/>
              </a:cxn>
              <a:cxn ang="0">
                <a:pos x="7" y="0"/>
              </a:cxn>
              <a:cxn ang="0">
                <a:pos x="6" y="1"/>
              </a:cxn>
              <a:cxn ang="0">
                <a:pos x="4" y="1"/>
              </a:cxn>
            </a:cxnLst>
            <a:rect l="0" t="0" r="r" b="b"/>
            <a:pathLst>
              <a:path w="10" h="46">
                <a:moveTo>
                  <a:pt x="4" y="1"/>
                </a:moveTo>
                <a:lnTo>
                  <a:pt x="3" y="2"/>
                </a:lnTo>
                <a:lnTo>
                  <a:pt x="3" y="5"/>
                </a:lnTo>
                <a:lnTo>
                  <a:pt x="2" y="8"/>
                </a:lnTo>
                <a:lnTo>
                  <a:pt x="2" y="14"/>
                </a:lnTo>
                <a:lnTo>
                  <a:pt x="0" y="21"/>
                </a:lnTo>
                <a:lnTo>
                  <a:pt x="0" y="28"/>
                </a:lnTo>
                <a:lnTo>
                  <a:pt x="2" y="36"/>
                </a:lnTo>
                <a:lnTo>
                  <a:pt x="3" y="46"/>
                </a:lnTo>
                <a:lnTo>
                  <a:pt x="10" y="46"/>
                </a:lnTo>
                <a:lnTo>
                  <a:pt x="10" y="43"/>
                </a:lnTo>
                <a:lnTo>
                  <a:pt x="9" y="40"/>
                </a:lnTo>
                <a:lnTo>
                  <a:pt x="7" y="35"/>
                </a:lnTo>
                <a:lnTo>
                  <a:pt x="7" y="28"/>
                </a:lnTo>
                <a:lnTo>
                  <a:pt x="6" y="21"/>
                </a:lnTo>
                <a:lnTo>
                  <a:pt x="7" y="14"/>
                </a:lnTo>
                <a:lnTo>
                  <a:pt x="7" y="7"/>
                </a:lnTo>
                <a:lnTo>
                  <a:pt x="10" y="1"/>
                </a:lnTo>
                <a:lnTo>
                  <a:pt x="10" y="1"/>
                </a:lnTo>
                <a:lnTo>
                  <a:pt x="10" y="1"/>
                </a:lnTo>
                <a:lnTo>
                  <a:pt x="10" y="0"/>
                </a:lnTo>
                <a:lnTo>
                  <a:pt x="10" y="0"/>
                </a:lnTo>
                <a:lnTo>
                  <a:pt x="9" y="0"/>
                </a:lnTo>
                <a:lnTo>
                  <a:pt x="7" y="0"/>
                </a:lnTo>
                <a:lnTo>
                  <a:pt x="6" y="1"/>
                </a:lnTo>
                <a:lnTo>
                  <a:pt x="4" y="1"/>
                </a:lnTo>
                <a:close/>
              </a:path>
            </a:pathLst>
          </a:custGeom>
          <a:solidFill>
            <a:srgbClr val="A5EDFF"/>
          </a:solidFill>
          <a:ln w="9525">
            <a:noFill/>
            <a:round/>
            <a:headEnd/>
            <a:tailEnd/>
          </a:ln>
        </p:spPr>
        <p:txBody>
          <a:bodyPr>
            <a:prstTxWarp prst="textNoShape">
              <a:avLst/>
            </a:prstTxWarp>
          </a:bodyPr>
          <a:lstStyle/>
          <a:p>
            <a:endParaRPr lang="en-GB"/>
          </a:p>
        </p:txBody>
      </p:sp>
      <p:sp>
        <p:nvSpPr>
          <p:cNvPr id="188463" name="Freeform 47"/>
          <p:cNvSpPr>
            <a:spLocks/>
          </p:cNvSpPr>
          <p:nvPr/>
        </p:nvSpPr>
        <p:spPr bwMode="auto">
          <a:xfrm>
            <a:off x="1485385" y="4841968"/>
            <a:ext cx="11113" cy="52388"/>
          </a:xfrm>
          <a:custGeom>
            <a:avLst/>
            <a:gdLst/>
            <a:ahLst/>
            <a:cxnLst>
              <a:cxn ang="0">
                <a:pos x="2" y="1"/>
              </a:cxn>
              <a:cxn ang="0">
                <a:pos x="1" y="1"/>
              </a:cxn>
              <a:cxn ang="0">
                <a:pos x="1" y="3"/>
              </a:cxn>
              <a:cxn ang="0">
                <a:pos x="0" y="6"/>
              </a:cxn>
              <a:cxn ang="0">
                <a:pos x="0" y="10"/>
              </a:cxn>
              <a:cxn ang="0">
                <a:pos x="0" y="15"/>
              </a:cxn>
              <a:cxn ang="0">
                <a:pos x="0" y="20"/>
              </a:cxn>
              <a:cxn ang="0">
                <a:pos x="0" y="27"/>
              </a:cxn>
              <a:cxn ang="0">
                <a:pos x="1" y="33"/>
              </a:cxn>
              <a:cxn ang="0">
                <a:pos x="5" y="33"/>
              </a:cxn>
              <a:cxn ang="0">
                <a:pos x="5" y="31"/>
              </a:cxn>
              <a:cxn ang="0">
                <a:pos x="5" y="29"/>
              </a:cxn>
              <a:cxn ang="0">
                <a:pos x="4" y="26"/>
              </a:cxn>
              <a:cxn ang="0">
                <a:pos x="4" y="20"/>
              </a:cxn>
              <a:cxn ang="0">
                <a:pos x="4" y="15"/>
              </a:cxn>
              <a:cxn ang="0">
                <a:pos x="4" y="9"/>
              </a:cxn>
              <a:cxn ang="0">
                <a:pos x="4" y="5"/>
              </a:cxn>
              <a:cxn ang="0">
                <a:pos x="7" y="0"/>
              </a:cxn>
              <a:cxn ang="0">
                <a:pos x="7" y="0"/>
              </a:cxn>
              <a:cxn ang="0">
                <a:pos x="7" y="0"/>
              </a:cxn>
              <a:cxn ang="0">
                <a:pos x="5" y="0"/>
              </a:cxn>
              <a:cxn ang="0">
                <a:pos x="5" y="0"/>
              </a:cxn>
              <a:cxn ang="0">
                <a:pos x="5" y="0"/>
              </a:cxn>
              <a:cxn ang="0">
                <a:pos x="4" y="0"/>
              </a:cxn>
              <a:cxn ang="0">
                <a:pos x="3" y="0"/>
              </a:cxn>
              <a:cxn ang="0">
                <a:pos x="2" y="1"/>
              </a:cxn>
            </a:cxnLst>
            <a:rect l="0" t="0" r="r" b="b"/>
            <a:pathLst>
              <a:path w="7" h="33">
                <a:moveTo>
                  <a:pt x="2" y="1"/>
                </a:moveTo>
                <a:lnTo>
                  <a:pt x="1" y="1"/>
                </a:lnTo>
                <a:lnTo>
                  <a:pt x="1" y="3"/>
                </a:lnTo>
                <a:lnTo>
                  <a:pt x="0" y="6"/>
                </a:lnTo>
                <a:lnTo>
                  <a:pt x="0" y="10"/>
                </a:lnTo>
                <a:lnTo>
                  <a:pt x="0" y="15"/>
                </a:lnTo>
                <a:lnTo>
                  <a:pt x="0" y="20"/>
                </a:lnTo>
                <a:lnTo>
                  <a:pt x="0" y="27"/>
                </a:lnTo>
                <a:lnTo>
                  <a:pt x="1" y="33"/>
                </a:lnTo>
                <a:lnTo>
                  <a:pt x="5" y="33"/>
                </a:lnTo>
                <a:lnTo>
                  <a:pt x="5" y="31"/>
                </a:lnTo>
                <a:lnTo>
                  <a:pt x="5" y="29"/>
                </a:lnTo>
                <a:lnTo>
                  <a:pt x="4" y="26"/>
                </a:lnTo>
                <a:lnTo>
                  <a:pt x="4" y="20"/>
                </a:lnTo>
                <a:lnTo>
                  <a:pt x="4" y="15"/>
                </a:lnTo>
                <a:lnTo>
                  <a:pt x="4" y="9"/>
                </a:lnTo>
                <a:lnTo>
                  <a:pt x="4" y="5"/>
                </a:lnTo>
                <a:lnTo>
                  <a:pt x="7" y="0"/>
                </a:lnTo>
                <a:lnTo>
                  <a:pt x="7" y="0"/>
                </a:lnTo>
                <a:lnTo>
                  <a:pt x="7" y="0"/>
                </a:lnTo>
                <a:lnTo>
                  <a:pt x="5" y="0"/>
                </a:lnTo>
                <a:lnTo>
                  <a:pt x="5" y="0"/>
                </a:lnTo>
                <a:lnTo>
                  <a:pt x="5" y="0"/>
                </a:lnTo>
                <a:lnTo>
                  <a:pt x="4" y="0"/>
                </a:lnTo>
                <a:lnTo>
                  <a:pt x="3" y="0"/>
                </a:lnTo>
                <a:lnTo>
                  <a:pt x="2" y="1"/>
                </a:lnTo>
                <a:close/>
              </a:path>
            </a:pathLst>
          </a:custGeom>
          <a:solidFill>
            <a:srgbClr val="BFFFFF"/>
          </a:solidFill>
          <a:ln w="9525">
            <a:noFill/>
            <a:round/>
            <a:headEnd/>
            <a:tailEnd/>
          </a:ln>
        </p:spPr>
        <p:txBody>
          <a:bodyPr>
            <a:prstTxWarp prst="textNoShape">
              <a:avLst/>
            </a:prstTxWarp>
          </a:bodyPr>
          <a:lstStyle/>
          <a:p>
            <a:endParaRPr lang="en-GB"/>
          </a:p>
        </p:txBody>
      </p:sp>
      <p:sp>
        <p:nvSpPr>
          <p:cNvPr id="188464" name="Freeform 48"/>
          <p:cNvSpPr>
            <a:spLocks/>
          </p:cNvSpPr>
          <p:nvPr/>
        </p:nvSpPr>
        <p:spPr bwMode="auto">
          <a:xfrm>
            <a:off x="1636198" y="4789580"/>
            <a:ext cx="38100" cy="142875"/>
          </a:xfrm>
          <a:custGeom>
            <a:avLst/>
            <a:gdLst/>
            <a:ahLst/>
            <a:cxnLst>
              <a:cxn ang="0">
                <a:pos x="24" y="1"/>
              </a:cxn>
              <a:cxn ang="0">
                <a:pos x="22" y="1"/>
              </a:cxn>
              <a:cxn ang="0">
                <a:pos x="21" y="4"/>
              </a:cxn>
              <a:cxn ang="0">
                <a:pos x="19" y="8"/>
              </a:cxn>
              <a:cxn ang="0">
                <a:pos x="17" y="17"/>
              </a:cxn>
              <a:cxn ang="0">
                <a:pos x="15" y="28"/>
              </a:cxn>
              <a:cxn ang="0">
                <a:pos x="14" y="43"/>
              </a:cxn>
              <a:cxn ang="0">
                <a:pos x="15" y="64"/>
              </a:cxn>
              <a:cxn ang="0">
                <a:pos x="18" y="90"/>
              </a:cxn>
              <a:cxn ang="0">
                <a:pos x="5" y="90"/>
              </a:cxn>
              <a:cxn ang="0">
                <a:pos x="4" y="88"/>
              </a:cxn>
              <a:cxn ang="0">
                <a:pos x="3" y="81"/>
              </a:cxn>
              <a:cxn ang="0">
                <a:pos x="1" y="69"/>
              </a:cxn>
              <a:cxn ang="0">
                <a:pos x="0" y="56"/>
              </a:cxn>
              <a:cxn ang="0">
                <a:pos x="0" y="41"/>
              </a:cxn>
              <a:cxn ang="0">
                <a:pos x="1" y="27"/>
              </a:cxn>
              <a:cxn ang="0">
                <a:pos x="4" y="13"/>
              </a:cxn>
              <a:cxn ang="0">
                <a:pos x="7" y="0"/>
              </a:cxn>
              <a:cxn ang="0">
                <a:pos x="24" y="1"/>
              </a:cxn>
            </a:cxnLst>
            <a:rect l="0" t="0" r="r" b="b"/>
            <a:pathLst>
              <a:path w="24" h="90">
                <a:moveTo>
                  <a:pt x="24" y="1"/>
                </a:moveTo>
                <a:lnTo>
                  <a:pt x="22" y="1"/>
                </a:lnTo>
                <a:lnTo>
                  <a:pt x="21" y="4"/>
                </a:lnTo>
                <a:lnTo>
                  <a:pt x="19" y="8"/>
                </a:lnTo>
                <a:lnTo>
                  <a:pt x="17" y="17"/>
                </a:lnTo>
                <a:lnTo>
                  <a:pt x="15" y="28"/>
                </a:lnTo>
                <a:lnTo>
                  <a:pt x="14" y="43"/>
                </a:lnTo>
                <a:lnTo>
                  <a:pt x="15" y="64"/>
                </a:lnTo>
                <a:lnTo>
                  <a:pt x="18" y="90"/>
                </a:lnTo>
                <a:lnTo>
                  <a:pt x="5" y="90"/>
                </a:lnTo>
                <a:lnTo>
                  <a:pt x="4" y="88"/>
                </a:lnTo>
                <a:lnTo>
                  <a:pt x="3" y="81"/>
                </a:lnTo>
                <a:lnTo>
                  <a:pt x="1" y="69"/>
                </a:lnTo>
                <a:lnTo>
                  <a:pt x="0" y="56"/>
                </a:lnTo>
                <a:lnTo>
                  <a:pt x="0" y="41"/>
                </a:lnTo>
                <a:lnTo>
                  <a:pt x="1" y="27"/>
                </a:lnTo>
                <a:lnTo>
                  <a:pt x="4" y="13"/>
                </a:lnTo>
                <a:lnTo>
                  <a:pt x="7" y="0"/>
                </a:lnTo>
                <a:lnTo>
                  <a:pt x="24" y="1"/>
                </a:lnTo>
                <a:close/>
              </a:path>
            </a:pathLst>
          </a:custGeom>
          <a:solidFill>
            <a:srgbClr val="59B2FF"/>
          </a:solidFill>
          <a:ln w="9525">
            <a:noFill/>
            <a:round/>
            <a:headEnd/>
            <a:tailEnd/>
          </a:ln>
        </p:spPr>
        <p:txBody>
          <a:bodyPr>
            <a:prstTxWarp prst="textNoShape">
              <a:avLst/>
            </a:prstTxWarp>
          </a:bodyPr>
          <a:lstStyle/>
          <a:p>
            <a:endParaRPr lang="en-GB"/>
          </a:p>
        </p:txBody>
      </p:sp>
      <p:sp>
        <p:nvSpPr>
          <p:cNvPr id="188465" name="Freeform 49"/>
          <p:cNvSpPr>
            <a:spLocks/>
          </p:cNvSpPr>
          <p:nvPr/>
        </p:nvSpPr>
        <p:spPr bwMode="auto">
          <a:xfrm>
            <a:off x="1637785" y="4800693"/>
            <a:ext cx="30163" cy="120650"/>
          </a:xfrm>
          <a:custGeom>
            <a:avLst/>
            <a:gdLst/>
            <a:ahLst/>
            <a:cxnLst>
              <a:cxn ang="0">
                <a:pos x="19" y="0"/>
              </a:cxn>
              <a:cxn ang="0">
                <a:pos x="19" y="0"/>
              </a:cxn>
              <a:cxn ang="0">
                <a:pos x="18" y="3"/>
              </a:cxn>
              <a:cxn ang="0">
                <a:pos x="17" y="7"/>
              </a:cxn>
              <a:cxn ang="0">
                <a:pos x="14" y="13"/>
              </a:cxn>
              <a:cxn ang="0">
                <a:pos x="13" y="22"/>
              </a:cxn>
              <a:cxn ang="0">
                <a:pos x="12" y="36"/>
              </a:cxn>
              <a:cxn ang="0">
                <a:pos x="13" y="54"/>
              </a:cxn>
              <a:cxn ang="0">
                <a:pos x="14" y="76"/>
              </a:cxn>
              <a:cxn ang="0">
                <a:pos x="4" y="76"/>
              </a:cxn>
              <a:cxn ang="0">
                <a:pos x="4" y="74"/>
              </a:cxn>
              <a:cxn ang="0">
                <a:pos x="3" y="68"/>
              </a:cxn>
              <a:cxn ang="0">
                <a:pos x="2" y="59"/>
              </a:cxn>
              <a:cxn ang="0">
                <a:pos x="0" y="47"/>
              </a:cxn>
              <a:cxn ang="0">
                <a:pos x="0" y="35"/>
              </a:cxn>
              <a:cxn ang="0">
                <a:pos x="0" y="22"/>
              </a:cxn>
              <a:cxn ang="0">
                <a:pos x="3" y="10"/>
              </a:cxn>
              <a:cxn ang="0">
                <a:pos x="6" y="0"/>
              </a:cxn>
              <a:cxn ang="0">
                <a:pos x="19" y="0"/>
              </a:cxn>
            </a:cxnLst>
            <a:rect l="0" t="0" r="r" b="b"/>
            <a:pathLst>
              <a:path w="19" h="76">
                <a:moveTo>
                  <a:pt x="19" y="0"/>
                </a:moveTo>
                <a:lnTo>
                  <a:pt x="19" y="0"/>
                </a:lnTo>
                <a:lnTo>
                  <a:pt x="18" y="3"/>
                </a:lnTo>
                <a:lnTo>
                  <a:pt x="17" y="7"/>
                </a:lnTo>
                <a:lnTo>
                  <a:pt x="14" y="13"/>
                </a:lnTo>
                <a:lnTo>
                  <a:pt x="13" y="22"/>
                </a:lnTo>
                <a:lnTo>
                  <a:pt x="12" y="36"/>
                </a:lnTo>
                <a:lnTo>
                  <a:pt x="13" y="54"/>
                </a:lnTo>
                <a:lnTo>
                  <a:pt x="14" y="76"/>
                </a:lnTo>
                <a:lnTo>
                  <a:pt x="4" y="76"/>
                </a:lnTo>
                <a:lnTo>
                  <a:pt x="4" y="74"/>
                </a:lnTo>
                <a:lnTo>
                  <a:pt x="3" y="68"/>
                </a:lnTo>
                <a:lnTo>
                  <a:pt x="2" y="59"/>
                </a:lnTo>
                <a:lnTo>
                  <a:pt x="0" y="47"/>
                </a:lnTo>
                <a:lnTo>
                  <a:pt x="0" y="35"/>
                </a:lnTo>
                <a:lnTo>
                  <a:pt x="0" y="22"/>
                </a:lnTo>
                <a:lnTo>
                  <a:pt x="3" y="10"/>
                </a:lnTo>
                <a:lnTo>
                  <a:pt x="6" y="0"/>
                </a:lnTo>
                <a:lnTo>
                  <a:pt x="19" y="0"/>
                </a:lnTo>
                <a:close/>
              </a:path>
            </a:pathLst>
          </a:custGeom>
          <a:solidFill>
            <a:srgbClr val="72C6FF"/>
          </a:solidFill>
          <a:ln w="9525">
            <a:noFill/>
            <a:round/>
            <a:headEnd/>
            <a:tailEnd/>
          </a:ln>
        </p:spPr>
        <p:txBody>
          <a:bodyPr>
            <a:prstTxWarp prst="textNoShape">
              <a:avLst/>
            </a:prstTxWarp>
          </a:bodyPr>
          <a:lstStyle/>
          <a:p>
            <a:endParaRPr lang="en-GB"/>
          </a:p>
        </p:txBody>
      </p:sp>
      <p:sp>
        <p:nvSpPr>
          <p:cNvPr id="188466" name="Freeform 50"/>
          <p:cNvSpPr>
            <a:spLocks/>
          </p:cNvSpPr>
          <p:nvPr/>
        </p:nvSpPr>
        <p:spPr bwMode="auto">
          <a:xfrm>
            <a:off x="1640960" y="4810218"/>
            <a:ext cx="23813" cy="100013"/>
          </a:xfrm>
          <a:custGeom>
            <a:avLst/>
            <a:gdLst/>
            <a:ahLst/>
            <a:cxnLst>
              <a:cxn ang="0">
                <a:pos x="15" y="0"/>
              </a:cxn>
              <a:cxn ang="0">
                <a:pos x="15" y="1"/>
              </a:cxn>
              <a:cxn ang="0">
                <a:pos x="14" y="2"/>
              </a:cxn>
              <a:cxn ang="0">
                <a:pos x="12" y="6"/>
              </a:cxn>
              <a:cxn ang="0">
                <a:pos x="11" y="12"/>
              </a:cxn>
              <a:cxn ang="0">
                <a:pos x="10" y="19"/>
              </a:cxn>
              <a:cxn ang="0">
                <a:pos x="9" y="30"/>
              </a:cxn>
              <a:cxn ang="0">
                <a:pos x="10" y="44"/>
              </a:cxn>
              <a:cxn ang="0">
                <a:pos x="11" y="63"/>
              </a:cxn>
              <a:cxn ang="0">
                <a:pos x="2" y="63"/>
              </a:cxn>
              <a:cxn ang="0">
                <a:pos x="2" y="62"/>
              </a:cxn>
              <a:cxn ang="0">
                <a:pos x="1" y="56"/>
              </a:cxn>
              <a:cxn ang="0">
                <a:pos x="0" y="49"/>
              </a:cxn>
              <a:cxn ang="0">
                <a:pos x="0" y="40"/>
              </a:cxn>
              <a:cxn ang="0">
                <a:pos x="0" y="29"/>
              </a:cxn>
              <a:cxn ang="0">
                <a:pos x="0" y="19"/>
              </a:cxn>
              <a:cxn ang="0">
                <a:pos x="1" y="8"/>
              </a:cxn>
              <a:cxn ang="0">
                <a:pos x="4" y="0"/>
              </a:cxn>
              <a:cxn ang="0">
                <a:pos x="15" y="0"/>
              </a:cxn>
            </a:cxnLst>
            <a:rect l="0" t="0" r="r" b="b"/>
            <a:pathLst>
              <a:path w="15" h="63">
                <a:moveTo>
                  <a:pt x="15" y="0"/>
                </a:moveTo>
                <a:lnTo>
                  <a:pt x="15" y="1"/>
                </a:lnTo>
                <a:lnTo>
                  <a:pt x="14" y="2"/>
                </a:lnTo>
                <a:lnTo>
                  <a:pt x="12" y="6"/>
                </a:lnTo>
                <a:lnTo>
                  <a:pt x="11" y="12"/>
                </a:lnTo>
                <a:lnTo>
                  <a:pt x="10" y="19"/>
                </a:lnTo>
                <a:lnTo>
                  <a:pt x="9" y="30"/>
                </a:lnTo>
                <a:lnTo>
                  <a:pt x="10" y="44"/>
                </a:lnTo>
                <a:lnTo>
                  <a:pt x="11" y="63"/>
                </a:lnTo>
                <a:lnTo>
                  <a:pt x="2" y="63"/>
                </a:lnTo>
                <a:lnTo>
                  <a:pt x="2" y="62"/>
                </a:lnTo>
                <a:lnTo>
                  <a:pt x="1" y="56"/>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prstTxWarp prst="textNoShape">
              <a:avLst/>
            </a:prstTxWarp>
          </a:bodyPr>
          <a:lstStyle/>
          <a:p>
            <a:endParaRPr lang="en-GB"/>
          </a:p>
        </p:txBody>
      </p:sp>
      <p:sp>
        <p:nvSpPr>
          <p:cNvPr id="188467" name="Freeform 51"/>
          <p:cNvSpPr>
            <a:spLocks/>
          </p:cNvSpPr>
          <p:nvPr/>
        </p:nvSpPr>
        <p:spPr bwMode="auto">
          <a:xfrm>
            <a:off x="1640960" y="4819743"/>
            <a:ext cx="19050" cy="79375"/>
          </a:xfrm>
          <a:custGeom>
            <a:avLst/>
            <a:gdLst/>
            <a:ahLst/>
            <a:cxnLst>
              <a:cxn ang="0">
                <a:pos x="12" y="1"/>
              </a:cxn>
              <a:cxn ang="0">
                <a:pos x="12" y="1"/>
              </a:cxn>
              <a:cxn ang="0">
                <a:pos x="11" y="2"/>
              </a:cxn>
              <a:cxn ang="0">
                <a:pos x="10" y="5"/>
              </a:cxn>
              <a:cxn ang="0">
                <a:pos x="9" y="9"/>
              </a:cxn>
              <a:cxn ang="0">
                <a:pos x="9" y="15"/>
              </a:cxn>
              <a:cxn ang="0">
                <a:pos x="8" y="24"/>
              </a:cxn>
              <a:cxn ang="0">
                <a:pos x="8" y="36"/>
              </a:cxn>
              <a:cxn ang="0">
                <a:pos x="9" y="50"/>
              </a:cxn>
              <a:cxn ang="0">
                <a:pos x="2" y="50"/>
              </a:cxn>
              <a:cxn ang="0">
                <a:pos x="2" y="49"/>
              </a:cxn>
              <a:cxn ang="0">
                <a:pos x="2" y="45"/>
              </a:cxn>
              <a:cxn ang="0">
                <a:pos x="1" y="38"/>
              </a:cxn>
              <a:cxn ang="0">
                <a:pos x="1" y="31"/>
              </a:cxn>
              <a:cxn ang="0">
                <a:pos x="0" y="23"/>
              </a:cxn>
              <a:cxn ang="0">
                <a:pos x="1" y="15"/>
              </a:cxn>
              <a:cxn ang="0">
                <a:pos x="2" y="7"/>
              </a:cxn>
              <a:cxn ang="0">
                <a:pos x="4" y="0"/>
              </a:cxn>
              <a:cxn ang="0">
                <a:pos x="12" y="1"/>
              </a:cxn>
            </a:cxnLst>
            <a:rect l="0" t="0" r="r" b="b"/>
            <a:pathLst>
              <a:path w="12" h="50">
                <a:moveTo>
                  <a:pt x="12" y="1"/>
                </a:moveTo>
                <a:lnTo>
                  <a:pt x="12" y="1"/>
                </a:lnTo>
                <a:lnTo>
                  <a:pt x="11" y="2"/>
                </a:lnTo>
                <a:lnTo>
                  <a:pt x="10" y="5"/>
                </a:lnTo>
                <a:lnTo>
                  <a:pt x="9" y="9"/>
                </a:lnTo>
                <a:lnTo>
                  <a:pt x="9" y="15"/>
                </a:lnTo>
                <a:lnTo>
                  <a:pt x="8" y="24"/>
                </a:lnTo>
                <a:lnTo>
                  <a:pt x="8" y="36"/>
                </a:lnTo>
                <a:lnTo>
                  <a:pt x="9" y="50"/>
                </a:lnTo>
                <a:lnTo>
                  <a:pt x="2" y="50"/>
                </a:lnTo>
                <a:lnTo>
                  <a:pt x="2" y="49"/>
                </a:lnTo>
                <a:lnTo>
                  <a:pt x="2" y="45"/>
                </a:lnTo>
                <a:lnTo>
                  <a:pt x="1" y="38"/>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prstTxWarp prst="textNoShape">
              <a:avLst/>
            </a:prstTxWarp>
          </a:bodyPr>
          <a:lstStyle/>
          <a:p>
            <a:endParaRPr lang="en-GB"/>
          </a:p>
        </p:txBody>
      </p:sp>
      <p:sp>
        <p:nvSpPr>
          <p:cNvPr id="188468" name="Freeform 52"/>
          <p:cNvSpPr>
            <a:spLocks/>
          </p:cNvSpPr>
          <p:nvPr/>
        </p:nvSpPr>
        <p:spPr bwMode="auto">
          <a:xfrm>
            <a:off x="1642548" y="4830855"/>
            <a:ext cx="14288" cy="57150"/>
          </a:xfrm>
          <a:custGeom>
            <a:avLst/>
            <a:gdLst/>
            <a:ahLst/>
            <a:cxnLst>
              <a:cxn ang="0">
                <a:pos x="9" y="0"/>
              </a:cxn>
              <a:cxn ang="0">
                <a:pos x="9" y="0"/>
              </a:cxn>
              <a:cxn ang="0">
                <a:pos x="8" y="1"/>
              </a:cxn>
              <a:cxn ang="0">
                <a:pos x="8" y="3"/>
              </a:cxn>
              <a:cxn ang="0">
                <a:pos x="7" y="6"/>
              </a:cxn>
              <a:cxn ang="0">
                <a:pos x="6" y="10"/>
              </a:cxn>
              <a:cxn ang="0">
                <a:pos x="6" y="17"/>
              </a:cxn>
              <a:cxn ang="0">
                <a:pos x="6" y="26"/>
              </a:cxn>
              <a:cxn ang="0">
                <a:pos x="7" y="36"/>
              </a:cxn>
              <a:cxn ang="0">
                <a:pos x="2" y="36"/>
              </a:cxn>
              <a:cxn ang="0">
                <a:pos x="1" y="36"/>
              </a:cxn>
              <a:cxn ang="0">
                <a:pos x="1" y="33"/>
              </a:cxn>
              <a:cxn ang="0">
                <a:pos x="1" y="28"/>
              </a:cxn>
              <a:cxn ang="0">
                <a:pos x="0" y="22"/>
              </a:cxn>
              <a:cxn ang="0">
                <a:pos x="0" y="16"/>
              </a:cxn>
              <a:cxn ang="0">
                <a:pos x="0" y="10"/>
              </a:cxn>
              <a:cxn ang="0">
                <a:pos x="1" y="5"/>
              </a:cxn>
              <a:cxn ang="0">
                <a:pos x="3" y="0"/>
              </a:cxn>
              <a:cxn ang="0">
                <a:pos x="9" y="0"/>
              </a:cxn>
            </a:cxnLst>
            <a:rect l="0" t="0" r="r" b="b"/>
            <a:pathLst>
              <a:path w="9" h="36">
                <a:moveTo>
                  <a:pt x="9" y="0"/>
                </a:moveTo>
                <a:lnTo>
                  <a:pt x="9" y="0"/>
                </a:lnTo>
                <a:lnTo>
                  <a:pt x="8" y="1"/>
                </a:lnTo>
                <a:lnTo>
                  <a:pt x="8" y="3"/>
                </a:lnTo>
                <a:lnTo>
                  <a:pt x="7" y="6"/>
                </a:lnTo>
                <a:lnTo>
                  <a:pt x="6" y="10"/>
                </a:lnTo>
                <a:lnTo>
                  <a:pt x="6" y="17"/>
                </a:lnTo>
                <a:lnTo>
                  <a:pt x="6" y="26"/>
                </a:lnTo>
                <a:lnTo>
                  <a:pt x="7" y="36"/>
                </a:lnTo>
                <a:lnTo>
                  <a:pt x="2" y="36"/>
                </a:lnTo>
                <a:lnTo>
                  <a:pt x="1" y="36"/>
                </a:lnTo>
                <a:lnTo>
                  <a:pt x="1" y="33"/>
                </a:lnTo>
                <a:lnTo>
                  <a:pt x="1" y="28"/>
                </a:lnTo>
                <a:lnTo>
                  <a:pt x="0" y="22"/>
                </a:lnTo>
                <a:lnTo>
                  <a:pt x="0" y="16"/>
                </a:lnTo>
                <a:lnTo>
                  <a:pt x="0" y="10"/>
                </a:lnTo>
                <a:lnTo>
                  <a:pt x="1" y="5"/>
                </a:lnTo>
                <a:lnTo>
                  <a:pt x="3" y="0"/>
                </a:lnTo>
                <a:lnTo>
                  <a:pt x="9" y="0"/>
                </a:lnTo>
                <a:close/>
              </a:path>
            </a:pathLst>
          </a:custGeom>
          <a:solidFill>
            <a:srgbClr val="BFFFFF"/>
          </a:solidFill>
          <a:ln w="9525">
            <a:noFill/>
            <a:round/>
            <a:headEnd/>
            <a:tailEnd/>
          </a:ln>
        </p:spPr>
        <p:txBody>
          <a:bodyPr>
            <a:prstTxWarp prst="textNoShape">
              <a:avLst/>
            </a:prstTxWarp>
          </a:bodyPr>
          <a:lstStyle/>
          <a:p>
            <a:endParaRPr lang="en-GB"/>
          </a:p>
        </p:txBody>
      </p:sp>
      <p:sp>
        <p:nvSpPr>
          <p:cNvPr id="188469" name="Rectangle 53"/>
          <p:cNvSpPr>
            <a:spLocks noChangeArrowheads="1"/>
          </p:cNvSpPr>
          <p:nvPr/>
        </p:nvSpPr>
        <p:spPr bwMode="auto">
          <a:xfrm>
            <a:off x="1447285" y="4816568"/>
            <a:ext cx="6350" cy="187325"/>
          </a:xfrm>
          <a:prstGeom prst="rect">
            <a:avLst/>
          </a:prstGeom>
          <a:solidFill>
            <a:srgbClr val="000000"/>
          </a:solidFill>
          <a:ln w="9525">
            <a:noFill/>
            <a:miter lim="800000"/>
            <a:headEnd/>
            <a:tailEnd/>
          </a:ln>
        </p:spPr>
        <p:txBody>
          <a:bodyPr>
            <a:prstTxWarp prst="textNoShape">
              <a:avLst/>
            </a:prstTxWarp>
          </a:bodyPr>
          <a:lstStyle/>
          <a:p>
            <a:endParaRPr lang="en-GB"/>
          </a:p>
        </p:txBody>
      </p:sp>
      <p:sp>
        <p:nvSpPr>
          <p:cNvPr id="188470" name="Freeform 54"/>
          <p:cNvSpPr>
            <a:spLocks/>
          </p:cNvSpPr>
          <p:nvPr/>
        </p:nvSpPr>
        <p:spPr bwMode="auto">
          <a:xfrm>
            <a:off x="1513960" y="4811805"/>
            <a:ext cx="73025" cy="87313"/>
          </a:xfrm>
          <a:custGeom>
            <a:avLst/>
            <a:gdLst/>
            <a:ahLst/>
            <a:cxnLst>
              <a:cxn ang="0">
                <a:pos x="4" y="6"/>
              </a:cxn>
              <a:cxn ang="0">
                <a:pos x="4" y="7"/>
              </a:cxn>
              <a:cxn ang="0">
                <a:pos x="3" y="10"/>
              </a:cxn>
              <a:cxn ang="0">
                <a:pos x="1" y="14"/>
              </a:cxn>
              <a:cxn ang="0">
                <a:pos x="0" y="20"/>
              </a:cxn>
              <a:cxn ang="0">
                <a:pos x="0" y="28"/>
              </a:cxn>
              <a:cxn ang="0">
                <a:pos x="0" y="36"/>
              </a:cxn>
              <a:cxn ang="0">
                <a:pos x="0" y="46"/>
              </a:cxn>
              <a:cxn ang="0">
                <a:pos x="3" y="55"/>
              </a:cxn>
              <a:cxn ang="0">
                <a:pos x="3" y="54"/>
              </a:cxn>
              <a:cxn ang="0">
                <a:pos x="3" y="53"/>
              </a:cxn>
              <a:cxn ang="0">
                <a:pos x="3" y="52"/>
              </a:cxn>
              <a:cxn ang="0">
                <a:pos x="3" y="49"/>
              </a:cxn>
              <a:cxn ang="0">
                <a:pos x="3" y="46"/>
              </a:cxn>
              <a:cxn ang="0">
                <a:pos x="4" y="42"/>
              </a:cxn>
              <a:cxn ang="0">
                <a:pos x="4" y="39"/>
              </a:cxn>
              <a:cxn ang="0">
                <a:pos x="5" y="35"/>
              </a:cxn>
              <a:cxn ang="0">
                <a:pos x="6" y="32"/>
              </a:cxn>
              <a:cxn ang="0">
                <a:pos x="7" y="28"/>
              </a:cxn>
              <a:cxn ang="0">
                <a:pos x="8" y="25"/>
              </a:cxn>
              <a:cxn ang="0">
                <a:pos x="11" y="21"/>
              </a:cxn>
              <a:cxn ang="0">
                <a:pos x="14" y="19"/>
              </a:cxn>
              <a:cxn ang="0">
                <a:pos x="17" y="17"/>
              </a:cxn>
              <a:cxn ang="0">
                <a:pos x="21" y="14"/>
              </a:cxn>
              <a:cxn ang="0">
                <a:pos x="26" y="14"/>
              </a:cxn>
              <a:cxn ang="0">
                <a:pos x="26" y="13"/>
              </a:cxn>
              <a:cxn ang="0">
                <a:pos x="26" y="13"/>
              </a:cxn>
              <a:cxn ang="0">
                <a:pos x="28" y="12"/>
              </a:cxn>
              <a:cxn ang="0">
                <a:pos x="29" y="11"/>
              </a:cxn>
              <a:cxn ang="0">
                <a:pos x="33" y="10"/>
              </a:cxn>
              <a:cxn ang="0">
                <a:pos x="36" y="7"/>
              </a:cxn>
              <a:cxn ang="0">
                <a:pos x="41" y="5"/>
              </a:cxn>
              <a:cxn ang="0">
                <a:pos x="46" y="3"/>
              </a:cxn>
              <a:cxn ang="0">
                <a:pos x="46" y="3"/>
              </a:cxn>
              <a:cxn ang="0">
                <a:pos x="45" y="3"/>
              </a:cxn>
              <a:cxn ang="0">
                <a:pos x="43" y="3"/>
              </a:cxn>
              <a:cxn ang="0">
                <a:pos x="42" y="1"/>
              </a:cxn>
              <a:cxn ang="0">
                <a:pos x="40" y="1"/>
              </a:cxn>
              <a:cxn ang="0">
                <a:pos x="38" y="1"/>
              </a:cxn>
              <a:cxn ang="0">
                <a:pos x="35" y="1"/>
              </a:cxn>
              <a:cxn ang="0">
                <a:pos x="32" y="0"/>
              </a:cxn>
              <a:cxn ang="0">
                <a:pos x="28" y="0"/>
              </a:cxn>
              <a:cxn ang="0">
                <a:pos x="26" y="0"/>
              </a:cxn>
              <a:cxn ang="0">
                <a:pos x="22" y="1"/>
              </a:cxn>
              <a:cxn ang="0">
                <a:pos x="19" y="1"/>
              </a:cxn>
              <a:cxn ang="0">
                <a:pos x="14" y="1"/>
              </a:cxn>
              <a:cxn ang="0">
                <a:pos x="11" y="3"/>
              </a:cxn>
              <a:cxn ang="0">
                <a:pos x="7" y="4"/>
              </a:cxn>
              <a:cxn ang="0">
                <a:pos x="4" y="6"/>
              </a:cxn>
            </a:cxnLst>
            <a:rect l="0" t="0" r="r" b="b"/>
            <a:pathLst>
              <a:path w="46" h="55">
                <a:moveTo>
                  <a:pt x="4" y="6"/>
                </a:moveTo>
                <a:lnTo>
                  <a:pt x="4" y="7"/>
                </a:lnTo>
                <a:lnTo>
                  <a:pt x="3" y="10"/>
                </a:lnTo>
                <a:lnTo>
                  <a:pt x="1" y="14"/>
                </a:lnTo>
                <a:lnTo>
                  <a:pt x="0" y="20"/>
                </a:lnTo>
                <a:lnTo>
                  <a:pt x="0" y="28"/>
                </a:lnTo>
                <a:lnTo>
                  <a:pt x="0" y="36"/>
                </a:lnTo>
                <a:lnTo>
                  <a:pt x="0" y="46"/>
                </a:lnTo>
                <a:lnTo>
                  <a:pt x="3" y="55"/>
                </a:lnTo>
                <a:lnTo>
                  <a:pt x="3" y="54"/>
                </a:lnTo>
                <a:lnTo>
                  <a:pt x="3" y="53"/>
                </a:lnTo>
                <a:lnTo>
                  <a:pt x="3" y="52"/>
                </a:lnTo>
                <a:lnTo>
                  <a:pt x="3" y="49"/>
                </a:lnTo>
                <a:lnTo>
                  <a:pt x="3" y="46"/>
                </a:lnTo>
                <a:lnTo>
                  <a:pt x="4" y="42"/>
                </a:lnTo>
                <a:lnTo>
                  <a:pt x="4" y="39"/>
                </a:lnTo>
                <a:lnTo>
                  <a:pt x="5" y="35"/>
                </a:lnTo>
                <a:lnTo>
                  <a:pt x="6" y="32"/>
                </a:lnTo>
                <a:lnTo>
                  <a:pt x="7" y="28"/>
                </a:lnTo>
                <a:lnTo>
                  <a:pt x="8" y="25"/>
                </a:lnTo>
                <a:lnTo>
                  <a:pt x="11" y="21"/>
                </a:lnTo>
                <a:lnTo>
                  <a:pt x="14" y="19"/>
                </a:lnTo>
                <a:lnTo>
                  <a:pt x="17" y="17"/>
                </a:lnTo>
                <a:lnTo>
                  <a:pt x="21" y="14"/>
                </a:lnTo>
                <a:lnTo>
                  <a:pt x="26" y="14"/>
                </a:lnTo>
                <a:lnTo>
                  <a:pt x="26" y="13"/>
                </a:lnTo>
                <a:lnTo>
                  <a:pt x="26" y="13"/>
                </a:lnTo>
                <a:lnTo>
                  <a:pt x="28" y="12"/>
                </a:lnTo>
                <a:lnTo>
                  <a:pt x="29" y="11"/>
                </a:lnTo>
                <a:lnTo>
                  <a:pt x="33" y="10"/>
                </a:lnTo>
                <a:lnTo>
                  <a:pt x="36" y="7"/>
                </a:lnTo>
                <a:lnTo>
                  <a:pt x="41" y="5"/>
                </a:lnTo>
                <a:lnTo>
                  <a:pt x="46" y="3"/>
                </a:lnTo>
                <a:lnTo>
                  <a:pt x="46" y="3"/>
                </a:lnTo>
                <a:lnTo>
                  <a:pt x="45" y="3"/>
                </a:lnTo>
                <a:lnTo>
                  <a:pt x="43" y="3"/>
                </a:lnTo>
                <a:lnTo>
                  <a:pt x="42" y="1"/>
                </a:lnTo>
                <a:lnTo>
                  <a:pt x="40" y="1"/>
                </a:lnTo>
                <a:lnTo>
                  <a:pt x="38" y="1"/>
                </a:lnTo>
                <a:lnTo>
                  <a:pt x="35" y="1"/>
                </a:lnTo>
                <a:lnTo>
                  <a:pt x="32" y="0"/>
                </a:lnTo>
                <a:lnTo>
                  <a:pt x="28" y="0"/>
                </a:lnTo>
                <a:lnTo>
                  <a:pt x="26" y="0"/>
                </a:lnTo>
                <a:lnTo>
                  <a:pt x="22" y="1"/>
                </a:lnTo>
                <a:lnTo>
                  <a:pt x="19" y="1"/>
                </a:lnTo>
                <a:lnTo>
                  <a:pt x="14" y="1"/>
                </a:lnTo>
                <a:lnTo>
                  <a:pt x="11" y="3"/>
                </a:lnTo>
                <a:lnTo>
                  <a:pt x="7" y="4"/>
                </a:lnTo>
                <a:lnTo>
                  <a:pt x="4" y="6"/>
                </a:lnTo>
                <a:close/>
              </a:path>
            </a:pathLst>
          </a:custGeom>
          <a:solidFill>
            <a:srgbClr val="999999"/>
          </a:solidFill>
          <a:ln w="9525">
            <a:noFill/>
            <a:round/>
            <a:headEnd/>
            <a:tailEnd/>
          </a:ln>
        </p:spPr>
        <p:txBody>
          <a:bodyPr>
            <a:prstTxWarp prst="textNoShape">
              <a:avLst/>
            </a:prstTxWarp>
          </a:bodyPr>
          <a:lstStyle/>
          <a:p>
            <a:endParaRPr lang="en-GB"/>
          </a:p>
        </p:txBody>
      </p:sp>
      <p:sp>
        <p:nvSpPr>
          <p:cNvPr id="188471" name="Freeform 55"/>
          <p:cNvSpPr>
            <a:spLocks/>
          </p:cNvSpPr>
          <p:nvPr/>
        </p:nvSpPr>
        <p:spPr bwMode="auto">
          <a:xfrm>
            <a:off x="1412360" y="4876893"/>
            <a:ext cx="58738" cy="14288"/>
          </a:xfrm>
          <a:custGeom>
            <a:avLst/>
            <a:gdLst/>
            <a:ahLst/>
            <a:cxnLst>
              <a:cxn ang="0">
                <a:pos x="0" y="6"/>
              </a:cxn>
              <a:cxn ang="0">
                <a:pos x="0" y="6"/>
              </a:cxn>
              <a:cxn ang="0">
                <a:pos x="0" y="6"/>
              </a:cxn>
              <a:cxn ang="0">
                <a:pos x="1" y="5"/>
              </a:cxn>
              <a:cxn ang="0">
                <a:pos x="1" y="5"/>
              </a:cxn>
              <a:cxn ang="0">
                <a:pos x="2" y="4"/>
              </a:cxn>
              <a:cxn ang="0">
                <a:pos x="4" y="2"/>
              </a:cxn>
              <a:cxn ang="0">
                <a:pos x="5" y="2"/>
              </a:cxn>
              <a:cxn ang="0">
                <a:pos x="7" y="1"/>
              </a:cxn>
              <a:cxn ang="0">
                <a:pos x="9" y="0"/>
              </a:cxn>
              <a:cxn ang="0">
                <a:pos x="12" y="0"/>
              </a:cxn>
              <a:cxn ang="0">
                <a:pos x="15" y="0"/>
              </a:cxn>
              <a:cxn ang="0">
                <a:pos x="19" y="0"/>
              </a:cxn>
              <a:cxn ang="0">
                <a:pos x="22" y="0"/>
              </a:cxn>
              <a:cxn ang="0">
                <a:pos x="27" y="1"/>
              </a:cxn>
              <a:cxn ang="0">
                <a:pos x="32" y="1"/>
              </a:cxn>
              <a:cxn ang="0">
                <a:pos x="37" y="4"/>
              </a:cxn>
              <a:cxn ang="0">
                <a:pos x="37" y="6"/>
              </a:cxn>
              <a:cxn ang="0">
                <a:pos x="36" y="6"/>
              </a:cxn>
              <a:cxn ang="0">
                <a:pos x="36" y="5"/>
              </a:cxn>
              <a:cxn ang="0">
                <a:pos x="34" y="5"/>
              </a:cxn>
              <a:cxn ang="0">
                <a:pos x="33" y="5"/>
              </a:cxn>
              <a:cxn ang="0">
                <a:pos x="30" y="4"/>
              </a:cxn>
              <a:cxn ang="0">
                <a:pos x="28" y="4"/>
              </a:cxn>
              <a:cxn ang="0">
                <a:pos x="25" y="2"/>
              </a:cxn>
              <a:cxn ang="0">
                <a:pos x="22" y="2"/>
              </a:cxn>
              <a:cxn ang="0">
                <a:pos x="19" y="2"/>
              </a:cxn>
              <a:cxn ang="0">
                <a:pos x="15" y="2"/>
              </a:cxn>
              <a:cxn ang="0">
                <a:pos x="13" y="2"/>
              </a:cxn>
              <a:cxn ang="0">
                <a:pos x="9" y="4"/>
              </a:cxn>
              <a:cxn ang="0">
                <a:pos x="7" y="5"/>
              </a:cxn>
              <a:cxn ang="0">
                <a:pos x="5" y="6"/>
              </a:cxn>
              <a:cxn ang="0">
                <a:pos x="2" y="7"/>
              </a:cxn>
              <a:cxn ang="0">
                <a:pos x="0" y="9"/>
              </a:cxn>
              <a:cxn ang="0">
                <a:pos x="0" y="6"/>
              </a:cxn>
            </a:cxnLst>
            <a:rect l="0" t="0" r="r" b="b"/>
            <a:pathLst>
              <a:path w="37" h="9">
                <a:moveTo>
                  <a:pt x="0" y="6"/>
                </a:moveTo>
                <a:lnTo>
                  <a:pt x="0" y="6"/>
                </a:lnTo>
                <a:lnTo>
                  <a:pt x="0" y="6"/>
                </a:lnTo>
                <a:lnTo>
                  <a:pt x="1" y="5"/>
                </a:lnTo>
                <a:lnTo>
                  <a:pt x="1" y="5"/>
                </a:lnTo>
                <a:lnTo>
                  <a:pt x="2" y="4"/>
                </a:lnTo>
                <a:lnTo>
                  <a:pt x="4" y="2"/>
                </a:lnTo>
                <a:lnTo>
                  <a:pt x="5" y="2"/>
                </a:lnTo>
                <a:lnTo>
                  <a:pt x="7" y="1"/>
                </a:lnTo>
                <a:lnTo>
                  <a:pt x="9" y="0"/>
                </a:lnTo>
                <a:lnTo>
                  <a:pt x="12" y="0"/>
                </a:lnTo>
                <a:lnTo>
                  <a:pt x="15" y="0"/>
                </a:lnTo>
                <a:lnTo>
                  <a:pt x="19" y="0"/>
                </a:lnTo>
                <a:lnTo>
                  <a:pt x="22" y="0"/>
                </a:lnTo>
                <a:lnTo>
                  <a:pt x="27" y="1"/>
                </a:lnTo>
                <a:lnTo>
                  <a:pt x="32" y="1"/>
                </a:lnTo>
                <a:lnTo>
                  <a:pt x="37" y="4"/>
                </a:lnTo>
                <a:lnTo>
                  <a:pt x="37" y="6"/>
                </a:lnTo>
                <a:lnTo>
                  <a:pt x="36" y="6"/>
                </a:lnTo>
                <a:lnTo>
                  <a:pt x="36" y="5"/>
                </a:lnTo>
                <a:lnTo>
                  <a:pt x="34" y="5"/>
                </a:lnTo>
                <a:lnTo>
                  <a:pt x="33" y="5"/>
                </a:lnTo>
                <a:lnTo>
                  <a:pt x="30" y="4"/>
                </a:lnTo>
                <a:lnTo>
                  <a:pt x="28" y="4"/>
                </a:lnTo>
                <a:lnTo>
                  <a:pt x="25" y="2"/>
                </a:lnTo>
                <a:lnTo>
                  <a:pt x="22" y="2"/>
                </a:lnTo>
                <a:lnTo>
                  <a:pt x="19" y="2"/>
                </a:lnTo>
                <a:lnTo>
                  <a:pt x="15" y="2"/>
                </a:lnTo>
                <a:lnTo>
                  <a:pt x="13" y="2"/>
                </a:lnTo>
                <a:lnTo>
                  <a:pt x="9" y="4"/>
                </a:lnTo>
                <a:lnTo>
                  <a:pt x="7" y="5"/>
                </a:lnTo>
                <a:lnTo>
                  <a:pt x="5" y="6"/>
                </a:lnTo>
                <a:lnTo>
                  <a:pt x="2" y="7"/>
                </a:lnTo>
                <a:lnTo>
                  <a:pt x="0" y="9"/>
                </a:lnTo>
                <a:lnTo>
                  <a:pt x="0" y="6"/>
                </a:lnTo>
                <a:close/>
              </a:path>
            </a:pathLst>
          </a:custGeom>
          <a:solidFill>
            <a:srgbClr val="000000"/>
          </a:solidFill>
          <a:ln w="9525">
            <a:noFill/>
            <a:round/>
            <a:headEnd/>
            <a:tailEnd/>
          </a:ln>
        </p:spPr>
        <p:txBody>
          <a:bodyPr>
            <a:prstTxWarp prst="textNoShape">
              <a:avLst/>
            </a:prstTxWarp>
          </a:bodyPr>
          <a:lstStyle/>
          <a:p>
            <a:endParaRPr lang="en-GB"/>
          </a:p>
        </p:txBody>
      </p:sp>
      <p:sp>
        <p:nvSpPr>
          <p:cNvPr id="188472" name="Freeform 56"/>
          <p:cNvSpPr>
            <a:spLocks/>
          </p:cNvSpPr>
          <p:nvPr/>
        </p:nvSpPr>
        <p:spPr bwMode="auto">
          <a:xfrm>
            <a:off x="1412360" y="4838793"/>
            <a:ext cx="58738" cy="15875"/>
          </a:xfrm>
          <a:custGeom>
            <a:avLst/>
            <a:gdLst/>
            <a:ahLst/>
            <a:cxnLst>
              <a:cxn ang="0">
                <a:pos x="0" y="5"/>
              </a:cxn>
              <a:cxn ang="0">
                <a:pos x="0" y="5"/>
              </a:cxn>
              <a:cxn ang="0">
                <a:pos x="0" y="5"/>
              </a:cxn>
              <a:cxn ang="0">
                <a:pos x="1" y="5"/>
              </a:cxn>
              <a:cxn ang="0">
                <a:pos x="1" y="4"/>
              </a:cxn>
              <a:cxn ang="0">
                <a:pos x="2" y="3"/>
              </a:cxn>
              <a:cxn ang="0">
                <a:pos x="4" y="3"/>
              </a:cxn>
              <a:cxn ang="0">
                <a:pos x="5" y="2"/>
              </a:cxn>
              <a:cxn ang="0">
                <a:pos x="7" y="1"/>
              </a:cxn>
              <a:cxn ang="0">
                <a:pos x="9" y="1"/>
              </a:cxn>
              <a:cxn ang="0">
                <a:pos x="12" y="0"/>
              </a:cxn>
              <a:cxn ang="0">
                <a:pos x="15" y="0"/>
              </a:cxn>
              <a:cxn ang="0">
                <a:pos x="19" y="0"/>
              </a:cxn>
              <a:cxn ang="0">
                <a:pos x="22" y="0"/>
              </a:cxn>
              <a:cxn ang="0">
                <a:pos x="27" y="1"/>
              </a:cxn>
              <a:cxn ang="0">
                <a:pos x="32" y="2"/>
              </a:cxn>
              <a:cxn ang="0">
                <a:pos x="37" y="3"/>
              </a:cxn>
              <a:cxn ang="0">
                <a:pos x="37" y="5"/>
              </a:cxn>
              <a:cxn ang="0">
                <a:pos x="36" y="5"/>
              </a:cxn>
              <a:cxn ang="0">
                <a:pos x="36" y="4"/>
              </a:cxn>
              <a:cxn ang="0">
                <a:pos x="34" y="4"/>
              </a:cxn>
              <a:cxn ang="0">
                <a:pos x="33" y="4"/>
              </a:cxn>
              <a:cxn ang="0">
                <a:pos x="30" y="3"/>
              </a:cxn>
              <a:cxn ang="0">
                <a:pos x="28" y="3"/>
              </a:cxn>
              <a:cxn ang="0">
                <a:pos x="25" y="3"/>
              </a:cxn>
              <a:cxn ang="0">
                <a:pos x="22" y="2"/>
              </a:cxn>
              <a:cxn ang="0">
                <a:pos x="19" y="2"/>
              </a:cxn>
              <a:cxn ang="0">
                <a:pos x="15" y="2"/>
              </a:cxn>
              <a:cxn ang="0">
                <a:pos x="13" y="2"/>
              </a:cxn>
              <a:cxn ang="0">
                <a:pos x="9" y="3"/>
              </a:cxn>
              <a:cxn ang="0">
                <a:pos x="7" y="4"/>
              </a:cxn>
              <a:cxn ang="0">
                <a:pos x="5" y="5"/>
              </a:cxn>
              <a:cxn ang="0">
                <a:pos x="2" y="8"/>
              </a:cxn>
              <a:cxn ang="0">
                <a:pos x="0" y="10"/>
              </a:cxn>
              <a:cxn ang="0">
                <a:pos x="0" y="5"/>
              </a:cxn>
            </a:cxnLst>
            <a:rect l="0" t="0" r="r" b="b"/>
            <a:pathLst>
              <a:path w="37" h="10">
                <a:moveTo>
                  <a:pt x="0" y="5"/>
                </a:moveTo>
                <a:lnTo>
                  <a:pt x="0" y="5"/>
                </a:lnTo>
                <a:lnTo>
                  <a:pt x="0" y="5"/>
                </a:lnTo>
                <a:lnTo>
                  <a:pt x="1" y="5"/>
                </a:lnTo>
                <a:lnTo>
                  <a:pt x="1" y="4"/>
                </a:lnTo>
                <a:lnTo>
                  <a:pt x="2" y="3"/>
                </a:lnTo>
                <a:lnTo>
                  <a:pt x="4" y="3"/>
                </a:lnTo>
                <a:lnTo>
                  <a:pt x="5" y="2"/>
                </a:lnTo>
                <a:lnTo>
                  <a:pt x="7" y="1"/>
                </a:lnTo>
                <a:lnTo>
                  <a:pt x="9" y="1"/>
                </a:lnTo>
                <a:lnTo>
                  <a:pt x="12" y="0"/>
                </a:lnTo>
                <a:lnTo>
                  <a:pt x="15" y="0"/>
                </a:lnTo>
                <a:lnTo>
                  <a:pt x="19" y="0"/>
                </a:lnTo>
                <a:lnTo>
                  <a:pt x="22" y="0"/>
                </a:lnTo>
                <a:lnTo>
                  <a:pt x="27" y="1"/>
                </a:lnTo>
                <a:lnTo>
                  <a:pt x="32" y="2"/>
                </a:lnTo>
                <a:lnTo>
                  <a:pt x="37" y="3"/>
                </a:lnTo>
                <a:lnTo>
                  <a:pt x="37" y="5"/>
                </a:lnTo>
                <a:lnTo>
                  <a:pt x="36" y="5"/>
                </a:lnTo>
                <a:lnTo>
                  <a:pt x="36" y="4"/>
                </a:lnTo>
                <a:lnTo>
                  <a:pt x="34" y="4"/>
                </a:lnTo>
                <a:lnTo>
                  <a:pt x="33" y="4"/>
                </a:lnTo>
                <a:lnTo>
                  <a:pt x="30" y="3"/>
                </a:lnTo>
                <a:lnTo>
                  <a:pt x="28" y="3"/>
                </a:lnTo>
                <a:lnTo>
                  <a:pt x="25" y="3"/>
                </a:lnTo>
                <a:lnTo>
                  <a:pt x="22" y="2"/>
                </a:lnTo>
                <a:lnTo>
                  <a:pt x="19" y="2"/>
                </a:lnTo>
                <a:lnTo>
                  <a:pt x="15" y="2"/>
                </a:lnTo>
                <a:lnTo>
                  <a:pt x="13" y="2"/>
                </a:lnTo>
                <a:lnTo>
                  <a:pt x="9" y="3"/>
                </a:lnTo>
                <a:lnTo>
                  <a:pt x="7" y="4"/>
                </a:lnTo>
                <a:lnTo>
                  <a:pt x="5" y="5"/>
                </a:lnTo>
                <a:lnTo>
                  <a:pt x="2" y="8"/>
                </a:lnTo>
                <a:lnTo>
                  <a:pt x="0" y="10"/>
                </a:lnTo>
                <a:lnTo>
                  <a:pt x="0" y="5"/>
                </a:lnTo>
                <a:close/>
              </a:path>
            </a:pathLst>
          </a:custGeom>
          <a:solidFill>
            <a:srgbClr val="000000"/>
          </a:solidFill>
          <a:ln w="9525">
            <a:noFill/>
            <a:round/>
            <a:headEnd/>
            <a:tailEnd/>
          </a:ln>
        </p:spPr>
        <p:txBody>
          <a:bodyPr>
            <a:prstTxWarp prst="textNoShape">
              <a:avLst/>
            </a:prstTxWarp>
          </a:bodyPr>
          <a:lstStyle/>
          <a:p>
            <a:endParaRPr lang="en-GB"/>
          </a:p>
        </p:txBody>
      </p:sp>
      <p:sp>
        <p:nvSpPr>
          <p:cNvPr id="188473" name="Freeform 57"/>
          <p:cNvSpPr>
            <a:spLocks/>
          </p:cNvSpPr>
          <p:nvPr/>
        </p:nvSpPr>
        <p:spPr bwMode="auto">
          <a:xfrm>
            <a:off x="1467923" y="4819743"/>
            <a:ext cx="96838" cy="177800"/>
          </a:xfrm>
          <a:custGeom>
            <a:avLst/>
            <a:gdLst/>
            <a:ahLst/>
            <a:cxnLst>
              <a:cxn ang="0">
                <a:pos x="0" y="0"/>
              </a:cxn>
              <a:cxn ang="0">
                <a:pos x="0" y="109"/>
              </a:cxn>
              <a:cxn ang="0">
                <a:pos x="19" y="112"/>
              </a:cxn>
              <a:cxn ang="0">
                <a:pos x="18" y="98"/>
              </a:cxn>
              <a:cxn ang="0">
                <a:pos x="61" y="104"/>
              </a:cxn>
              <a:cxn ang="0">
                <a:pos x="61" y="98"/>
              </a:cxn>
              <a:cxn ang="0">
                <a:pos x="30" y="95"/>
              </a:cxn>
              <a:cxn ang="0">
                <a:pos x="29" y="82"/>
              </a:cxn>
              <a:cxn ang="0">
                <a:pos x="9" y="82"/>
              </a:cxn>
              <a:cxn ang="0">
                <a:pos x="8" y="81"/>
              </a:cxn>
              <a:cxn ang="0">
                <a:pos x="7" y="76"/>
              </a:cxn>
              <a:cxn ang="0">
                <a:pos x="6" y="69"/>
              </a:cxn>
              <a:cxn ang="0">
                <a:pos x="4" y="58"/>
              </a:cxn>
              <a:cxn ang="0">
                <a:pos x="2" y="47"/>
              </a:cxn>
              <a:cxn ang="0">
                <a:pos x="1" y="34"/>
              </a:cxn>
              <a:cxn ang="0">
                <a:pos x="2" y="19"/>
              </a:cxn>
              <a:cxn ang="0">
                <a:pos x="6" y="3"/>
              </a:cxn>
              <a:cxn ang="0">
                <a:pos x="0" y="0"/>
              </a:cxn>
            </a:cxnLst>
            <a:rect l="0" t="0" r="r" b="b"/>
            <a:pathLst>
              <a:path w="61" h="112">
                <a:moveTo>
                  <a:pt x="0" y="0"/>
                </a:moveTo>
                <a:lnTo>
                  <a:pt x="0" y="109"/>
                </a:lnTo>
                <a:lnTo>
                  <a:pt x="19" y="112"/>
                </a:lnTo>
                <a:lnTo>
                  <a:pt x="18" y="98"/>
                </a:lnTo>
                <a:lnTo>
                  <a:pt x="61" y="104"/>
                </a:lnTo>
                <a:lnTo>
                  <a:pt x="61" y="98"/>
                </a:lnTo>
                <a:lnTo>
                  <a:pt x="30" y="95"/>
                </a:lnTo>
                <a:lnTo>
                  <a:pt x="29" y="82"/>
                </a:lnTo>
                <a:lnTo>
                  <a:pt x="9" y="82"/>
                </a:lnTo>
                <a:lnTo>
                  <a:pt x="8" y="81"/>
                </a:lnTo>
                <a:lnTo>
                  <a:pt x="7" y="76"/>
                </a:lnTo>
                <a:lnTo>
                  <a:pt x="6" y="69"/>
                </a:lnTo>
                <a:lnTo>
                  <a:pt x="4" y="58"/>
                </a:lnTo>
                <a:lnTo>
                  <a:pt x="2" y="47"/>
                </a:lnTo>
                <a:lnTo>
                  <a:pt x="1" y="34"/>
                </a:lnTo>
                <a:lnTo>
                  <a:pt x="2" y="19"/>
                </a:lnTo>
                <a:lnTo>
                  <a:pt x="6" y="3"/>
                </a:lnTo>
                <a:lnTo>
                  <a:pt x="0" y="0"/>
                </a:lnTo>
                <a:close/>
              </a:path>
            </a:pathLst>
          </a:custGeom>
          <a:solidFill>
            <a:srgbClr val="001999"/>
          </a:solidFill>
          <a:ln w="9525">
            <a:noFill/>
            <a:round/>
            <a:headEnd/>
            <a:tailEnd/>
          </a:ln>
        </p:spPr>
        <p:txBody>
          <a:bodyPr>
            <a:prstTxWarp prst="textNoShape">
              <a:avLst/>
            </a:prstTxWarp>
          </a:bodyPr>
          <a:lstStyle/>
          <a:p>
            <a:endParaRPr lang="en-GB"/>
          </a:p>
        </p:txBody>
      </p:sp>
      <p:sp>
        <p:nvSpPr>
          <p:cNvPr id="188474" name="Freeform 58"/>
          <p:cNvSpPr>
            <a:spLocks/>
          </p:cNvSpPr>
          <p:nvPr/>
        </p:nvSpPr>
        <p:spPr bwMode="auto">
          <a:xfrm>
            <a:off x="1515548" y="4778468"/>
            <a:ext cx="125413" cy="23813"/>
          </a:xfrm>
          <a:custGeom>
            <a:avLst/>
            <a:gdLst/>
            <a:ahLst/>
            <a:cxnLst>
              <a:cxn ang="0">
                <a:pos x="0" y="15"/>
              </a:cxn>
              <a:cxn ang="0">
                <a:pos x="0" y="15"/>
              </a:cxn>
              <a:cxn ang="0">
                <a:pos x="3" y="14"/>
              </a:cxn>
              <a:cxn ang="0">
                <a:pos x="4" y="14"/>
              </a:cxn>
              <a:cxn ang="0">
                <a:pos x="7" y="13"/>
              </a:cxn>
              <a:cxn ang="0">
                <a:pos x="11" y="12"/>
              </a:cxn>
              <a:cxn ang="0">
                <a:pos x="14" y="11"/>
              </a:cxn>
              <a:cxn ang="0">
                <a:pos x="19" y="10"/>
              </a:cxn>
              <a:cxn ang="0">
                <a:pos x="24" y="8"/>
              </a:cxn>
              <a:cxn ang="0">
                <a:pos x="30" y="8"/>
              </a:cxn>
              <a:cxn ang="0">
                <a:pos x="35" y="7"/>
              </a:cxn>
              <a:cxn ang="0">
                <a:pos x="42" y="7"/>
              </a:cxn>
              <a:cxn ang="0">
                <a:pos x="48" y="6"/>
              </a:cxn>
              <a:cxn ang="0">
                <a:pos x="55" y="7"/>
              </a:cxn>
              <a:cxn ang="0">
                <a:pos x="62" y="7"/>
              </a:cxn>
              <a:cxn ang="0">
                <a:pos x="69" y="8"/>
              </a:cxn>
              <a:cxn ang="0">
                <a:pos x="76" y="10"/>
              </a:cxn>
              <a:cxn ang="0">
                <a:pos x="79" y="0"/>
              </a:cxn>
              <a:cxn ang="0">
                <a:pos x="79" y="0"/>
              </a:cxn>
              <a:cxn ang="0">
                <a:pos x="76" y="0"/>
              </a:cxn>
              <a:cxn ang="0">
                <a:pos x="74" y="0"/>
              </a:cxn>
              <a:cxn ang="0">
                <a:pos x="70" y="0"/>
              </a:cxn>
              <a:cxn ang="0">
                <a:pos x="66" y="0"/>
              </a:cxn>
              <a:cxn ang="0">
                <a:pos x="61" y="0"/>
              </a:cxn>
              <a:cxn ang="0">
                <a:pos x="56" y="0"/>
              </a:cxn>
              <a:cxn ang="0">
                <a:pos x="51" y="1"/>
              </a:cxn>
              <a:cxn ang="0">
                <a:pos x="44" y="1"/>
              </a:cxn>
              <a:cxn ang="0">
                <a:pos x="38" y="1"/>
              </a:cxn>
              <a:cxn ang="0">
                <a:pos x="31" y="3"/>
              </a:cxn>
              <a:cxn ang="0">
                <a:pos x="25" y="4"/>
              </a:cxn>
              <a:cxn ang="0">
                <a:pos x="18" y="5"/>
              </a:cxn>
              <a:cxn ang="0">
                <a:pos x="12" y="6"/>
              </a:cxn>
              <a:cxn ang="0">
                <a:pos x="6" y="7"/>
              </a:cxn>
              <a:cxn ang="0">
                <a:pos x="0" y="8"/>
              </a:cxn>
              <a:cxn ang="0">
                <a:pos x="0" y="15"/>
              </a:cxn>
            </a:cxnLst>
            <a:rect l="0" t="0" r="r" b="b"/>
            <a:pathLst>
              <a:path w="79" h="15">
                <a:moveTo>
                  <a:pt x="0" y="15"/>
                </a:moveTo>
                <a:lnTo>
                  <a:pt x="0" y="15"/>
                </a:lnTo>
                <a:lnTo>
                  <a:pt x="3" y="14"/>
                </a:lnTo>
                <a:lnTo>
                  <a:pt x="4" y="14"/>
                </a:lnTo>
                <a:lnTo>
                  <a:pt x="7" y="13"/>
                </a:lnTo>
                <a:lnTo>
                  <a:pt x="11" y="12"/>
                </a:lnTo>
                <a:lnTo>
                  <a:pt x="14" y="11"/>
                </a:lnTo>
                <a:lnTo>
                  <a:pt x="19" y="10"/>
                </a:lnTo>
                <a:lnTo>
                  <a:pt x="24" y="8"/>
                </a:lnTo>
                <a:lnTo>
                  <a:pt x="30" y="8"/>
                </a:lnTo>
                <a:lnTo>
                  <a:pt x="35" y="7"/>
                </a:lnTo>
                <a:lnTo>
                  <a:pt x="42" y="7"/>
                </a:lnTo>
                <a:lnTo>
                  <a:pt x="48" y="6"/>
                </a:lnTo>
                <a:lnTo>
                  <a:pt x="55" y="7"/>
                </a:lnTo>
                <a:lnTo>
                  <a:pt x="62" y="7"/>
                </a:lnTo>
                <a:lnTo>
                  <a:pt x="69" y="8"/>
                </a:lnTo>
                <a:lnTo>
                  <a:pt x="76" y="10"/>
                </a:lnTo>
                <a:lnTo>
                  <a:pt x="79" y="0"/>
                </a:lnTo>
                <a:lnTo>
                  <a:pt x="79" y="0"/>
                </a:lnTo>
                <a:lnTo>
                  <a:pt x="76" y="0"/>
                </a:lnTo>
                <a:lnTo>
                  <a:pt x="74" y="0"/>
                </a:lnTo>
                <a:lnTo>
                  <a:pt x="70" y="0"/>
                </a:lnTo>
                <a:lnTo>
                  <a:pt x="66" y="0"/>
                </a:lnTo>
                <a:lnTo>
                  <a:pt x="61" y="0"/>
                </a:lnTo>
                <a:lnTo>
                  <a:pt x="56" y="0"/>
                </a:lnTo>
                <a:lnTo>
                  <a:pt x="51" y="1"/>
                </a:lnTo>
                <a:lnTo>
                  <a:pt x="44" y="1"/>
                </a:lnTo>
                <a:lnTo>
                  <a:pt x="38" y="1"/>
                </a:lnTo>
                <a:lnTo>
                  <a:pt x="31" y="3"/>
                </a:lnTo>
                <a:lnTo>
                  <a:pt x="25" y="4"/>
                </a:lnTo>
                <a:lnTo>
                  <a:pt x="18" y="5"/>
                </a:lnTo>
                <a:lnTo>
                  <a:pt x="12" y="6"/>
                </a:lnTo>
                <a:lnTo>
                  <a:pt x="6" y="7"/>
                </a:lnTo>
                <a:lnTo>
                  <a:pt x="0" y="8"/>
                </a:lnTo>
                <a:lnTo>
                  <a:pt x="0" y="15"/>
                </a:lnTo>
                <a:close/>
              </a:path>
            </a:pathLst>
          </a:custGeom>
          <a:solidFill>
            <a:srgbClr val="333333"/>
          </a:solidFill>
          <a:ln w="9525">
            <a:noFill/>
            <a:round/>
            <a:headEnd/>
            <a:tailEnd/>
          </a:ln>
        </p:spPr>
        <p:txBody>
          <a:bodyPr>
            <a:prstTxWarp prst="textNoShape">
              <a:avLst/>
            </a:prstTxWarp>
          </a:bodyPr>
          <a:lstStyle/>
          <a:p>
            <a:endParaRPr lang="en-GB"/>
          </a:p>
        </p:txBody>
      </p:sp>
      <p:sp>
        <p:nvSpPr>
          <p:cNvPr id="188475" name="Freeform 59"/>
          <p:cNvSpPr>
            <a:spLocks/>
          </p:cNvSpPr>
          <p:nvPr/>
        </p:nvSpPr>
        <p:spPr bwMode="auto">
          <a:xfrm>
            <a:off x="1444110" y="5000718"/>
            <a:ext cx="209550" cy="71438"/>
          </a:xfrm>
          <a:custGeom>
            <a:avLst/>
            <a:gdLst/>
            <a:ahLst/>
            <a:cxnLst>
              <a:cxn ang="0">
                <a:pos x="55" y="44"/>
              </a:cxn>
              <a:cxn ang="0">
                <a:pos x="56" y="44"/>
              </a:cxn>
              <a:cxn ang="0">
                <a:pos x="56" y="42"/>
              </a:cxn>
              <a:cxn ang="0">
                <a:pos x="57" y="42"/>
              </a:cxn>
              <a:cxn ang="0">
                <a:pos x="59" y="41"/>
              </a:cxn>
              <a:cxn ang="0">
                <a:pos x="61" y="41"/>
              </a:cxn>
              <a:cxn ang="0">
                <a:pos x="63" y="40"/>
              </a:cxn>
              <a:cxn ang="0">
                <a:pos x="65" y="39"/>
              </a:cxn>
              <a:cxn ang="0">
                <a:pos x="68" y="38"/>
              </a:cxn>
              <a:cxn ang="0">
                <a:pos x="71" y="37"/>
              </a:cxn>
              <a:cxn ang="0">
                <a:pos x="73" y="34"/>
              </a:cxn>
              <a:cxn ang="0">
                <a:pos x="76" y="33"/>
              </a:cxn>
              <a:cxn ang="0">
                <a:pos x="78" y="32"/>
              </a:cxn>
              <a:cxn ang="0">
                <a:pos x="80" y="30"/>
              </a:cxn>
              <a:cxn ang="0">
                <a:pos x="82" y="28"/>
              </a:cxn>
              <a:cxn ang="0">
                <a:pos x="84" y="26"/>
              </a:cxn>
              <a:cxn ang="0">
                <a:pos x="85" y="24"/>
              </a:cxn>
              <a:cxn ang="0">
                <a:pos x="0" y="3"/>
              </a:cxn>
              <a:cxn ang="0">
                <a:pos x="6" y="0"/>
              </a:cxn>
              <a:cxn ang="0">
                <a:pos x="132" y="32"/>
              </a:cxn>
              <a:cxn ang="0">
                <a:pos x="126" y="34"/>
              </a:cxn>
              <a:cxn ang="0">
                <a:pos x="90" y="25"/>
              </a:cxn>
              <a:cxn ang="0">
                <a:pos x="90" y="25"/>
              </a:cxn>
              <a:cxn ang="0">
                <a:pos x="90" y="26"/>
              </a:cxn>
              <a:cxn ang="0">
                <a:pos x="89" y="26"/>
              </a:cxn>
              <a:cxn ang="0">
                <a:pos x="89" y="27"/>
              </a:cxn>
              <a:cxn ang="0">
                <a:pos x="87" y="28"/>
              </a:cxn>
              <a:cxn ang="0">
                <a:pos x="86" y="30"/>
              </a:cxn>
              <a:cxn ang="0">
                <a:pos x="85" y="31"/>
              </a:cxn>
              <a:cxn ang="0">
                <a:pos x="83" y="32"/>
              </a:cxn>
              <a:cxn ang="0">
                <a:pos x="80" y="33"/>
              </a:cxn>
              <a:cxn ang="0">
                <a:pos x="78" y="35"/>
              </a:cxn>
              <a:cxn ang="0">
                <a:pos x="76" y="37"/>
              </a:cxn>
              <a:cxn ang="0">
                <a:pos x="72" y="38"/>
              </a:cxn>
              <a:cxn ang="0">
                <a:pos x="70" y="40"/>
              </a:cxn>
              <a:cxn ang="0">
                <a:pos x="65" y="41"/>
              </a:cxn>
              <a:cxn ang="0">
                <a:pos x="62" y="44"/>
              </a:cxn>
              <a:cxn ang="0">
                <a:pos x="57" y="45"/>
              </a:cxn>
              <a:cxn ang="0">
                <a:pos x="55" y="44"/>
              </a:cxn>
            </a:cxnLst>
            <a:rect l="0" t="0" r="r" b="b"/>
            <a:pathLst>
              <a:path w="132" h="45">
                <a:moveTo>
                  <a:pt x="55" y="44"/>
                </a:moveTo>
                <a:lnTo>
                  <a:pt x="56" y="44"/>
                </a:lnTo>
                <a:lnTo>
                  <a:pt x="56" y="42"/>
                </a:lnTo>
                <a:lnTo>
                  <a:pt x="57" y="42"/>
                </a:lnTo>
                <a:lnTo>
                  <a:pt x="59" y="41"/>
                </a:lnTo>
                <a:lnTo>
                  <a:pt x="61" y="41"/>
                </a:lnTo>
                <a:lnTo>
                  <a:pt x="63" y="40"/>
                </a:lnTo>
                <a:lnTo>
                  <a:pt x="65" y="39"/>
                </a:lnTo>
                <a:lnTo>
                  <a:pt x="68" y="38"/>
                </a:lnTo>
                <a:lnTo>
                  <a:pt x="71" y="37"/>
                </a:lnTo>
                <a:lnTo>
                  <a:pt x="73" y="34"/>
                </a:lnTo>
                <a:lnTo>
                  <a:pt x="76" y="33"/>
                </a:lnTo>
                <a:lnTo>
                  <a:pt x="78" y="32"/>
                </a:lnTo>
                <a:lnTo>
                  <a:pt x="80" y="30"/>
                </a:lnTo>
                <a:lnTo>
                  <a:pt x="82" y="28"/>
                </a:lnTo>
                <a:lnTo>
                  <a:pt x="84" y="26"/>
                </a:lnTo>
                <a:lnTo>
                  <a:pt x="85" y="24"/>
                </a:lnTo>
                <a:lnTo>
                  <a:pt x="0" y="3"/>
                </a:lnTo>
                <a:lnTo>
                  <a:pt x="6" y="0"/>
                </a:lnTo>
                <a:lnTo>
                  <a:pt x="132" y="32"/>
                </a:lnTo>
                <a:lnTo>
                  <a:pt x="126" y="34"/>
                </a:lnTo>
                <a:lnTo>
                  <a:pt x="90" y="25"/>
                </a:lnTo>
                <a:lnTo>
                  <a:pt x="90" y="25"/>
                </a:lnTo>
                <a:lnTo>
                  <a:pt x="90" y="26"/>
                </a:lnTo>
                <a:lnTo>
                  <a:pt x="89" y="26"/>
                </a:lnTo>
                <a:lnTo>
                  <a:pt x="89" y="27"/>
                </a:lnTo>
                <a:lnTo>
                  <a:pt x="87" y="28"/>
                </a:lnTo>
                <a:lnTo>
                  <a:pt x="86" y="30"/>
                </a:lnTo>
                <a:lnTo>
                  <a:pt x="85" y="31"/>
                </a:lnTo>
                <a:lnTo>
                  <a:pt x="83" y="32"/>
                </a:lnTo>
                <a:lnTo>
                  <a:pt x="80" y="33"/>
                </a:lnTo>
                <a:lnTo>
                  <a:pt x="78" y="35"/>
                </a:lnTo>
                <a:lnTo>
                  <a:pt x="76" y="37"/>
                </a:lnTo>
                <a:lnTo>
                  <a:pt x="72" y="38"/>
                </a:lnTo>
                <a:lnTo>
                  <a:pt x="70" y="40"/>
                </a:lnTo>
                <a:lnTo>
                  <a:pt x="65" y="41"/>
                </a:lnTo>
                <a:lnTo>
                  <a:pt x="62" y="44"/>
                </a:lnTo>
                <a:lnTo>
                  <a:pt x="57" y="45"/>
                </a:lnTo>
                <a:lnTo>
                  <a:pt x="55" y="44"/>
                </a:lnTo>
                <a:close/>
              </a:path>
            </a:pathLst>
          </a:custGeom>
          <a:solidFill>
            <a:srgbClr val="000000"/>
          </a:solidFill>
          <a:ln w="9525">
            <a:noFill/>
            <a:round/>
            <a:headEnd/>
            <a:tailEnd/>
          </a:ln>
        </p:spPr>
        <p:txBody>
          <a:bodyPr>
            <a:prstTxWarp prst="textNoShape">
              <a:avLst/>
            </a:prstTxWarp>
          </a:bodyPr>
          <a:lstStyle/>
          <a:p>
            <a:endParaRPr lang="en-GB"/>
          </a:p>
        </p:txBody>
      </p:sp>
      <p:sp>
        <p:nvSpPr>
          <p:cNvPr id="188476" name="Freeform 60"/>
          <p:cNvSpPr>
            <a:spLocks/>
          </p:cNvSpPr>
          <p:nvPr/>
        </p:nvSpPr>
        <p:spPr bwMode="auto">
          <a:xfrm>
            <a:off x="1399660" y="5019768"/>
            <a:ext cx="214313" cy="63500"/>
          </a:xfrm>
          <a:custGeom>
            <a:avLst/>
            <a:gdLst/>
            <a:ahLst/>
            <a:cxnLst>
              <a:cxn ang="0">
                <a:pos x="0" y="0"/>
              </a:cxn>
              <a:cxn ang="0">
                <a:pos x="132" y="40"/>
              </a:cxn>
              <a:cxn ang="0">
                <a:pos x="135" y="40"/>
              </a:cxn>
              <a:cxn ang="0">
                <a:pos x="5" y="0"/>
              </a:cxn>
              <a:cxn ang="0">
                <a:pos x="0" y="0"/>
              </a:cxn>
            </a:cxnLst>
            <a:rect l="0" t="0" r="r" b="b"/>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477" name="Freeform 61"/>
          <p:cNvSpPr>
            <a:spLocks/>
          </p:cNvSpPr>
          <p:nvPr/>
        </p:nvSpPr>
        <p:spPr bwMode="auto">
          <a:xfrm>
            <a:off x="1436173" y="5011830"/>
            <a:ext cx="209550" cy="55563"/>
          </a:xfrm>
          <a:custGeom>
            <a:avLst/>
            <a:gdLst/>
            <a:ahLst/>
            <a:cxnLst>
              <a:cxn ang="0">
                <a:pos x="0" y="0"/>
              </a:cxn>
              <a:cxn ang="0">
                <a:pos x="130" y="35"/>
              </a:cxn>
              <a:cxn ang="0">
                <a:pos x="132" y="35"/>
              </a:cxn>
              <a:cxn ang="0">
                <a:pos x="4" y="0"/>
              </a:cxn>
              <a:cxn ang="0">
                <a:pos x="0" y="0"/>
              </a:cxn>
            </a:cxnLst>
            <a:rect l="0" t="0" r="r" b="b"/>
            <a:pathLst>
              <a:path w="132" h="35">
                <a:moveTo>
                  <a:pt x="0" y="0"/>
                </a:moveTo>
                <a:lnTo>
                  <a:pt x="130" y="35"/>
                </a:lnTo>
                <a:lnTo>
                  <a:pt x="132" y="35"/>
                </a:lnTo>
                <a:lnTo>
                  <a:pt x="4"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478" name="Freeform 62"/>
          <p:cNvSpPr>
            <a:spLocks/>
          </p:cNvSpPr>
          <p:nvPr/>
        </p:nvSpPr>
        <p:spPr bwMode="auto">
          <a:xfrm>
            <a:off x="1420298" y="5015005"/>
            <a:ext cx="211138" cy="60325"/>
          </a:xfrm>
          <a:custGeom>
            <a:avLst/>
            <a:gdLst/>
            <a:ahLst/>
            <a:cxnLst>
              <a:cxn ang="0">
                <a:pos x="0" y="0"/>
              </a:cxn>
              <a:cxn ang="0">
                <a:pos x="130" y="38"/>
              </a:cxn>
              <a:cxn ang="0">
                <a:pos x="133" y="38"/>
              </a:cxn>
              <a:cxn ang="0">
                <a:pos x="3" y="0"/>
              </a:cxn>
              <a:cxn ang="0">
                <a:pos x="0" y="0"/>
              </a:cxn>
            </a:cxnLst>
            <a:rect l="0" t="0" r="r" b="b"/>
            <a:pathLst>
              <a:path w="133" h="38">
                <a:moveTo>
                  <a:pt x="0" y="0"/>
                </a:moveTo>
                <a:lnTo>
                  <a:pt x="130" y="38"/>
                </a:lnTo>
                <a:lnTo>
                  <a:pt x="133" y="38"/>
                </a:lnTo>
                <a:lnTo>
                  <a:pt x="3"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479" name="Freeform 63"/>
          <p:cNvSpPr>
            <a:spLocks/>
          </p:cNvSpPr>
          <p:nvPr/>
        </p:nvSpPr>
        <p:spPr bwMode="auto">
          <a:xfrm>
            <a:off x="2190235" y="4511768"/>
            <a:ext cx="517525" cy="103188"/>
          </a:xfrm>
          <a:custGeom>
            <a:avLst/>
            <a:gdLst/>
            <a:ahLst/>
            <a:cxnLst>
              <a:cxn ang="0">
                <a:pos x="146" y="0"/>
              </a:cxn>
              <a:cxn ang="0">
                <a:pos x="115" y="1"/>
              </a:cxn>
              <a:cxn ang="0">
                <a:pos x="85" y="3"/>
              </a:cxn>
              <a:cxn ang="0">
                <a:pos x="60" y="7"/>
              </a:cxn>
              <a:cxn ang="0">
                <a:pos x="38" y="12"/>
              </a:cxn>
              <a:cxn ang="0">
                <a:pos x="28" y="14"/>
              </a:cxn>
              <a:cxn ang="0">
                <a:pos x="20" y="17"/>
              </a:cxn>
              <a:cxn ang="0">
                <a:pos x="13" y="20"/>
              </a:cxn>
              <a:cxn ang="0">
                <a:pos x="7" y="23"/>
              </a:cxn>
              <a:cxn ang="0">
                <a:pos x="4" y="26"/>
              </a:cxn>
              <a:cxn ang="0">
                <a:pos x="0" y="29"/>
              </a:cxn>
              <a:cxn ang="0">
                <a:pos x="0" y="33"/>
              </a:cxn>
              <a:cxn ang="0">
                <a:pos x="0" y="36"/>
              </a:cxn>
              <a:cxn ang="0">
                <a:pos x="4" y="40"/>
              </a:cxn>
              <a:cxn ang="0">
                <a:pos x="7" y="43"/>
              </a:cxn>
              <a:cxn ang="0">
                <a:pos x="13" y="46"/>
              </a:cxn>
              <a:cxn ang="0">
                <a:pos x="20" y="49"/>
              </a:cxn>
              <a:cxn ang="0">
                <a:pos x="28" y="51"/>
              </a:cxn>
              <a:cxn ang="0">
                <a:pos x="38" y="54"/>
              </a:cxn>
              <a:cxn ang="0">
                <a:pos x="60" y="58"/>
              </a:cxn>
              <a:cxn ang="0">
                <a:pos x="85" y="62"/>
              </a:cxn>
              <a:cxn ang="0">
                <a:pos x="115" y="64"/>
              </a:cxn>
              <a:cxn ang="0">
                <a:pos x="146" y="65"/>
              </a:cxn>
              <a:cxn ang="0">
                <a:pos x="180" y="65"/>
              </a:cxn>
              <a:cxn ang="0">
                <a:pos x="211" y="64"/>
              </a:cxn>
              <a:cxn ang="0">
                <a:pos x="241" y="62"/>
              </a:cxn>
              <a:cxn ang="0">
                <a:pos x="266" y="58"/>
              </a:cxn>
              <a:cxn ang="0">
                <a:pos x="288" y="54"/>
              </a:cxn>
              <a:cxn ang="0">
                <a:pos x="298" y="51"/>
              </a:cxn>
              <a:cxn ang="0">
                <a:pos x="306" y="49"/>
              </a:cxn>
              <a:cxn ang="0">
                <a:pos x="313" y="46"/>
              </a:cxn>
              <a:cxn ang="0">
                <a:pos x="319" y="43"/>
              </a:cxn>
              <a:cxn ang="0">
                <a:pos x="322" y="40"/>
              </a:cxn>
              <a:cxn ang="0">
                <a:pos x="325" y="36"/>
              </a:cxn>
              <a:cxn ang="0">
                <a:pos x="326" y="33"/>
              </a:cxn>
              <a:cxn ang="0">
                <a:pos x="325" y="29"/>
              </a:cxn>
              <a:cxn ang="0">
                <a:pos x="322" y="26"/>
              </a:cxn>
              <a:cxn ang="0">
                <a:pos x="319" y="23"/>
              </a:cxn>
              <a:cxn ang="0">
                <a:pos x="313" y="20"/>
              </a:cxn>
              <a:cxn ang="0">
                <a:pos x="306" y="17"/>
              </a:cxn>
              <a:cxn ang="0">
                <a:pos x="298" y="14"/>
              </a:cxn>
              <a:cxn ang="0">
                <a:pos x="288" y="12"/>
              </a:cxn>
              <a:cxn ang="0">
                <a:pos x="266" y="7"/>
              </a:cxn>
              <a:cxn ang="0">
                <a:pos x="241" y="3"/>
              </a:cxn>
              <a:cxn ang="0">
                <a:pos x="211" y="1"/>
              </a:cxn>
              <a:cxn ang="0">
                <a:pos x="180" y="0"/>
              </a:cxn>
            </a:cxnLst>
            <a:rect l="0" t="0" r="r" b="b"/>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close/>
              </a:path>
            </a:pathLst>
          </a:custGeom>
          <a:solidFill>
            <a:srgbClr val="CCCCFF"/>
          </a:solidFill>
          <a:ln w="9525">
            <a:noFill/>
            <a:round/>
            <a:headEnd/>
            <a:tailEnd/>
          </a:ln>
        </p:spPr>
        <p:txBody>
          <a:bodyPr>
            <a:prstTxWarp prst="textNoShape">
              <a:avLst/>
            </a:prstTxWarp>
          </a:bodyPr>
          <a:lstStyle/>
          <a:p>
            <a:endParaRPr lang="en-GB"/>
          </a:p>
        </p:txBody>
      </p:sp>
      <p:sp>
        <p:nvSpPr>
          <p:cNvPr id="188480" name="Freeform 64"/>
          <p:cNvSpPr>
            <a:spLocks/>
          </p:cNvSpPr>
          <p:nvPr/>
        </p:nvSpPr>
        <p:spPr bwMode="auto">
          <a:xfrm>
            <a:off x="2190235" y="4511768"/>
            <a:ext cx="517525" cy="103188"/>
          </a:xfrm>
          <a:custGeom>
            <a:avLst/>
            <a:gdLst/>
            <a:ahLst/>
            <a:cxnLst>
              <a:cxn ang="0">
                <a:pos x="146" y="0"/>
              </a:cxn>
              <a:cxn ang="0">
                <a:pos x="115" y="1"/>
              </a:cxn>
              <a:cxn ang="0">
                <a:pos x="85" y="3"/>
              </a:cxn>
              <a:cxn ang="0">
                <a:pos x="60" y="7"/>
              </a:cxn>
              <a:cxn ang="0">
                <a:pos x="38" y="12"/>
              </a:cxn>
              <a:cxn ang="0">
                <a:pos x="28" y="14"/>
              </a:cxn>
              <a:cxn ang="0">
                <a:pos x="20" y="17"/>
              </a:cxn>
              <a:cxn ang="0">
                <a:pos x="13" y="20"/>
              </a:cxn>
              <a:cxn ang="0">
                <a:pos x="7" y="23"/>
              </a:cxn>
              <a:cxn ang="0">
                <a:pos x="4" y="26"/>
              </a:cxn>
              <a:cxn ang="0">
                <a:pos x="0" y="29"/>
              </a:cxn>
              <a:cxn ang="0">
                <a:pos x="0" y="33"/>
              </a:cxn>
              <a:cxn ang="0">
                <a:pos x="0" y="36"/>
              </a:cxn>
              <a:cxn ang="0">
                <a:pos x="4" y="40"/>
              </a:cxn>
              <a:cxn ang="0">
                <a:pos x="7" y="43"/>
              </a:cxn>
              <a:cxn ang="0">
                <a:pos x="13" y="46"/>
              </a:cxn>
              <a:cxn ang="0">
                <a:pos x="20" y="49"/>
              </a:cxn>
              <a:cxn ang="0">
                <a:pos x="28" y="51"/>
              </a:cxn>
              <a:cxn ang="0">
                <a:pos x="38" y="54"/>
              </a:cxn>
              <a:cxn ang="0">
                <a:pos x="60" y="58"/>
              </a:cxn>
              <a:cxn ang="0">
                <a:pos x="85" y="62"/>
              </a:cxn>
              <a:cxn ang="0">
                <a:pos x="115" y="64"/>
              </a:cxn>
              <a:cxn ang="0">
                <a:pos x="146" y="65"/>
              </a:cxn>
              <a:cxn ang="0">
                <a:pos x="180" y="65"/>
              </a:cxn>
              <a:cxn ang="0">
                <a:pos x="211" y="64"/>
              </a:cxn>
              <a:cxn ang="0">
                <a:pos x="241" y="62"/>
              </a:cxn>
              <a:cxn ang="0">
                <a:pos x="266" y="58"/>
              </a:cxn>
              <a:cxn ang="0">
                <a:pos x="288" y="54"/>
              </a:cxn>
              <a:cxn ang="0">
                <a:pos x="298" y="51"/>
              </a:cxn>
              <a:cxn ang="0">
                <a:pos x="306" y="49"/>
              </a:cxn>
              <a:cxn ang="0">
                <a:pos x="313" y="46"/>
              </a:cxn>
              <a:cxn ang="0">
                <a:pos x="319" y="43"/>
              </a:cxn>
              <a:cxn ang="0">
                <a:pos x="322" y="40"/>
              </a:cxn>
              <a:cxn ang="0">
                <a:pos x="325" y="36"/>
              </a:cxn>
              <a:cxn ang="0">
                <a:pos x="326" y="33"/>
              </a:cxn>
              <a:cxn ang="0">
                <a:pos x="325" y="29"/>
              </a:cxn>
              <a:cxn ang="0">
                <a:pos x="322" y="26"/>
              </a:cxn>
              <a:cxn ang="0">
                <a:pos x="319" y="23"/>
              </a:cxn>
              <a:cxn ang="0">
                <a:pos x="313" y="20"/>
              </a:cxn>
              <a:cxn ang="0">
                <a:pos x="306" y="17"/>
              </a:cxn>
              <a:cxn ang="0">
                <a:pos x="298" y="14"/>
              </a:cxn>
              <a:cxn ang="0">
                <a:pos x="288" y="12"/>
              </a:cxn>
              <a:cxn ang="0">
                <a:pos x="266" y="7"/>
              </a:cxn>
              <a:cxn ang="0">
                <a:pos x="241" y="3"/>
              </a:cxn>
              <a:cxn ang="0">
                <a:pos x="211" y="1"/>
              </a:cxn>
              <a:cxn ang="0">
                <a:pos x="180" y="0"/>
              </a:cxn>
            </a:cxnLst>
            <a:rect l="0" t="0" r="r" b="b"/>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path>
            </a:pathLst>
          </a:custGeom>
          <a:noFill/>
          <a:ln w="14288">
            <a:solidFill>
              <a:srgbClr val="000000"/>
            </a:solidFill>
            <a:prstDash val="solid"/>
            <a:round/>
            <a:headEnd/>
            <a:tailEnd/>
          </a:ln>
        </p:spPr>
        <p:txBody>
          <a:bodyPr>
            <a:prstTxWarp prst="textNoShape">
              <a:avLst/>
            </a:prstTxWarp>
          </a:bodyPr>
          <a:lstStyle/>
          <a:p>
            <a:endParaRPr lang="en-GB"/>
          </a:p>
        </p:txBody>
      </p:sp>
      <p:sp>
        <p:nvSpPr>
          <p:cNvPr id="188481" name="Line 65"/>
          <p:cNvSpPr>
            <a:spLocks noChangeShapeType="1"/>
          </p:cNvSpPr>
          <p:nvPr/>
        </p:nvSpPr>
        <p:spPr bwMode="auto">
          <a:xfrm>
            <a:off x="2190235" y="4502243"/>
            <a:ext cx="1588" cy="65088"/>
          </a:xfrm>
          <a:prstGeom prst="line">
            <a:avLst/>
          </a:prstGeom>
          <a:noFill/>
          <a:ln w="14288">
            <a:solidFill>
              <a:srgbClr val="000000"/>
            </a:solidFill>
            <a:round/>
            <a:headEnd/>
            <a:tailEnd/>
          </a:ln>
        </p:spPr>
        <p:txBody>
          <a:bodyPr>
            <a:prstTxWarp prst="textNoShape">
              <a:avLst/>
            </a:prstTxWarp>
          </a:bodyPr>
          <a:lstStyle/>
          <a:p>
            <a:endParaRPr lang="en-GB"/>
          </a:p>
        </p:txBody>
      </p:sp>
      <p:sp>
        <p:nvSpPr>
          <p:cNvPr id="188482" name="Line 66"/>
          <p:cNvSpPr>
            <a:spLocks noChangeShapeType="1"/>
          </p:cNvSpPr>
          <p:nvPr/>
        </p:nvSpPr>
        <p:spPr bwMode="auto">
          <a:xfrm>
            <a:off x="2707760" y="4502243"/>
            <a:ext cx="1588" cy="65088"/>
          </a:xfrm>
          <a:prstGeom prst="line">
            <a:avLst/>
          </a:prstGeom>
          <a:noFill/>
          <a:ln w="14288">
            <a:solidFill>
              <a:srgbClr val="000000"/>
            </a:solidFill>
            <a:round/>
            <a:headEnd/>
            <a:tailEnd/>
          </a:ln>
        </p:spPr>
        <p:txBody>
          <a:bodyPr>
            <a:prstTxWarp prst="textNoShape">
              <a:avLst/>
            </a:prstTxWarp>
          </a:bodyPr>
          <a:lstStyle/>
          <a:p>
            <a:endParaRPr lang="en-GB"/>
          </a:p>
        </p:txBody>
      </p:sp>
      <p:sp>
        <p:nvSpPr>
          <p:cNvPr id="188483" name="Rectangle 67"/>
          <p:cNvSpPr>
            <a:spLocks noChangeArrowheads="1"/>
          </p:cNvSpPr>
          <p:nvPr/>
        </p:nvSpPr>
        <p:spPr bwMode="auto">
          <a:xfrm>
            <a:off x="2190235" y="4502243"/>
            <a:ext cx="511175" cy="63500"/>
          </a:xfrm>
          <a:prstGeom prst="rect">
            <a:avLst/>
          </a:prstGeom>
          <a:solidFill>
            <a:srgbClr val="CCCCFF"/>
          </a:solidFill>
          <a:ln w="9525">
            <a:noFill/>
            <a:miter lim="800000"/>
            <a:headEnd/>
            <a:tailEnd/>
          </a:ln>
        </p:spPr>
        <p:txBody>
          <a:bodyPr>
            <a:prstTxWarp prst="textNoShape">
              <a:avLst/>
            </a:prstTxWarp>
          </a:bodyPr>
          <a:lstStyle/>
          <a:p>
            <a:endParaRPr lang="en-GB"/>
          </a:p>
        </p:txBody>
      </p:sp>
      <p:sp>
        <p:nvSpPr>
          <p:cNvPr id="188484" name="Rectangle 68"/>
          <p:cNvSpPr>
            <a:spLocks noChangeArrowheads="1"/>
          </p:cNvSpPr>
          <p:nvPr/>
        </p:nvSpPr>
        <p:spPr bwMode="auto">
          <a:xfrm>
            <a:off x="2482335" y="4529230"/>
            <a:ext cx="41275" cy="198438"/>
          </a:xfrm>
          <a:prstGeom prst="rect">
            <a:avLst/>
          </a:prstGeom>
          <a:noFill/>
          <a:ln w="9525">
            <a:noFill/>
            <a:miter lim="800000"/>
            <a:headEnd/>
            <a:tailEnd/>
          </a:ln>
        </p:spPr>
        <p:txBody>
          <a:bodyPr wrap="none" lIns="0" tIns="0" rIns="0" bIns="0">
            <a:prstTxWarp prst="textNoShape">
              <a:avLst/>
            </a:prstTxWarp>
            <a:spAutoFit/>
          </a:bodyPr>
          <a:lstStyle/>
          <a:p>
            <a:pPr algn="ctr"/>
            <a:r>
              <a:rPr lang="en-US" sz="1300">
                <a:solidFill>
                  <a:srgbClr val="000000"/>
                </a:solidFill>
                <a:latin typeface="Times New Roman" charset="0"/>
              </a:rPr>
              <a:t> </a:t>
            </a:r>
            <a:endParaRPr lang="en-US">
              <a:latin typeface="Times New Roman" charset="0"/>
            </a:endParaRPr>
          </a:p>
        </p:txBody>
      </p:sp>
      <p:sp>
        <p:nvSpPr>
          <p:cNvPr id="188485" name="Freeform 69"/>
          <p:cNvSpPr>
            <a:spLocks/>
          </p:cNvSpPr>
          <p:nvPr/>
        </p:nvSpPr>
        <p:spPr bwMode="auto">
          <a:xfrm>
            <a:off x="2185473" y="4426043"/>
            <a:ext cx="515938" cy="122238"/>
          </a:xfrm>
          <a:custGeom>
            <a:avLst/>
            <a:gdLst/>
            <a:ahLst/>
            <a:cxnLst>
              <a:cxn ang="0">
                <a:pos x="147" y="0"/>
              </a:cxn>
              <a:cxn ang="0">
                <a:pos x="114" y="1"/>
              </a:cxn>
              <a:cxn ang="0">
                <a:pos x="85" y="5"/>
              </a:cxn>
              <a:cxn ang="0">
                <a:pos x="59" y="10"/>
              </a:cxn>
              <a:cxn ang="0">
                <a:pos x="37" y="14"/>
              </a:cxn>
              <a:cxn ang="0">
                <a:pos x="28" y="18"/>
              </a:cxn>
              <a:cxn ang="0">
                <a:pos x="20" y="20"/>
              </a:cxn>
              <a:cxn ang="0">
                <a:pos x="13" y="24"/>
              </a:cxn>
              <a:cxn ang="0">
                <a:pos x="8" y="27"/>
              </a:cxn>
              <a:cxn ang="0">
                <a:pos x="3" y="31"/>
              </a:cxn>
              <a:cxn ang="0">
                <a:pos x="1" y="35"/>
              </a:cxn>
              <a:cxn ang="0">
                <a:pos x="0" y="39"/>
              </a:cxn>
              <a:cxn ang="0">
                <a:pos x="1" y="42"/>
              </a:cxn>
              <a:cxn ang="0">
                <a:pos x="3" y="47"/>
              </a:cxn>
              <a:cxn ang="0">
                <a:pos x="8" y="50"/>
              </a:cxn>
              <a:cxn ang="0">
                <a:pos x="13" y="54"/>
              </a:cxn>
              <a:cxn ang="0">
                <a:pos x="20" y="57"/>
              </a:cxn>
              <a:cxn ang="0">
                <a:pos x="28" y="61"/>
              </a:cxn>
              <a:cxn ang="0">
                <a:pos x="37" y="63"/>
              </a:cxn>
              <a:cxn ang="0">
                <a:pos x="59" y="69"/>
              </a:cxn>
              <a:cxn ang="0">
                <a:pos x="85" y="73"/>
              </a:cxn>
              <a:cxn ang="0">
                <a:pos x="114" y="76"/>
              </a:cxn>
              <a:cxn ang="0">
                <a:pos x="146" y="77"/>
              </a:cxn>
              <a:cxn ang="0">
                <a:pos x="179" y="77"/>
              </a:cxn>
              <a:cxn ang="0">
                <a:pos x="211" y="76"/>
              </a:cxn>
              <a:cxn ang="0">
                <a:pos x="240" y="73"/>
              </a:cxn>
              <a:cxn ang="0">
                <a:pos x="267" y="69"/>
              </a:cxn>
              <a:cxn ang="0">
                <a:pos x="289" y="63"/>
              </a:cxn>
              <a:cxn ang="0">
                <a:pos x="298" y="61"/>
              </a:cxn>
              <a:cxn ang="0">
                <a:pos x="307" y="57"/>
              </a:cxn>
              <a:cxn ang="0">
                <a:pos x="312" y="54"/>
              </a:cxn>
              <a:cxn ang="0">
                <a:pos x="318" y="50"/>
              </a:cxn>
              <a:cxn ang="0">
                <a:pos x="323" y="47"/>
              </a:cxn>
              <a:cxn ang="0">
                <a:pos x="325" y="42"/>
              </a:cxn>
              <a:cxn ang="0">
                <a:pos x="325" y="39"/>
              </a:cxn>
              <a:cxn ang="0">
                <a:pos x="325" y="35"/>
              </a:cxn>
              <a:cxn ang="0">
                <a:pos x="323" y="31"/>
              </a:cxn>
              <a:cxn ang="0">
                <a:pos x="318" y="27"/>
              </a:cxn>
              <a:cxn ang="0">
                <a:pos x="312" y="24"/>
              </a:cxn>
              <a:cxn ang="0">
                <a:pos x="307" y="20"/>
              </a:cxn>
              <a:cxn ang="0">
                <a:pos x="298" y="18"/>
              </a:cxn>
              <a:cxn ang="0">
                <a:pos x="289" y="14"/>
              </a:cxn>
              <a:cxn ang="0">
                <a:pos x="267" y="10"/>
              </a:cxn>
              <a:cxn ang="0">
                <a:pos x="240" y="5"/>
              </a:cxn>
              <a:cxn ang="0">
                <a:pos x="211" y="1"/>
              </a:cxn>
              <a:cxn ang="0">
                <a:pos x="179" y="0"/>
              </a:cxn>
            </a:cxnLst>
            <a:rect l="0" t="0" r="r" b="b"/>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close/>
              </a:path>
            </a:pathLst>
          </a:custGeom>
          <a:solidFill>
            <a:srgbClr val="CCCCFF"/>
          </a:solidFill>
          <a:ln w="9525">
            <a:noFill/>
            <a:round/>
            <a:headEnd/>
            <a:tailEnd/>
          </a:ln>
        </p:spPr>
        <p:txBody>
          <a:bodyPr>
            <a:prstTxWarp prst="textNoShape">
              <a:avLst/>
            </a:prstTxWarp>
          </a:bodyPr>
          <a:lstStyle/>
          <a:p>
            <a:endParaRPr lang="en-GB"/>
          </a:p>
        </p:txBody>
      </p:sp>
      <p:sp>
        <p:nvSpPr>
          <p:cNvPr id="188486" name="Freeform 70"/>
          <p:cNvSpPr>
            <a:spLocks/>
          </p:cNvSpPr>
          <p:nvPr/>
        </p:nvSpPr>
        <p:spPr bwMode="auto">
          <a:xfrm>
            <a:off x="2185473" y="4426043"/>
            <a:ext cx="515938" cy="122238"/>
          </a:xfrm>
          <a:custGeom>
            <a:avLst/>
            <a:gdLst/>
            <a:ahLst/>
            <a:cxnLst>
              <a:cxn ang="0">
                <a:pos x="147" y="0"/>
              </a:cxn>
              <a:cxn ang="0">
                <a:pos x="114" y="1"/>
              </a:cxn>
              <a:cxn ang="0">
                <a:pos x="85" y="5"/>
              </a:cxn>
              <a:cxn ang="0">
                <a:pos x="59" y="10"/>
              </a:cxn>
              <a:cxn ang="0">
                <a:pos x="37" y="14"/>
              </a:cxn>
              <a:cxn ang="0">
                <a:pos x="28" y="18"/>
              </a:cxn>
              <a:cxn ang="0">
                <a:pos x="20" y="20"/>
              </a:cxn>
              <a:cxn ang="0">
                <a:pos x="13" y="24"/>
              </a:cxn>
              <a:cxn ang="0">
                <a:pos x="8" y="27"/>
              </a:cxn>
              <a:cxn ang="0">
                <a:pos x="3" y="31"/>
              </a:cxn>
              <a:cxn ang="0">
                <a:pos x="1" y="35"/>
              </a:cxn>
              <a:cxn ang="0">
                <a:pos x="0" y="39"/>
              </a:cxn>
              <a:cxn ang="0">
                <a:pos x="1" y="42"/>
              </a:cxn>
              <a:cxn ang="0">
                <a:pos x="3" y="47"/>
              </a:cxn>
              <a:cxn ang="0">
                <a:pos x="8" y="50"/>
              </a:cxn>
              <a:cxn ang="0">
                <a:pos x="13" y="54"/>
              </a:cxn>
              <a:cxn ang="0">
                <a:pos x="20" y="57"/>
              </a:cxn>
              <a:cxn ang="0">
                <a:pos x="28" y="61"/>
              </a:cxn>
              <a:cxn ang="0">
                <a:pos x="37" y="63"/>
              </a:cxn>
              <a:cxn ang="0">
                <a:pos x="59" y="69"/>
              </a:cxn>
              <a:cxn ang="0">
                <a:pos x="85" y="73"/>
              </a:cxn>
              <a:cxn ang="0">
                <a:pos x="114" y="76"/>
              </a:cxn>
              <a:cxn ang="0">
                <a:pos x="146" y="77"/>
              </a:cxn>
              <a:cxn ang="0">
                <a:pos x="179" y="77"/>
              </a:cxn>
              <a:cxn ang="0">
                <a:pos x="211" y="76"/>
              </a:cxn>
              <a:cxn ang="0">
                <a:pos x="240" y="73"/>
              </a:cxn>
              <a:cxn ang="0">
                <a:pos x="267" y="69"/>
              </a:cxn>
              <a:cxn ang="0">
                <a:pos x="289" y="63"/>
              </a:cxn>
              <a:cxn ang="0">
                <a:pos x="298" y="61"/>
              </a:cxn>
              <a:cxn ang="0">
                <a:pos x="307" y="57"/>
              </a:cxn>
              <a:cxn ang="0">
                <a:pos x="312" y="54"/>
              </a:cxn>
              <a:cxn ang="0">
                <a:pos x="318" y="50"/>
              </a:cxn>
              <a:cxn ang="0">
                <a:pos x="323" y="47"/>
              </a:cxn>
              <a:cxn ang="0">
                <a:pos x="325" y="42"/>
              </a:cxn>
              <a:cxn ang="0">
                <a:pos x="325" y="39"/>
              </a:cxn>
              <a:cxn ang="0">
                <a:pos x="325" y="35"/>
              </a:cxn>
              <a:cxn ang="0">
                <a:pos x="323" y="31"/>
              </a:cxn>
              <a:cxn ang="0">
                <a:pos x="318" y="27"/>
              </a:cxn>
              <a:cxn ang="0">
                <a:pos x="312" y="24"/>
              </a:cxn>
              <a:cxn ang="0">
                <a:pos x="307" y="20"/>
              </a:cxn>
              <a:cxn ang="0">
                <a:pos x="298" y="18"/>
              </a:cxn>
              <a:cxn ang="0">
                <a:pos x="289" y="14"/>
              </a:cxn>
              <a:cxn ang="0">
                <a:pos x="267" y="10"/>
              </a:cxn>
              <a:cxn ang="0">
                <a:pos x="240" y="5"/>
              </a:cxn>
              <a:cxn ang="0">
                <a:pos x="211" y="1"/>
              </a:cxn>
              <a:cxn ang="0">
                <a:pos x="179" y="0"/>
              </a:cxn>
            </a:cxnLst>
            <a:rect l="0" t="0" r="r" b="b"/>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path>
            </a:pathLst>
          </a:custGeom>
          <a:noFill/>
          <a:ln w="14288">
            <a:solidFill>
              <a:srgbClr val="000000"/>
            </a:solidFill>
            <a:prstDash val="solid"/>
            <a:round/>
            <a:headEnd/>
            <a:tailEnd/>
          </a:ln>
        </p:spPr>
        <p:txBody>
          <a:bodyPr>
            <a:prstTxWarp prst="textNoShape">
              <a:avLst/>
            </a:prstTxWarp>
          </a:bodyPr>
          <a:lstStyle/>
          <a:p>
            <a:endParaRPr lang="en-GB"/>
          </a:p>
        </p:txBody>
      </p:sp>
      <p:sp>
        <p:nvSpPr>
          <p:cNvPr id="188487" name="Line 71"/>
          <p:cNvSpPr>
            <a:spLocks noChangeShapeType="1"/>
          </p:cNvSpPr>
          <p:nvPr/>
        </p:nvSpPr>
        <p:spPr bwMode="auto">
          <a:xfrm>
            <a:off x="2309298" y="4454618"/>
            <a:ext cx="92075" cy="1588"/>
          </a:xfrm>
          <a:prstGeom prst="line">
            <a:avLst/>
          </a:prstGeom>
          <a:noFill/>
          <a:ln w="34925">
            <a:solidFill>
              <a:srgbClr val="000000"/>
            </a:solidFill>
            <a:round/>
            <a:headEnd/>
            <a:tailEnd/>
          </a:ln>
        </p:spPr>
        <p:txBody>
          <a:bodyPr>
            <a:prstTxWarp prst="textNoShape">
              <a:avLst/>
            </a:prstTxWarp>
          </a:bodyPr>
          <a:lstStyle/>
          <a:p>
            <a:endParaRPr lang="en-GB"/>
          </a:p>
        </p:txBody>
      </p:sp>
      <p:sp>
        <p:nvSpPr>
          <p:cNvPr id="188488" name="Line 72"/>
          <p:cNvSpPr>
            <a:spLocks noChangeShapeType="1"/>
          </p:cNvSpPr>
          <p:nvPr/>
        </p:nvSpPr>
        <p:spPr bwMode="auto">
          <a:xfrm>
            <a:off x="2485510" y="4524468"/>
            <a:ext cx="80963" cy="1588"/>
          </a:xfrm>
          <a:prstGeom prst="line">
            <a:avLst/>
          </a:prstGeom>
          <a:noFill/>
          <a:ln w="34925">
            <a:solidFill>
              <a:srgbClr val="000000"/>
            </a:solidFill>
            <a:round/>
            <a:headEnd/>
            <a:tailEnd/>
          </a:ln>
        </p:spPr>
        <p:txBody>
          <a:bodyPr>
            <a:prstTxWarp prst="textNoShape">
              <a:avLst/>
            </a:prstTxWarp>
          </a:bodyPr>
          <a:lstStyle/>
          <a:p>
            <a:endParaRPr lang="en-GB"/>
          </a:p>
        </p:txBody>
      </p:sp>
      <p:sp>
        <p:nvSpPr>
          <p:cNvPr id="188489" name="Line 73"/>
          <p:cNvSpPr>
            <a:spLocks noChangeShapeType="1"/>
          </p:cNvSpPr>
          <p:nvPr/>
        </p:nvSpPr>
        <p:spPr bwMode="auto">
          <a:xfrm>
            <a:off x="2395023" y="4454618"/>
            <a:ext cx="93663" cy="69850"/>
          </a:xfrm>
          <a:prstGeom prst="line">
            <a:avLst/>
          </a:prstGeom>
          <a:noFill/>
          <a:ln w="34925">
            <a:solidFill>
              <a:srgbClr val="000000"/>
            </a:solidFill>
            <a:round/>
            <a:headEnd/>
            <a:tailEnd/>
          </a:ln>
        </p:spPr>
        <p:txBody>
          <a:bodyPr>
            <a:prstTxWarp prst="textNoShape">
              <a:avLst/>
            </a:prstTxWarp>
          </a:bodyPr>
          <a:lstStyle/>
          <a:p>
            <a:endParaRPr lang="en-GB"/>
          </a:p>
        </p:txBody>
      </p:sp>
      <p:sp>
        <p:nvSpPr>
          <p:cNvPr id="188490" name="Line 74"/>
          <p:cNvSpPr>
            <a:spLocks noChangeShapeType="1"/>
          </p:cNvSpPr>
          <p:nvPr/>
        </p:nvSpPr>
        <p:spPr bwMode="auto">
          <a:xfrm>
            <a:off x="2309298" y="4522880"/>
            <a:ext cx="92075" cy="1588"/>
          </a:xfrm>
          <a:prstGeom prst="line">
            <a:avLst/>
          </a:prstGeom>
          <a:noFill/>
          <a:ln w="34925">
            <a:solidFill>
              <a:srgbClr val="000000"/>
            </a:solidFill>
            <a:round/>
            <a:headEnd/>
            <a:tailEnd/>
          </a:ln>
        </p:spPr>
        <p:txBody>
          <a:bodyPr>
            <a:prstTxWarp prst="textNoShape">
              <a:avLst/>
            </a:prstTxWarp>
          </a:bodyPr>
          <a:lstStyle/>
          <a:p>
            <a:endParaRPr lang="en-GB"/>
          </a:p>
        </p:txBody>
      </p:sp>
      <p:sp>
        <p:nvSpPr>
          <p:cNvPr id="188491" name="Line 75"/>
          <p:cNvSpPr>
            <a:spLocks noChangeShapeType="1"/>
          </p:cNvSpPr>
          <p:nvPr/>
        </p:nvSpPr>
        <p:spPr bwMode="auto">
          <a:xfrm>
            <a:off x="2485510" y="4453030"/>
            <a:ext cx="80963" cy="1588"/>
          </a:xfrm>
          <a:prstGeom prst="line">
            <a:avLst/>
          </a:prstGeom>
          <a:noFill/>
          <a:ln w="34925">
            <a:solidFill>
              <a:srgbClr val="000000"/>
            </a:solidFill>
            <a:round/>
            <a:headEnd/>
            <a:tailEnd/>
          </a:ln>
        </p:spPr>
        <p:txBody>
          <a:bodyPr>
            <a:prstTxWarp prst="textNoShape">
              <a:avLst/>
            </a:prstTxWarp>
          </a:bodyPr>
          <a:lstStyle/>
          <a:p>
            <a:endParaRPr lang="en-GB"/>
          </a:p>
        </p:txBody>
      </p:sp>
      <p:sp>
        <p:nvSpPr>
          <p:cNvPr id="188492" name="Line 76"/>
          <p:cNvSpPr>
            <a:spLocks noChangeShapeType="1"/>
          </p:cNvSpPr>
          <p:nvPr/>
        </p:nvSpPr>
        <p:spPr bwMode="auto">
          <a:xfrm flipV="1">
            <a:off x="2395023" y="4453030"/>
            <a:ext cx="93663" cy="69850"/>
          </a:xfrm>
          <a:prstGeom prst="line">
            <a:avLst/>
          </a:prstGeom>
          <a:noFill/>
          <a:ln w="34925">
            <a:solidFill>
              <a:srgbClr val="000000"/>
            </a:solidFill>
            <a:round/>
            <a:headEnd/>
            <a:tailEnd/>
          </a:ln>
        </p:spPr>
        <p:txBody>
          <a:bodyPr>
            <a:prstTxWarp prst="textNoShape">
              <a:avLst/>
            </a:prstTxWarp>
          </a:bodyPr>
          <a:lstStyle/>
          <a:p>
            <a:endParaRPr lang="en-GB"/>
          </a:p>
        </p:txBody>
      </p:sp>
      <p:sp>
        <p:nvSpPr>
          <p:cNvPr id="188496" name="Line 80"/>
          <p:cNvSpPr>
            <a:spLocks noChangeShapeType="1"/>
          </p:cNvSpPr>
          <p:nvPr/>
        </p:nvSpPr>
        <p:spPr bwMode="auto">
          <a:xfrm>
            <a:off x="3955535" y="4668930"/>
            <a:ext cx="1588" cy="76200"/>
          </a:xfrm>
          <a:prstGeom prst="line">
            <a:avLst/>
          </a:prstGeom>
          <a:noFill/>
          <a:ln w="14288">
            <a:solidFill>
              <a:srgbClr val="000000"/>
            </a:solidFill>
            <a:round/>
            <a:headEnd/>
            <a:tailEnd/>
          </a:ln>
        </p:spPr>
        <p:txBody>
          <a:bodyPr>
            <a:prstTxWarp prst="textNoShape">
              <a:avLst/>
            </a:prstTxWarp>
          </a:bodyPr>
          <a:lstStyle/>
          <a:p>
            <a:endParaRPr lang="en-GB"/>
          </a:p>
        </p:txBody>
      </p:sp>
      <p:sp>
        <p:nvSpPr>
          <p:cNvPr id="188505" name="Line 89"/>
          <p:cNvSpPr>
            <a:spLocks noChangeShapeType="1"/>
          </p:cNvSpPr>
          <p:nvPr/>
        </p:nvSpPr>
        <p:spPr bwMode="auto">
          <a:xfrm>
            <a:off x="2001323" y="4049805"/>
            <a:ext cx="1588" cy="868363"/>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506" name="Line 90"/>
          <p:cNvSpPr>
            <a:spLocks noChangeShapeType="1"/>
          </p:cNvSpPr>
          <p:nvPr/>
        </p:nvSpPr>
        <p:spPr bwMode="auto">
          <a:xfrm>
            <a:off x="1771135" y="4049805"/>
            <a:ext cx="230188" cy="1588"/>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507" name="Line 91"/>
          <p:cNvSpPr>
            <a:spLocks noChangeShapeType="1"/>
          </p:cNvSpPr>
          <p:nvPr/>
        </p:nvSpPr>
        <p:spPr bwMode="auto">
          <a:xfrm>
            <a:off x="1771135" y="4559393"/>
            <a:ext cx="230188" cy="1588"/>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508" name="Line 92"/>
          <p:cNvSpPr>
            <a:spLocks noChangeShapeType="1"/>
          </p:cNvSpPr>
          <p:nvPr/>
        </p:nvSpPr>
        <p:spPr bwMode="auto">
          <a:xfrm>
            <a:off x="1771135" y="4913405"/>
            <a:ext cx="230188" cy="1588"/>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509" name="Line 93"/>
          <p:cNvSpPr>
            <a:spLocks noChangeShapeType="1"/>
          </p:cNvSpPr>
          <p:nvPr/>
        </p:nvSpPr>
        <p:spPr bwMode="auto">
          <a:xfrm>
            <a:off x="2001323" y="4505418"/>
            <a:ext cx="184150" cy="1588"/>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510" name="Line 94"/>
          <p:cNvSpPr>
            <a:spLocks noChangeShapeType="1"/>
          </p:cNvSpPr>
          <p:nvPr/>
        </p:nvSpPr>
        <p:spPr bwMode="auto">
          <a:xfrm>
            <a:off x="2707760" y="4524468"/>
            <a:ext cx="182563" cy="1588"/>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511" name="Line 95"/>
          <p:cNvSpPr>
            <a:spLocks noChangeShapeType="1"/>
          </p:cNvSpPr>
          <p:nvPr/>
        </p:nvSpPr>
        <p:spPr bwMode="auto">
          <a:xfrm>
            <a:off x="2893498" y="4140293"/>
            <a:ext cx="1588" cy="777875"/>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512" name="Line 96"/>
          <p:cNvSpPr>
            <a:spLocks noChangeShapeType="1"/>
          </p:cNvSpPr>
          <p:nvPr/>
        </p:nvSpPr>
        <p:spPr bwMode="auto">
          <a:xfrm>
            <a:off x="2661723" y="4140293"/>
            <a:ext cx="228600" cy="1588"/>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513" name="Line 97"/>
          <p:cNvSpPr>
            <a:spLocks noChangeShapeType="1"/>
          </p:cNvSpPr>
          <p:nvPr/>
        </p:nvSpPr>
        <p:spPr bwMode="auto">
          <a:xfrm>
            <a:off x="2661723" y="4918168"/>
            <a:ext cx="228600" cy="1588"/>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514" name="Freeform 98"/>
          <p:cNvSpPr>
            <a:spLocks/>
          </p:cNvSpPr>
          <p:nvPr/>
        </p:nvSpPr>
        <p:spPr bwMode="auto">
          <a:xfrm>
            <a:off x="1371085" y="4380005"/>
            <a:ext cx="395288" cy="330200"/>
          </a:xfrm>
          <a:custGeom>
            <a:avLst/>
            <a:gdLst/>
            <a:ahLst/>
            <a:cxnLst>
              <a:cxn ang="0">
                <a:pos x="70" y="14"/>
              </a:cxn>
              <a:cxn ang="0">
                <a:pos x="70" y="14"/>
              </a:cxn>
              <a:cxn ang="0">
                <a:pos x="73" y="14"/>
              </a:cxn>
              <a:cxn ang="0">
                <a:pos x="75" y="12"/>
              </a:cxn>
              <a:cxn ang="0">
                <a:pos x="79" y="11"/>
              </a:cxn>
              <a:cxn ang="0">
                <a:pos x="83" y="10"/>
              </a:cxn>
              <a:cxn ang="0">
                <a:pos x="88" y="9"/>
              </a:cxn>
              <a:cxn ang="0">
                <a:pos x="95" y="8"/>
              </a:cxn>
              <a:cxn ang="0">
                <a:pos x="103" y="5"/>
              </a:cxn>
              <a:cxn ang="0">
                <a:pos x="111" y="4"/>
              </a:cxn>
              <a:cxn ang="0">
                <a:pos x="121" y="3"/>
              </a:cxn>
              <a:cxn ang="0">
                <a:pos x="132" y="2"/>
              </a:cxn>
              <a:cxn ang="0">
                <a:pos x="144" y="1"/>
              </a:cxn>
              <a:cxn ang="0">
                <a:pos x="157" y="0"/>
              </a:cxn>
              <a:cxn ang="0">
                <a:pos x="170" y="0"/>
              </a:cxn>
              <a:cxn ang="0">
                <a:pos x="185" y="0"/>
              </a:cxn>
              <a:cxn ang="0">
                <a:pos x="201" y="0"/>
              </a:cxn>
              <a:cxn ang="0">
                <a:pos x="208" y="28"/>
              </a:cxn>
              <a:cxn ang="0">
                <a:pos x="210" y="29"/>
              </a:cxn>
              <a:cxn ang="0">
                <a:pos x="216" y="32"/>
              </a:cxn>
              <a:cxn ang="0">
                <a:pos x="222" y="39"/>
              </a:cxn>
              <a:cxn ang="0">
                <a:pos x="226" y="50"/>
              </a:cxn>
              <a:cxn ang="0">
                <a:pos x="240" y="115"/>
              </a:cxn>
              <a:cxn ang="0">
                <a:pos x="247" y="143"/>
              </a:cxn>
              <a:cxn ang="0">
                <a:pos x="247" y="146"/>
              </a:cxn>
              <a:cxn ang="0">
                <a:pos x="248" y="150"/>
              </a:cxn>
              <a:cxn ang="0">
                <a:pos x="248" y="159"/>
              </a:cxn>
              <a:cxn ang="0">
                <a:pos x="244" y="169"/>
              </a:cxn>
              <a:cxn ang="0">
                <a:pos x="0" y="162"/>
              </a:cxn>
              <a:cxn ang="0">
                <a:pos x="25" y="149"/>
              </a:cxn>
              <a:cxn ang="0">
                <a:pos x="25" y="28"/>
              </a:cxn>
              <a:cxn ang="0">
                <a:pos x="26" y="27"/>
              </a:cxn>
              <a:cxn ang="0">
                <a:pos x="28" y="25"/>
              </a:cxn>
              <a:cxn ang="0">
                <a:pos x="32" y="24"/>
              </a:cxn>
              <a:cxn ang="0">
                <a:pos x="37" y="22"/>
              </a:cxn>
              <a:cxn ang="0">
                <a:pos x="42" y="22"/>
              </a:cxn>
              <a:cxn ang="0">
                <a:pos x="49" y="22"/>
              </a:cxn>
              <a:cxn ang="0">
                <a:pos x="58" y="23"/>
              </a:cxn>
              <a:cxn ang="0">
                <a:pos x="68" y="27"/>
              </a:cxn>
            </a:cxnLst>
            <a:rect l="0" t="0" r="r" b="b"/>
            <a:pathLst>
              <a:path w="249" h="208">
                <a:moveTo>
                  <a:pt x="68" y="27"/>
                </a:moveTo>
                <a:lnTo>
                  <a:pt x="70" y="14"/>
                </a:lnTo>
                <a:lnTo>
                  <a:pt x="70" y="14"/>
                </a:lnTo>
                <a:lnTo>
                  <a:pt x="70" y="14"/>
                </a:lnTo>
                <a:lnTo>
                  <a:pt x="72" y="14"/>
                </a:lnTo>
                <a:lnTo>
                  <a:pt x="73" y="14"/>
                </a:lnTo>
                <a:lnTo>
                  <a:pt x="74" y="12"/>
                </a:lnTo>
                <a:lnTo>
                  <a:pt x="75" y="12"/>
                </a:lnTo>
                <a:lnTo>
                  <a:pt x="76" y="12"/>
                </a:lnTo>
                <a:lnTo>
                  <a:pt x="79" y="11"/>
                </a:lnTo>
                <a:lnTo>
                  <a:pt x="81" y="11"/>
                </a:lnTo>
                <a:lnTo>
                  <a:pt x="83" y="10"/>
                </a:lnTo>
                <a:lnTo>
                  <a:pt x="86" y="9"/>
                </a:lnTo>
                <a:lnTo>
                  <a:pt x="88" y="9"/>
                </a:lnTo>
                <a:lnTo>
                  <a:pt x="91" y="8"/>
                </a:lnTo>
                <a:lnTo>
                  <a:pt x="95" y="8"/>
                </a:lnTo>
                <a:lnTo>
                  <a:pt x="98" y="7"/>
                </a:lnTo>
                <a:lnTo>
                  <a:pt x="103" y="5"/>
                </a:lnTo>
                <a:lnTo>
                  <a:pt x="107" y="5"/>
                </a:lnTo>
                <a:lnTo>
                  <a:pt x="111" y="4"/>
                </a:lnTo>
                <a:lnTo>
                  <a:pt x="116" y="4"/>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4"/>
                </a:lnTo>
                <a:lnTo>
                  <a:pt x="208" y="28"/>
                </a:lnTo>
                <a:lnTo>
                  <a:pt x="208" y="28"/>
                </a:lnTo>
                <a:lnTo>
                  <a:pt x="210" y="29"/>
                </a:lnTo>
                <a:lnTo>
                  <a:pt x="213" y="31"/>
                </a:lnTo>
                <a:lnTo>
                  <a:pt x="216" y="32"/>
                </a:lnTo>
                <a:lnTo>
                  <a:pt x="220" y="36"/>
                </a:lnTo>
                <a:lnTo>
                  <a:pt x="222" y="39"/>
                </a:lnTo>
                <a:lnTo>
                  <a:pt x="224" y="44"/>
                </a:lnTo>
                <a:lnTo>
                  <a:pt x="226" y="50"/>
                </a:lnTo>
                <a:lnTo>
                  <a:pt x="245" y="67"/>
                </a:lnTo>
                <a:lnTo>
                  <a:pt x="240" y="115"/>
                </a:lnTo>
                <a:lnTo>
                  <a:pt x="208" y="132"/>
                </a:lnTo>
                <a:lnTo>
                  <a:pt x="247" y="143"/>
                </a:lnTo>
                <a:lnTo>
                  <a:pt x="247" y="143"/>
                </a:lnTo>
                <a:lnTo>
                  <a:pt x="247" y="146"/>
                </a:lnTo>
                <a:lnTo>
                  <a:pt x="248" y="148"/>
                </a:lnTo>
                <a:lnTo>
                  <a:pt x="248" y="150"/>
                </a:lnTo>
                <a:lnTo>
                  <a:pt x="249" y="154"/>
                </a:lnTo>
                <a:lnTo>
                  <a:pt x="248" y="159"/>
                </a:lnTo>
                <a:lnTo>
                  <a:pt x="247" y="163"/>
                </a:lnTo>
                <a:lnTo>
                  <a:pt x="244" y="169"/>
                </a:lnTo>
                <a:lnTo>
                  <a:pt x="144" y="208"/>
                </a:lnTo>
                <a:lnTo>
                  <a:pt x="0" y="162"/>
                </a:lnTo>
                <a:lnTo>
                  <a:pt x="3" y="157"/>
                </a:lnTo>
                <a:lnTo>
                  <a:pt x="25" y="149"/>
                </a:lnTo>
                <a:lnTo>
                  <a:pt x="25" y="28"/>
                </a:lnTo>
                <a:lnTo>
                  <a:pt x="25" y="28"/>
                </a:lnTo>
                <a:lnTo>
                  <a:pt x="25" y="28"/>
                </a:lnTo>
                <a:lnTo>
                  <a:pt x="26" y="27"/>
                </a:lnTo>
                <a:lnTo>
                  <a:pt x="27" y="27"/>
                </a:lnTo>
                <a:lnTo>
                  <a:pt x="28" y="25"/>
                </a:lnTo>
                <a:lnTo>
                  <a:pt x="31" y="24"/>
                </a:lnTo>
                <a:lnTo>
                  <a:pt x="32" y="24"/>
                </a:lnTo>
                <a:lnTo>
                  <a:pt x="34" y="23"/>
                </a:lnTo>
                <a:lnTo>
                  <a:pt x="37" y="22"/>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prstTxWarp prst="textNoShape">
              <a:avLst/>
            </a:prstTxWarp>
          </a:bodyPr>
          <a:lstStyle/>
          <a:p>
            <a:endParaRPr lang="en-GB"/>
          </a:p>
        </p:txBody>
      </p:sp>
      <p:sp>
        <p:nvSpPr>
          <p:cNvPr id="188515" name="Freeform 99"/>
          <p:cNvSpPr>
            <a:spLocks/>
          </p:cNvSpPr>
          <p:nvPr/>
        </p:nvSpPr>
        <p:spPr bwMode="auto">
          <a:xfrm>
            <a:off x="1509198" y="4403818"/>
            <a:ext cx="125413" cy="144463"/>
          </a:xfrm>
          <a:custGeom>
            <a:avLst/>
            <a:gdLst/>
            <a:ahLst/>
            <a:cxnLst>
              <a:cxn ang="0">
                <a:pos x="78" y="3"/>
              </a:cxn>
              <a:cxn ang="0">
                <a:pos x="78" y="3"/>
              </a:cxn>
              <a:cxn ang="0">
                <a:pos x="77" y="3"/>
              </a:cxn>
              <a:cxn ang="0">
                <a:pos x="74" y="2"/>
              </a:cxn>
              <a:cxn ang="0">
                <a:pos x="72" y="2"/>
              </a:cxn>
              <a:cxn ang="0">
                <a:pos x="69" y="1"/>
              </a:cxn>
              <a:cxn ang="0">
                <a:pos x="65" y="1"/>
              </a:cxn>
              <a:cxn ang="0">
                <a:pos x="60" y="1"/>
              </a:cxn>
              <a:cxn ang="0">
                <a:pos x="56" y="0"/>
              </a:cxn>
              <a:cxn ang="0">
                <a:pos x="50" y="0"/>
              </a:cxn>
              <a:cxn ang="0">
                <a:pos x="44" y="0"/>
              </a:cxn>
              <a:cxn ang="0">
                <a:pos x="38" y="1"/>
              </a:cxn>
              <a:cxn ang="0">
                <a:pos x="31" y="2"/>
              </a:cxn>
              <a:cxn ang="0">
                <a:pos x="25" y="3"/>
              </a:cxn>
              <a:cxn ang="0">
                <a:pos x="18" y="6"/>
              </a:cxn>
              <a:cxn ang="0">
                <a:pos x="11" y="8"/>
              </a:cxn>
              <a:cxn ang="0">
                <a:pos x="4" y="10"/>
              </a:cxn>
              <a:cxn ang="0">
                <a:pos x="4" y="13"/>
              </a:cxn>
              <a:cxn ang="0">
                <a:pos x="3" y="17"/>
              </a:cxn>
              <a:cxn ang="0">
                <a:pos x="1" y="26"/>
              </a:cxn>
              <a:cxn ang="0">
                <a:pos x="0" y="35"/>
              </a:cxn>
              <a:cxn ang="0">
                <a:pos x="0" y="47"/>
              </a:cxn>
              <a:cxn ang="0">
                <a:pos x="0" y="59"/>
              </a:cxn>
              <a:cxn ang="0">
                <a:pos x="2" y="73"/>
              </a:cxn>
              <a:cxn ang="0">
                <a:pos x="6" y="89"/>
              </a:cxn>
              <a:cxn ang="0">
                <a:pos x="7" y="89"/>
              </a:cxn>
              <a:cxn ang="0">
                <a:pos x="8" y="89"/>
              </a:cxn>
              <a:cxn ang="0">
                <a:pos x="9" y="87"/>
              </a:cxn>
              <a:cxn ang="0">
                <a:pos x="11" y="87"/>
              </a:cxn>
              <a:cxn ang="0">
                <a:pos x="15" y="87"/>
              </a:cxn>
              <a:cxn ang="0">
                <a:pos x="18" y="87"/>
              </a:cxn>
              <a:cxn ang="0">
                <a:pos x="22" y="87"/>
              </a:cxn>
              <a:cxn ang="0">
                <a:pos x="27" y="87"/>
              </a:cxn>
              <a:cxn ang="0">
                <a:pos x="32" y="86"/>
              </a:cxn>
              <a:cxn ang="0">
                <a:pos x="38" y="87"/>
              </a:cxn>
              <a:cxn ang="0">
                <a:pos x="44" y="87"/>
              </a:cxn>
              <a:cxn ang="0">
                <a:pos x="50" y="87"/>
              </a:cxn>
              <a:cxn ang="0">
                <a:pos x="57" y="87"/>
              </a:cxn>
              <a:cxn ang="0">
                <a:pos x="64" y="89"/>
              </a:cxn>
              <a:cxn ang="0">
                <a:pos x="71" y="90"/>
              </a:cxn>
              <a:cxn ang="0">
                <a:pos x="79" y="91"/>
              </a:cxn>
              <a:cxn ang="0">
                <a:pos x="79" y="87"/>
              </a:cxn>
              <a:cxn ang="0">
                <a:pos x="78" y="80"/>
              </a:cxn>
              <a:cxn ang="0">
                <a:pos x="77" y="70"/>
              </a:cxn>
              <a:cxn ang="0">
                <a:pos x="76" y="57"/>
              </a:cxn>
              <a:cxn ang="0">
                <a:pos x="76" y="43"/>
              </a:cxn>
              <a:cxn ang="0">
                <a:pos x="76" y="28"/>
              </a:cxn>
              <a:cxn ang="0">
                <a:pos x="77" y="15"/>
              </a:cxn>
              <a:cxn ang="0">
                <a:pos x="78" y="3"/>
              </a:cxn>
            </a:cxnLst>
            <a:rect l="0" t="0" r="r" b="b"/>
            <a:pathLst>
              <a:path w="79" h="91">
                <a:moveTo>
                  <a:pt x="78" y="3"/>
                </a:moveTo>
                <a:lnTo>
                  <a:pt x="78" y="3"/>
                </a:lnTo>
                <a:lnTo>
                  <a:pt x="77" y="3"/>
                </a:lnTo>
                <a:lnTo>
                  <a:pt x="74" y="2"/>
                </a:lnTo>
                <a:lnTo>
                  <a:pt x="72" y="2"/>
                </a:lnTo>
                <a:lnTo>
                  <a:pt x="69" y="1"/>
                </a:lnTo>
                <a:lnTo>
                  <a:pt x="65" y="1"/>
                </a:lnTo>
                <a:lnTo>
                  <a:pt x="60" y="1"/>
                </a:lnTo>
                <a:lnTo>
                  <a:pt x="56" y="0"/>
                </a:lnTo>
                <a:lnTo>
                  <a:pt x="50" y="0"/>
                </a:lnTo>
                <a:lnTo>
                  <a:pt x="44" y="0"/>
                </a:lnTo>
                <a:lnTo>
                  <a:pt x="38" y="1"/>
                </a:lnTo>
                <a:lnTo>
                  <a:pt x="31" y="2"/>
                </a:lnTo>
                <a:lnTo>
                  <a:pt x="25" y="3"/>
                </a:lnTo>
                <a:lnTo>
                  <a:pt x="18" y="6"/>
                </a:lnTo>
                <a:lnTo>
                  <a:pt x="11" y="8"/>
                </a:lnTo>
                <a:lnTo>
                  <a:pt x="4" y="10"/>
                </a:lnTo>
                <a:lnTo>
                  <a:pt x="4" y="13"/>
                </a:lnTo>
                <a:lnTo>
                  <a:pt x="3" y="17"/>
                </a:lnTo>
                <a:lnTo>
                  <a:pt x="1" y="26"/>
                </a:lnTo>
                <a:lnTo>
                  <a:pt x="0" y="35"/>
                </a:lnTo>
                <a:lnTo>
                  <a:pt x="0" y="47"/>
                </a:lnTo>
                <a:lnTo>
                  <a:pt x="0" y="59"/>
                </a:lnTo>
                <a:lnTo>
                  <a:pt x="2" y="73"/>
                </a:lnTo>
                <a:lnTo>
                  <a:pt x="6" y="89"/>
                </a:lnTo>
                <a:lnTo>
                  <a:pt x="7" y="89"/>
                </a:lnTo>
                <a:lnTo>
                  <a:pt x="8" y="89"/>
                </a:lnTo>
                <a:lnTo>
                  <a:pt x="9" y="87"/>
                </a:lnTo>
                <a:lnTo>
                  <a:pt x="11" y="87"/>
                </a:lnTo>
                <a:lnTo>
                  <a:pt x="15" y="87"/>
                </a:lnTo>
                <a:lnTo>
                  <a:pt x="18" y="87"/>
                </a:lnTo>
                <a:lnTo>
                  <a:pt x="22" y="87"/>
                </a:lnTo>
                <a:lnTo>
                  <a:pt x="27" y="87"/>
                </a:lnTo>
                <a:lnTo>
                  <a:pt x="32" y="86"/>
                </a:lnTo>
                <a:lnTo>
                  <a:pt x="38" y="87"/>
                </a:lnTo>
                <a:lnTo>
                  <a:pt x="44" y="87"/>
                </a:lnTo>
                <a:lnTo>
                  <a:pt x="50" y="87"/>
                </a:lnTo>
                <a:lnTo>
                  <a:pt x="57" y="87"/>
                </a:lnTo>
                <a:lnTo>
                  <a:pt x="64" y="89"/>
                </a:lnTo>
                <a:lnTo>
                  <a:pt x="71" y="90"/>
                </a:lnTo>
                <a:lnTo>
                  <a:pt x="79" y="91"/>
                </a:lnTo>
                <a:lnTo>
                  <a:pt x="79" y="87"/>
                </a:lnTo>
                <a:lnTo>
                  <a:pt x="78" y="80"/>
                </a:lnTo>
                <a:lnTo>
                  <a:pt x="77" y="70"/>
                </a:lnTo>
                <a:lnTo>
                  <a:pt x="76" y="57"/>
                </a:lnTo>
                <a:lnTo>
                  <a:pt x="76" y="43"/>
                </a:lnTo>
                <a:lnTo>
                  <a:pt x="76" y="28"/>
                </a:lnTo>
                <a:lnTo>
                  <a:pt x="77" y="15"/>
                </a:lnTo>
                <a:lnTo>
                  <a:pt x="78" y="3"/>
                </a:lnTo>
                <a:close/>
              </a:path>
            </a:pathLst>
          </a:custGeom>
          <a:solidFill>
            <a:srgbClr val="333333"/>
          </a:solidFill>
          <a:ln w="9525">
            <a:noFill/>
            <a:round/>
            <a:headEnd/>
            <a:tailEnd/>
          </a:ln>
        </p:spPr>
        <p:txBody>
          <a:bodyPr>
            <a:prstTxWarp prst="textNoShape">
              <a:avLst/>
            </a:prstTxWarp>
          </a:bodyPr>
          <a:lstStyle/>
          <a:p>
            <a:endParaRPr lang="en-GB"/>
          </a:p>
        </p:txBody>
      </p:sp>
      <p:sp>
        <p:nvSpPr>
          <p:cNvPr id="188516" name="Freeform 100"/>
          <p:cNvSpPr>
            <a:spLocks/>
          </p:cNvSpPr>
          <p:nvPr/>
        </p:nvSpPr>
        <p:spPr bwMode="auto">
          <a:xfrm>
            <a:off x="1521898" y="4441918"/>
            <a:ext cx="209550" cy="142875"/>
          </a:xfrm>
          <a:custGeom>
            <a:avLst/>
            <a:gdLst/>
            <a:ahLst/>
            <a:cxnLst>
              <a:cxn ang="0">
                <a:pos x="1" y="68"/>
              </a:cxn>
              <a:cxn ang="0">
                <a:pos x="0" y="80"/>
              </a:cxn>
              <a:cxn ang="0">
                <a:pos x="86" y="90"/>
              </a:cxn>
              <a:cxn ang="0">
                <a:pos x="86" y="90"/>
              </a:cxn>
              <a:cxn ang="0">
                <a:pos x="89" y="89"/>
              </a:cxn>
              <a:cxn ang="0">
                <a:pos x="91" y="88"/>
              </a:cxn>
              <a:cxn ang="0">
                <a:pos x="94" y="86"/>
              </a:cxn>
              <a:cxn ang="0">
                <a:pos x="98" y="83"/>
              </a:cxn>
              <a:cxn ang="0">
                <a:pos x="103" y="80"/>
              </a:cxn>
              <a:cxn ang="0">
                <a:pos x="107" y="76"/>
              </a:cxn>
              <a:cxn ang="0">
                <a:pos x="112" y="72"/>
              </a:cxn>
              <a:cxn ang="0">
                <a:pos x="117" y="67"/>
              </a:cxn>
              <a:cxn ang="0">
                <a:pos x="121" y="61"/>
              </a:cxn>
              <a:cxn ang="0">
                <a:pos x="125" y="55"/>
              </a:cxn>
              <a:cxn ang="0">
                <a:pos x="128" y="48"/>
              </a:cxn>
              <a:cxn ang="0">
                <a:pos x="131" y="40"/>
              </a:cxn>
              <a:cxn ang="0">
                <a:pos x="132" y="32"/>
              </a:cxn>
              <a:cxn ang="0">
                <a:pos x="132" y="24"/>
              </a:cxn>
              <a:cxn ang="0">
                <a:pos x="129" y="14"/>
              </a:cxn>
              <a:cxn ang="0">
                <a:pos x="129" y="13"/>
              </a:cxn>
              <a:cxn ang="0">
                <a:pos x="128" y="12"/>
              </a:cxn>
              <a:cxn ang="0">
                <a:pos x="127" y="10"/>
              </a:cxn>
              <a:cxn ang="0">
                <a:pos x="126" y="7"/>
              </a:cxn>
              <a:cxn ang="0">
                <a:pos x="124" y="5"/>
              </a:cxn>
              <a:cxn ang="0">
                <a:pos x="120" y="3"/>
              </a:cxn>
              <a:cxn ang="0">
                <a:pos x="117" y="2"/>
              </a:cxn>
              <a:cxn ang="0">
                <a:pos x="113" y="0"/>
              </a:cxn>
              <a:cxn ang="0">
                <a:pos x="113" y="3"/>
              </a:cxn>
              <a:cxn ang="0">
                <a:pos x="114" y="6"/>
              </a:cxn>
              <a:cxn ang="0">
                <a:pos x="117" y="12"/>
              </a:cxn>
              <a:cxn ang="0">
                <a:pos x="118" y="20"/>
              </a:cxn>
              <a:cxn ang="0">
                <a:pos x="118" y="30"/>
              </a:cxn>
              <a:cxn ang="0">
                <a:pos x="117" y="40"/>
              </a:cxn>
              <a:cxn ang="0">
                <a:pos x="114" y="52"/>
              </a:cxn>
              <a:cxn ang="0">
                <a:pos x="108" y="65"/>
              </a:cxn>
              <a:cxn ang="0">
                <a:pos x="108" y="65"/>
              </a:cxn>
              <a:cxn ang="0">
                <a:pos x="108" y="65"/>
              </a:cxn>
              <a:cxn ang="0">
                <a:pos x="107" y="66"/>
              </a:cxn>
              <a:cxn ang="0">
                <a:pos x="106" y="67"/>
              </a:cxn>
              <a:cxn ang="0">
                <a:pos x="105" y="67"/>
              </a:cxn>
              <a:cxn ang="0">
                <a:pos x="103" y="68"/>
              </a:cxn>
              <a:cxn ang="0">
                <a:pos x="100" y="69"/>
              </a:cxn>
              <a:cxn ang="0">
                <a:pos x="98" y="70"/>
              </a:cxn>
              <a:cxn ang="0">
                <a:pos x="96" y="72"/>
              </a:cxn>
              <a:cxn ang="0">
                <a:pos x="92" y="73"/>
              </a:cxn>
              <a:cxn ang="0">
                <a:pos x="90" y="73"/>
              </a:cxn>
              <a:cxn ang="0">
                <a:pos x="85" y="74"/>
              </a:cxn>
              <a:cxn ang="0">
                <a:pos x="82" y="74"/>
              </a:cxn>
              <a:cxn ang="0">
                <a:pos x="78" y="74"/>
              </a:cxn>
              <a:cxn ang="0">
                <a:pos x="73" y="73"/>
              </a:cxn>
              <a:cxn ang="0">
                <a:pos x="69" y="73"/>
              </a:cxn>
              <a:cxn ang="0">
                <a:pos x="69" y="84"/>
              </a:cxn>
              <a:cxn ang="0">
                <a:pos x="3" y="77"/>
              </a:cxn>
              <a:cxn ang="0">
                <a:pos x="1" y="68"/>
              </a:cxn>
            </a:cxnLst>
            <a:rect l="0" t="0" r="r" b="b"/>
            <a:pathLst>
              <a:path w="132" h="90">
                <a:moveTo>
                  <a:pt x="1" y="68"/>
                </a:moveTo>
                <a:lnTo>
                  <a:pt x="0" y="80"/>
                </a:lnTo>
                <a:lnTo>
                  <a:pt x="86" y="90"/>
                </a:lnTo>
                <a:lnTo>
                  <a:pt x="86" y="90"/>
                </a:lnTo>
                <a:lnTo>
                  <a:pt x="89" y="89"/>
                </a:lnTo>
                <a:lnTo>
                  <a:pt x="91" y="88"/>
                </a:lnTo>
                <a:lnTo>
                  <a:pt x="94" y="86"/>
                </a:lnTo>
                <a:lnTo>
                  <a:pt x="98" y="83"/>
                </a:lnTo>
                <a:lnTo>
                  <a:pt x="103" y="80"/>
                </a:lnTo>
                <a:lnTo>
                  <a:pt x="107" y="76"/>
                </a:lnTo>
                <a:lnTo>
                  <a:pt x="112" y="72"/>
                </a:lnTo>
                <a:lnTo>
                  <a:pt x="117" y="67"/>
                </a:lnTo>
                <a:lnTo>
                  <a:pt x="121" y="61"/>
                </a:lnTo>
                <a:lnTo>
                  <a:pt x="125" y="55"/>
                </a:lnTo>
                <a:lnTo>
                  <a:pt x="128" y="48"/>
                </a:lnTo>
                <a:lnTo>
                  <a:pt x="131" y="40"/>
                </a:lnTo>
                <a:lnTo>
                  <a:pt x="132" y="32"/>
                </a:lnTo>
                <a:lnTo>
                  <a:pt x="132" y="24"/>
                </a:lnTo>
                <a:lnTo>
                  <a:pt x="129" y="14"/>
                </a:lnTo>
                <a:lnTo>
                  <a:pt x="129" y="13"/>
                </a:lnTo>
                <a:lnTo>
                  <a:pt x="128" y="12"/>
                </a:lnTo>
                <a:lnTo>
                  <a:pt x="127" y="10"/>
                </a:lnTo>
                <a:lnTo>
                  <a:pt x="126" y="7"/>
                </a:lnTo>
                <a:lnTo>
                  <a:pt x="124" y="5"/>
                </a:lnTo>
                <a:lnTo>
                  <a:pt x="120" y="3"/>
                </a:lnTo>
                <a:lnTo>
                  <a:pt x="117" y="2"/>
                </a:lnTo>
                <a:lnTo>
                  <a:pt x="113" y="0"/>
                </a:lnTo>
                <a:lnTo>
                  <a:pt x="113" y="3"/>
                </a:lnTo>
                <a:lnTo>
                  <a:pt x="114" y="6"/>
                </a:lnTo>
                <a:lnTo>
                  <a:pt x="117" y="12"/>
                </a:lnTo>
                <a:lnTo>
                  <a:pt x="118" y="20"/>
                </a:lnTo>
                <a:lnTo>
                  <a:pt x="118" y="30"/>
                </a:lnTo>
                <a:lnTo>
                  <a:pt x="117" y="40"/>
                </a:lnTo>
                <a:lnTo>
                  <a:pt x="114" y="52"/>
                </a:lnTo>
                <a:lnTo>
                  <a:pt x="108" y="65"/>
                </a:lnTo>
                <a:lnTo>
                  <a:pt x="108" y="65"/>
                </a:lnTo>
                <a:lnTo>
                  <a:pt x="108" y="65"/>
                </a:lnTo>
                <a:lnTo>
                  <a:pt x="107" y="66"/>
                </a:lnTo>
                <a:lnTo>
                  <a:pt x="106" y="67"/>
                </a:lnTo>
                <a:lnTo>
                  <a:pt x="105" y="67"/>
                </a:lnTo>
                <a:lnTo>
                  <a:pt x="103" y="68"/>
                </a:lnTo>
                <a:lnTo>
                  <a:pt x="100" y="69"/>
                </a:lnTo>
                <a:lnTo>
                  <a:pt x="98" y="70"/>
                </a:lnTo>
                <a:lnTo>
                  <a:pt x="96" y="72"/>
                </a:lnTo>
                <a:lnTo>
                  <a:pt x="92" y="73"/>
                </a:lnTo>
                <a:lnTo>
                  <a:pt x="90" y="73"/>
                </a:lnTo>
                <a:lnTo>
                  <a:pt x="85" y="74"/>
                </a:lnTo>
                <a:lnTo>
                  <a:pt x="82" y="74"/>
                </a:lnTo>
                <a:lnTo>
                  <a:pt x="78" y="74"/>
                </a:lnTo>
                <a:lnTo>
                  <a:pt x="73" y="73"/>
                </a:lnTo>
                <a:lnTo>
                  <a:pt x="69" y="73"/>
                </a:lnTo>
                <a:lnTo>
                  <a:pt x="69" y="84"/>
                </a:lnTo>
                <a:lnTo>
                  <a:pt x="3" y="77"/>
                </a:lnTo>
                <a:lnTo>
                  <a:pt x="1" y="68"/>
                </a:lnTo>
                <a:close/>
              </a:path>
            </a:pathLst>
          </a:custGeom>
          <a:solidFill>
            <a:srgbClr val="99D8D8"/>
          </a:solidFill>
          <a:ln w="9525">
            <a:noFill/>
            <a:round/>
            <a:headEnd/>
            <a:tailEnd/>
          </a:ln>
        </p:spPr>
        <p:txBody>
          <a:bodyPr>
            <a:prstTxWarp prst="textNoShape">
              <a:avLst/>
            </a:prstTxWarp>
          </a:bodyPr>
          <a:lstStyle/>
          <a:p>
            <a:endParaRPr lang="en-GB"/>
          </a:p>
        </p:txBody>
      </p:sp>
      <p:sp>
        <p:nvSpPr>
          <p:cNvPr id="188517" name="Freeform 101"/>
          <p:cNvSpPr>
            <a:spLocks/>
          </p:cNvSpPr>
          <p:nvPr/>
        </p:nvSpPr>
        <p:spPr bwMode="auto">
          <a:xfrm>
            <a:off x="1496498" y="4583205"/>
            <a:ext cx="152400" cy="50800"/>
          </a:xfrm>
          <a:custGeom>
            <a:avLst/>
            <a:gdLst/>
            <a:ahLst/>
            <a:cxnLst>
              <a:cxn ang="0">
                <a:pos x="96" y="12"/>
              </a:cxn>
              <a:cxn ang="0">
                <a:pos x="1" y="0"/>
              </a:cxn>
              <a:cxn ang="0">
                <a:pos x="0" y="12"/>
              </a:cxn>
              <a:cxn ang="0">
                <a:pos x="93" y="32"/>
              </a:cxn>
              <a:cxn ang="0">
                <a:pos x="96" y="12"/>
              </a:cxn>
            </a:cxnLst>
            <a:rect l="0" t="0" r="r" b="b"/>
            <a:pathLst>
              <a:path w="96" h="32">
                <a:moveTo>
                  <a:pt x="96" y="12"/>
                </a:moveTo>
                <a:lnTo>
                  <a:pt x="1" y="0"/>
                </a:lnTo>
                <a:lnTo>
                  <a:pt x="0" y="12"/>
                </a:lnTo>
                <a:lnTo>
                  <a:pt x="93" y="32"/>
                </a:lnTo>
                <a:lnTo>
                  <a:pt x="96" y="12"/>
                </a:lnTo>
                <a:close/>
              </a:path>
            </a:pathLst>
          </a:custGeom>
          <a:solidFill>
            <a:srgbClr val="000000"/>
          </a:solidFill>
          <a:ln w="9525">
            <a:noFill/>
            <a:round/>
            <a:headEnd/>
            <a:tailEnd/>
          </a:ln>
        </p:spPr>
        <p:txBody>
          <a:bodyPr>
            <a:prstTxWarp prst="textNoShape">
              <a:avLst/>
            </a:prstTxWarp>
          </a:bodyPr>
          <a:lstStyle/>
          <a:p>
            <a:endParaRPr lang="en-GB"/>
          </a:p>
        </p:txBody>
      </p:sp>
      <p:sp>
        <p:nvSpPr>
          <p:cNvPr id="188518" name="Freeform 102"/>
          <p:cNvSpPr>
            <a:spLocks/>
          </p:cNvSpPr>
          <p:nvPr/>
        </p:nvSpPr>
        <p:spPr bwMode="auto">
          <a:xfrm>
            <a:off x="1571110" y="4600668"/>
            <a:ext cx="66675" cy="22225"/>
          </a:xfrm>
          <a:custGeom>
            <a:avLst/>
            <a:gdLst/>
            <a:ahLst/>
            <a:cxnLst>
              <a:cxn ang="0">
                <a:pos x="42" y="6"/>
              </a:cxn>
              <a:cxn ang="0">
                <a:pos x="2" y="0"/>
              </a:cxn>
              <a:cxn ang="0">
                <a:pos x="0" y="6"/>
              </a:cxn>
              <a:cxn ang="0">
                <a:pos x="40" y="14"/>
              </a:cxn>
              <a:cxn ang="0">
                <a:pos x="42" y="6"/>
              </a:cxn>
            </a:cxnLst>
            <a:rect l="0" t="0" r="r" b="b"/>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prstTxWarp prst="textNoShape">
              <a:avLst/>
            </a:prstTxWarp>
          </a:bodyPr>
          <a:lstStyle/>
          <a:p>
            <a:endParaRPr lang="en-GB"/>
          </a:p>
        </p:txBody>
      </p:sp>
      <p:sp>
        <p:nvSpPr>
          <p:cNvPr id="188519" name="Freeform 103"/>
          <p:cNvSpPr>
            <a:spLocks/>
          </p:cNvSpPr>
          <p:nvPr/>
        </p:nvSpPr>
        <p:spPr bwMode="auto">
          <a:xfrm>
            <a:off x="1504435" y="4589555"/>
            <a:ext cx="44450" cy="15875"/>
          </a:xfrm>
          <a:custGeom>
            <a:avLst/>
            <a:gdLst/>
            <a:ahLst/>
            <a:cxnLst>
              <a:cxn ang="0">
                <a:pos x="28" y="4"/>
              </a:cxn>
              <a:cxn ang="0">
                <a:pos x="0" y="0"/>
              </a:cxn>
              <a:cxn ang="0">
                <a:pos x="0" y="4"/>
              </a:cxn>
              <a:cxn ang="0">
                <a:pos x="27" y="10"/>
              </a:cxn>
              <a:cxn ang="0">
                <a:pos x="28" y="4"/>
              </a:cxn>
            </a:cxnLst>
            <a:rect l="0" t="0" r="r" b="b"/>
            <a:pathLst>
              <a:path w="28" h="10">
                <a:moveTo>
                  <a:pt x="28" y="4"/>
                </a:moveTo>
                <a:lnTo>
                  <a:pt x="0" y="0"/>
                </a:lnTo>
                <a:lnTo>
                  <a:pt x="0" y="4"/>
                </a:lnTo>
                <a:lnTo>
                  <a:pt x="27" y="10"/>
                </a:lnTo>
                <a:lnTo>
                  <a:pt x="28" y="4"/>
                </a:lnTo>
                <a:close/>
              </a:path>
            </a:pathLst>
          </a:custGeom>
          <a:solidFill>
            <a:srgbClr val="99D8D8"/>
          </a:solidFill>
          <a:ln w="9525">
            <a:noFill/>
            <a:round/>
            <a:headEnd/>
            <a:tailEnd/>
          </a:ln>
        </p:spPr>
        <p:txBody>
          <a:bodyPr>
            <a:prstTxWarp prst="textNoShape">
              <a:avLst/>
            </a:prstTxWarp>
          </a:bodyPr>
          <a:lstStyle/>
          <a:p>
            <a:endParaRPr lang="en-GB"/>
          </a:p>
        </p:txBody>
      </p:sp>
      <p:sp>
        <p:nvSpPr>
          <p:cNvPr id="188520" name="Freeform 104"/>
          <p:cNvSpPr>
            <a:spLocks/>
          </p:cNvSpPr>
          <p:nvPr/>
        </p:nvSpPr>
        <p:spPr bwMode="auto">
          <a:xfrm>
            <a:off x="1396485" y="4603843"/>
            <a:ext cx="257175" cy="87313"/>
          </a:xfrm>
          <a:custGeom>
            <a:avLst/>
            <a:gdLst/>
            <a:ahLst/>
            <a:cxnLst>
              <a:cxn ang="0">
                <a:pos x="0" y="16"/>
              </a:cxn>
              <a:cxn ang="0">
                <a:pos x="0" y="16"/>
              </a:cxn>
              <a:cxn ang="0">
                <a:pos x="1" y="16"/>
              </a:cxn>
              <a:cxn ang="0">
                <a:pos x="2" y="16"/>
              </a:cxn>
              <a:cxn ang="0">
                <a:pos x="4" y="15"/>
              </a:cxn>
              <a:cxn ang="0">
                <a:pos x="7" y="15"/>
              </a:cxn>
              <a:cxn ang="0">
                <a:pos x="10" y="15"/>
              </a:cxn>
              <a:cxn ang="0">
                <a:pos x="14" y="14"/>
              </a:cxn>
              <a:cxn ang="0">
                <a:pos x="17" y="13"/>
              </a:cxn>
              <a:cxn ang="0">
                <a:pos x="21" y="12"/>
              </a:cxn>
              <a:cxn ang="0">
                <a:pos x="24" y="11"/>
              </a:cxn>
              <a:cxn ang="0">
                <a:pos x="28" y="9"/>
              </a:cxn>
              <a:cxn ang="0">
                <a:pos x="31" y="8"/>
              </a:cxn>
              <a:cxn ang="0">
                <a:pos x="35" y="6"/>
              </a:cxn>
              <a:cxn ang="0">
                <a:pos x="37" y="5"/>
              </a:cxn>
              <a:cxn ang="0">
                <a:pos x="40" y="2"/>
              </a:cxn>
              <a:cxn ang="0">
                <a:pos x="43" y="0"/>
              </a:cxn>
              <a:cxn ang="0">
                <a:pos x="162" y="28"/>
              </a:cxn>
              <a:cxn ang="0">
                <a:pos x="162" y="28"/>
              </a:cxn>
              <a:cxn ang="0">
                <a:pos x="161" y="29"/>
              </a:cxn>
              <a:cxn ang="0">
                <a:pos x="159" y="30"/>
              </a:cxn>
              <a:cxn ang="0">
                <a:pos x="158" y="32"/>
              </a:cxn>
              <a:cxn ang="0">
                <a:pos x="157" y="33"/>
              </a:cxn>
              <a:cxn ang="0">
                <a:pos x="155" y="35"/>
              </a:cxn>
              <a:cxn ang="0">
                <a:pos x="152" y="36"/>
              </a:cxn>
              <a:cxn ang="0">
                <a:pos x="150" y="39"/>
              </a:cxn>
              <a:cxn ang="0">
                <a:pos x="147" y="41"/>
              </a:cxn>
              <a:cxn ang="0">
                <a:pos x="144" y="43"/>
              </a:cxn>
              <a:cxn ang="0">
                <a:pos x="141" y="46"/>
              </a:cxn>
              <a:cxn ang="0">
                <a:pos x="137" y="48"/>
              </a:cxn>
              <a:cxn ang="0">
                <a:pos x="135" y="50"/>
              </a:cxn>
              <a:cxn ang="0">
                <a:pos x="131" y="51"/>
              </a:cxn>
              <a:cxn ang="0">
                <a:pos x="128" y="53"/>
              </a:cxn>
              <a:cxn ang="0">
                <a:pos x="126" y="55"/>
              </a:cxn>
              <a:cxn ang="0">
                <a:pos x="0" y="16"/>
              </a:cxn>
            </a:cxnLst>
            <a:rect l="0" t="0" r="r" b="b"/>
            <a:pathLst>
              <a:path w="162" h="55">
                <a:moveTo>
                  <a:pt x="0" y="16"/>
                </a:moveTo>
                <a:lnTo>
                  <a:pt x="0" y="16"/>
                </a:lnTo>
                <a:lnTo>
                  <a:pt x="1" y="16"/>
                </a:lnTo>
                <a:lnTo>
                  <a:pt x="2" y="16"/>
                </a:lnTo>
                <a:lnTo>
                  <a:pt x="4" y="15"/>
                </a:lnTo>
                <a:lnTo>
                  <a:pt x="7" y="15"/>
                </a:lnTo>
                <a:lnTo>
                  <a:pt x="10" y="15"/>
                </a:lnTo>
                <a:lnTo>
                  <a:pt x="14" y="14"/>
                </a:lnTo>
                <a:lnTo>
                  <a:pt x="17" y="13"/>
                </a:lnTo>
                <a:lnTo>
                  <a:pt x="21" y="12"/>
                </a:lnTo>
                <a:lnTo>
                  <a:pt x="24" y="11"/>
                </a:lnTo>
                <a:lnTo>
                  <a:pt x="28" y="9"/>
                </a:lnTo>
                <a:lnTo>
                  <a:pt x="31" y="8"/>
                </a:lnTo>
                <a:lnTo>
                  <a:pt x="35" y="6"/>
                </a:lnTo>
                <a:lnTo>
                  <a:pt x="37" y="5"/>
                </a:lnTo>
                <a:lnTo>
                  <a:pt x="40" y="2"/>
                </a:lnTo>
                <a:lnTo>
                  <a:pt x="43" y="0"/>
                </a:lnTo>
                <a:lnTo>
                  <a:pt x="162" y="28"/>
                </a:lnTo>
                <a:lnTo>
                  <a:pt x="162" y="28"/>
                </a:lnTo>
                <a:lnTo>
                  <a:pt x="161" y="29"/>
                </a:lnTo>
                <a:lnTo>
                  <a:pt x="159" y="30"/>
                </a:lnTo>
                <a:lnTo>
                  <a:pt x="158" y="32"/>
                </a:lnTo>
                <a:lnTo>
                  <a:pt x="157" y="33"/>
                </a:lnTo>
                <a:lnTo>
                  <a:pt x="155" y="35"/>
                </a:lnTo>
                <a:lnTo>
                  <a:pt x="152" y="36"/>
                </a:lnTo>
                <a:lnTo>
                  <a:pt x="150" y="39"/>
                </a:lnTo>
                <a:lnTo>
                  <a:pt x="147" y="41"/>
                </a:lnTo>
                <a:lnTo>
                  <a:pt x="144" y="43"/>
                </a:lnTo>
                <a:lnTo>
                  <a:pt x="141" y="46"/>
                </a:lnTo>
                <a:lnTo>
                  <a:pt x="137" y="48"/>
                </a:lnTo>
                <a:lnTo>
                  <a:pt x="135" y="50"/>
                </a:lnTo>
                <a:lnTo>
                  <a:pt x="131" y="51"/>
                </a:lnTo>
                <a:lnTo>
                  <a:pt x="128" y="53"/>
                </a:lnTo>
                <a:lnTo>
                  <a:pt x="126" y="55"/>
                </a:lnTo>
                <a:lnTo>
                  <a:pt x="0" y="16"/>
                </a:lnTo>
                <a:close/>
              </a:path>
            </a:pathLst>
          </a:custGeom>
          <a:solidFill>
            <a:srgbClr val="99D8D8"/>
          </a:solidFill>
          <a:ln w="9525">
            <a:noFill/>
            <a:round/>
            <a:headEnd/>
            <a:tailEnd/>
          </a:ln>
        </p:spPr>
        <p:txBody>
          <a:bodyPr>
            <a:prstTxWarp prst="textNoShape">
              <a:avLst/>
            </a:prstTxWarp>
          </a:bodyPr>
          <a:lstStyle/>
          <a:p>
            <a:endParaRPr lang="en-GB"/>
          </a:p>
        </p:txBody>
      </p:sp>
      <p:sp>
        <p:nvSpPr>
          <p:cNvPr id="188521" name="Freeform 105"/>
          <p:cNvSpPr>
            <a:spLocks/>
          </p:cNvSpPr>
          <p:nvPr/>
        </p:nvSpPr>
        <p:spPr bwMode="auto">
          <a:xfrm>
            <a:off x="1653660" y="4594318"/>
            <a:ext cx="90488" cy="41275"/>
          </a:xfrm>
          <a:custGeom>
            <a:avLst/>
            <a:gdLst/>
            <a:ahLst/>
            <a:cxnLst>
              <a:cxn ang="0">
                <a:pos x="6" y="26"/>
              </a:cxn>
              <a:cxn ang="0">
                <a:pos x="57" y="11"/>
              </a:cxn>
              <a:cxn ang="0">
                <a:pos x="25" y="0"/>
              </a:cxn>
              <a:cxn ang="0">
                <a:pos x="0" y="4"/>
              </a:cxn>
              <a:cxn ang="0">
                <a:pos x="0" y="25"/>
              </a:cxn>
              <a:cxn ang="0">
                <a:pos x="6" y="26"/>
              </a:cxn>
            </a:cxnLst>
            <a:rect l="0" t="0" r="r" b="b"/>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prstTxWarp prst="textNoShape">
              <a:avLst/>
            </a:prstTxWarp>
          </a:bodyPr>
          <a:lstStyle/>
          <a:p>
            <a:endParaRPr lang="en-GB"/>
          </a:p>
        </p:txBody>
      </p:sp>
      <p:sp>
        <p:nvSpPr>
          <p:cNvPr id="188522" name="Freeform 106"/>
          <p:cNvSpPr>
            <a:spLocks/>
          </p:cNvSpPr>
          <p:nvPr/>
        </p:nvSpPr>
        <p:spPr bwMode="auto">
          <a:xfrm>
            <a:off x="1413948" y="4419693"/>
            <a:ext cx="50800" cy="195263"/>
          </a:xfrm>
          <a:custGeom>
            <a:avLst/>
            <a:gdLst/>
            <a:ahLst/>
            <a:cxnLst>
              <a:cxn ang="0">
                <a:pos x="32" y="3"/>
              </a:cxn>
              <a:cxn ang="0">
                <a:pos x="32" y="3"/>
              </a:cxn>
              <a:cxn ang="0">
                <a:pos x="31" y="3"/>
              </a:cxn>
              <a:cxn ang="0">
                <a:pos x="31" y="3"/>
              </a:cxn>
              <a:cxn ang="0">
                <a:pos x="29" y="2"/>
              </a:cxn>
              <a:cxn ang="0">
                <a:pos x="27" y="2"/>
              </a:cxn>
              <a:cxn ang="0">
                <a:pos x="26" y="2"/>
              </a:cxn>
              <a:cxn ang="0">
                <a:pos x="24" y="0"/>
              </a:cxn>
              <a:cxn ang="0">
                <a:pos x="22" y="0"/>
              </a:cxn>
              <a:cxn ang="0">
                <a:pos x="20" y="0"/>
              </a:cxn>
              <a:cxn ang="0">
                <a:pos x="18" y="0"/>
              </a:cxn>
              <a:cxn ang="0">
                <a:pos x="14" y="0"/>
              </a:cxn>
              <a:cxn ang="0">
                <a:pos x="12" y="0"/>
              </a:cxn>
              <a:cxn ang="0">
                <a:pos x="10" y="2"/>
              </a:cxn>
              <a:cxn ang="0">
                <a:pos x="6" y="3"/>
              </a:cxn>
              <a:cxn ang="0">
                <a:pos x="4" y="4"/>
              </a:cxn>
              <a:cxn ang="0">
                <a:pos x="0" y="6"/>
              </a:cxn>
              <a:cxn ang="0">
                <a:pos x="0" y="123"/>
              </a:cxn>
              <a:cxn ang="0">
                <a:pos x="1" y="123"/>
              </a:cxn>
              <a:cxn ang="0">
                <a:pos x="1" y="123"/>
              </a:cxn>
              <a:cxn ang="0">
                <a:pos x="3" y="123"/>
              </a:cxn>
              <a:cxn ang="0">
                <a:pos x="4" y="123"/>
              </a:cxn>
              <a:cxn ang="0">
                <a:pos x="5" y="123"/>
              </a:cxn>
              <a:cxn ang="0">
                <a:pos x="7" y="122"/>
              </a:cxn>
              <a:cxn ang="0">
                <a:pos x="8" y="122"/>
              </a:cxn>
              <a:cxn ang="0">
                <a:pos x="11" y="122"/>
              </a:cxn>
              <a:cxn ang="0">
                <a:pos x="13" y="121"/>
              </a:cxn>
              <a:cxn ang="0">
                <a:pos x="15" y="120"/>
              </a:cxn>
              <a:cxn ang="0">
                <a:pos x="18" y="120"/>
              </a:cxn>
              <a:cxn ang="0">
                <a:pos x="21" y="118"/>
              </a:cxn>
              <a:cxn ang="0">
                <a:pos x="24" y="116"/>
              </a:cxn>
              <a:cxn ang="0">
                <a:pos x="26" y="115"/>
              </a:cxn>
              <a:cxn ang="0">
                <a:pos x="29" y="114"/>
              </a:cxn>
              <a:cxn ang="0">
                <a:pos x="32" y="111"/>
              </a:cxn>
              <a:cxn ang="0">
                <a:pos x="32" y="3"/>
              </a:cxn>
            </a:cxnLst>
            <a:rect l="0" t="0" r="r" b="b"/>
            <a:pathLst>
              <a:path w="32" h="123">
                <a:moveTo>
                  <a:pt x="32" y="3"/>
                </a:moveTo>
                <a:lnTo>
                  <a:pt x="32" y="3"/>
                </a:lnTo>
                <a:lnTo>
                  <a:pt x="31" y="3"/>
                </a:lnTo>
                <a:lnTo>
                  <a:pt x="31" y="3"/>
                </a:lnTo>
                <a:lnTo>
                  <a:pt x="29" y="2"/>
                </a:lnTo>
                <a:lnTo>
                  <a:pt x="27" y="2"/>
                </a:lnTo>
                <a:lnTo>
                  <a:pt x="26" y="2"/>
                </a:lnTo>
                <a:lnTo>
                  <a:pt x="24" y="0"/>
                </a:lnTo>
                <a:lnTo>
                  <a:pt x="22" y="0"/>
                </a:lnTo>
                <a:lnTo>
                  <a:pt x="20" y="0"/>
                </a:lnTo>
                <a:lnTo>
                  <a:pt x="18" y="0"/>
                </a:lnTo>
                <a:lnTo>
                  <a:pt x="14" y="0"/>
                </a:lnTo>
                <a:lnTo>
                  <a:pt x="12" y="0"/>
                </a:lnTo>
                <a:lnTo>
                  <a:pt x="10" y="2"/>
                </a:lnTo>
                <a:lnTo>
                  <a:pt x="6" y="3"/>
                </a:lnTo>
                <a:lnTo>
                  <a:pt x="4" y="4"/>
                </a:lnTo>
                <a:lnTo>
                  <a:pt x="0" y="6"/>
                </a:lnTo>
                <a:lnTo>
                  <a:pt x="0" y="123"/>
                </a:lnTo>
                <a:lnTo>
                  <a:pt x="1" y="123"/>
                </a:lnTo>
                <a:lnTo>
                  <a:pt x="1" y="123"/>
                </a:lnTo>
                <a:lnTo>
                  <a:pt x="3" y="123"/>
                </a:lnTo>
                <a:lnTo>
                  <a:pt x="4" y="123"/>
                </a:lnTo>
                <a:lnTo>
                  <a:pt x="5" y="123"/>
                </a:lnTo>
                <a:lnTo>
                  <a:pt x="7" y="122"/>
                </a:lnTo>
                <a:lnTo>
                  <a:pt x="8" y="122"/>
                </a:lnTo>
                <a:lnTo>
                  <a:pt x="11" y="122"/>
                </a:lnTo>
                <a:lnTo>
                  <a:pt x="13" y="121"/>
                </a:lnTo>
                <a:lnTo>
                  <a:pt x="15" y="120"/>
                </a:lnTo>
                <a:lnTo>
                  <a:pt x="18" y="120"/>
                </a:lnTo>
                <a:lnTo>
                  <a:pt x="21" y="118"/>
                </a:lnTo>
                <a:lnTo>
                  <a:pt x="24" y="116"/>
                </a:lnTo>
                <a:lnTo>
                  <a:pt x="26" y="115"/>
                </a:lnTo>
                <a:lnTo>
                  <a:pt x="29" y="114"/>
                </a:lnTo>
                <a:lnTo>
                  <a:pt x="32" y="111"/>
                </a:lnTo>
                <a:lnTo>
                  <a:pt x="32" y="3"/>
                </a:lnTo>
                <a:close/>
              </a:path>
            </a:pathLst>
          </a:custGeom>
          <a:solidFill>
            <a:srgbClr val="7FBFBF"/>
          </a:solidFill>
          <a:ln w="9525">
            <a:noFill/>
            <a:round/>
            <a:headEnd/>
            <a:tailEnd/>
          </a:ln>
        </p:spPr>
        <p:txBody>
          <a:bodyPr>
            <a:prstTxWarp prst="textNoShape">
              <a:avLst/>
            </a:prstTxWarp>
          </a:bodyPr>
          <a:lstStyle/>
          <a:p>
            <a:endParaRPr lang="en-GB"/>
          </a:p>
        </p:txBody>
      </p:sp>
      <p:sp>
        <p:nvSpPr>
          <p:cNvPr id="188523" name="Freeform 107"/>
          <p:cNvSpPr>
            <a:spLocks/>
          </p:cNvSpPr>
          <p:nvPr/>
        </p:nvSpPr>
        <p:spPr bwMode="auto">
          <a:xfrm>
            <a:off x="1415535" y="4422868"/>
            <a:ext cx="42863" cy="165100"/>
          </a:xfrm>
          <a:custGeom>
            <a:avLst/>
            <a:gdLst/>
            <a:ahLst/>
            <a:cxnLst>
              <a:cxn ang="0">
                <a:pos x="27" y="2"/>
              </a:cxn>
              <a:cxn ang="0">
                <a:pos x="27" y="2"/>
              </a:cxn>
              <a:cxn ang="0">
                <a:pos x="26" y="2"/>
              </a:cxn>
              <a:cxn ang="0">
                <a:pos x="26" y="1"/>
              </a:cxn>
              <a:cxn ang="0">
                <a:pos x="25" y="1"/>
              </a:cxn>
              <a:cxn ang="0">
                <a:pos x="24" y="1"/>
              </a:cxn>
              <a:cxn ang="0">
                <a:pos x="23" y="0"/>
              </a:cxn>
              <a:cxn ang="0">
                <a:pos x="20" y="0"/>
              </a:cxn>
              <a:cxn ang="0">
                <a:pos x="19" y="0"/>
              </a:cxn>
              <a:cxn ang="0">
                <a:pos x="17" y="0"/>
              </a:cxn>
              <a:cxn ang="0">
                <a:pos x="14" y="0"/>
              </a:cxn>
              <a:cxn ang="0">
                <a:pos x="12" y="0"/>
              </a:cxn>
              <a:cxn ang="0">
                <a:pos x="10" y="0"/>
              </a:cxn>
              <a:cxn ang="0">
                <a:pos x="9" y="1"/>
              </a:cxn>
              <a:cxn ang="0">
                <a:pos x="5" y="2"/>
              </a:cxn>
              <a:cxn ang="0">
                <a:pos x="3" y="3"/>
              </a:cxn>
              <a:cxn ang="0">
                <a:pos x="0" y="4"/>
              </a:cxn>
              <a:cxn ang="0">
                <a:pos x="0" y="104"/>
              </a:cxn>
              <a:cxn ang="0">
                <a:pos x="0" y="104"/>
              </a:cxn>
              <a:cxn ang="0">
                <a:pos x="2" y="104"/>
              </a:cxn>
              <a:cxn ang="0">
                <a:pos x="2" y="102"/>
              </a:cxn>
              <a:cxn ang="0">
                <a:pos x="3" y="102"/>
              </a:cxn>
              <a:cxn ang="0">
                <a:pos x="4" y="102"/>
              </a:cxn>
              <a:cxn ang="0">
                <a:pos x="6" y="102"/>
              </a:cxn>
              <a:cxn ang="0">
                <a:pos x="7" y="102"/>
              </a:cxn>
              <a:cxn ang="0">
                <a:pos x="10" y="101"/>
              </a:cxn>
              <a:cxn ang="0">
                <a:pos x="11" y="101"/>
              </a:cxn>
              <a:cxn ang="0">
                <a:pos x="13" y="100"/>
              </a:cxn>
              <a:cxn ang="0">
                <a:pos x="16" y="99"/>
              </a:cxn>
              <a:cxn ang="0">
                <a:pos x="18" y="99"/>
              </a:cxn>
              <a:cxn ang="0">
                <a:pos x="20" y="98"/>
              </a:cxn>
              <a:cxn ang="0">
                <a:pos x="23" y="96"/>
              </a:cxn>
              <a:cxn ang="0">
                <a:pos x="25" y="94"/>
              </a:cxn>
              <a:cxn ang="0">
                <a:pos x="27" y="93"/>
              </a:cxn>
              <a:cxn ang="0">
                <a:pos x="27" y="2"/>
              </a:cxn>
            </a:cxnLst>
            <a:rect l="0" t="0" r="r" b="b"/>
            <a:pathLst>
              <a:path w="27" h="104">
                <a:moveTo>
                  <a:pt x="27" y="2"/>
                </a:moveTo>
                <a:lnTo>
                  <a:pt x="27" y="2"/>
                </a:lnTo>
                <a:lnTo>
                  <a:pt x="26" y="2"/>
                </a:lnTo>
                <a:lnTo>
                  <a:pt x="26" y="1"/>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0" y="104"/>
                </a:lnTo>
                <a:lnTo>
                  <a:pt x="2" y="104"/>
                </a:lnTo>
                <a:lnTo>
                  <a:pt x="2" y="102"/>
                </a:lnTo>
                <a:lnTo>
                  <a:pt x="3" y="102"/>
                </a:lnTo>
                <a:lnTo>
                  <a:pt x="4" y="102"/>
                </a:lnTo>
                <a:lnTo>
                  <a:pt x="6" y="102"/>
                </a:lnTo>
                <a:lnTo>
                  <a:pt x="7" y="102"/>
                </a:lnTo>
                <a:lnTo>
                  <a:pt x="10" y="101"/>
                </a:lnTo>
                <a:lnTo>
                  <a:pt x="11" y="101"/>
                </a:lnTo>
                <a:lnTo>
                  <a:pt x="13" y="100"/>
                </a:lnTo>
                <a:lnTo>
                  <a:pt x="16" y="99"/>
                </a:lnTo>
                <a:lnTo>
                  <a:pt x="18" y="99"/>
                </a:lnTo>
                <a:lnTo>
                  <a:pt x="20" y="98"/>
                </a:lnTo>
                <a:lnTo>
                  <a:pt x="23" y="96"/>
                </a:lnTo>
                <a:lnTo>
                  <a:pt x="25" y="94"/>
                </a:lnTo>
                <a:lnTo>
                  <a:pt x="27" y="93"/>
                </a:lnTo>
                <a:lnTo>
                  <a:pt x="27" y="2"/>
                </a:lnTo>
                <a:close/>
              </a:path>
            </a:pathLst>
          </a:custGeom>
          <a:solidFill>
            <a:srgbClr val="93CCCC"/>
          </a:solidFill>
          <a:ln w="9525">
            <a:noFill/>
            <a:round/>
            <a:headEnd/>
            <a:tailEnd/>
          </a:ln>
        </p:spPr>
        <p:txBody>
          <a:bodyPr>
            <a:prstTxWarp prst="textNoShape">
              <a:avLst/>
            </a:prstTxWarp>
          </a:bodyPr>
          <a:lstStyle/>
          <a:p>
            <a:endParaRPr lang="en-GB"/>
          </a:p>
        </p:txBody>
      </p:sp>
      <p:sp>
        <p:nvSpPr>
          <p:cNvPr id="188524" name="Freeform 108"/>
          <p:cNvSpPr>
            <a:spLocks/>
          </p:cNvSpPr>
          <p:nvPr/>
        </p:nvSpPr>
        <p:spPr bwMode="auto">
          <a:xfrm>
            <a:off x="1418710" y="4424455"/>
            <a:ext cx="34925" cy="133350"/>
          </a:xfrm>
          <a:custGeom>
            <a:avLst/>
            <a:gdLst/>
            <a:ahLst/>
            <a:cxnLst>
              <a:cxn ang="0">
                <a:pos x="22" y="1"/>
              </a:cxn>
              <a:cxn ang="0">
                <a:pos x="22" y="1"/>
              </a:cxn>
              <a:cxn ang="0">
                <a:pos x="21" y="1"/>
              </a:cxn>
              <a:cxn ang="0">
                <a:pos x="21" y="1"/>
              </a:cxn>
              <a:cxn ang="0">
                <a:pos x="19" y="1"/>
              </a:cxn>
              <a:cxn ang="0">
                <a:pos x="18" y="0"/>
              </a:cxn>
              <a:cxn ang="0">
                <a:pos x="17" y="0"/>
              </a:cxn>
              <a:cxn ang="0">
                <a:pos x="16" y="0"/>
              </a:cxn>
              <a:cxn ang="0">
                <a:pos x="15" y="0"/>
              </a:cxn>
              <a:cxn ang="0">
                <a:pos x="14" y="0"/>
              </a:cxn>
              <a:cxn ang="0">
                <a:pos x="11" y="0"/>
              </a:cxn>
              <a:cxn ang="0">
                <a:pos x="9" y="0"/>
              </a:cxn>
              <a:cxn ang="0">
                <a:pos x="8" y="0"/>
              </a:cxn>
              <a:cxn ang="0">
                <a:pos x="5" y="0"/>
              </a:cxn>
              <a:cxn ang="0">
                <a:pos x="3" y="1"/>
              </a:cxn>
              <a:cxn ang="0">
                <a:pos x="2" y="2"/>
              </a:cxn>
              <a:cxn ang="0">
                <a:pos x="0" y="3"/>
              </a:cxn>
              <a:cxn ang="0">
                <a:pos x="0" y="84"/>
              </a:cxn>
              <a:cxn ang="0">
                <a:pos x="0" y="84"/>
              </a:cxn>
              <a:cxn ang="0">
                <a:pos x="0" y="84"/>
              </a:cxn>
              <a:cxn ang="0">
                <a:pos x="1" y="84"/>
              </a:cxn>
              <a:cxn ang="0">
                <a:pos x="2" y="84"/>
              </a:cxn>
              <a:cxn ang="0">
                <a:pos x="3" y="84"/>
              </a:cxn>
              <a:cxn ang="0">
                <a:pos x="4" y="83"/>
              </a:cxn>
              <a:cxn ang="0">
                <a:pos x="5" y="83"/>
              </a:cxn>
              <a:cxn ang="0">
                <a:pos x="7" y="83"/>
              </a:cxn>
              <a:cxn ang="0">
                <a:pos x="9" y="81"/>
              </a:cxn>
              <a:cxn ang="0">
                <a:pos x="10" y="81"/>
              </a:cxn>
              <a:cxn ang="0">
                <a:pos x="12" y="80"/>
              </a:cxn>
              <a:cxn ang="0">
                <a:pos x="14" y="80"/>
              </a:cxn>
              <a:cxn ang="0">
                <a:pos x="16" y="79"/>
              </a:cxn>
              <a:cxn ang="0">
                <a:pos x="18" y="78"/>
              </a:cxn>
              <a:cxn ang="0">
                <a:pos x="19" y="77"/>
              </a:cxn>
              <a:cxn ang="0">
                <a:pos x="22" y="76"/>
              </a:cxn>
              <a:cxn ang="0">
                <a:pos x="22" y="1"/>
              </a:cxn>
            </a:cxnLst>
            <a:rect l="0" t="0" r="r" b="b"/>
            <a:pathLst>
              <a:path w="22" h="84">
                <a:moveTo>
                  <a:pt x="22" y="1"/>
                </a:moveTo>
                <a:lnTo>
                  <a:pt x="22" y="1"/>
                </a:lnTo>
                <a:lnTo>
                  <a:pt x="21" y="1"/>
                </a:lnTo>
                <a:lnTo>
                  <a:pt x="21" y="1"/>
                </a:lnTo>
                <a:lnTo>
                  <a:pt x="19" y="1"/>
                </a:lnTo>
                <a:lnTo>
                  <a:pt x="18" y="0"/>
                </a:lnTo>
                <a:lnTo>
                  <a:pt x="17" y="0"/>
                </a:lnTo>
                <a:lnTo>
                  <a:pt x="16" y="0"/>
                </a:lnTo>
                <a:lnTo>
                  <a:pt x="15" y="0"/>
                </a:lnTo>
                <a:lnTo>
                  <a:pt x="14" y="0"/>
                </a:lnTo>
                <a:lnTo>
                  <a:pt x="11" y="0"/>
                </a:lnTo>
                <a:lnTo>
                  <a:pt x="9" y="0"/>
                </a:lnTo>
                <a:lnTo>
                  <a:pt x="8" y="0"/>
                </a:lnTo>
                <a:lnTo>
                  <a:pt x="5" y="0"/>
                </a:lnTo>
                <a:lnTo>
                  <a:pt x="3" y="1"/>
                </a:lnTo>
                <a:lnTo>
                  <a:pt x="2" y="2"/>
                </a:lnTo>
                <a:lnTo>
                  <a:pt x="0" y="3"/>
                </a:lnTo>
                <a:lnTo>
                  <a:pt x="0" y="84"/>
                </a:lnTo>
                <a:lnTo>
                  <a:pt x="0" y="84"/>
                </a:lnTo>
                <a:lnTo>
                  <a:pt x="0" y="84"/>
                </a:lnTo>
                <a:lnTo>
                  <a:pt x="1" y="84"/>
                </a:lnTo>
                <a:lnTo>
                  <a:pt x="2" y="84"/>
                </a:lnTo>
                <a:lnTo>
                  <a:pt x="3" y="84"/>
                </a:lnTo>
                <a:lnTo>
                  <a:pt x="4" y="83"/>
                </a:lnTo>
                <a:lnTo>
                  <a:pt x="5" y="83"/>
                </a:lnTo>
                <a:lnTo>
                  <a:pt x="7" y="83"/>
                </a:lnTo>
                <a:lnTo>
                  <a:pt x="9" y="81"/>
                </a:lnTo>
                <a:lnTo>
                  <a:pt x="10" y="81"/>
                </a:lnTo>
                <a:lnTo>
                  <a:pt x="12" y="80"/>
                </a:lnTo>
                <a:lnTo>
                  <a:pt x="14" y="80"/>
                </a:lnTo>
                <a:lnTo>
                  <a:pt x="16" y="79"/>
                </a:lnTo>
                <a:lnTo>
                  <a:pt x="18" y="78"/>
                </a:lnTo>
                <a:lnTo>
                  <a:pt x="19" y="77"/>
                </a:lnTo>
                <a:lnTo>
                  <a:pt x="22" y="76"/>
                </a:lnTo>
                <a:lnTo>
                  <a:pt x="22" y="1"/>
                </a:lnTo>
                <a:close/>
              </a:path>
            </a:pathLst>
          </a:custGeom>
          <a:solidFill>
            <a:srgbClr val="A8D8D8"/>
          </a:solidFill>
          <a:ln w="9525">
            <a:noFill/>
            <a:round/>
            <a:headEnd/>
            <a:tailEnd/>
          </a:ln>
        </p:spPr>
        <p:txBody>
          <a:bodyPr>
            <a:prstTxWarp prst="textNoShape">
              <a:avLst/>
            </a:prstTxWarp>
          </a:bodyPr>
          <a:lstStyle/>
          <a:p>
            <a:endParaRPr lang="en-GB"/>
          </a:p>
        </p:txBody>
      </p:sp>
      <p:sp>
        <p:nvSpPr>
          <p:cNvPr id="188525" name="Freeform 109"/>
          <p:cNvSpPr>
            <a:spLocks/>
          </p:cNvSpPr>
          <p:nvPr/>
        </p:nvSpPr>
        <p:spPr bwMode="auto">
          <a:xfrm>
            <a:off x="1420298" y="4424455"/>
            <a:ext cx="26988" cy="103188"/>
          </a:xfrm>
          <a:custGeom>
            <a:avLst/>
            <a:gdLst/>
            <a:ahLst/>
            <a:cxnLst>
              <a:cxn ang="0">
                <a:pos x="17" y="2"/>
              </a:cxn>
              <a:cxn ang="0">
                <a:pos x="17" y="2"/>
              </a:cxn>
              <a:cxn ang="0">
                <a:pos x="16" y="1"/>
              </a:cxn>
              <a:cxn ang="0">
                <a:pos x="14" y="1"/>
              </a:cxn>
              <a:cxn ang="0">
                <a:pos x="11" y="1"/>
              </a:cxn>
              <a:cxn ang="0">
                <a:pos x="9" y="0"/>
              </a:cxn>
              <a:cxn ang="0">
                <a:pos x="6" y="1"/>
              </a:cxn>
              <a:cxn ang="0">
                <a:pos x="2" y="2"/>
              </a:cxn>
              <a:cxn ang="0">
                <a:pos x="0" y="3"/>
              </a:cxn>
              <a:cxn ang="0">
                <a:pos x="0" y="65"/>
              </a:cxn>
              <a:cxn ang="0">
                <a:pos x="0" y="65"/>
              </a:cxn>
              <a:cxn ang="0">
                <a:pos x="1" y="65"/>
              </a:cxn>
              <a:cxn ang="0">
                <a:pos x="3" y="65"/>
              </a:cxn>
              <a:cxn ang="0">
                <a:pos x="6" y="64"/>
              </a:cxn>
              <a:cxn ang="0">
                <a:pos x="8" y="64"/>
              </a:cxn>
              <a:cxn ang="0">
                <a:pos x="11" y="63"/>
              </a:cxn>
              <a:cxn ang="0">
                <a:pos x="14" y="60"/>
              </a:cxn>
              <a:cxn ang="0">
                <a:pos x="17" y="58"/>
              </a:cxn>
              <a:cxn ang="0">
                <a:pos x="17" y="2"/>
              </a:cxn>
            </a:cxnLst>
            <a:rect l="0" t="0" r="r" b="b"/>
            <a:pathLst>
              <a:path w="17" h="65">
                <a:moveTo>
                  <a:pt x="17" y="2"/>
                </a:moveTo>
                <a:lnTo>
                  <a:pt x="17" y="2"/>
                </a:lnTo>
                <a:lnTo>
                  <a:pt x="16" y="1"/>
                </a:lnTo>
                <a:lnTo>
                  <a:pt x="14" y="1"/>
                </a:lnTo>
                <a:lnTo>
                  <a:pt x="11" y="1"/>
                </a:lnTo>
                <a:lnTo>
                  <a:pt x="9" y="0"/>
                </a:lnTo>
                <a:lnTo>
                  <a:pt x="6" y="1"/>
                </a:lnTo>
                <a:lnTo>
                  <a:pt x="2" y="2"/>
                </a:lnTo>
                <a:lnTo>
                  <a:pt x="0" y="3"/>
                </a:lnTo>
                <a:lnTo>
                  <a:pt x="0" y="65"/>
                </a:lnTo>
                <a:lnTo>
                  <a:pt x="0" y="65"/>
                </a:lnTo>
                <a:lnTo>
                  <a:pt x="1" y="65"/>
                </a:lnTo>
                <a:lnTo>
                  <a:pt x="3" y="65"/>
                </a:lnTo>
                <a:lnTo>
                  <a:pt x="6" y="64"/>
                </a:lnTo>
                <a:lnTo>
                  <a:pt x="8" y="64"/>
                </a:lnTo>
                <a:lnTo>
                  <a:pt x="11" y="63"/>
                </a:lnTo>
                <a:lnTo>
                  <a:pt x="14" y="60"/>
                </a:lnTo>
                <a:lnTo>
                  <a:pt x="17" y="58"/>
                </a:lnTo>
                <a:lnTo>
                  <a:pt x="17" y="2"/>
                </a:lnTo>
                <a:close/>
              </a:path>
            </a:pathLst>
          </a:custGeom>
          <a:solidFill>
            <a:srgbClr val="BCE5E5"/>
          </a:solidFill>
          <a:ln w="9525">
            <a:noFill/>
            <a:round/>
            <a:headEnd/>
            <a:tailEnd/>
          </a:ln>
        </p:spPr>
        <p:txBody>
          <a:bodyPr>
            <a:prstTxWarp prst="textNoShape">
              <a:avLst/>
            </a:prstTxWarp>
          </a:bodyPr>
          <a:lstStyle/>
          <a:p>
            <a:endParaRPr lang="en-GB"/>
          </a:p>
        </p:txBody>
      </p:sp>
      <p:sp>
        <p:nvSpPr>
          <p:cNvPr id="188526" name="Freeform 110"/>
          <p:cNvSpPr>
            <a:spLocks/>
          </p:cNvSpPr>
          <p:nvPr/>
        </p:nvSpPr>
        <p:spPr bwMode="auto">
          <a:xfrm>
            <a:off x="1420298" y="4426043"/>
            <a:ext cx="22225" cy="74613"/>
          </a:xfrm>
          <a:custGeom>
            <a:avLst/>
            <a:gdLst/>
            <a:ahLst/>
            <a:cxnLst>
              <a:cxn ang="0">
                <a:pos x="14" y="1"/>
              </a:cxn>
              <a:cxn ang="0">
                <a:pos x="14" y="1"/>
              </a:cxn>
              <a:cxn ang="0">
                <a:pos x="13" y="1"/>
              </a:cxn>
              <a:cxn ang="0">
                <a:pos x="11" y="1"/>
              </a:cxn>
              <a:cxn ang="0">
                <a:pos x="9" y="0"/>
              </a:cxn>
              <a:cxn ang="0">
                <a:pos x="8" y="0"/>
              </a:cxn>
              <a:cxn ang="0">
                <a:pos x="6" y="1"/>
              </a:cxn>
              <a:cxn ang="0">
                <a:pos x="2" y="1"/>
              </a:cxn>
              <a:cxn ang="0">
                <a:pos x="0" y="3"/>
              </a:cxn>
              <a:cxn ang="0">
                <a:pos x="0" y="47"/>
              </a:cxn>
              <a:cxn ang="0">
                <a:pos x="1" y="47"/>
              </a:cxn>
              <a:cxn ang="0">
                <a:pos x="1" y="45"/>
              </a:cxn>
              <a:cxn ang="0">
                <a:pos x="3" y="45"/>
              </a:cxn>
              <a:cxn ang="0">
                <a:pos x="4" y="45"/>
              </a:cxn>
              <a:cxn ang="0">
                <a:pos x="7" y="44"/>
              </a:cxn>
              <a:cxn ang="0">
                <a:pos x="9" y="44"/>
              </a:cxn>
              <a:cxn ang="0">
                <a:pos x="11" y="43"/>
              </a:cxn>
              <a:cxn ang="0">
                <a:pos x="14" y="41"/>
              </a:cxn>
              <a:cxn ang="0">
                <a:pos x="14" y="1"/>
              </a:cxn>
            </a:cxnLst>
            <a:rect l="0" t="0" r="r" b="b"/>
            <a:pathLst>
              <a:path w="14" h="47">
                <a:moveTo>
                  <a:pt x="14" y="1"/>
                </a:moveTo>
                <a:lnTo>
                  <a:pt x="14" y="1"/>
                </a:lnTo>
                <a:lnTo>
                  <a:pt x="13" y="1"/>
                </a:lnTo>
                <a:lnTo>
                  <a:pt x="11" y="1"/>
                </a:lnTo>
                <a:lnTo>
                  <a:pt x="9" y="0"/>
                </a:lnTo>
                <a:lnTo>
                  <a:pt x="8" y="0"/>
                </a:lnTo>
                <a:lnTo>
                  <a:pt x="6" y="1"/>
                </a:lnTo>
                <a:lnTo>
                  <a:pt x="2" y="1"/>
                </a:lnTo>
                <a:lnTo>
                  <a:pt x="0" y="3"/>
                </a:lnTo>
                <a:lnTo>
                  <a:pt x="0" y="47"/>
                </a:lnTo>
                <a:lnTo>
                  <a:pt x="1" y="47"/>
                </a:lnTo>
                <a:lnTo>
                  <a:pt x="1" y="45"/>
                </a:lnTo>
                <a:lnTo>
                  <a:pt x="3" y="45"/>
                </a:lnTo>
                <a:lnTo>
                  <a:pt x="4" y="45"/>
                </a:lnTo>
                <a:lnTo>
                  <a:pt x="7" y="44"/>
                </a:lnTo>
                <a:lnTo>
                  <a:pt x="9" y="44"/>
                </a:lnTo>
                <a:lnTo>
                  <a:pt x="11" y="43"/>
                </a:lnTo>
                <a:lnTo>
                  <a:pt x="14" y="41"/>
                </a:lnTo>
                <a:lnTo>
                  <a:pt x="14" y="1"/>
                </a:lnTo>
                <a:close/>
              </a:path>
            </a:pathLst>
          </a:custGeom>
          <a:solidFill>
            <a:srgbClr val="D1F2F2"/>
          </a:solidFill>
          <a:ln w="9525">
            <a:noFill/>
            <a:round/>
            <a:headEnd/>
            <a:tailEnd/>
          </a:ln>
        </p:spPr>
        <p:txBody>
          <a:bodyPr>
            <a:prstTxWarp prst="textNoShape">
              <a:avLst/>
            </a:prstTxWarp>
          </a:bodyPr>
          <a:lstStyle/>
          <a:p>
            <a:endParaRPr lang="en-GB"/>
          </a:p>
        </p:txBody>
      </p:sp>
      <p:sp>
        <p:nvSpPr>
          <p:cNvPr id="188527" name="Freeform 111"/>
          <p:cNvSpPr>
            <a:spLocks/>
          </p:cNvSpPr>
          <p:nvPr/>
        </p:nvSpPr>
        <p:spPr bwMode="auto">
          <a:xfrm>
            <a:off x="1421885" y="4427630"/>
            <a:ext cx="14288" cy="42863"/>
          </a:xfrm>
          <a:custGeom>
            <a:avLst/>
            <a:gdLst/>
            <a:ahLst/>
            <a:cxnLst>
              <a:cxn ang="0">
                <a:pos x="9" y="1"/>
              </a:cxn>
              <a:cxn ang="0">
                <a:pos x="9" y="1"/>
              </a:cxn>
              <a:cxn ang="0">
                <a:pos x="8" y="1"/>
              </a:cxn>
              <a:cxn ang="0">
                <a:pos x="7" y="1"/>
              </a:cxn>
              <a:cxn ang="0">
                <a:pos x="6" y="0"/>
              </a:cxn>
              <a:cxn ang="0">
                <a:pos x="5" y="0"/>
              </a:cxn>
              <a:cxn ang="0">
                <a:pos x="3" y="0"/>
              </a:cxn>
              <a:cxn ang="0">
                <a:pos x="1" y="1"/>
              </a:cxn>
              <a:cxn ang="0">
                <a:pos x="0" y="2"/>
              </a:cxn>
              <a:cxn ang="0">
                <a:pos x="0" y="27"/>
              </a:cxn>
              <a:cxn ang="0">
                <a:pos x="0" y="27"/>
              </a:cxn>
              <a:cxn ang="0">
                <a:pos x="1" y="27"/>
              </a:cxn>
              <a:cxn ang="0">
                <a:pos x="2" y="27"/>
              </a:cxn>
              <a:cxn ang="0">
                <a:pos x="3" y="27"/>
              </a:cxn>
              <a:cxn ang="0">
                <a:pos x="5" y="26"/>
              </a:cxn>
              <a:cxn ang="0">
                <a:pos x="6" y="26"/>
              </a:cxn>
              <a:cxn ang="0">
                <a:pos x="8" y="25"/>
              </a:cxn>
              <a:cxn ang="0">
                <a:pos x="9" y="23"/>
              </a:cxn>
              <a:cxn ang="0">
                <a:pos x="9" y="1"/>
              </a:cxn>
            </a:cxnLst>
            <a:rect l="0" t="0" r="r" b="b"/>
            <a:pathLst>
              <a:path w="9" h="27">
                <a:moveTo>
                  <a:pt x="9" y="1"/>
                </a:moveTo>
                <a:lnTo>
                  <a:pt x="9" y="1"/>
                </a:lnTo>
                <a:lnTo>
                  <a:pt x="8" y="1"/>
                </a:lnTo>
                <a:lnTo>
                  <a:pt x="7" y="1"/>
                </a:lnTo>
                <a:lnTo>
                  <a:pt x="6" y="0"/>
                </a:lnTo>
                <a:lnTo>
                  <a:pt x="5" y="0"/>
                </a:lnTo>
                <a:lnTo>
                  <a:pt x="3" y="0"/>
                </a:lnTo>
                <a:lnTo>
                  <a:pt x="1" y="1"/>
                </a:lnTo>
                <a:lnTo>
                  <a:pt x="0" y="2"/>
                </a:lnTo>
                <a:lnTo>
                  <a:pt x="0" y="27"/>
                </a:lnTo>
                <a:lnTo>
                  <a:pt x="0" y="27"/>
                </a:lnTo>
                <a:lnTo>
                  <a:pt x="1" y="27"/>
                </a:lnTo>
                <a:lnTo>
                  <a:pt x="2" y="27"/>
                </a:lnTo>
                <a:lnTo>
                  <a:pt x="3" y="27"/>
                </a:lnTo>
                <a:lnTo>
                  <a:pt x="5" y="26"/>
                </a:lnTo>
                <a:lnTo>
                  <a:pt x="6" y="26"/>
                </a:lnTo>
                <a:lnTo>
                  <a:pt x="8" y="25"/>
                </a:lnTo>
                <a:lnTo>
                  <a:pt x="9" y="23"/>
                </a:lnTo>
                <a:lnTo>
                  <a:pt x="9" y="1"/>
                </a:lnTo>
                <a:close/>
              </a:path>
            </a:pathLst>
          </a:custGeom>
          <a:solidFill>
            <a:srgbClr val="E5FFFF"/>
          </a:solidFill>
          <a:ln w="9525">
            <a:noFill/>
            <a:round/>
            <a:headEnd/>
            <a:tailEnd/>
          </a:ln>
        </p:spPr>
        <p:txBody>
          <a:bodyPr>
            <a:prstTxWarp prst="textNoShape">
              <a:avLst/>
            </a:prstTxWarp>
          </a:bodyPr>
          <a:lstStyle/>
          <a:p>
            <a:endParaRPr lang="en-GB"/>
          </a:p>
        </p:txBody>
      </p:sp>
      <p:sp>
        <p:nvSpPr>
          <p:cNvPr id="188528" name="Freeform 112"/>
          <p:cNvSpPr>
            <a:spLocks/>
          </p:cNvSpPr>
          <p:nvPr/>
        </p:nvSpPr>
        <p:spPr bwMode="auto">
          <a:xfrm>
            <a:off x="1598098" y="4549868"/>
            <a:ext cx="22225" cy="20638"/>
          </a:xfrm>
          <a:custGeom>
            <a:avLst/>
            <a:gdLst/>
            <a:ahLst/>
            <a:cxnLst>
              <a:cxn ang="0">
                <a:pos x="7" y="13"/>
              </a:cxn>
              <a:cxn ang="0">
                <a:pos x="8" y="13"/>
              </a:cxn>
              <a:cxn ang="0">
                <a:pos x="9" y="13"/>
              </a:cxn>
              <a:cxn ang="0">
                <a:pos x="10" y="12"/>
              </a:cxn>
              <a:cxn ang="0">
                <a:pos x="11" y="11"/>
              </a:cxn>
              <a:cxn ang="0">
                <a:pos x="13" y="11"/>
              </a:cxn>
              <a:cxn ang="0">
                <a:pos x="13" y="9"/>
              </a:cxn>
              <a:cxn ang="0">
                <a:pos x="14" y="7"/>
              </a:cxn>
              <a:cxn ang="0">
                <a:pos x="14" y="6"/>
              </a:cxn>
              <a:cxn ang="0">
                <a:pos x="14" y="5"/>
              </a:cxn>
              <a:cxn ang="0">
                <a:pos x="13" y="4"/>
              </a:cxn>
              <a:cxn ang="0">
                <a:pos x="13" y="2"/>
              </a:cxn>
              <a:cxn ang="0">
                <a:pos x="11" y="1"/>
              </a:cxn>
              <a:cxn ang="0">
                <a:pos x="10" y="0"/>
              </a:cxn>
              <a:cxn ang="0">
                <a:pos x="9" y="0"/>
              </a:cxn>
              <a:cxn ang="0">
                <a:pos x="8" y="0"/>
              </a:cxn>
              <a:cxn ang="0">
                <a:pos x="7" y="0"/>
              </a:cxn>
              <a:cxn ang="0">
                <a:pos x="6" y="0"/>
              </a:cxn>
              <a:cxn ang="0">
                <a:pos x="4" y="0"/>
              </a:cxn>
              <a:cxn ang="0">
                <a:pos x="3" y="0"/>
              </a:cxn>
              <a:cxn ang="0">
                <a:pos x="2" y="1"/>
              </a:cxn>
              <a:cxn ang="0">
                <a:pos x="1" y="2"/>
              </a:cxn>
              <a:cxn ang="0">
                <a:pos x="1" y="4"/>
              </a:cxn>
              <a:cxn ang="0">
                <a:pos x="0" y="5"/>
              </a:cxn>
              <a:cxn ang="0">
                <a:pos x="0" y="6"/>
              </a:cxn>
              <a:cxn ang="0">
                <a:pos x="0" y="7"/>
              </a:cxn>
              <a:cxn ang="0">
                <a:pos x="1" y="9"/>
              </a:cxn>
              <a:cxn ang="0">
                <a:pos x="1" y="11"/>
              </a:cxn>
              <a:cxn ang="0">
                <a:pos x="2" y="11"/>
              </a:cxn>
              <a:cxn ang="0">
                <a:pos x="3" y="12"/>
              </a:cxn>
              <a:cxn ang="0">
                <a:pos x="4" y="13"/>
              </a:cxn>
              <a:cxn ang="0">
                <a:pos x="6" y="13"/>
              </a:cxn>
              <a:cxn ang="0">
                <a:pos x="7" y="13"/>
              </a:cxn>
            </a:cxnLst>
            <a:rect l="0" t="0" r="r" b="b"/>
            <a:pathLst>
              <a:path w="14" h="13">
                <a:moveTo>
                  <a:pt x="7" y="13"/>
                </a:moveTo>
                <a:lnTo>
                  <a:pt x="8" y="13"/>
                </a:lnTo>
                <a:lnTo>
                  <a:pt x="9" y="13"/>
                </a:lnTo>
                <a:lnTo>
                  <a:pt x="10" y="12"/>
                </a:lnTo>
                <a:lnTo>
                  <a:pt x="11" y="11"/>
                </a:lnTo>
                <a:lnTo>
                  <a:pt x="13" y="11"/>
                </a:lnTo>
                <a:lnTo>
                  <a:pt x="13" y="9"/>
                </a:lnTo>
                <a:lnTo>
                  <a:pt x="14" y="7"/>
                </a:lnTo>
                <a:lnTo>
                  <a:pt x="14" y="6"/>
                </a:lnTo>
                <a:lnTo>
                  <a:pt x="14" y="5"/>
                </a:lnTo>
                <a:lnTo>
                  <a:pt x="13" y="4"/>
                </a:lnTo>
                <a:lnTo>
                  <a:pt x="13" y="2"/>
                </a:lnTo>
                <a:lnTo>
                  <a:pt x="11" y="1"/>
                </a:lnTo>
                <a:lnTo>
                  <a:pt x="10" y="0"/>
                </a:lnTo>
                <a:lnTo>
                  <a:pt x="9" y="0"/>
                </a:lnTo>
                <a:lnTo>
                  <a:pt x="8" y="0"/>
                </a:lnTo>
                <a:lnTo>
                  <a:pt x="7" y="0"/>
                </a:lnTo>
                <a:lnTo>
                  <a:pt x="6" y="0"/>
                </a:lnTo>
                <a:lnTo>
                  <a:pt x="4" y="0"/>
                </a:lnTo>
                <a:lnTo>
                  <a:pt x="3" y="0"/>
                </a:lnTo>
                <a:lnTo>
                  <a:pt x="2" y="1"/>
                </a:lnTo>
                <a:lnTo>
                  <a:pt x="1" y="2"/>
                </a:lnTo>
                <a:lnTo>
                  <a:pt x="1" y="4"/>
                </a:lnTo>
                <a:lnTo>
                  <a:pt x="0" y="5"/>
                </a:lnTo>
                <a:lnTo>
                  <a:pt x="0" y="6"/>
                </a:lnTo>
                <a:lnTo>
                  <a:pt x="0" y="7"/>
                </a:lnTo>
                <a:lnTo>
                  <a:pt x="1" y="9"/>
                </a:lnTo>
                <a:lnTo>
                  <a:pt x="1" y="11"/>
                </a:lnTo>
                <a:lnTo>
                  <a:pt x="2" y="11"/>
                </a:lnTo>
                <a:lnTo>
                  <a:pt x="3" y="12"/>
                </a:lnTo>
                <a:lnTo>
                  <a:pt x="4" y="13"/>
                </a:lnTo>
                <a:lnTo>
                  <a:pt x="6" y="13"/>
                </a:lnTo>
                <a:lnTo>
                  <a:pt x="7" y="13"/>
                </a:lnTo>
                <a:close/>
              </a:path>
            </a:pathLst>
          </a:custGeom>
          <a:solidFill>
            <a:srgbClr val="FFFFFF"/>
          </a:solidFill>
          <a:ln w="9525">
            <a:noFill/>
            <a:round/>
            <a:headEnd/>
            <a:tailEnd/>
          </a:ln>
        </p:spPr>
        <p:txBody>
          <a:bodyPr>
            <a:prstTxWarp prst="textNoShape">
              <a:avLst/>
            </a:prstTxWarp>
          </a:bodyPr>
          <a:lstStyle/>
          <a:p>
            <a:endParaRPr lang="en-GB"/>
          </a:p>
        </p:txBody>
      </p:sp>
      <p:sp>
        <p:nvSpPr>
          <p:cNvPr id="188529" name="Freeform 113"/>
          <p:cNvSpPr>
            <a:spLocks/>
          </p:cNvSpPr>
          <p:nvPr/>
        </p:nvSpPr>
        <p:spPr bwMode="auto">
          <a:xfrm>
            <a:off x="1533010" y="4549868"/>
            <a:ext cx="11113" cy="11113"/>
          </a:xfrm>
          <a:custGeom>
            <a:avLst/>
            <a:gdLst/>
            <a:ahLst/>
            <a:cxnLst>
              <a:cxn ang="0">
                <a:pos x="3" y="7"/>
              </a:cxn>
              <a:cxn ang="0">
                <a:pos x="5" y="6"/>
              </a:cxn>
              <a:cxn ang="0">
                <a:pos x="6" y="6"/>
              </a:cxn>
              <a:cxn ang="0">
                <a:pos x="6" y="5"/>
              </a:cxn>
              <a:cxn ang="0">
                <a:pos x="7" y="4"/>
              </a:cxn>
              <a:cxn ang="0">
                <a:pos x="6" y="1"/>
              </a:cxn>
              <a:cxn ang="0">
                <a:pos x="6" y="1"/>
              </a:cxn>
              <a:cxn ang="0">
                <a:pos x="5" y="0"/>
              </a:cxn>
              <a:cxn ang="0">
                <a:pos x="3" y="0"/>
              </a:cxn>
              <a:cxn ang="0">
                <a:pos x="2" y="0"/>
              </a:cxn>
              <a:cxn ang="0">
                <a:pos x="1" y="1"/>
              </a:cxn>
              <a:cxn ang="0">
                <a:pos x="0" y="1"/>
              </a:cxn>
              <a:cxn ang="0">
                <a:pos x="0" y="4"/>
              </a:cxn>
              <a:cxn ang="0">
                <a:pos x="0" y="5"/>
              </a:cxn>
              <a:cxn ang="0">
                <a:pos x="1" y="6"/>
              </a:cxn>
              <a:cxn ang="0">
                <a:pos x="2" y="6"/>
              </a:cxn>
              <a:cxn ang="0">
                <a:pos x="3" y="7"/>
              </a:cxn>
            </a:cxnLst>
            <a:rect l="0" t="0" r="r" b="b"/>
            <a:pathLst>
              <a:path w="7" h="7">
                <a:moveTo>
                  <a:pt x="3" y="7"/>
                </a:moveTo>
                <a:lnTo>
                  <a:pt x="5" y="6"/>
                </a:lnTo>
                <a:lnTo>
                  <a:pt x="6" y="6"/>
                </a:lnTo>
                <a:lnTo>
                  <a:pt x="6" y="5"/>
                </a:lnTo>
                <a:lnTo>
                  <a:pt x="7" y="4"/>
                </a:lnTo>
                <a:lnTo>
                  <a:pt x="6" y="1"/>
                </a:lnTo>
                <a:lnTo>
                  <a:pt x="6" y="1"/>
                </a:lnTo>
                <a:lnTo>
                  <a:pt x="5" y="0"/>
                </a:lnTo>
                <a:lnTo>
                  <a:pt x="3" y="0"/>
                </a:lnTo>
                <a:lnTo>
                  <a:pt x="2" y="0"/>
                </a:lnTo>
                <a:lnTo>
                  <a:pt x="1" y="1"/>
                </a:lnTo>
                <a:lnTo>
                  <a:pt x="0" y="1"/>
                </a:lnTo>
                <a:lnTo>
                  <a:pt x="0" y="4"/>
                </a:lnTo>
                <a:lnTo>
                  <a:pt x="0" y="5"/>
                </a:lnTo>
                <a:lnTo>
                  <a:pt x="1" y="6"/>
                </a:lnTo>
                <a:lnTo>
                  <a:pt x="2" y="6"/>
                </a:lnTo>
                <a:lnTo>
                  <a:pt x="3" y="7"/>
                </a:lnTo>
                <a:close/>
              </a:path>
            </a:pathLst>
          </a:custGeom>
          <a:solidFill>
            <a:srgbClr val="FFFFFF"/>
          </a:solidFill>
          <a:ln w="9525">
            <a:noFill/>
            <a:round/>
            <a:headEnd/>
            <a:tailEnd/>
          </a:ln>
        </p:spPr>
        <p:txBody>
          <a:bodyPr>
            <a:prstTxWarp prst="textNoShape">
              <a:avLst/>
            </a:prstTxWarp>
          </a:bodyPr>
          <a:lstStyle/>
          <a:p>
            <a:endParaRPr lang="en-GB"/>
          </a:p>
        </p:txBody>
      </p:sp>
      <p:sp>
        <p:nvSpPr>
          <p:cNvPr id="188530" name="Freeform 114"/>
          <p:cNvSpPr>
            <a:spLocks/>
          </p:cNvSpPr>
          <p:nvPr/>
        </p:nvSpPr>
        <p:spPr bwMode="auto">
          <a:xfrm>
            <a:off x="1552060" y="4549868"/>
            <a:ext cx="7938" cy="11113"/>
          </a:xfrm>
          <a:custGeom>
            <a:avLst/>
            <a:gdLst/>
            <a:ahLst/>
            <a:cxnLst>
              <a:cxn ang="0">
                <a:pos x="3" y="7"/>
              </a:cxn>
              <a:cxn ang="0">
                <a:pos x="4" y="7"/>
              </a:cxn>
              <a:cxn ang="0">
                <a:pos x="5" y="6"/>
              </a:cxn>
              <a:cxn ang="0">
                <a:pos x="5" y="5"/>
              </a:cxn>
              <a:cxn ang="0">
                <a:pos x="5" y="4"/>
              </a:cxn>
              <a:cxn ang="0">
                <a:pos x="5" y="2"/>
              </a:cxn>
              <a:cxn ang="0">
                <a:pos x="5" y="1"/>
              </a:cxn>
              <a:cxn ang="0">
                <a:pos x="4" y="0"/>
              </a:cxn>
              <a:cxn ang="0">
                <a:pos x="3" y="0"/>
              </a:cxn>
              <a:cxn ang="0">
                <a:pos x="2" y="0"/>
              </a:cxn>
              <a:cxn ang="0">
                <a:pos x="1" y="1"/>
              </a:cxn>
              <a:cxn ang="0">
                <a:pos x="0" y="2"/>
              </a:cxn>
              <a:cxn ang="0">
                <a:pos x="0" y="4"/>
              </a:cxn>
              <a:cxn ang="0">
                <a:pos x="0" y="5"/>
              </a:cxn>
              <a:cxn ang="0">
                <a:pos x="1" y="6"/>
              </a:cxn>
              <a:cxn ang="0">
                <a:pos x="2" y="7"/>
              </a:cxn>
              <a:cxn ang="0">
                <a:pos x="3" y="7"/>
              </a:cxn>
            </a:cxnLst>
            <a:rect l="0" t="0" r="r" b="b"/>
            <a:pathLst>
              <a:path w="5" h="7">
                <a:moveTo>
                  <a:pt x="3" y="7"/>
                </a:moveTo>
                <a:lnTo>
                  <a:pt x="4" y="7"/>
                </a:lnTo>
                <a:lnTo>
                  <a:pt x="5" y="6"/>
                </a:lnTo>
                <a:lnTo>
                  <a:pt x="5" y="5"/>
                </a:lnTo>
                <a:lnTo>
                  <a:pt x="5" y="4"/>
                </a:lnTo>
                <a:lnTo>
                  <a:pt x="5" y="2"/>
                </a:lnTo>
                <a:lnTo>
                  <a:pt x="5" y="1"/>
                </a:lnTo>
                <a:lnTo>
                  <a:pt x="4" y="0"/>
                </a:lnTo>
                <a:lnTo>
                  <a:pt x="3" y="0"/>
                </a:lnTo>
                <a:lnTo>
                  <a:pt x="2" y="0"/>
                </a:lnTo>
                <a:lnTo>
                  <a:pt x="1" y="1"/>
                </a:lnTo>
                <a:lnTo>
                  <a:pt x="0" y="2"/>
                </a:lnTo>
                <a:lnTo>
                  <a:pt x="0" y="4"/>
                </a:lnTo>
                <a:lnTo>
                  <a:pt x="0" y="5"/>
                </a:lnTo>
                <a:lnTo>
                  <a:pt x="1" y="6"/>
                </a:lnTo>
                <a:lnTo>
                  <a:pt x="2" y="7"/>
                </a:lnTo>
                <a:lnTo>
                  <a:pt x="3" y="7"/>
                </a:lnTo>
                <a:close/>
              </a:path>
            </a:pathLst>
          </a:custGeom>
          <a:solidFill>
            <a:srgbClr val="FFFFFF"/>
          </a:solidFill>
          <a:ln w="9525">
            <a:noFill/>
            <a:round/>
            <a:headEnd/>
            <a:tailEnd/>
          </a:ln>
        </p:spPr>
        <p:txBody>
          <a:bodyPr>
            <a:prstTxWarp prst="textNoShape">
              <a:avLst/>
            </a:prstTxWarp>
          </a:bodyPr>
          <a:lstStyle/>
          <a:p>
            <a:endParaRPr lang="en-GB"/>
          </a:p>
        </p:txBody>
      </p:sp>
      <p:sp>
        <p:nvSpPr>
          <p:cNvPr id="188531" name="Freeform 115"/>
          <p:cNvSpPr>
            <a:spLocks/>
          </p:cNvSpPr>
          <p:nvPr/>
        </p:nvSpPr>
        <p:spPr bwMode="auto">
          <a:xfrm>
            <a:off x="1479035" y="4403818"/>
            <a:ext cx="30163" cy="146050"/>
          </a:xfrm>
          <a:custGeom>
            <a:avLst/>
            <a:gdLst/>
            <a:ahLst/>
            <a:cxnLst>
              <a:cxn ang="0">
                <a:pos x="6" y="1"/>
              </a:cxn>
              <a:cxn ang="0">
                <a:pos x="6" y="3"/>
              </a:cxn>
              <a:cxn ang="0">
                <a:pos x="4" y="8"/>
              </a:cxn>
              <a:cxn ang="0">
                <a:pos x="2" y="16"/>
              </a:cxn>
              <a:cxn ang="0">
                <a:pos x="1" y="28"/>
              </a:cxn>
              <a:cxn ang="0">
                <a:pos x="0" y="41"/>
              </a:cxn>
              <a:cxn ang="0">
                <a:pos x="0" y="56"/>
              </a:cxn>
              <a:cxn ang="0">
                <a:pos x="1" y="73"/>
              </a:cxn>
              <a:cxn ang="0">
                <a:pos x="5" y="92"/>
              </a:cxn>
              <a:cxn ang="0">
                <a:pos x="19" y="91"/>
              </a:cxn>
              <a:cxn ang="0">
                <a:pos x="18" y="89"/>
              </a:cxn>
              <a:cxn ang="0">
                <a:pos x="16" y="80"/>
              </a:cxn>
              <a:cxn ang="0">
                <a:pos x="15" y="70"/>
              </a:cxn>
              <a:cxn ang="0">
                <a:pos x="14" y="56"/>
              </a:cxn>
              <a:cxn ang="0">
                <a:pos x="13" y="42"/>
              </a:cxn>
              <a:cxn ang="0">
                <a:pos x="13" y="27"/>
              </a:cxn>
              <a:cxn ang="0">
                <a:pos x="15" y="13"/>
              </a:cxn>
              <a:cxn ang="0">
                <a:pos x="19" y="1"/>
              </a:cxn>
              <a:cxn ang="0">
                <a:pos x="19" y="0"/>
              </a:cxn>
              <a:cxn ang="0">
                <a:pos x="19" y="0"/>
              </a:cxn>
              <a:cxn ang="0">
                <a:pos x="19" y="0"/>
              </a:cxn>
              <a:cxn ang="0">
                <a:pos x="18" y="0"/>
              </a:cxn>
              <a:cxn ang="0">
                <a:pos x="16" y="0"/>
              </a:cxn>
              <a:cxn ang="0">
                <a:pos x="14" y="0"/>
              </a:cxn>
              <a:cxn ang="0">
                <a:pos x="11" y="0"/>
              </a:cxn>
              <a:cxn ang="0">
                <a:pos x="6" y="1"/>
              </a:cxn>
            </a:cxnLst>
            <a:rect l="0" t="0" r="r" b="b"/>
            <a:pathLst>
              <a:path w="19" h="92">
                <a:moveTo>
                  <a:pt x="6" y="1"/>
                </a:moveTo>
                <a:lnTo>
                  <a:pt x="6" y="3"/>
                </a:lnTo>
                <a:lnTo>
                  <a:pt x="4" y="8"/>
                </a:lnTo>
                <a:lnTo>
                  <a:pt x="2" y="16"/>
                </a:lnTo>
                <a:lnTo>
                  <a:pt x="1" y="28"/>
                </a:lnTo>
                <a:lnTo>
                  <a:pt x="0" y="41"/>
                </a:lnTo>
                <a:lnTo>
                  <a:pt x="0" y="56"/>
                </a:lnTo>
                <a:lnTo>
                  <a:pt x="1" y="73"/>
                </a:lnTo>
                <a:lnTo>
                  <a:pt x="5" y="92"/>
                </a:lnTo>
                <a:lnTo>
                  <a:pt x="19" y="91"/>
                </a:lnTo>
                <a:lnTo>
                  <a:pt x="18" y="89"/>
                </a:lnTo>
                <a:lnTo>
                  <a:pt x="16" y="80"/>
                </a:lnTo>
                <a:lnTo>
                  <a:pt x="15" y="70"/>
                </a:lnTo>
                <a:lnTo>
                  <a:pt x="14" y="56"/>
                </a:lnTo>
                <a:lnTo>
                  <a:pt x="13" y="42"/>
                </a:lnTo>
                <a:lnTo>
                  <a:pt x="13" y="27"/>
                </a:lnTo>
                <a:lnTo>
                  <a:pt x="15" y="13"/>
                </a:lnTo>
                <a:lnTo>
                  <a:pt x="19" y="1"/>
                </a:lnTo>
                <a:lnTo>
                  <a:pt x="19" y="0"/>
                </a:lnTo>
                <a:lnTo>
                  <a:pt x="19" y="0"/>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prstTxWarp prst="textNoShape">
              <a:avLst/>
            </a:prstTxWarp>
          </a:bodyPr>
          <a:lstStyle/>
          <a:p>
            <a:endParaRPr lang="en-GB"/>
          </a:p>
        </p:txBody>
      </p:sp>
      <p:sp>
        <p:nvSpPr>
          <p:cNvPr id="188532" name="Freeform 116"/>
          <p:cNvSpPr>
            <a:spLocks/>
          </p:cNvSpPr>
          <p:nvPr/>
        </p:nvSpPr>
        <p:spPr bwMode="auto">
          <a:xfrm>
            <a:off x="1634610" y="4384768"/>
            <a:ext cx="42863" cy="163513"/>
          </a:xfrm>
          <a:custGeom>
            <a:avLst/>
            <a:gdLst/>
            <a:ahLst/>
            <a:cxnLst>
              <a:cxn ang="0">
                <a:pos x="27" y="0"/>
              </a:cxn>
              <a:cxn ang="0">
                <a:pos x="26" y="1"/>
              </a:cxn>
              <a:cxn ang="0">
                <a:pos x="25" y="4"/>
              </a:cxn>
              <a:cxn ang="0">
                <a:pos x="22" y="9"/>
              </a:cxn>
              <a:cxn ang="0">
                <a:pos x="20" y="18"/>
              </a:cxn>
              <a:cxn ang="0">
                <a:pos x="18" y="32"/>
              </a:cxn>
              <a:cxn ang="0">
                <a:pos x="16" y="49"/>
              </a:cxn>
              <a:cxn ang="0">
                <a:pos x="18" y="73"/>
              </a:cxn>
              <a:cxn ang="0">
                <a:pos x="20" y="103"/>
              </a:cxn>
              <a:cxn ang="0">
                <a:pos x="5" y="103"/>
              </a:cxn>
              <a:cxn ang="0">
                <a:pos x="5" y="101"/>
              </a:cxn>
              <a:cxn ang="0">
                <a:pos x="4" y="91"/>
              </a:cxn>
              <a:cxn ang="0">
                <a:pos x="2" y="80"/>
              </a:cxn>
              <a:cxn ang="0">
                <a:pos x="1" y="64"/>
              </a:cxn>
              <a:cxn ang="0">
                <a:pos x="0" y="47"/>
              </a:cxn>
              <a:cxn ang="0">
                <a:pos x="1" y="31"/>
              </a:cxn>
              <a:cxn ang="0">
                <a:pos x="4" y="14"/>
              </a:cxn>
              <a:cxn ang="0">
                <a:pos x="9" y="0"/>
              </a:cxn>
              <a:cxn ang="0">
                <a:pos x="27" y="0"/>
              </a:cxn>
            </a:cxnLst>
            <a:rect l="0" t="0" r="r" b="b"/>
            <a:pathLst>
              <a:path w="27" h="103">
                <a:moveTo>
                  <a:pt x="27" y="0"/>
                </a:moveTo>
                <a:lnTo>
                  <a:pt x="26" y="1"/>
                </a:lnTo>
                <a:lnTo>
                  <a:pt x="25" y="4"/>
                </a:lnTo>
                <a:lnTo>
                  <a:pt x="22" y="9"/>
                </a:lnTo>
                <a:lnTo>
                  <a:pt x="20" y="18"/>
                </a:lnTo>
                <a:lnTo>
                  <a:pt x="18" y="32"/>
                </a:lnTo>
                <a:lnTo>
                  <a:pt x="16" y="49"/>
                </a:lnTo>
                <a:lnTo>
                  <a:pt x="18" y="73"/>
                </a:lnTo>
                <a:lnTo>
                  <a:pt x="20" y="103"/>
                </a:lnTo>
                <a:lnTo>
                  <a:pt x="5" y="103"/>
                </a:lnTo>
                <a:lnTo>
                  <a:pt x="5" y="101"/>
                </a:lnTo>
                <a:lnTo>
                  <a:pt x="4" y="91"/>
                </a:lnTo>
                <a:lnTo>
                  <a:pt x="2" y="80"/>
                </a:lnTo>
                <a:lnTo>
                  <a:pt x="1" y="64"/>
                </a:lnTo>
                <a:lnTo>
                  <a:pt x="0" y="47"/>
                </a:lnTo>
                <a:lnTo>
                  <a:pt x="1" y="31"/>
                </a:lnTo>
                <a:lnTo>
                  <a:pt x="4" y="14"/>
                </a:lnTo>
                <a:lnTo>
                  <a:pt x="9" y="0"/>
                </a:lnTo>
                <a:lnTo>
                  <a:pt x="27" y="0"/>
                </a:lnTo>
                <a:close/>
              </a:path>
            </a:pathLst>
          </a:custGeom>
          <a:solidFill>
            <a:srgbClr val="3F9EFF"/>
          </a:solidFill>
          <a:ln w="9525">
            <a:noFill/>
            <a:round/>
            <a:headEnd/>
            <a:tailEnd/>
          </a:ln>
        </p:spPr>
        <p:txBody>
          <a:bodyPr>
            <a:prstTxWarp prst="textNoShape">
              <a:avLst/>
            </a:prstTxWarp>
          </a:bodyPr>
          <a:lstStyle/>
          <a:p>
            <a:endParaRPr lang="en-GB"/>
          </a:p>
        </p:txBody>
      </p:sp>
      <p:sp>
        <p:nvSpPr>
          <p:cNvPr id="188533" name="Freeform 117"/>
          <p:cNvSpPr>
            <a:spLocks/>
          </p:cNvSpPr>
          <p:nvPr/>
        </p:nvSpPr>
        <p:spPr bwMode="auto">
          <a:xfrm>
            <a:off x="1479035" y="4411755"/>
            <a:ext cx="28575" cy="127000"/>
          </a:xfrm>
          <a:custGeom>
            <a:avLst/>
            <a:gdLst/>
            <a:ahLst/>
            <a:cxnLst>
              <a:cxn ang="0">
                <a:pos x="6" y="2"/>
              </a:cxn>
              <a:cxn ang="0">
                <a:pos x="6" y="3"/>
              </a:cxn>
              <a:cxn ang="0">
                <a:pos x="5" y="8"/>
              </a:cxn>
              <a:cxn ang="0">
                <a:pos x="2" y="15"/>
              </a:cxn>
              <a:cxn ang="0">
                <a:pos x="1" y="24"/>
              </a:cxn>
              <a:cxn ang="0">
                <a:pos x="0" y="36"/>
              </a:cxn>
              <a:cxn ang="0">
                <a:pos x="1" y="50"/>
              </a:cxn>
              <a:cxn ang="0">
                <a:pos x="2" y="65"/>
              </a:cxn>
              <a:cxn ang="0">
                <a:pos x="5" y="80"/>
              </a:cxn>
              <a:cxn ang="0">
                <a:pos x="16" y="80"/>
              </a:cxn>
              <a:cxn ang="0">
                <a:pos x="16" y="78"/>
              </a:cxn>
              <a:cxn ang="0">
                <a:pos x="15" y="71"/>
              </a:cxn>
              <a:cxn ang="0">
                <a:pos x="14" y="61"/>
              </a:cxn>
              <a:cxn ang="0">
                <a:pos x="13" y="50"/>
              </a:cxn>
              <a:cxn ang="0">
                <a:pos x="12" y="37"/>
              </a:cxn>
              <a:cxn ang="0">
                <a:pos x="12" y="24"/>
              </a:cxn>
              <a:cxn ang="0">
                <a:pos x="14" y="11"/>
              </a:cxn>
              <a:cxn ang="0">
                <a:pos x="18" y="1"/>
              </a:cxn>
              <a:cxn ang="0">
                <a:pos x="18" y="1"/>
              </a:cxn>
              <a:cxn ang="0">
                <a:pos x="18" y="1"/>
              </a:cxn>
              <a:cxn ang="0">
                <a:pos x="18" y="1"/>
              </a:cxn>
              <a:cxn ang="0">
                <a:pos x="16" y="0"/>
              </a:cxn>
              <a:cxn ang="0">
                <a:pos x="15" y="0"/>
              </a:cxn>
              <a:cxn ang="0">
                <a:pos x="13" y="0"/>
              </a:cxn>
              <a:cxn ang="0">
                <a:pos x="9" y="1"/>
              </a:cxn>
              <a:cxn ang="0">
                <a:pos x="6" y="2"/>
              </a:cxn>
            </a:cxnLst>
            <a:rect l="0" t="0" r="r" b="b"/>
            <a:pathLst>
              <a:path w="18" h="80">
                <a:moveTo>
                  <a:pt x="6" y="2"/>
                </a:moveTo>
                <a:lnTo>
                  <a:pt x="6" y="3"/>
                </a:lnTo>
                <a:lnTo>
                  <a:pt x="5" y="8"/>
                </a:lnTo>
                <a:lnTo>
                  <a:pt x="2" y="15"/>
                </a:lnTo>
                <a:lnTo>
                  <a:pt x="1" y="24"/>
                </a:lnTo>
                <a:lnTo>
                  <a:pt x="0" y="36"/>
                </a:lnTo>
                <a:lnTo>
                  <a:pt x="1" y="50"/>
                </a:lnTo>
                <a:lnTo>
                  <a:pt x="2" y="65"/>
                </a:lnTo>
                <a:lnTo>
                  <a:pt x="5" y="80"/>
                </a:lnTo>
                <a:lnTo>
                  <a:pt x="16" y="80"/>
                </a:lnTo>
                <a:lnTo>
                  <a:pt x="16" y="78"/>
                </a:lnTo>
                <a:lnTo>
                  <a:pt x="15" y="71"/>
                </a:lnTo>
                <a:lnTo>
                  <a:pt x="14" y="61"/>
                </a:lnTo>
                <a:lnTo>
                  <a:pt x="13" y="50"/>
                </a:lnTo>
                <a:lnTo>
                  <a:pt x="12" y="37"/>
                </a:lnTo>
                <a:lnTo>
                  <a:pt x="12" y="24"/>
                </a:lnTo>
                <a:lnTo>
                  <a:pt x="14" y="11"/>
                </a:lnTo>
                <a:lnTo>
                  <a:pt x="18" y="1"/>
                </a:lnTo>
                <a:lnTo>
                  <a:pt x="18" y="1"/>
                </a:lnTo>
                <a:lnTo>
                  <a:pt x="18" y="1"/>
                </a:lnTo>
                <a:lnTo>
                  <a:pt x="18" y="1"/>
                </a:lnTo>
                <a:lnTo>
                  <a:pt x="16" y="0"/>
                </a:lnTo>
                <a:lnTo>
                  <a:pt x="15" y="0"/>
                </a:lnTo>
                <a:lnTo>
                  <a:pt x="13" y="0"/>
                </a:lnTo>
                <a:lnTo>
                  <a:pt x="9" y="1"/>
                </a:lnTo>
                <a:lnTo>
                  <a:pt x="6" y="2"/>
                </a:lnTo>
                <a:close/>
              </a:path>
            </a:pathLst>
          </a:custGeom>
          <a:solidFill>
            <a:srgbClr val="59B2FF"/>
          </a:solidFill>
          <a:ln w="9525">
            <a:noFill/>
            <a:round/>
            <a:headEnd/>
            <a:tailEnd/>
          </a:ln>
        </p:spPr>
        <p:txBody>
          <a:bodyPr>
            <a:prstTxWarp prst="textNoShape">
              <a:avLst/>
            </a:prstTxWarp>
          </a:bodyPr>
          <a:lstStyle/>
          <a:p>
            <a:endParaRPr lang="en-GB"/>
          </a:p>
        </p:txBody>
      </p:sp>
      <p:sp>
        <p:nvSpPr>
          <p:cNvPr id="188534" name="Freeform 118"/>
          <p:cNvSpPr>
            <a:spLocks/>
          </p:cNvSpPr>
          <p:nvPr/>
        </p:nvSpPr>
        <p:spPr bwMode="auto">
          <a:xfrm>
            <a:off x="1480623" y="4419693"/>
            <a:ext cx="22225" cy="109538"/>
          </a:xfrm>
          <a:custGeom>
            <a:avLst/>
            <a:gdLst/>
            <a:ahLst/>
            <a:cxnLst>
              <a:cxn ang="0">
                <a:pos x="5" y="2"/>
              </a:cxn>
              <a:cxn ang="0">
                <a:pos x="5" y="3"/>
              </a:cxn>
              <a:cxn ang="0">
                <a:pos x="4" y="7"/>
              </a:cxn>
              <a:cxn ang="0">
                <a:pos x="3" y="13"/>
              </a:cxn>
              <a:cxn ang="0">
                <a:pos x="1" y="21"/>
              </a:cxn>
              <a:cxn ang="0">
                <a:pos x="0" y="31"/>
              </a:cxn>
              <a:cxn ang="0">
                <a:pos x="0" y="42"/>
              </a:cxn>
              <a:cxn ang="0">
                <a:pos x="1" y="55"/>
              </a:cxn>
              <a:cxn ang="0">
                <a:pos x="4" y="69"/>
              </a:cxn>
              <a:cxn ang="0">
                <a:pos x="14" y="68"/>
              </a:cxn>
              <a:cxn ang="0">
                <a:pos x="13" y="67"/>
              </a:cxn>
              <a:cxn ang="0">
                <a:pos x="13" y="61"/>
              </a:cxn>
              <a:cxn ang="0">
                <a:pos x="12" y="53"/>
              </a:cxn>
              <a:cxn ang="0">
                <a:pos x="11" y="42"/>
              </a:cxn>
              <a:cxn ang="0">
                <a:pos x="10" y="32"/>
              </a:cxn>
              <a:cxn ang="0">
                <a:pos x="10" y="20"/>
              </a:cxn>
              <a:cxn ang="0">
                <a:pos x="12" y="10"/>
              </a:cxn>
              <a:cxn ang="0">
                <a:pos x="14" y="2"/>
              </a:cxn>
              <a:cxn ang="0">
                <a:pos x="14" y="2"/>
              </a:cxn>
              <a:cxn ang="0">
                <a:pos x="14" y="0"/>
              </a:cxn>
              <a:cxn ang="0">
                <a:pos x="14" y="0"/>
              </a:cxn>
              <a:cxn ang="0">
                <a:pos x="14" y="0"/>
              </a:cxn>
              <a:cxn ang="0">
                <a:pos x="13" y="0"/>
              </a:cxn>
              <a:cxn ang="0">
                <a:pos x="11" y="0"/>
              </a:cxn>
              <a:cxn ang="0">
                <a:pos x="8" y="0"/>
              </a:cxn>
              <a:cxn ang="0">
                <a:pos x="5" y="2"/>
              </a:cxn>
            </a:cxnLst>
            <a:rect l="0" t="0" r="r" b="b"/>
            <a:pathLst>
              <a:path w="14" h="69">
                <a:moveTo>
                  <a:pt x="5" y="2"/>
                </a:moveTo>
                <a:lnTo>
                  <a:pt x="5" y="3"/>
                </a:lnTo>
                <a:lnTo>
                  <a:pt x="4" y="7"/>
                </a:lnTo>
                <a:lnTo>
                  <a:pt x="3" y="13"/>
                </a:lnTo>
                <a:lnTo>
                  <a:pt x="1" y="21"/>
                </a:lnTo>
                <a:lnTo>
                  <a:pt x="0" y="31"/>
                </a:lnTo>
                <a:lnTo>
                  <a:pt x="0" y="42"/>
                </a:lnTo>
                <a:lnTo>
                  <a:pt x="1" y="55"/>
                </a:lnTo>
                <a:lnTo>
                  <a:pt x="4" y="69"/>
                </a:lnTo>
                <a:lnTo>
                  <a:pt x="14" y="68"/>
                </a:lnTo>
                <a:lnTo>
                  <a:pt x="13" y="67"/>
                </a:lnTo>
                <a:lnTo>
                  <a:pt x="13" y="61"/>
                </a:lnTo>
                <a:lnTo>
                  <a:pt x="12" y="53"/>
                </a:lnTo>
                <a:lnTo>
                  <a:pt x="11" y="42"/>
                </a:lnTo>
                <a:lnTo>
                  <a:pt x="10" y="32"/>
                </a:lnTo>
                <a:lnTo>
                  <a:pt x="10" y="20"/>
                </a:lnTo>
                <a:lnTo>
                  <a:pt x="12" y="10"/>
                </a:lnTo>
                <a:lnTo>
                  <a:pt x="14" y="2"/>
                </a:lnTo>
                <a:lnTo>
                  <a:pt x="14" y="2"/>
                </a:lnTo>
                <a:lnTo>
                  <a:pt x="14" y="0"/>
                </a:lnTo>
                <a:lnTo>
                  <a:pt x="14" y="0"/>
                </a:lnTo>
                <a:lnTo>
                  <a:pt x="14" y="0"/>
                </a:lnTo>
                <a:lnTo>
                  <a:pt x="13" y="0"/>
                </a:lnTo>
                <a:lnTo>
                  <a:pt x="11" y="0"/>
                </a:lnTo>
                <a:lnTo>
                  <a:pt x="8" y="0"/>
                </a:lnTo>
                <a:lnTo>
                  <a:pt x="5" y="2"/>
                </a:lnTo>
                <a:close/>
              </a:path>
            </a:pathLst>
          </a:custGeom>
          <a:solidFill>
            <a:srgbClr val="72C6FF"/>
          </a:solidFill>
          <a:ln w="9525">
            <a:noFill/>
            <a:round/>
            <a:headEnd/>
            <a:tailEnd/>
          </a:ln>
        </p:spPr>
        <p:txBody>
          <a:bodyPr>
            <a:prstTxWarp prst="textNoShape">
              <a:avLst/>
            </a:prstTxWarp>
          </a:bodyPr>
          <a:lstStyle/>
          <a:p>
            <a:endParaRPr lang="en-GB"/>
          </a:p>
        </p:txBody>
      </p:sp>
      <p:sp>
        <p:nvSpPr>
          <p:cNvPr id="188535" name="Freeform 119"/>
          <p:cNvSpPr>
            <a:spLocks/>
          </p:cNvSpPr>
          <p:nvPr/>
        </p:nvSpPr>
        <p:spPr bwMode="auto">
          <a:xfrm>
            <a:off x="1482210" y="4429218"/>
            <a:ext cx="19050" cy="88900"/>
          </a:xfrm>
          <a:custGeom>
            <a:avLst/>
            <a:gdLst/>
            <a:ahLst/>
            <a:cxnLst>
              <a:cxn ang="0">
                <a:pos x="4" y="1"/>
              </a:cxn>
              <a:cxn ang="0">
                <a:pos x="3" y="1"/>
              </a:cxn>
              <a:cxn ang="0">
                <a:pos x="3" y="5"/>
              </a:cxn>
              <a:cxn ang="0">
                <a:pos x="2" y="11"/>
              </a:cxn>
              <a:cxn ang="0">
                <a:pos x="0" y="17"/>
              </a:cxn>
              <a:cxn ang="0">
                <a:pos x="0" y="25"/>
              </a:cxn>
              <a:cxn ang="0">
                <a:pos x="0" y="35"/>
              </a:cxn>
              <a:cxn ang="0">
                <a:pos x="2" y="46"/>
              </a:cxn>
              <a:cxn ang="0">
                <a:pos x="3" y="56"/>
              </a:cxn>
              <a:cxn ang="0">
                <a:pos x="11" y="56"/>
              </a:cxn>
              <a:cxn ang="0">
                <a:pos x="11" y="55"/>
              </a:cxn>
              <a:cxn ang="0">
                <a:pos x="10" y="50"/>
              </a:cxn>
              <a:cxn ang="0">
                <a:pos x="10" y="43"/>
              </a:cxn>
              <a:cxn ang="0">
                <a:pos x="9" y="35"/>
              </a:cxn>
              <a:cxn ang="0">
                <a:pos x="7" y="26"/>
              </a:cxn>
              <a:cxn ang="0">
                <a:pos x="9" y="17"/>
              </a:cxn>
              <a:cxn ang="0">
                <a:pos x="10" y="7"/>
              </a:cxn>
              <a:cxn ang="0">
                <a:pos x="12" y="0"/>
              </a:cxn>
              <a:cxn ang="0">
                <a:pos x="12" y="0"/>
              </a:cxn>
              <a:cxn ang="0">
                <a:pos x="12" y="0"/>
              </a:cxn>
              <a:cxn ang="0">
                <a:pos x="12" y="0"/>
              </a:cxn>
              <a:cxn ang="0">
                <a:pos x="11" y="0"/>
              </a:cxn>
              <a:cxn ang="0">
                <a:pos x="10" y="0"/>
              </a:cxn>
              <a:cxn ang="0">
                <a:pos x="9" y="0"/>
              </a:cxn>
              <a:cxn ang="0">
                <a:pos x="6" y="0"/>
              </a:cxn>
              <a:cxn ang="0">
                <a:pos x="4" y="1"/>
              </a:cxn>
            </a:cxnLst>
            <a:rect l="0" t="0" r="r" b="b"/>
            <a:pathLst>
              <a:path w="12" h="56">
                <a:moveTo>
                  <a:pt x="4" y="1"/>
                </a:moveTo>
                <a:lnTo>
                  <a:pt x="3" y="1"/>
                </a:lnTo>
                <a:lnTo>
                  <a:pt x="3" y="5"/>
                </a:lnTo>
                <a:lnTo>
                  <a:pt x="2" y="11"/>
                </a:lnTo>
                <a:lnTo>
                  <a:pt x="0" y="17"/>
                </a:lnTo>
                <a:lnTo>
                  <a:pt x="0" y="25"/>
                </a:lnTo>
                <a:lnTo>
                  <a:pt x="0" y="35"/>
                </a:lnTo>
                <a:lnTo>
                  <a:pt x="2" y="46"/>
                </a:lnTo>
                <a:lnTo>
                  <a:pt x="3" y="56"/>
                </a:lnTo>
                <a:lnTo>
                  <a:pt x="11" y="56"/>
                </a:lnTo>
                <a:lnTo>
                  <a:pt x="11" y="55"/>
                </a:lnTo>
                <a:lnTo>
                  <a:pt x="10" y="50"/>
                </a:lnTo>
                <a:lnTo>
                  <a:pt x="10" y="43"/>
                </a:lnTo>
                <a:lnTo>
                  <a:pt x="9" y="35"/>
                </a:lnTo>
                <a:lnTo>
                  <a:pt x="7" y="26"/>
                </a:lnTo>
                <a:lnTo>
                  <a:pt x="9" y="17"/>
                </a:lnTo>
                <a:lnTo>
                  <a:pt x="10" y="7"/>
                </a:lnTo>
                <a:lnTo>
                  <a:pt x="12" y="0"/>
                </a:lnTo>
                <a:lnTo>
                  <a:pt x="12" y="0"/>
                </a:lnTo>
                <a:lnTo>
                  <a:pt x="12" y="0"/>
                </a:lnTo>
                <a:lnTo>
                  <a:pt x="12" y="0"/>
                </a:lnTo>
                <a:lnTo>
                  <a:pt x="11" y="0"/>
                </a:lnTo>
                <a:lnTo>
                  <a:pt x="10" y="0"/>
                </a:lnTo>
                <a:lnTo>
                  <a:pt x="9" y="0"/>
                </a:lnTo>
                <a:lnTo>
                  <a:pt x="6" y="0"/>
                </a:lnTo>
                <a:lnTo>
                  <a:pt x="4" y="1"/>
                </a:lnTo>
                <a:close/>
              </a:path>
            </a:pathLst>
          </a:custGeom>
          <a:solidFill>
            <a:srgbClr val="8CD8FF"/>
          </a:solidFill>
          <a:ln w="9525">
            <a:noFill/>
            <a:round/>
            <a:headEnd/>
            <a:tailEnd/>
          </a:ln>
        </p:spPr>
        <p:txBody>
          <a:bodyPr>
            <a:prstTxWarp prst="textNoShape">
              <a:avLst/>
            </a:prstTxWarp>
          </a:bodyPr>
          <a:lstStyle/>
          <a:p>
            <a:endParaRPr lang="en-GB"/>
          </a:p>
        </p:txBody>
      </p:sp>
      <p:sp>
        <p:nvSpPr>
          <p:cNvPr id="188536" name="Freeform 120"/>
          <p:cNvSpPr>
            <a:spLocks/>
          </p:cNvSpPr>
          <p:nvPr/>
        </p:nvSpPr>
        <p:spPr bwMode="auto">
          <a:xfrm>
            <a:off x="1482210" y="4437155"/>
            <a:ext cx="15875" cy="71438"/>
          </a:xfrm>
          <a:custGeom>
            <a:avLst/>
            <a:gdLst/>
            <a:ahLst/>
            <a:cxnLst>
              <a:cxn ang="0">
                <a:pos x="4" y="1"/>
              </a:cxn>
              <a:cxn ang="0">
                <a:pos x="3" y="2"/>
              </a:cxn>
              <a:cxn ang="0">
                <a:pos x="3" y="5"/>
              </a:cxn>
              <a:cxn ang="0">
                <a:pos x="2" y="8"/>
              </a:cxn>
              <a:cxn ang="0">
                <a:pos x="2" y="14"/>
              </a:cxn>
              <a:cxn ang="0">
                <a:pos x="0" y="21"/>
              </a:cxn>
              <a:cxn ang="0">
                <a:pos x="0" y="28"/>
              </a:cxn>
              <a:cxn ang="0">
                <a:pos x="2" y="36"/>
              </a:cxn>
              <a:cxn ang="0">
                <a:pos x="3" y="45"/>
              </a:cxn>
              <a:cxn ang="0">
                <a:pos x="10" y="45"/>
              </a:cxn>
              <a:cxn ang="0">
                <a:pos x="10" y="43"/>
              </a:cxn>
              <a:cxn ang="0">
                <a:pos x="9" y="40"/>
              </a:cxn>
              <a:cxn ang="0">
                <a:pos x="7" y="35"/>
              </a:cxn>
              <a:cxn ang="0">
                <a:pos x="7" y="28"/>
              </a:cxn>
              <a:cxn ang="0">
                <a:pos x="6" y="21"/>
              </a:cxn>
              <a:cxn ang="0">
                <a:pos x="7" y="14"/>
              </a:cxn>
              <a:cxn ang="0">
                <a:pos x="7" y="7"/>
              </a:cxn>
              <a:cxn ang="0">
                <a:pos x="10" y="1"/>
              </a:cxn>
              <a:cxn ang="0">
                <a:pos x="10" y="1"/>
              </a:cxn>
              <a:cxn ang="0">
                <a:pos x="10" y="1"/>
              </a:cxn>
              <a:cxn ang="0">
                <a:pos x="10" y="0"/>
              </a:cxn>
              <a:cxn ang="0">
                <a:pos x="10" y="0"/>
              </a:cxn>
              <a:cxn ang="0">
                <a:pos x="9" y="0"/>
              </a:cxn>
              <a:cxn ang="0">
                <a:pos x="7" y="0"/>
              </a:cxn>
              <a:cxn ang="0">
                <a:pos x="6" y="1"/>
              </a:cxn>
              <a:cxn ang="0">
                <a:pos x="4" y="1"/>
              </a:cxn>
            </a:cxnLst>
            <a:rect l="0" t="0" r="r" b="b"/>
            <a:pathLst>
              <a:path w="10" h="45">
                <a:moveTo>
                  <a:pt x="4" y="1"/>
                </a:moveTo>
                <a:lnTo>
                  <a:pt x="3" y="2"/>
                </a:lnTo>
                <a:lnTo>
                  <a:pt x="3" y="5"/>
                </a:lnTo>
                <a:lnTo>
                  <a:pt x="2" y="8"/>
                </a:lnTo>
                <a:lnTo>
                  <a:pt x="2" y="14"/>
                </a:lnTo>
                <a:lnTo>
                  <a:pt x="0" y="21"/>
                </a:lnTo>
                <a:lnTo>
                  <a:pt x="0" y="28"/>
                </a:lnTo>
                <a:lnTo>
                  <a:pt x="2" y="36"/>
                </a:lnTo>
                <a:lnTo>
                  <a:pt x="3" y="45"/>
                </a:lnTo>
                <a:lnTo>
                  <a:pt x="10" y="45"/>
                </a:lnTo>
                <a:lnTo>
                  <a:pt x="10" y="43"/>
                </a:lnTo>
                <a:lnTo>
                  <a:pt x="9" y="40"/>
                </a:lnTo>
                <a:lnTo>
                  <a:pt x="7" y="35"/>
                </a:lnTo>
                <a:lnTo>
                  <a:pt x="7" y="28"/>
                </a:lnTo>
                <a:lnTo>
                  <a:pt x="6" y="21"/>
                </a:lnTo>
                <a:lnTo>
                  <a:pt x="7" y="14"/>
                </a:lnTo>
                <a:lnTo>
                  <a:pt x="7" y="7"/>
                </a:lnTo>
                <a:lnTo>
                  <a:pt x="10" y="1"/>
                </a:lnTo>
                <a:lnTo>
                  <a:pt x="10" y="1"/>
                </a:lnTo>
                <a:lnTo>
                  <a:pt x="10" y="1"/>
                </a:lnTo>
                <a:lnTo>
                  <a:pt x="10" y="0"/>
                </a:lnTo>
                <a:lnTo>
                  <a:pt x="10" y="0"/>
                </a:lnTo>
                <a:lnTo>
                  <a:pt x="9" y="0"/>
                </a:lnTo>
                <a:lnTo>
                  <a:pt x="7" y="0"/>
                </a:lnTo>
                <a:lnTo>
                  <a:pt x="6" y="1"/>
                </a:lnTo>
                <a:lnTo>
                  <a:pt x="4" y="1"/>
                </a:lnTo>
                <a:close/>
              </a:path>
            </a:pathLst>
          </a:custGeom>
          <a:solidFill>
            <a:srgbClr val="A5EDFF"/>
          </a:solidFill>
          <a:ln w="9525">
            <a:noFill/>
            <a:round/>
            <a:headEnd/>
            <a:tailEnd/>
          </a:ln>
        </p:spPr>
        <p:txBody>
          <a:bodyPr>
            <a:prstTxWarp prst="textNoShape">
              <a:avLst/>
            </a:prstTxWarp>
          </a:bodyPr>
          <a:lstStyle/>
          <a:p>
            <a:endParaRPr lang="en-GB"/>
          </a:p>
        </p:txBody>
      </p:sp>
      <p:sp>
        <p:nvSpPr>
          <p:cNvPr id="188537" name="Freeform 121"/>
          <p:cNvSpPr>
            <a:spLocks/>
          </p:cNvSpPr>
          <p:nvPr/>
        </p:nvSpPr>
        <p:spPr bwMode="auto">
          <a:xfrm>
            <a:off x="1485385" y="4446680"/>
            <a:ext cx="11113" cy="50800"/>
          </a:xfrm>
          <a:custGeom>
            <a:avLst/>
            <a:gdLst/>
            <a:ahLst/>
            <a:cxnLst>
              <a:cxn ang="0">
                <a:pos x="2" y="1"/>
              </a:cxn>
              <a:cxn ang="0">
                <a:pos x="1" y="1"/>
              </a:cxn>
              <a:cxn ang="0">
                <a:pos x="1" y="3"/>
              </a:cxn>
              <a:cxn ang="0">
                <a:pos x="0" y="6"/>
              </a:cxn>
              <a:cxn ang="0">
                <a:pos x="0" y="10"/>
              </a:cxn>
              <a:cxn ang="0">
                <a:pos x="0" y="15"/>
              </a:cxn>
              <a:cxn ang="0">
                <a:pos x="0" y="20"/>
              </a:cxn>
              <a:cxn ang="0">
                <a:pos x="0" y="27"/>
              </a:cxn>
              <a:cxn ang="0">
                <a:pos x="1" y="32"/>
              </a:cxn>
              <a:cxn ang="0">
                <a:pos x="5" y="32"/>
              </a:cxn>
              <a:cxn ang="0">
                <a:pos x="5" y="31"/>
              </a:cxn>
              <a:cxn ang="0">
                <a:pos x="5" y="29"/>
              </a:cxn>
              <a:cxn ang="0">
                <a:pos x="4" y="25"/>
              </a:cxn>
              <a:cxn ang="0">
                <a:pos x="4" y="20"/>
              </a:cxn>
              <a:cxn ang="0">
                <a:pos x="4" y="15"/>
              </a:cxn>
              <a:cxn ang="0">
                <a:pos x="4" y="9"/>
              </a:cxn>
              <a:cxn ang="0">
                <a:pos x="4" y="4"/>
              </a:cxn>
              <a:cxn ang="0">
                <a:pos x="7" y="0"/>
              </a:cxn>
              <a:cxn ang="0">
                <a:pos x="7" y="0"/>
              </a:cxn>
              <a:cxn ang="0">
                <a:pos x="7" y="0"/>
              </a:cxn>
              <a:cxn ang="0">
                <a:pos x="5" y="0"/>
              </a:cxn>
              <a:cxn ang="0">
                <a:pos x="5" y="0"/>
              </a:cxn>
              <a:cxn ang="0">
                <a:pos x="5" y="0"/>
              </a:cxn>
              <a:cxn ang="0">
                <a:pos x="4" y="0"/>
              </a:cxn>
              <a:cxn ang="0">
                <a:pos x="3" y="0"/>
              </a:cxn>
              <a:cxn ang="0">
                <a:pos x="2" y="1"/>
              </a:cxn>
            </a:cxnLst>
            <a:rect l="0" t="0" r="r" b="b"/>
            <a:pathLst>
              <a:path w="7" h="32">
                <a:moveTo>
                  <a:pt x="2" y="1"/>
                </a:moveTo>
                <a:lnTo>
                  <a:pt x="1" y="1"/>
                </a:lnTo>
                <a:lnTo>
                  <a:pt x="1" y="3"/>
                </a:lnTo>
                <a:lnTo>
                  <a:pt x="0" y="6"/>
                </a:lnTo>
                <a:lnTo>
                  <a:pt x="0" y="10"/>
                </a:lnTo>
                <a:lnTo>
                  <a:pt x="0" y="15"/>
                </a:lnTo>
                <a:lnTo>
                  <a:pt x="0" y="20"/>
                </a:lnTo>
                <a:lnTo>
                  <a:pt x="0" y="27"/>
                </a:lnTo>
                <a:lnTo>
                  <a:pt x="1" y="32"/>
                </a:lnTo>
                <a:lnTo>
                  <a:pt x="5" y="32"/>
                </a:lnTo>
                <a:lnTo>
                  <a:pt x="5" y="31"/>
                </a:lnTo>
                <a:lnTo>
                  <a:pt x="5" y="29"/>
                </a:lnTo>
                <a:lnTo>
                  <a:pt x="4" y="25"/>
                </a:lnTo>
                <a:lnTo>
                  <a:pt x="4" y="20"/>
                </a:lnTo>
                <a:lnTo>
                  <a:pt x="4" y="15"/>
                </a:lnTo>
                <a:lnTo>
                  <a:pt x="4" y="9"/>
                </a:lnTo>
                <a:lnTo>
                  <a:pt x="4" y="4"/>
                </a:lnTo>
                <a:lnTo>
                  <a:pt x="7" y="0"/>
                </a:lnTo>
                <a:lnTo>
                  <a:pt x="7" y="0"/>
                </a:lnTo>
                <a:lnTo>
                  <a:pt x="7" y="0"/>
                </a:lnTo>
                <a:lnTo>
                  <a:pt x="5" y="0"/>
                </a:lnTo>
                <a:lnTo>
                  <a:pt x="5" y="0"/>
                </a:lnTo>
                <a:lnTo>
                  <a:pt x="5" y="0"/>
                </a:lnTo>
                <a:lnTo>
                  <a:pt x="4" y="0"/>
                </a:lnTo>
                <a:lnTo>
                  <a:pt x="3" y="0"/>
                </a:lnTo>
                <a:lnTo>
                  <a:pt x="2" y="1"/>
                </a:lnTo>
                <a:close/>
              </a:path>
            </a:pathLst>
          </a:custGeom>
          <a:solidFill>
            <a:srgbClr val="BFFFFF"/>
          </a:solidFill>
          <a:ln w="9525">
            <a:noFill/>
            <a:round/>
            <a:headEnd/>
            <a:tailEnd/>
          </a:ln>
        </p:spPr>
        <p:txBody>
          <a:bodyPr>
            <a:prstTxWarp prst="textNoShape">
              <a:avLst/>
            </a:prstTxWarp>
          </a:bodyPr>
          <a:lstStyle/>
          <a:p>
            <a:endParaRPr lang="en-GB"/>
          </a:p>
        </p:txBody>
      </p:sp>
      <p:sp>
        <p:nvSpPr>
          <p:cNvPr id="188538" name="Freeform 122"/>
          <p:cNvSpPr>
            <a:spLocks/>
          </p:cNvSpPr>
          <p:nvPr/>
        </p:nvSpPr>
        <p:spPr bwMode="auto">
          <a:xfrm>
            <a:off x="1636198" y="4394293"/>
            <a:ext cx="38100" cy="142875"/>
          </a:xfrm>
          <a:custGeom>
            <a:avLst/>
            <a:gdLst/>
            <a:ahLst/>
            <a:cxnLst>
              <a:cxn ang="0">
                <a:pos x="24" y="1"/>
              </a:cxn>
              <a:cxn ang="0">
                <a:pos x="22" y="1"/>
              </a:cxn>
              <a:cxn ang="0">
                <a:pos x="21" y="3"/>
              </a:cxn>
              <a:cxn ang="0">
                <a:pos x="19" y="8"/>
              </a:cxn>
              <a:cxn ang="0">
                <a:pos x="17" y="16"/>
              </a:cxn>
              <a:cxn ang="0">
                <a:pos x="15" y="28"/>
              </a:cxn>
              <a:cxn ang="0">
                <a:pos x="14" y="43"/>
              </a:cxn>
              <a:cxn ang="0">
                <a:pos x="15" y="64"/>
              </a:cxn>
              <a:cxn ang="0">
                <a:pos x="18" y="90"/>
              </a:cxn>
              <a:cxn ang="0">
                <a:pos x="5" y="90"/>
              </a:cxn>
              <a:cxn ang="0">
                <a:pos x="4" y="88"/>
              </a:cxn>
              <a:cxn ang="0">
                <a:pos x="3" y="81"/>
              </a:cxn>
              <a:cxn ang="0">
                <a:pos x="1" y="69"/>
              </a:cxn>
              <a:cxn ang="0">
                <a:pos x="0" y="56"/>
              </a:cxn>
              <a:cxn ang="0">
                <a:pos x="0" y="41"/>
              </a:cxn>
              <a:cxn ang="0">
                <a:pos x="1" y="27"/>
              </a:cxn>
              <a:cxn ang="0">
                <a:pos x="4" y="13"/>
              </a:cxn>
              <a:cxn ang="0">
                <a:pos x="7" y="0"/>
              </a:cxn>
              <a:cxn ang="0">
                <a:pos x="24" y="1"/>
              </a:cxn>
            </a:cxnLst>
            <a:rect l="0" t="0" r="r" b="b"/>
            <a:pathLst>
              <a:path w="24" h="90">
                <a:moveTo>
                  <a:pt x="24" y="1"/>
                </a:moveTo>
                <a:lnTo>
                  <a:pt x="22" y="1"/>
                </a:lnTo>
                <a:lnTo>
                  <a:pt x="21" y="3"/>
                </a:lnTo>
                <a:lnTo>
                  <a:pt x="19" y="8"/>
                </a:lnTo>
                <a:lnTo>
                  <a:pt x="17" y="16"/>
                </a:lnTo>
                <a:lnTo>
                  <a:pt x="15" y="28"/>
                </a:lnTo>
                <a:lnTo>
                  <a:pt x="14" y="43"/>
                </a:lnTo>
                <a:lnTo>
                  <a:pt x="15" y="64"/>
                </a:lnTo>
                <a:lnTo>
                  <a:pt x="18" y="90"/>
                </a:lnTo>
                <a:lnTo>
                  <a:pt x="5" y="90"/>
                </a:lnTo>
                <a:lnTo>
                  <a:pt x="4" y="88"/>
                </a:lnTo>
                <a:lnTo>
                  <a:pt x="3" y="81"/>
                </a:lnTo>
                <a:lnTo>
                  <a:pt x="1" y="69"/>
                </a:lnTo>
                <a:lnTo>
                  <a:pt x="0" y="56"/>
                </a:lnTo>
                <a:lnTo>
                  <a:pt x="0" y="41"/>
                </a:lnTo>
                <a:lnTo>
                  <a:pt x="1" y="27"/>
                </a:lnTo>
                <a:lnTo>
                  <a:pt x="4" y="13"/>
                </a:lnTo>
                <a:lnTo>
                  <a:pt x="7" y="0"/>
                </a:lnTo>
                <a:lnTo>
                  <a:pt x="24" y="1"/>
                </a:lnTo>
                <a:close/>
              </a:path>
            </a:pathLst>
          </a:custGeom>
          <a:solidFill>
            <a:srgbClr val="59B2FF"/>
          </a:solidFill>
          <a:ln w="9525">
            <a:noFill/>
            <a:round/>
            <a:headEnd/>
            <a:tailEnd/>
          </a:ln>
        </p:spPr>
        <p:txBody>
          <a:bodyPr>
            <a:prstTxWarp prst="textNoShape">
              <a:avLst/>
            </a:prstTxWarp>
          </a:bodyPr>
          <a:lstStyle/>
          <a:p>
            <a:endParaRPr lang="en-GB"/>
          </a:p>
        </p:txBody>
      </p:sp>
      <p:sp>
        <p:nvSpPr>
          <p:cNvPr id="188539" name="Freeform 123"/>
          <p:cNvSpPr>
            <a:spLocks/>
          </p:cNvSpPr>
          <p:nvPr/>
        </p:nvSpPr>
        <p:spPr bwMode="auto">
          <a:xfrm>
            <a:off x="1637785" y="4405405"/>
            <a:ext cx="30163" cy="120650"/>
          </a:xfrm>
          <a:custGeom>
            <a:avLst/>
            <a:gdLst/>
            <a:ahLst/>
            <a:cxnLst>
              <a:cxn ang="0">
                <a:pos x="19" y="0"/>
              </a:cxn>
              <a:cxn ang="0">
                <a:pos x="19" y="0"/>
              </a:cxn>
              <a:cxn ang="0">
                <a:pos x="18" y="2"/>
              </a:cxn>
              <a:cxn ang="0">
                <a:pos x="17" y="7"/>
              </a:cxn>
              <a:cxn ang="0">
                <a:pos x="14" y="13"/>
              </a:cxn>
              <a:cxn ang="0">
                <a:pos x="13" y="22"/>
              </a:cxn>
              <a:cxn ang="0">
                <a:pos x="12" y="36"/>
              </a:cxn>
              <a:cxn ang="0">
                <a:pos x="13" y="54"/>
              </a:cxn>
              <a:cxn ang="0">
                <a:pos x="14" y="76"/>
              </a:cxn>
              <a:cxn ang="0">
                <a:pos x="4" y="76"/>
              </a:cxn>
              <a:cxn ang="0">
                <a:pos x="4" y="74"/>
              </a:cxn>
              <a:cxn ang="0">
                <a:pos x="3" y="68"/>
              </a:cxn>
              <a:cxn ang="0">
                <a:pos x="2" y="58"/>
              </a:cxn>
              <a:cxn ang="0">
                <a:pos x="0" y="47"/>
              </a:cxn>
              <a:cxn ang="0">
                <a:pos x="0" y="35"/>
              </a:cxn>
              <a:cxn ang="0">
                <a:pos x="0" y="22"/>
              </a:cxn>
              <a:cxn ang="0">
                <a:pos x="3" y="9"/>
              </a:cxn>
              <a:cxn ang="0">
                <a:pos x="6" y="0"/>
              </a:cxn>
              <a:cxn ang="0">
                <a:pos x="19" y="0"/>
              </a:cxn>
            </a:cxnLst>
            <a:rect l="0" t="0" r="r" b="b"/>
            <a:pathLst>
              <a:path w="19" h="76">
                <a:moveTo>
                  <a:pt x="19" y="0"/>
                </a:moveTo>
                <a:lnTo>
                  <a:pt x="19" y="0"/>
                </a:lnTo>
                <a:lnTo>
                  <a:pt x="18" y="2"/>
                </a:lnTo>
                <a:lnTo>
                  <a:pt x="17" y="7"/>
                </a:lnTo>
                <a:lnTo>
                  <a:pt x="14" y="13"/>
                </a:lnTo>
                <a:lnTo>
                  <a:pt x="13" y="22"/>
                </a:lnTo>
                <a:lnTo>
                  <a:pt x="12" y="36"/>
                </a:lnTo>
                <a:lnTo>
                  <a:pt x="13" y="54"/>
                </a:lnTo>
                <a:lnTo>
                  <a:pt x="14" y="76"/>
                </a:lnTo>
                <a:lnTo>
                  <a:pt x="4" y="76"/>
                </a:lnTo>
                <a:lnTo>
                  <a:pt x="4" y="74"/>
                </a:lnTo>
                <a:lnTo>
                  <a:pt x="3" y="68"/>
                </a:lnTo>
                <a:lnTo>
                  <a:pt x="2" y="58"/>
                </a:lnTo>
                <a:lnTo>
                  <a:pt x="0" y="47"/>
                </a:lnTo>
                <a:lnTo>
                  <a:pt x="0" y="35"/>
                </a:lnTo>
                <a:lnTo>
                  <a:pt x="0" y="22"/>
                </a:lnTo>
                <a:lnTo>
                  <a:pt x="3" y="9"/>
                </a:lnTo>
                <a:lnTo>
                  <a:pt x="6" y="0"/>
                </a:lnTo>
                <a:lnTo>
                  <a:pt x="19" y="0"/>
                </a:lnTo>
                <a:close/>
              </a:path>
            </a:pathLst>
          </a:custGeom>
          <a:solidFill>
            <a:srgbClr val="72C6FF"/>
          </a:solidFill>
          <a:ln w="9525">
            <a:noFill/>
            <a:round/>
            <a:headEnd/>
            <a:tailEnd/>
          </a:ln>
        </p:spPr>
        <p:txBody>
          <a:bodyPr>
            <a:prstTxWarp prst="textNoShape">
              <a:avLst/>
            </a:prstTxWarp>
          </a:bodyPr>
          <a:lstStyle/>
          <a:p>
            <a:endParaRPr lang="en-GB"/>
          </a:p>
        </p:txBody>
      </p:sp>
      <p:sp>
        <p:nvSpPr>
          <p:cNvPr id="188540" name="Freeform 124"/>
          <p:cNvSpPr>
            <a:spLocks/>
          </p:cNvSpPr>
          <p:nvPr/>
        </p:nvSpPr>
        <p:spPr bwMode="auto">
          <a:xfrm>
            <a:off x="1640960" y="4414930"/>
            <a:ext cx="23813" cy="100013"/>
          </a:xfrm>
          <a:custGeom>
            <a:avLst/>
            <a:gdLst/>
            <a:ahLst/>
            <a:cxnLst>
              <a:cxn ang="0">
                <a:pos x="15" y="0"/>
              </a:cxn>
              <a:cxn ang="0">
                <a:pos x="15" y="1"/>
              </a:cxn>
              <a:cxn ang="0">
                <a:pos x="14" y="2"/>
              </a:cxn>
              <a:cxn ang="0">
                <a:pos x="12" y="6"/>
              </a:cxn>
              <a:cxn ang="0">
                <a:pos x="11" y="12"/>
              </a:cxn>
              <a:cxn ang="0">
                <a:pos x="10" y="19"/>
              </a:cxn>
              <a:cxn ang="0">
                <a:pos x="9" y="30"/>
              </a:cxn>
              <a:cxn ang="0">
                <a:pos x="10" y="44"/>
              </a:cxn>
              <a:cxn ang="0">
                <a:pos x="11" y="63"/>
              </a:cxn>
              <a:cxn ang="0">
                <a:pos x="2" y="63"/>
              </a:cxn>
              <a:cxn ang="0">
                <a:pos x="2" y="62"/>
              </a:cxn>
              <a:cxn ang="0">
                <a:pos x="1" y="56"/>
              </a:cxn>
              <a:cxn ang="0">
                <a:pos x="0" y="49"/>
              </a:cxn>
              <a:cxn ang="0">
                <a:pos x="0" y="40"/>
              </a:cxn>
              <a:cxn ang="0">
                <a:pos x="0" y="29"/>
              </a:cxn>
              <a:cxn ang="0">
                <a:pos x="0" y="19"/>
              </a:cxn>
              <a:cxn ang="0">
                <a:pos x="1" y="8"/>
              </a:cxn>
              <a:cxn ang="0">
                <a:pos x="4" y="0"/>
              </a:cxn>
              <a:cxn ang="0">
                <a:pos x="15" y="0"/>
              </a:cxn>
            </a:cxnLst>
            <a:rect l="0" t="0" r="r" b="b"/>
            <a:pathLst>
              <a:path w="15" h="63">
                <a:moveTo>
                  <a:pt x="15" y="0"/>
                </a:moveTo>
                <a:lnTo>
                  <a:pt x="15" y="1"/>
                </a:lnTo>
                <a:lnTo>
                  <a:pt x="14" y="2"/>
                </a:lnTo>
                <a:lnTo>
                  <a:pt x="12" y="6"/>
                </a:lnTo>
                <a:lnTo>
                  <a:pt x="11" y="12"/>
                </a:lnTo>
                <a:lnTo>
                  <a:pt x="10" y="19"/>
                </a:lnTo>
                <a:lnTo>
                  <a:pt x="9" y="30"/>
                </a:lnTo>
                <a:lnTo>
                  <a:pt x="10" y="44"/>
                </a:lnTo>
                <a:lnTo>
                  <a:pt x="11" y="63"/>
                </a:lnTo>
                <a:lnTo>
                  <a:pt x="2" y="63"/>
                </a:lnTo>
                <a:lnTo>
                  <a:pt x="2" y="62"/>
                </a:lnTo>
                <a:lnTo>
                  <a:pt x="1" y="56"/>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prstTxWarp prst="textNoShape">
              <a:avLst/>
            </a:prstTxWarp>
          </a:bodyPr>
          <a:lstStyle/>
          <a:p>
            <a:endParaRPr lang="en-GB"/>
          </a:p>
        </p:txBody>
      </p:sp>
      <p:sp>
        <p:nvSpPr>
          <p:cNvPr id="188541" name="Freeform 125"/>
          <p:cNvSpPr>
            <a:spLocks/>
          </p:cNvSpPr>
          <p:nvPr/>
        </p:nvSpPr>
        <p:spPr bwMode="auto">
          <a:xfrm>
            <a:off x="1640960" y="4424455"/>
            <a:ext cx="19050" cy="79375"/>
          </a:xfrm>
          <a:custGeom>
            <a:avLst/>
            <a:gdLst/>
            <a:ahLst/>
            <a:cxnLst>
              <a:cxn ang="0">
                <a:pos x="12" y="1"/>
              </a:cxn>
              <a:cxn ang="0">
                <a:pos x="12" y="1"/>
              </a:cxn>
              <a:cxn ang="0">
                <a:pos x="11" y="2"/>
              </a:cxn>
              <a:cxn ang="0">
                <a:pos x="10" y="4"/>
              </a:cxn>
              <a:cxn ang="0">
                <a:pos x="9" y="9"/>
              </a:cxn>
              <a:cxn ang="0">
                <a:pos x="9" y="15"/>
              </a:cxn>
              <a:cxn ang="0">
                <a:pos x="8" y="24"/>
              </a:cxn>
              <a:cxn ang="0">
                <a:pos x="8" y="36"/>
              </a:cxn>
              <a:cxn ang="0">
                <a:pos x="9" y="50"/>
              </a:cxn>
              <a:cxn ang="0">
                <a:pos x="2" y="50"/>
              </a:cxn>
              <a:cxn ang="0">
                <a:pos x="2" y="49"/>
              </a:cxn>
              <a:cxn ang="0">
                <a:pos x="2" y="45"/>
              </a:cxn>
              <a:cxn ang="0">
                <a:pos x="1" y="38"/>
              </a:cxn>
              <a:cxn ang="0">
                <a:pos x="1" y="31"/>
              </a:cxn>
              <a:cxn ang="0">
                <a:pos x="0" y="23"/>
              </a:cxn>
              <a:cxn ang="0">
                <a:pos x="1" y="15"/>
              </a:cxn>
              <a:cxn ang="0">
                <a:pos x="2" y="7"/>
              </a:cxn>
              <a:cxn ang="0">
                <a:pos x="4" y="0"/>
              </a:cxn>
              <a:cxn ang="0">
                <a:pos x="12" y="1"/>
              </a:cxn>
            </a:cxnLst>
            <a:rect l="0" t="0" r="r" b="b"/>
            <a:pathLst>
              <a:path w="12" h="50">
                <a:moveTo>
                  <a:pt x="12" y="1"/>
                </a:moveTo>
                <a:lnTo>
                  <a:pt x="12" y="1"/>
                </a:lnTo>
                <a:lnTo>
                  <a:pt x="11" y="2"/>
                </a:lnTo>
                <a:lnTo>
                  <a:pt x="10" y="4"/>
                </a:lnTo>
                <a:lnTo>
                  <a:pt x="9" y="9"/>
                </a:lnTo>
                <a:lnTo>
                  <a:pt x="9" y="15"/>
                </a:lnTo>
                <a:lnTo>
                  <a:pt x="8" y="24"/>
                </a:lnTo>
                <a:lnTo>
                  <a:pt x="8" y="36"/>
                </a:lnTo>
                <a:lnTo>
                  <a:pt x="9" y="50"/>
                </a:lnTo>
                <a:lnTo>
                  <a:pt x="2" y="50"/>
                </a:lnTo>
                <a:lnTo>
                  <a:pt x="2" y="49"/>
                </a:lnTo>
                <a:lnTo>
                  <a:pt x="2" y="45"/>
                </a:lnTo>
                <a:lnTo>
                  <a:pt x="1" y="38"/>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prstTxWarp prst="textNoShape">
              <a:avLst/>
            </a:prstTxWarp>
          </a:bodyPr>
          <a:lstStyle/>
          <a:p>
            <a:endParaRPr lang="en-GB"/>
          </a:p>
        </p:txBody>
      </p:sp>
      <p:sp>
        <p:nvSpPr>
          <p:cNvPr id="188542" name="Freeform 126"/>
          <p:cNvSpPr>
            <a:spLocks/>
          </p:cNvSpPr>
          <p:nvPr/>
        </p:nvSpPr>
        <p:spPr bwMode="auto">
          <a:xfrm>
            <a:off x="1642548" y="4435568"/>
            <a:ext cx="14288" cy="57150"/>
          </a:xfrm>
          <a:custGeom>
            <a:avLst/>
            <a:gdLst/>
            <a:ahLst/>
            <a:cxnLst>
              <a:cxn ang="0">
                <a:pos x="9" y="0"/>
              </a:cxn>
              <a:cxn ang="0">
                <a:pos x="9" y="0"/>
              </a:cxn>
              <a:cxn ang="0">
                <a:pos x="8" y="1"/>
              </a:cxn>
              <a:cxn ang="0">
                <a:pos x="8" y="3"/>
              </a:cxn>
              <a:cxn ang="0">
                <a:pos x="7" y="6"/>
              </a:cxn>
              <a:cxn ang="0">
                <a:pos x="6" y="10"/>
              </a:cxn>
              <a:cxn ang="0">
                <a:pos x="6" y="17"/>
              </a:cxn>
              <a:cxn ang="0">
                <a:pos x="6" y="25"/>
              </a:cxn>
              <a:cxn ang="0">
                <a:pos x="7" y="36"/>
              </a:cxn>
              <a:cxn ang="0">
                <a:pos x="2" y="36"/>
              </a:cxn>
              <a:cxn ang="0">
                <a:pos x="1" y="36"/>
              </a:cxn>
              <a:cxn ang="0">
                <a:pos x="1" y="32"/>
              </a:cxn>
              <a:cxn ang="0">
                <a:pos x="1" y="28"/>
              </a:cxn>
              <a:cxn ang="0">
                <a:pos x="0" y="22"/>
              </a:cxn>
              <a:cxn ang="0">
                <a:pos x="0" y="16"/>
              </a:cxn>
              <a:cxn ang="0">
                <a:pos x="0" y="10"/>
              </a:cxn>
              <a:cxn ang="0">
                <a:pos x="1" y="4"/>
              </a:cxn>
              <a:cxn ang="0">
                <a:pos x="3" y="0"/>
              </a:cxn>
              <a:cxn ang="0">
                <a:pos x="9" y="0"/>
              </a:cxn>
            </a:cxnLst>
            <a:rect l="0" t="0" r="r" b="b"/>
            <a:pathLst>
              <a:path w="9" h="36">
                <a:moveTo>
                  <a:pt x="9" y="0"/>
                </a:moveTo>
                <a:lnTo>
                  <a:pt x="9" y="0"/>
                </a:lnTo>
                <a:lnTo>
                  <a:pt x="8" y="1"/>
                </a:lnTo>
                <a:lnTo>
                  <a:pt x="8" y="3"/>
                </a:lnTo>
                <a:lnTo>
                  <a:pt x="7" y="6"/>
                </a:lnTo>
                <a:lnTo>
                  <a:pt x="6" y="10"/>
                </a:lnTo>
                <a:lnTo>
                  <a:pt x="6" y="17"/>
                </a:lnTo>
                <a:lnTo>
                  <a:pt x="6" y="25"/>
                </a:lnTo>
                <a:lnTo>
                  <a:pt x="7" y="36"/>
                </a:lnTo>
                <a:lnTo>
                  <a:pt x="2" y="36"/>
                </a:lnTo>
                <a:lnTo>
                  <a:pt x="1" y="36"/>
                </a:lnTo>
                <a:lnTo>
                  <a:pt x="1" y="32"/>
                </a:lnTo>
                <a:lnTo>
                  <a:pt x="1" y="28"/>
                </a:lnTo>
                <a:lnTo>
                  <a:pt x="0" y="22"/>
                </a:lnTo>
                <a:lnTo>
                  <a:pt x="0" y="16"/>
                </a:lnTo>
                <a:lnTo>
                  <a:pt x="0" y="10"/>
                </a:lnTo>
                <a:lnTo>
                  <a:pt x="1" y="4"/>
                </a:lnTo>
                <a:lnTo>
                  <a:pt x="3" y="0"/>
                </a:lnTo>
                <a:lnTo>
                  <a:pt x="9" y="0"/>
                </a:lnTo>
                <a:close/>
              </a:path>
            </a:pathLst>
          </a:custGeom>
          <a:solidFill>
            <a:srgbClr val="BFFFFF"/>
          </a:solidFill>
          <a:ln w="9525">
            <a:noFill/>
            <a:round/>
            <a:headEnd/>
            <a:tailEnd/>
          </a:ln>
        </p:spPr>
        <p:txBody>
          <a:bodyPr>
            <a:prstTxWarp prst="textNoShape">
              <a:avLst/>
            </a:prstTxWarp>
          </a:bodyPr>
          <a:lstStyle/>
          <a:p>
            <a:endParaRPr lang="en-GB"/>
          </a:p>
        </p:txBody>
      </p:sp>
      <p:sp>
        <p:nvSpPr>
          <p:cNvPr id="188543" name="Rectangle 127"/>
          <p:cNvSpPr>
            <a:spLocks noChangeArrowheads="1"/>
          </p:cNvSpPr>
          <p:nvPr/>
        </p:nvSpPr>
        <p:spPr bwMode="auto">
          <a:xfrm>
            <a:off x="1447285" y="4419693"/>
            <a:ext cx="6350" cy="187325"/>
          </a:xfrm>
          <a:prstGeom prst="rect">
            <a:avLst/>
          </a:prstGeom>
          <a:solidFill>
            <a:srgbClr val="000000"/>
          </a:solidFill>
          <a:ln w="9525">
            <a:noFill/>
            <a:miter lim="800000"/>
            <a:headEnd/>
            <a:tailEnd/>
          </a:ln>
        </p:spPr>
        <p:txBody>
          <a:bodyPr>
            <a:prstTxWarp prst="textNoShape">
              <a:avLst/>
            </a:prstTxWarp>
          </a:bodyPr>
          <a:lstStyle/>
          <a:p>
            <a:endParaRPr lang="en-GB"/>
          </a:p>
        </p:txBody>
      </p:sp>
      <p:sp>
        <p:nvSpPr>
          <p:cNvPr id="188544" name="Freeform 128"/>
          <p:cNvSpPr>
            <a:spLocks/>
          </p:cNvSpPr>
          <p:nvPr/>
        </p:nvSpPr>
        <p:spPr bwMode="auto">
          <a:xfrm>
            <a:off x="1513960" y="4416518"/>
            <a:ext cx="73025" cy="87313"/>
          </a:xfrm>
          <a:custGeom>
            <a:avLst/>
            <a:gdLst/>
            <a:ahLst/>
            <a:cxnLst>
              <a:cxn ang="0">
                <a:pos x="4" y="6"/>
              </a:cxn>
              <a:cxn ang="0">
                <a:pos x="4" y="7"/>
              </a:cxn>
              <a:cxn ang="0">
                <a:pos x="3" y="9"/>
              </a:cxn>
              <a:cxn ang="0">
                <a:pos x="1" y="14"/>
              </a:cxn>
              <a:cxn ang="0">
                <a:pos x="0" y="20"/>
              </a:cxn>
              <a:cxn ang="0">
                <a:pos x="0" y="28"/>
              </a:cxn>
              <a:cxn ang="0">
                <a:pos x="0" y="36"/>
              </a:cxn>
              <a:cxn ang="0">
                <a:pos x="0" y="46"/>
              </a:cxn>
              <a:cxn ang="0">
                <a:pos x="3" y="55"/>
              </a:cxn>
              <a:cxn ang="0">
                <a:pos x="3" y="54"/>
              </a:cxn>
              <a:cxn ang="0">
                <a:pos x="3" y="53"/>
              </a:cxn>
              <a:cxn ang="0">
                <a:pos x="3" y="51"/>
              </a:cxn>
              <a:cxn ang="0">
                <a:pos x="3" y="49"/>
              </a:cxn>
              <a:cxn ang="0">
                <a:pos x="3" y="46"/>
              </a:cxn>
              <a:cxn ang="0">
                <a:pos x="4" y="42"/>
              </a:cxn>
              <a:cxn ang="0">
                <a:pos x="4" y="39"/>
              </a:cxn>
              <a:cxn ang="0">
                <a:pos x="5" y="35"/>
              </a:cxn>
              <a:cxn ang="0">
                <a:pos x="6" y="32"/>
              </a:cxn>
              <a:cxn ang="0">
                <a:pos x="7" y="28"/>
              </a:cxn>
              <a:cxn ang="0">
                <a:pos x="8" y="25"/>
              </a:cxn>
              <a:cxn ang="0">
                <a:pos x="11" y="21"/>
              </a:cxn>
              <a:cxn ang="0">
                <a:pos x="14" y="19"/>
              </a:cxn>
              <a:cxn ang="0">
                <a:pos x="17" y="16"/>
              </a:cxn>
              <a:cxn ang="0">
                <a:pos x="21" y="14"/>
              </a:cxn>
              <a:cxn ang="0">
                <a:pos x="26" y="14"/>
              </a:cxn>
              <a:cxn ang="0">
                <a:pos x="26" y="13"/>
              </a:cxn>
              <a:cxn ang="0">
                <a:pos x="26" y="13"/>
              </a:cxn>
              <a:cxn ang="0">
                <a:pos x="28" y="12"/>
              </a:cxn>
              <a:cxn ang="0">
                <a:pos x="29" y="11"/>
              </a:cxn>
              <a:cxn ang="0">
                <a:pos x="33" y="9"/>
              </a:cxn>
              <a:cxn ang="0">
                <a:pos x="36" y="7"/>
              </a:cxn>
              <a:cxn ang="0">
                <a:pos x="41" y="5"/>
              </a:cxn>
              <a:cxn ang="0">
                <a:pos x="46" y="2"/>
              </a:cxn>
              <a:cxn ang="0">
                <a:pos x="46" y="2"/>
              </a:cxn>
              <a:cxn ang="0">
                <a:pos x="45" y="2"/>
              </a:cxn>
              <a:cxn ang="0">
                <a:pos x="43" y="2"/>
              </a:cxn>
              <a:cxn ang="0">
                <a:pos x="42" y="1"/>
              </a:cxn>
              <a:cxn ang="0">
                <a:pos x="40" y="1"/>
              </a:cxn>
              <a:cxn ang="0">
                <a:pos x="38" y="1"/>
              </a:cxn>
              <a:cxn ang="0">
                <a:pos x="35" y="1"/>
              </a:cxn>
              <a:cxn ang="0">
                <a:pos x="32" y="0"/>
              </a:cxn>
              <a:cxn ang="0">
                <a:pos x="28" y="0"/>
              </a:cxn>
              <a:cxn ang="0">
                <a:pos x="26" y="0"/>
              </a:cxn>
              <a:cxn ang="0">
                <a:pos x="22" y="1"/>
              </a:cxn>
              <a:cxn ang="0">
                <a:pos x="19" y="1"/>
              </a:cxn>
              <a:cxn ang="0">
                <a:pos x="14" y="1"/>
              </a:cxn>
              <a:cxn ang="0">
                <a:pos x="11" y="2"/>
              </a:cxn>
              <a:cxn ang="0">
                <a:pos x="7" y="4"/>
              </a:cxn>
              <a:cxn ang="0">
                <a:pos x="4" y="6"/>
              </a:cxn>
            </a:cxnLst>
            <a:rect l="0" t="0" r="r" b="b"/>
            <a:pathLst>
              <a:path w="46" h="55">
                <a:moveTo>
                  <a:pt x="4" y="6"/>
                </a:moveTo>
                <a:lnTo>
                  <a:pt x="4" y="7"/>
                </a:lnTo>
                <a:lnTo>
                  <a:pt x="3" y="9"/>
                </a:lnTo>
                <a:lnTo>
                  <a:pt x="1" y="14"/>
                </a:lnTo>
                <a:lnTo>
                  <a:pt x="0" y="20"/>
                </a:lnTo>
                <a:lnTo>
                  <a:pt x="0" y="28"/>
                </a:lnTo>
                <a:lnTo>
                  <a:pt x="0" y="36"/>
                </a:lnTo>
                <a:lnTo>
                  <a:pt x="0" y="46"/>
                </a:lnTo>
                <a:lnTo>
                  <a:pt x="3" y="55"/>
                </a:lnTo>
                <a:lnTo>
                  <a:pt x="3" y="54"/>
                </a:lnTo>
                <a:lnTo>
                  <a:pt x="3" y="53"/>
                </a:lnTo>
                <a:lnTo>
                  <a:pt x="3" y="51"/>
                </a:lnTo>
                <a:lnTo>
                  <a:pt x="3" y="49"/>
                </a:lnTo>
                <a:lnTo>
                  <a:pt x="3" y="46"/>
                </a:lnTo>
                <a:lnTo>
                  <a:pt x="4" y="42"/>
                </a:lnTo>
                <a:lnTo>
                  <a:pt x="4" y="39"/>
                </a:lnTo>
                <a:lnTo>
                  <a:pt x="5" y="35"/>
                </a:lnTo>
                <a:lnTo>
                  <a:pt x="6" y="32"/>
                </a:lnTo>
                <a:lnTo>
                  <a:pt x="7" y="28"/>
                </a:lnTo>
                <a:lnTo>
                  <a:pt x="8" y="25"/>
                </a:lnTo>
                <a:lnTo>
                  <a:pt x="11" y="21"/>
                </a:lnTo>
                <a:lnTo>
                  <a:pt x="14" y="19"/>
                </a:lnTo>
                <a:lnTo>
                  <a:pt x="17" y="16"/>
                </a:lnTo>
                <a:lnTo>
                  <a:pt x="21" y="14"/>
                </a:lnTo>
                <a:lnTo>
                  <a:pt x="26" y="14"/>
                </a:lnTo>
                <a:lnTo>
                  <a:pt x="26" y="13"/>
                </a:lnTo>
                <a:lnTo>
                  <a:pt x="26" y="13"/>
                </a:lnTo>
                <a:lnTo>
                  <a:pt x="28" y="12"/>
                </a:lnTo>
                <a:lnTo>
                  <a:pt x="29" y="11"/>
                </a:lnTo>
                <a:lnTo>
                  <a:pt x="33" y="9"/>
                </a:lnTo>
                <a:lnTo>
                  <a:pt x="36" y="7"/>
                </a:lnTo>
                <a:lnTo>
                  <a:pt x="41" y="5"/>
                </a:lnTo>
                <a:lnTo>
                  <a:pt x="46" y="2"/>
                </a:lnTo>
                <a:lnTo>
                  <a:pt x="46" y="2"/>
                </a:lnTo>
                <a:lnTo>
                  <a:pt x="45" y="2"/>
                </a:lnTo>
                <a:lnTo>
                  <a:pt x="43" y="2"/>
                </a:lnTo>
                <a:lnTo>
                  <a:pt x="42" y="1"/>
                </a:lnTo>
                <a:lnTo>
                  <a:pt x="40" y="1"/>
                </a:lnTo>
                <a:lnTo>
                  <a:pt x="38" y="1"/>
                </a:lnTo>
                <a:lnTo>
                  <a:pt x="35" y="1"/>
                </a:lnTo>
                <a:lnTo>
                  <a:pt x="32" y="0"/>
                </a:lnTo>
                <a:lnTo>
                  <a:pt x="28" y="0"/>
                </a:lnTo>
                <a:lnTo>
                  <a:pt x="26" y="0"/>
                </a:lnTo>
                <a:lnTo>
                  <a:pt x="22" y="1"/>
                </a:lnTo>
                <a:lnTo>
                  <a:pt x="19" y="1"/>
                </a:lnTo>
                <a:lnTo>
                  <a:pt x="14" y="1"/>
                </a:lnTo>
                <a:lnTo>
                  <a:pt x="11" y="2"/>
                </a:lnTo>
                <a:lnTo>
                  <a:pt x="7" y="4"/>
                </a:lnTo>
                <a:lnTo>
                  <a:pt x="4" y="6"/>
                </a:lnTo>
                <a:close/>
              </a:path>
            </a:pathLst>
          </a:custGeom>
          <a:solidFill>
            <a:srgbClr val="999999"/>
          </a:solidFill>
          <a:ln w="9525">
            <a:noFill/>
            <a:round/>
            <a:headEnd/>
            <a:tailEnd/>
          </a:ln>
        </p:spPr>
        <p:txBody>
          <a:bodyPr>
            <a:prstTxWarp prst="textNoShape">
              <a:avLst/>
            </a:prstTxWarp>
          </a:bodyPr>
          <a:lstStyle/>
          <a:p>
            <a:endParaRPr lang="en-GB"/>
          </a:p>
        </p:txBody>
      </p:sp>
      <p:sp>
        <p:nvSpPr>
          <p:cNvPr id="188545" name="Freeform 129"/>
          <p:cNvSpPr>
            <a:spLocks/>
          </p:cNvSpPr>
          <p:nvPr/>
        </p:nvSpPr>
        <p:spPr bwMode="auto">
          <a:xfrm>
            <a:off x="1412360" y="4481605"/>
            <a:ext cx="58738" cy="14288"/>
          </a:xfrm>
          <a:custGeom>
            <a:avLst/>
            <a:gdLst/>
            <a:ahLst/>
            <a:cxnLst>
              <a:cxn ang="0">
                <a:pos x="0" y="6"/>
              </a:cxn>
              <a:cxn ang="0">
                <a:pos x="0" y="6"/>
              </a:cxn>
              <a:cxn ang="0">
                <a:pos x="0" y="6"/>
              </a:cxn>
              <a:cxn ang="0">
                <a:pos x="1" y="5"/>
              </a:cxn>
              <a:cxn ang="0">
                <a:pos x="1" y="5"/>
              </a:cxn>
              <a:cxn ang="0">
                <a:pos x="2" y="3"/>
              </a:cxn>
              <a:cxn ang="0">
                <a:pos x="4" y="2"/>
              </a:cxn>
              <a:cxn ang="0">
                <a:pos x="5" y="2"/>
              </a:cxn>
              <a:cxn ang="0">
                <a:pos x="7" y="1"/>
              </a:cxn>
              <a:cxn ang="0">
                <a:pos x="9" y="0"/>
              </a:cxn>
              <a:cxn ang="0">
                <a:pos x="12" y="0"/>
              </a:cxn>
              <a:cxn ang="0">
                <a:pos x="15" y="0"/>
              </a:cxn>
              <a:cxn ang="0">
                <a:pos x="19" y="0"/>
              </a:cxn>
              <a:cxn ang="0">
                <a:pos x="22" y="0"/>
              </a:cxn>
              <a:cxn ang="0">
                <a:pos x="27" y="1"/>
              </a:cxn>
              <a:cxn ang="0">
                <a:pos x="32" y="1"/>
              </a:cxn>
              <a:cxn ang="0">
                <a:pos x="37" y="3"/>
              </a:cxn>
              <a:cxn ang="0">
                <a:pos x="37" y="6"/>
              </a:cxn>
              <a:cxn ang="0">
                <a:pos x="36" y="6"/>
              </a:cxn>
              <a:cxn ang="0">
                <a:pos x="36" y="5"/>
              </a:cxn>
              <a:cxn ang="0">
                <a:pos x="34" y="5"/>
              </a:cxn>
              <a:cxn ang="0">
                <a:pos x="33" y="5"/>
              </a:cxn>
              <a:cxn ang="0">
                <a:pos x="30" y="3"/>
              </a:cxn>
              <a:cxn ang="0">
                <a:pos x="28" y="3"/>
              </a:cxn>
              <a:cxn ang="0">
                <a:pos x="25" y="2"/>
              </a:cxn>
              <a:cxn ang="0">
                <a:pos x="22" y="2"/>
              </a:cxn>
              <a:cxn ang="0">
                <a:pos x="19" y="2"/>
              </a:cxn>
              <a:cxn ang="0">
                <a:pos x="15" y="2"/>
              </a:cxn>
              <a:cxn ang="0">
                <a:pos x="13" y="2"/>
              </a:cxn>
              <a:cxn ang="0">
                <a:pos x="9" y="3"/>
              </a:cxn>
              <a:cxn ang="0">
                <a:pos x="7" y="5"/>
              </a:cxn>
              <a:cxn ang="0">
                <a:pos x="5" y="6"/>
              </a:cxn>
              <a:cxn ang="0">
                <a:pos x="2" y="7"/>
              </a:cxn>
              <a:cxn ang="0">
                <a:pos x="0" y="9"/>
              </a:cxn>
              <a:cxn ang="0">
                <a:pos x="0" y="6"/>
              </a:cxn>
            </a:cxnLst>
            <a:rect l="0" t="0" r="r" b="b"/>
            <a:pathLst>
              <a:path w="37" h="9">
                <a:moveTo>
                  <a:pt x="0" y="6"/>
                </a:moveTo>
                <a:lnTo>
                  <a:pt x="0" y="6"/>
                </a:lnTo>
                <a:lnTo>
                  <a:pt x="0" y="6"/>
                </a:lnTo>
                <a:lnTo>
                  <a:pt x="1" y="5"/>
                </a:lnTo>
                <a:lnTo>
                  <a:pt x="1" y="5"/>
                </a:lnTo>
                <a:lnTo>
                  <a:pt x="2" y="3"/>
                </a:lnTo>
                <a:lnTo>
                  <a:pt x="4" y="2"/>
                </a:lnTo>
                <a:lnTo>
                  <a:pt x="5" y="2"/>
                </a:lnTo>
                <a:lnTo>
                  <a:pt x="7" y="1"/>
                </a:lnTo>
                <a:lnTo>
                  <a:pt x="9" y="0"/>
                </a:lnTo>
                <a:lnTo>
                  <a:pt x="12" y="0"/>
                </a:lnTo>
                <a:lnTo>
                  <a:pt x="15" y="0"/>
                </a:lnTo>
                <a:lnTo>
                  <a:pt x="19" y="0"/>
                </a:lnTo>
                <a:lnTo>
                  <a:pt x="22" y="0"/>
                </a:lnTo>
                <a:lnTo>
                  <a:pt x="27" y="1"/>
                </a:lnTo>
                <a:lnTo>
                  <a:pt x="32" y="1"/>
                </a:lnTo>
                <a:lnTo>
                  <a:pt x="37" y="3"/>
                </a:lnTo>
                <a:lnTo>
                  <a:pt x="37" y="6"/>
                </a:lnTo>
                <a:lnTo>
                  <a:pt x="36" y="6"/>
                </a:lnTo>
                <a:lnTo>
                  <a:pt x="36" y="5"/>
                </a:lnTo>
                <a:lnTo>
                  <a:pt x="34" y="5"/>
                </a:lnTo>
                <a:lnTo>
                  <a:pt x="33" y="5"/>
                </a:lnTo>
                <a:lnTo>
                  <a:pt x="30" y="3"/>
                </a:lnTo>
                <a:lnTo>
                  <a:pt x="28" y="3"/>
                </a:lnTo>
                <a:lnTo>
                  <a:pt x="25" y="2"/>
                </a:lnTo>
                <a:lnTo>
                  <a:pt x="22" y="2"/>
                </a:lnTo>
                <a:lnTo>
                  <a:pt x="19" y="2"/>
                </a:lnTo>
                <a:lnTo>
                  <a:pt x="15" y="2"/>
                </a:lnTo>
                <a:lnTo>
                  <a:pt x="13" y="2"/>
                </a:lnTo>
                <a:lnTo>
                  <a:pt x="9" y="3"/>
                </a:lnTo>
                <a:lnTo>
                  <a:pt x="7" y="5"/>
                </a:lnTo>
                <a:lnTo>
                  <a:pt x="5" y="6"/>
                </a:lnTo>
                <a:lnTo>
                  <a:pt x="2" y="7"/>
                </a:lnTo>
                <a:lnTo>
                  <a:pt x="0" y="9"/>
                </a:lnTo>
                <a:lnTo>
                  <a:pt x="0" y="6"/>
                </a:lnTo>
                <a:close/>
              </a:path>
            </a:pathLst>
          </a:custGeom>
          <a:solidFill>
            <a:srgbClr val="000000"/>
          </a:solidFill>
          <a:ln w="9525">
            <a:noFill/>
            <a:round/>
            <a:headEnd/>
            <a:tailEnd/>
          </a:ln>
        </p:spPr>
        <p:txBody>
          <a:bodyPr>
            <a:prstTxWarp prst="textNoShape">
              <a:avLst/>
            </a:prstTxWarp>
          </a:bodyPr>
          <a:lstStyle/>
          <a:p>
            <a:endParaRPr lang="en-GB"/>
          </a:p>
        </p:txBody>
      </p:sp>
      <p:sp>
        <p:nvSpPr>
          <p:cNvPr id="188546" name="Freeform 130"/>
          <p:cNvSpPr>
            <a:spLocks/>
          </p:cNvSpPr>
          <p:nvPr/>
        </p:nvSpPr>
        <p:spPr bwMode="auto">
          <a:xfrm>
            <a:off x="1412360" y="4441918"/>
            <a:ext cx="58738" cy="17463"/>
          </a:xfrm>
          <a:custGeom>
            <a:avLst/>
            <a:gdLst/>
            <a:ahLst/>
            <a:cxnLst>
              <a:cxn ang="0">
                <a:pos x="0" y="6"/>
              </a:cxn>
              <a:cxn ang="0">
                <a:pos x="0" y="6"/>
              </a:cxn>
              <a:cxn ang="0">
                <a:pos x="0" y="6"/>
              </a:cxn>
              <a:cxn ang="0">
                <a:pos x="1" y="6"/>
              </a:cxn>
              <a:cxn ang="0">
                <a:pos x="1" y="5"/>
              </a:cxn>
              <a:cxn ang="0">
                <a:pos x="2" y="4"/>
              </a:cxn>
              <a:cxn ang="0">
                <a:pos x="4" y="4"/>
              </a:cxn>
              <a:cxn ang="0">
                <a:pos x="5" y="3"/>
              </a:cxn>
              <a:cxn ang="0">
                <a:pos x="7" y="2"/>
              </a:cxn>
              <a:cxn ang="0">
                <a:pos x="9" y="2"/>
              </a:cxn>
              <a:cxn ang="0">
                <a:pos x="12" y="0"/>
              </a:cxn>
              <a:cxn ang="0">
                <a:pos x="15" y="0"/>
              </a:cxn>
              <a:cxn ang="0">
                <a:pos x="19" y="0"/>
              </a:cxn>
              <a:cxn ang="0">
                <a:pos x="22" y="0"/>
              </a:cxn>
              <a:cxn ang="0">
                <a:pos x="27" y="2"/>
              </a:cxn>
              <a:cxn ang="0">
                <a:pos x="32" y="3"/>
              </a:cxn>
              <a:cxn ang="0">
                <a:pos x="37" y="4"/>
              </a:cxn>
              <a:cxn ang="0">
                <a:pos x="37" y="6"/>
              </a:cxn>
              <a:cxn ang="0">
                <a:pos x="36" y="6"/>
              </a:cxn>
              <a:cxn ang="0">
                <a:pos x="36" y="5"/>
              </a:cxn>
              <a:cxn ang="0">
                <a:pos x="34" y="5"/>
              </a:cxn>
              <a:cxn ang="0">
                <a:pos x="33" y="5"/>
              </a:cxn>
              <a:cxn ang="0">
                <a:pos x="30" y="4"/>
              </a:cxn>
              <a:cxn ang="0">
                <a:pos x="28" y="4"/>
              </a:cxn>
              <a:cxn ang="0">
                <a:pos x="25" y="4"/>
              </a:cxn>
              <a:cxn ang="0">
                <a:pos x="22" y="3"/>
              </a:cxn>
              <a:cxn ang="0">
                <a:pos x="19" y="3"/>
              </a:cxn>
              <a:cxn ang="0">
                <a:pos x="15" y="3"/>
              </a:cxn>
              <a:cxn ang="0">
                <a:pos x="13" y="3"/>
              </a:cxn>
              <a:cxn ang="0">
                <a:pos x="9" y="4"/>
              </a:cxn>
              <a:cxn ang="0">
                <a:pos x="7" y="5"/>
              </a:cxn>
              <a:cxn ang="0">
                <a:pos x="5" y="6"/>
              </a:cxn>
              <a:cxn ang="0">
                <a:pos x="2" y="9"/>
              </a:cxn>
              <a:cxn ang="0">
                <a:pos x="0" y="11"/>
              </a:cxn>
              <a:cxn ang="0">
                <a:pos x="0" y="6"/>
              </a:cxn>
            </a:cxnLst>
            <a:rect l="0" t="0" r="r" b="b"/>
            <a:pathLst>
              <a:path w="37" h="11">
                <a:moveTo>
                  <a:pt x="0" y="6"/>
                </a:moveTo>
                <a:lnTo>
                  <a:pt x="0" y="6"/>
                </a:lnTo>
                <a:lnTo>
                  <a:pt x="0" y="6"/>
                </a:lnTo>
                <a:lnTo>
                  <a:pt x="1" y="6"/>
                </a:lnTo>
                <a:lnTo>
                  <a:pt x="1" y="5"/>
                </a:lnTo>
                <a:lnTo>
                  <a:pt x="2" y="4"/>
                </a:lnTo>
                <a:lnTo>
                  <a:pt x="4" y="4"/>
                </a:lnTo>
                <a:lnTo>
                  <a:pt x="5" y="3"/>
                </a:lnTo>
                <a:lnTo>
                  <a:pt x="7" y="2"/>
                </a:lnTo>
                <a:lnTo>
                  <a:pt x="9" y="2"/>
                </a:lnTo>
                <a:lnTo>
                  <a:pt x="12" y="0"/>
                </a:lnTo>
                <a:lnTo>
                  <a:pt x="15" y="0"/>
                </a:lnTo>
                <a:lnTo>
                  <a:pt x="19" y="0"/>
                </a:lnTo>
                <a:lnTo>
                  <a:pt x="22" y="0"/>
                </a:lnTo>
                <a:lnTo>
                  <a:pt x="27" y="2"/>
                </a:lnTo>
                <a:lnTo>
                  <a:pt x="32" y="3"/>
                </a:lnTo>
                <a:lnTo>
                  <a:pt x="37" y="4"/>
                </a:lnTo>
                <a:lnTo>
                  <a:pt x="37" y="6"/>
                </a:lnTo>
                <a:lnTo>
                  <a:pt x="36" y="6"/>
                </a:lnTo>
                <a:lnTo>
                  <a:pt x="36" y="5"/>
                </a:lnTo>
                <a:lnTo>
                  <a:pt x="34" y="5"/>
                </a:lnTo>
                <a:lnTo>
                  <a:pt x="33" y="5"/>
                </a:lnTo>
                <a:lnTo>
                  <a:pt x="30" y="4"/>
                </a:lnTo>
                <a:lnTo>
                  <a:pt x="28" y="4"/>
                </a:lnTo>
                <a:lnTo>
                  <a:pt x="25" y="4"/>
                </a:lnTo>
                <a:lnTo>
                  <a:pt x="22" y="3"/>
                </a:lnTo>
                <a:lnTo>
                  <a:pt x="19" y="3"/>
                </a:lnTo>
                <a:lnTo>
                  <a:pt x="15" y="3"/>
                </a:lnTo>
                <a:lnTo>
                  <a:pt x="13" y="3"/>
                </a:lnTo>
                <a:lnTo>
                  <a:pt x="9" y="4"/>
                </a:lnTo>
                <a:lnTo>
                  <a:pt x="7" y="5"/>
                </a:lnTo>
                <a:lnTo>
                  <a:pt x="5" y="6"/>
                </a:lnTo>
                <a:lnTo>
                  <a:pt x="2" y="9"/>
                </a:lnTo>
                <a:lnTo>
                  <a:pt x="0" y="11"/>
                </a:lnTo>
                <a:lnTo>
                  <a:pt x="0" y="6"/>
                </a:lnTo>
                <a:close/>
              </a:path>
            </a:pathLst>
          </a:custGeom>
          <a:solidFill>
            <a:srgbClr val="000000"/>
          </a:solidFill>
          <a:ln w="9525">
            <a:noFill/>
            <a:round/>
            <a:headEnd/>
            <a:tailEnd/>
          </a:ln>
        </p:spPr>
        <p:txBody>
          <a:bodyPr>
            <a:prstTxWarp prst="textNoShape">
              <a:avLst/>
            </a:prstTxWarp>
          </a:bodyPr>
          <a:lstStyle/>
          <a:p>
            <a:endParaRPr lang="en-GB"/>
          </a:p>
        </p:txBody>
      </p:sp>
      <p:sp>
        <p:nvSpPr>
          <p:cNvPr id="188547" name="Freeform 131"/>
          <p:cNvSpPr>
            <a:spLocks/>
          </p:cNvSpPr>
          <p:nvPr/>
        </p:nvSpPr>
        <p:spPr bwMode="auto">
          <a:xfrm>
            <a:off x="1467923" y="4424455"/>
            <a:ext cx="96838" cy="177800"/>
          </a:xfrm>
          <a:custGeom>
            <a:avLst/>
            <a:gdLst/>
            <a:ahLst/>
            <a:cxnLst>
              <a:cxn ang="0">
                <a:pos x="0" y="0"/>
              </a:cxn>
              <a:cxn ang="0">
                <a:pos x="0" y="108"/>
              </a:cxn>
              <a:cxn ang="0">
                <a:pos x="19" y="112"/>
              </a:cxn>
              <a:cxn ang="0">
                <a:pos x="18" y="98"/>
              </a:cxn>
              <a:cxn ang="0">
                <a:pos x="61" y="104"/>
              </a:cxn>
              <a:cxn ang="0">
                <a:pos x="61" y="98"/>
              </a:cxn>
              <a:cxn ang="0">
                <a:pos x="30" y="94"/>
              </a:cxn>
              <a:cxn ang="0">
                <a:pos x="29" y="81"/>
              </a:cxn>
              <a:cxn ang="0">
                <a:pos x="9" y="81"/>
              </a:cxn>
              <a:cxn ang="0">
                <a:pos x="8" y="80"/>
              </a:cxn>
              <a:cxn ang="0">
                <a:pos x="7" y="76"/>
              </a:cxn>
              <a:cxn ang="0">
                <a:pos x="6" y="69"/>
              </a:cxn>
              <a:cxn ang="0">
                <a:pos x="4" y="58"/>
              </a:cxn>
              <a:cxn ang="0">
                <a:pos x="2" y="46"/>
              </a:cxn>
              <a:cxn ang="0">
                <a:pos x="1" y="34"/>
              </a:cxn>
              <a:cxn ang="0">
                <a:pos x="2" y="18"/>
              </a:cxn>
              <a:cxn ang="0">
                <a:pos x="6" y="3"/>
              </a:cxn>
              <a:cxn ang="0">
                <a:pos x="0" y="0"/>
              </a:cxn>
            </a:cxnLst>
            <a:rect l="0" t="0" r="r" b="b"/>
            <a:pathLst>
              <a:path w="61" h="112">
                <a:moveTo>
                  <a:pt x="0" y="0"/>
                </a:moveTo>
                <a:lnTo>
                  <a:pt x="0" y="108"/>
                </a:lnTo>
                <a:lnTo>
                  <a:pt x="19" y="112"/>
                </a:lnTo>
                <a:lnTo>
                  <a:pt x="18" y="98"/>
                </a:lnTo>
                <a:lnTo>
                  <a:pt x="61" y="104"/>
                </a:lnTo>
                <a:lnTo>
                  <a:pt x="61" y="98"/>
                </a:lnTo>
                <a:lnTo>
                  <a:pt x="30" y="94"/>
                </a:lnTo>
                <a:lnTo>
                  <a:pt x="29" y="81"/>
                </a:lnTo>
                <a:lnTo>
                  <a:pt x="9" y="81"/>
                </a:lnTo>
                <a:lnTo>
                  <a:pt x="8" y="80"/>
                </a:lnTo>
                <a:lnTo>
                  <a:pt x="7" y="76"/>
                </a:lnTo>
                <a:lnTo>
                  <a:pt x="6" y="69"/>
                </a:lnTo>
                <a:lnTo>
                  <a:pt x="4" y="58"/>
                </a:lnTo>
                <a:lnTo>
                  <a:pt x="2" y="46"/>
                </a:lnTo>
                <a:lnTo>
                  <a:pt x="1" y="34"/>
                </a:lnTo>
                <a:lnTo>
                  <a:pt x="2" y="18"/>
                </a:lnTo>
                <a:lnTo>
                  <a:pt x="6" y="3"/>
                </a:lnTo>
                <a:lnTo>
                  <a:pt x="0" y="0"/>
                </a:lnTo>
                <a:close/>
              </a:path>
            </a:pathLst>
          </a:custGeom>
          <a:solidFill>
            <a:srgbClr val="001999"/>
          </a:solidFill>
          <a:ln w="9525">
            <a:noFill/>
            <a:round/>
            <a:headEnd/>
            <a:tailEnd/>
          </a:ln>
        </p:spPr>
        <p:txBody>
          <a:bodyPr>
            <a:prstTxWarp prst="textNoShape">
              <a:avLst/>
            </a:prstTxWarp>
          </a:bodyPr>
          <a:lstStyle/>
          <a:p>
            <a:endParaRPr lang="en-GB"/>
          </a:p>
        </p:txBody>
      </p:sp>
      <p:sp>
        <p:nvSpPr>
          <p:cNvPr id="188548" name="Freeform 132"/>
          <p:cNvSpPr>
            <a:spLocks/>
          </p:cNvSpPr>
          <p:nvPr/>
        </p:nvSpPr>
        <p:spPr bwMode="auto">
          <a:xfrm>
            <a:off x="1515548" y="4383180"/>
            <a:ext cx="125413" cy="23813"/>
          </a:xfrm>
          <a:custGeom>
            <a:avLst/>
            <a:gdLst/>
            <a:ahLst/>
            <a:cxnLst>
              <a:cxn ang="0">
                <a:pos x="0" y="15"/>
              </a:cxn>
              <a:cxn ang="0">
                <a:pos x="0" y="15"/>
              </a:cxn>
              <a:cxn ang="0">
                <a:pos x="3" y="14"/>
              </a:cxn>
              <a:cxn ang="0">
                <a:pos x="4" y="14"/>
              </a:cxn>
              <a:cxn ang="0">
                <a:pos x="7" y="13"/>
              </a:cxn>
              <a:cxn ang="0">
                <a:pos x="11" y="12"/>
              </a:cxn>
              <a:cxn ang="0">
                <a:pos x="14" y="10"/>
              </a:cxn>
              <a:cxn ang="0">
                <a:pos x="19" y="9"/>
              </a:cxn>
              <a:cxn ang="0">
                <a:pos x="24" y="8"/>
              </a:cxn>
              <a:cxn ang="0">
                <a:pos x="30" y="8"/>
              </a:cxn>
              <a:cxn ang="0">
                <a:pos x="35" y="7"/>
              </a:cxn>
              <a:cxn ang="0">
                <a:pos x="42" y="7"/>
              </a:cxn>
              <a:cxn ang="0">
                <a:pos x="48" y="6"/>
              </a:cxn>
              <a:cxn ang="0">
                <a:pos x="55" y="7"/>
              </a:cxn>
              <a:cxn ang="0">
                <a:pos x="62" y="7"/>
              </a:cxn>
              <a:cxn ang="0">
                <a:pos x="69" y="8"/>
              </a:cxn>
              <a:cxn ang="0">
                <a:pos x="76" y="9"/>
              </a:cxn>
              <a:cxn ang="0">
                <a:pos x="79" y="0"/>
              </a:cxn>
              <a:cxn ang="0">
                <a:pos x="79" y="0"/>
              </a:cxn>
              <a:cxn ang="0">
                <a:pos x="76" y="0"/>
              </a:cxn>
              <a:cxn ang="0">
                <a:pos x="74" y="0"/>
              </a:cxn>
              <a:cxn ang="0">
                <a:pos x="70" y="0"/>
              </a:cxn>
              <a:cxn ang="0">
                <a:pos x="66" y="0"/>
              </a:cxn>
              <a:cxn ang="0">
                <a:pos x="61" y="0"/>
              </a:cxn>
              <a:cxn ang="0">
                <a:pos x="56" y="0"/>
              </a:cxn>
              <a:cxn ang="0">
                <a:pos x="51" y="1"/>
              </a:cxn>
              <a:cxn ang="0">
                <a:pos x="44" y="1"/>
              </a:cxn>
              <a:cxn ang="0">
                <a:pos x="38" y="1"/>
              </a:cxn>
              <a:cxn ang="0">
                <a:pos x="31" y="2"/>
              </a:cxn>
              <a:cxn ang="0">
                <a:pos x="25" y="3"/>
              </a:cxn>
              <a:cxn ang="0">
                <a:pos x="18" y="5"/>
              </a:cxn>
              <a:cxn ang="0">
                <a:pos x="12" y="6"/>
              </a:cxn>
              <a:cxn ang="0">
                <a:pos x="6" y="7"/>
              </a:cxn>
              <a:cxn ang="0">
                <a:pos x="0" y="8"/>
              </a:cxn>
              <a:cxn ang="0">
                <a:pos x="0" y="15"/>
              </a:cxn>
            </a:cxnLst>
            <a:rect l="0" t="0" r="r" b="b"/>
            <a:pathLst>
              <a:path w="79" h="15">
                <a:moveTo>
                  <a:pt x="0" y="15"/>
                </a:moveTo>
                <a:lnTo>
                  <a:pt x="0" y="15"/>
                </a:lnTo>
                <a:lnTo>
                  <a:pt x="3" y="14"/>
                </a:lnTo>
                <a:lnTo>
                  <a:pt x="4" y="14"/>
                </a:lnTo>
                <a:lnTo>
                  <a:pt x="7" y="13"/>
                </a:lnTo>
                <a:lnTo>
                  <a:pt x="11" y="12"/>
                </a:lnTo>
                <a:lnTo>
                  <a:pt x="14" y="10"/>
                </a:lnTo>
                <a:lnTo>
                  <a:pt x="19" y="9"/>
                </a:lnTo>
                <a:lnTo>
                  <a:pt x="24" y="8"/>
                </a:lnTo>
                <a:lnTo>
                  <a:pt x="30" y="8"/>
                </a:lnTo>
                <a:lnTo>
                  <a:pt x="35" y="7"/>
                </a:lnTo>
                <a:lnTo>
                  <a:pt x="42" y="7"/>
                </a:lnTo>
                <a:lnTo>
                  <a:pt x="48" y="6"/>
                </a:lnTo>
                <a:lnTo>
                  <a:pt x="55" y="7"/>
                </a:lnTo>
                <a:lnTo>
                  <a:pt x="62" y="7"/>
                </a:lnTo>
                <a:lnTo>
                  <a:pt x="69" y="8"/>
                </a:lnTo>
                <a:lnTo>
                  <a:pt x="76" y="9"/>
                </a:lnTo>
                <a:lnTo>
                  <a:pt x="79" y="0"/>
                </a:lnTo>
                <a:lnTo>
                  <a:pt x="79" y="0"/>
                </a:lnTo>
                <a:lnTo>
                  <a:pt x="76" y="0"/>
                </a:lnTo>
                <a:lnTo>
                  <a:pt x="74" y="0"/>
                </a:lnTo>
                <a:lnTo>
                  <a:pt x="70" y="0"/>
                </a:lnTo>
                <a:lnTo>
                  <a:pt x="66" y="0"/>
                </a:lnTo>
                <a:lnTo>
                  <a:pt x="61" y="0"/>
                </a:lnTo>
                <a:lnTo>
                  <a:pt x="56" y="0"/>
                </a:lnTo>
                <a:lnTo>
                  <a:pt x="51" y="1"/>
                </a:lnTo>
                <a:lnTo>
                  <a:pt x="44" y="1"/>
                </a:lnTo>
                <a:lnTo>
                  <a:pt x="38" y="1"/>
                </a:lnTo>
                <a:lnTo>
                  <a:pt x="31" y="2"/>
                </a:lnTo>
                <a:lnTo>
                  <a:pt x="25" y="3"/>
                </a:lnTo>
                <a:lnTo>
                  <a:pt x="18" y="5"/>
                </a:lnTo>
                <a:lnTo>
                  <a:pt x="12" y="6"/>
                </a:lnTo>
                <a:lnTo>
                  <a:pt x="6" y="7"/>
                </a:lnTo>
                <a:lnTo>
                  <a:pt x="0" y="8"/>
                </a:lnTo>
                <a:lnTo>
                  <a:pt x="0" y="15"/>
                </a:lnTo>
                <a:close/>
              </a:path>
            </a:pathLst>
          </a:custGeom>
          <a:solidFill>
            <a:srgbClr val="333333"/>
          </a:solidFill>
          <a:ln w="9525">
            <a:noFill/>
            <a:round/>
            <a:headEnd/>
            <a:tailEnd/>
          </a:ln>
        </p:spPr>
        <p:txBody>
          <a:bodyPr>
            <a:prstTxWarp prst="textNoShape">
              <a:avLst/>
            </a:prstTxWarp>
          </a:bodyPr>
          <a:lstStyle/>
          <a:p>
            <a:endParaRPr lang="en-GB"/>
          </a:p>
        </p:txBody>
      </p:sp>
      <p:sp>
        <p:nvSpPr>
          <p:cNvPr id="188549" name="Freeform 133"/>
          <p:cNvSpPr>
            <a:spLocks/>
          </p:cNvSpPr>
          <p:nvPr/>
        </p:nvSpPr>
        <p:spPr bwMode="auto">
          <a:xfrm>
            <a:off x="1444110" y="4605430"/>
            <a:ext cx="209550" cy="71438"/>
          </a:xfrm>
          <a:custGeom>
            <a:avLst/>
            <a:gdLst/>
            <a:ahLst/>
            <a:cxnLst>
              <a:cxn ang="0">
                <a:pos x="55" y="43"/>
              </a:cxn>
              <a:cxn ang="0">
                <a:pos x="56" y="43"/>
              </a:cxn>
              <a:cxn ang="0">
                <a:pos x="56" y="42"/>
              </a:cxn>
              <a:cxn ang="0">
                <a:pos x="57" y="42"/>
              </a:cxn>
              <a:cxn ang="0">
                <a:pos x="59" y="41"/>
              </a:cxn>
              <a:cxn ang="0">
                <a:pos x="61" y="41"/>
              </a:cxn>
              <a:cxn ang="0">
                <a:pos x="63" y="40"/>
              </a:cxn>
              <a:cxn ang="0">
                <a:pos x="65" y="39"/>
              </a:cxn>
              <a:cxn ang="0">
                <a:pos x="68" y="38"/>
              </a:cxn>
              <a:cxn ang="0">
                <a:pos x="71" y="36"/>
              </a:cxn>
              <a:cxn ang="0">
                <a:pos x="73" y="34"/>
              </a:cxn>
              <a:cxn ang="0">
                <a:pos x="76" y="33"/>
              </a:cxn>
              <a:cxn ang="0">
                <a:pos x="78" y="32"/>
              </a:cxn>
              <a:cxn ang="0">
                <a:pos x="80" y="29"/>
              </a:cxn>
              <a:cxn ang="0">
                <a:pos x="82" y="28"/>
              </a:cxn>
              <a:cxn ang="0">
                <a:pos x="84" y="26"/>
              </a:cxn>
              <a:cxn ang="0">
                <a:pos x="85" y="24"/>
              </a:cxn>
              <a:cxn ang="0">
                <a:pos x="0" y="3"/>
              </a:cxn>
              <a:cxn ang="0">
                <a:pos x="6" y="0"/>
              </a:cxn>
              <a:cxn ang="0">
                <a:pos x="132" y="32"/>
              </a:cxn>
              <a:cxn ang="0">
                <a:pos x="126" y="34"/>
              </a:cxn>
              <a:cxn ang="0">
                <a:pos x="90" y="25"/>
              </a:cxn>
              <a:cxn ang="0">
                <a:pos x="90" y="25"/>
              </a:cxn>
              <a:cxn ang="0">
                <a:pos x="90" y="26"/>
              </a:cxn>
              <a:cxn ang="0">
                <a:pos x="89" y="26"/>
              </a:cxn>
              <a:cxn ang="0">
                <a:pos x="89" y="27"/>
              </a:cxn>
              <a:cxn ang="0">
                <a:pos x="87" y="28"/>
              </a:cxn>
              <a:cxn ang="0">
                <a:pos x="86" y="29"/>
              </a:cxn>
              <a:cxn ang="0">
                <a:pos x="85" y="31"/>
              </a:cxn>
              <a:cxn ang="0">
                <a:pos x="83" y="32"/>
              </a:cxn>
              <a:cxn ang="0">
                <a:pos x="80" y="33"/>
              </a:cxn>
              <a:cxn ang="0">
                <a:pos x="78" y="35"/>
              </a:cxn>
              <a:cxn ang="0">
                <a:pos x="76" y="36"/>
              </a:cxn>
              <a:cxn ang="0">
                <a:pos x="72" y="38"/>
              </a:cxn>
              <a:cxn ang="0">
                <a:pos x="70" y="40"/>
              </a:cxn>
              <a:cxn ang="0">
                <a:pos x="65" y="41"/>
              </a:cxn>
              <a:cxn ang="0">
                <a:pos x="62" y="43"/>
              </a:cxn>
              <a:cxn ang="0">
                <a:pos x="57" y="45"/>
              </a:cxn>
              <a:cxn ang="0">
                <a:pos x="55" y="43"/>
              </a:cxn>
            </a:cxnLst>
            <a:rect l="0" t="0" r="r" b="b"/>
            <a:pathLst>
              <a:path w="132" h="45">
                <a:moveTo>
                  <a:pt x="55" y="43"/>
                </a:moveTo>
                <a:lnTo>
                  <a:pt x="56" y="43"/>
                </a:lnTo>
                <a:lnTo>
                  <a:pt x="56" y="42"/>
                </a:lnTo>
                <a:lnTo>
                  <a:pt x="57" y="42"/>
                </a:lnTo>
                <a:lnTo>
                  <a:pt x="59" y="41"/>
                </a:lnTo>
                <a:lnTo>
                  <a:pt x="61" y="41"/>
                </a:lnTo>
                <a:lnTo>
                  <a:pt x="63" y="40"/>
                </a:lnTo>
                <a:lnTo>
                  <a:pt x="65" y="39"/>
                </a:lnTo>
                <a:lnTo>
                  <a:pt x="68" y="38"/>
                </a:lnTo>
                <a:lnTo>
                  <a:pt x="71" y="36"/>
                </a:lnTo>
                <a:lnTo>
                  <a:pt x="73" y="34"/>
                </a:lnTo>
                <a:lnTo>
                  <a:pt x="76" y="33"/>
                </a:lnTo>
                <a:lnTo>
                  <a:pt x="78" y="32"/>
                </a:lnTo>
                <a:lnTo>
                  <a:pt x="80" y="29"/>
                </a:lnTo>
                <a:lnTo>
                  <a:pt x="82" y="28"/>
                </a:lnTo>
                <a:lnTo>
                  <a:pt x="84" y="26"/>
                </a:lnTo>
                <a:lnTo>
                  <a:pt x="85" y="24"/>
                </a:lnTo>
                <a:lnTo>
                  <a:pt x="0" y="3"/>
                </a:lnTo>
                <a:lnTo>
                  <a:pt x="6" y="0"/>
                </a:lnTo>
                <a:lnTo>
                  <a:pt x="132" y="32"/>
                </a:lnTo>
                <a:lnTo>
                  <a:pt x="126" y="34"/>
                </a:lnTo>
                <a:lnTo>
                  <a:pt x="90" y="25"/>
                </a:lnTo>
                <a:lnTo>
                  <a:pt x="90" y="25"/>
                </a:lnTo>
                <a:lnTo>
                  <a:pt x="90" y="26"/>
                </a:lnTo>
                <a:lnTo>
                  <a:pt x="89" y="26"/>
                </a:lnTo>
                <a:lnTo>
                  <a:pt x="89" y="27"/>
                </a:lnTo>
                <a:lnTo>
                  <a:pt x="87" y="28"/>
                </a:lnTo>
                <a:lnTo>
                  <a:pt x="86" y="29"/>
                </a:lnTo>
                <a:lnTo>
                  <a:pt x="85" y="31"/>
                </a:lnTo>
                <a:lnTo>
                  <a:pt x="83" y="32"/>
                </a:lnTo>
                <a:lnTo>
                  <a:pt x="80" y="33"/>
                </a:lnTo>
                <a:lnTo>
                  <a:pt x="78" y="35"/>
                </a:lnTo>
                <a:lnTo>
                  <a:pt x="76" y="36"/>
                </a:lnTo>
                <a:lnTo>
                  <a:pt x="72" y="38"/>
                </a:lnTo>
                <a:lnTo>
                  <a:pt x="70" y="40"/>
                </a:lnTo>
                <a:lnTo>
                  <a:pt x="65" y="41"/>
                </a:lnTo>
                <a:lnTo>
                  <a:pt x="62" y="43"/>
                </a:lnTo>
                <a:lnTo>
                  <a:pt x="57" y="45"/>
                </a:lnTo>
                <a:lnTo>
                  <a:pt x="55" y="43"/>
                </a:lnTo>
                <a:close/>
              </a:path>
            </a:pathLst>
          </a:custGeom>
          <a:solidFill>
            <a:srgbClr val="000000"/>
          </a:solidFill>
          <a:ln w="9525">
            <a:noFill/>
            <a:round/>
            <a:headEnd/>
            <a:tailEnd/>
          </a:ln>
        </p:spPr>
        <p:txBody>
          <a:bodyPr>
            <a:prstTxWarp prst="textNoShape">
              <a:avLst/>
            </a:prstTxWarp>
          </a:bodyPr>
          <a:lstStyle/>
          <a:p>
            <a:endParaRPr lang="en-GB"/>
          </a:p>
        </p:txBody>
      </p:sp>
      <p:sp>
        <p:nvSpPr>
          <p:cNvPr id="188550" name="Freeform 134"/>
          <p:cNvSpPr>
            <a:spLocks/>
          </p:cNvSpPr>
          <p:nvPr/>
        </p:nvSpPr>
        <p:spPr bwMode="auto">
          <a:xfrm>
            <a:off x="1399660" y="4624480"/>
            <a:ext cx="214313" cy="63500"/>
          </a:xfrm>
          <a:custGeom>
            <a:avLst/>
            <a:gdLst/>
            <a:ahLst/>
            <a:cxnLst>
              <a:cxn ang="0">
                <a:pos x="0" y="0"/>
              </a:cxn>
              <a:cxn ang="0">
                <a:pos x="132" y="40"/>
              </a:cxn>
              <a:cxn ang="0">
                <a:pos x="135" y="40"/>
              </a:cxn>
              <a:cxn ang="0">
                <a:pos x="5" y="0"/>
              </a:cxn>
              <a:cxn ang="0">
                <a:pos x="0" y="0"/>
              </a:cxn>
            </a:cxnLst>
            <a:rect l="0" t="0" r="r" b="b"/>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551" name="Freeform 135"/>
          <p:cNvSpPr>
            <a:spLocks/>
          </p:cNvSpPr>
          <p:nvPr/>
        </p:nvSpPr>
        <p:spPr bwMode="auto">
          <a:xfrm>
            <a:off x="1436173" y="4616543"/>
            <a:ext cx="209550" cy="55563"/>
          </a:xfrm>
          <a:custGeom>
            <a:avLst/>
            <a:gdLst/>
            <a:ahLst/>
            <a:cxnLst>
              <a:cxn ang="0">
                <a:pos x="0" y="0"/>
              </a:cxn>
              <a:cxn ang="0">
                <a:pos x="130" y="35"/>
              </a:cxn>
              <a:cxn ang="0">
                <a:pos x="132" y="35"/>
              </a:cxn>
              <a:cxn ang="0">
                <a:pos x="4" y="0"/>
              </a:cxn>
              <a:cxn ang="0">
                <a:pos x="0" y="0"/>
              </a:cxn>
            </a:cxnLst>
            <a:rect l="0" t="0" r="r" b="b"/>
            <a:pathLst>
              <a:path w="132" h="35">
                <a:moveTo>
                  <a:pt x="0" y="0"/>
                </a:moveTo>
                <a:lnTo>
                  <a:pt x="130" y="35"/>
                </a:lnTo>
                <a:lnTo>
                  <a:pt x="132" y="35"/>
                </a:lnTo>
                <a:lnTo>
                  <a:pt x="4"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552" name="Freeform 136"/>
          <p:cNvSpPr>
            <a:spLocks/>
          </p:cNvSpPr>
          <p:nvPr/>
        </p:nvSpPr>
        <p:spPr bwMode="auto">
          <a:xfrm>
            <a:off x="1420298" y="4618130"/>
            <a:ext cx="211138" cy="61913"/>
          </a:xfrm>
          <a:custGeom>
            <a:avLst/>
            <a:gdLst/>
            <a:ahLst/>
            <a:cxnLst>
              <a:cxn ang="0">
                <a:pos x="0" y="0"/>
              </a:cxn>
              <a:cxn ang="0">
                <a:pos x="130" y="39"/>
              </a:cxn>
              <a:cxn ang="0">
                <a:pos x="133" y="39"/>
              </a:cxn>
              <a:cxn ang="0">
                <a:pos x="3" y="0"/>
              </a:cxn>
              <a:cxn ang="0">
                <a:pos x="0" y="0"/>
              </a:cxn>
            </a:cxnLst>
            <a:rect l="0" t="0" r="r" b="b"/>
            <a:pathLst>
              <a:path w="133" h="39">
                <a:moveTo>
                  <a:pt x="0" y="0"/>
                </a:moveTo>
                <a:lnTo>
                  <a:pt x="130" y="39"/>
                </a:lnTo>
                <a:lnTo>
                  <a:pt x="133" y="39"/>
                </a:lnTo>
                <a:lnTo>
                  <a:pt x="3"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553" name="Freeform 137"/>
          <p:cNvSpPr>
            <a:spLocks/>
          </p:cNvSpPr>
          <p:nvPr/>
        </p:nvSpPr>
        <p:spPr bwMode="auto">
          <a:xfrm>
            <a:off x="1371085" y="3884705"/>
            <a:ext cx="395288" cy="331788"/>
          </a:xfrm>
          <a:custGeom>
            <a:avLst/>
            <a:gdLst/>
            <a:ahLst/>
            <a:cxnLst>
              <a:cxn ang="0">
                <a:pos x="70" y="14"/>
              </a:cxn>
              <a:cxn ang="0">
                <a:pos x="70" y="14"/>
              </a:cxn>
              <a:cxn ang="0">
                <a:pos x="73" y="14"/>
              </a:cxn>
              <a:cxn ang="0">
                <a:pos x="75" y="13"/>
              </a:cxn>
              <a:cxn ang="0">
                <a:pos x="79" y="11"/>
              </a:cxn>
              <a:cxn ang="0">
                <a:pos x="83" y="10"/>
              </a:cxn>
              <a:cxn ang="0">
                <a:pos x="88" y="9"/>
              </a:cxn>
              <a:cxn ang="0">
                <a:pos x="95" y="8"/>
              </a:cxn>
              <a:cxn ang="0">
                <a:pos x="103" y="6"/>
              </a:cxn>
              <a:cxn ang="0">
                <a:pos x="111" y="4"/>
              </a:cxn>
              <a:cxn ang="0">
                <a:pos x="121" y="3"/>
              </a:cxn>
              <a:cxn ang="0">
                <a:pos x="132" y="2"/>
              </a:cxn>
              <a:cxn ang="0">
                <a:pos x="144" y="1"/>
              </a:cxn>
              <a:cxn ang="0">
                <a:pos x="157" y="0"/>
              </a:cxn>
              <a:cxn ang="0">
                <a:pos x="170" y="0"/>
              </a:cxn>
              <a:cxn ang="0">
                <a:pos x="185" y="0"/>
              </a:cxn>
              <a:cxn ang="0">
                <a:pos x="201" y="0"/>
              </a:cxn>
              <a:cxn ang="0">
                <a:pos x="208" y="28"/>
              </a:cxn>
              <a:cxn ang="0">
                <a:pos x="210" y="29"/>
              </a:cxn>
              <a:cxn ang="0">
                <a:pos x="216" y="34"/>
              </a:cxn>
              <a:cxn ang="0">
                <a:pos x="222" y="39"/>
              </a:cxn>
              <a:cxn ang="0">
                <a:pos x="226" y="50"/>
              </a:cxn>
              <a:cxn ang="0">
                <a:pos x="240" y="117"/>
              </a:cxn>
              <a:cxn ang="0">
                <a:pos x="247" y="145"/>
              </a:cxn>
              <a:cxn ang="0">
                <a:pos x="247" y="146"/>
              </a:cxn>
              <a:cxn ang="0">
                <a:pos x="248" y="152"/>
              </a:cxn>
              <a:cxn ang="0">
                <a:pos x="248" y="160"/>
              </a:cxn>
              <a:cxn ang="0">
                <a:pos x="244" y="170"/>
              </a:cxn>
              <a:cxn ang="0">
                <a:pos x="0" y="163"/>
              </a:cxn>
              <a:cxn ang="0">
                <a:pos x="25" y="150"/>
              </a:cxn>
              <a:cxn ang="0">
                <a:pos x="25" y="28"/>
              </a:cxn>
              <a:cxn ang="0">
                <a:pos x="26" y="27"/>
              </a:cxn>
              <a:cxn ang="0">
                <a:pos x="28" y="25"/>
              </a:cxn>
              <a:cxn ang="0">
                <a:pos x="32" y="24"/>
              </a:cxn>
              <a:cxn ang="0">
                <a:pos x="37" y="23"/>
              </a:cxn>
              <a:cxn ang="0">
                <a:pos x="42" y="22"/>
              </a:cxn>
              <a:cxn ang="0">
                <a:pos x="49" y="22"/>
              </a:cxn>
              <a:cxn ang="0">
                <a:pos x="58" y="23"/>
              </a:cxn>
              <a:cxn ang="0">
                <a:pos x="68" y="27"/>
              </a:cxn>
            </a:cxnLst>
            <a:rect l="0" t="0" r="r" b="b"/>
            <a:pathLst>
              <a:path w="249" h="209">
                <a:moveTo>
                  <a:pt x="68" y="27"/>
                </a:moveTo>
                <a:lnTo>
                  <a:pt x="70" y="14"/>
                </a:lnTo>
                <a:lnTo>
                  <a:pt x="70" y="14"/>
                </a:lnTo>
                <a:lnTo>
                  <a:pt x="70" y="14"/>
                </a:lnTo>
                <a:lnTo>
                  <a:pt x="72" y="14"/>
                </a:lnTo>
                <a:lnTo>
                  <a:pt x="73" y="14"/>
                </a:lnTo>
                <a:lnTo>
                  <a:pt x="74" y="13"/>
                </a:lnTo>
                <a:lnTo>
                  <a:pt x="75" y="13"/>
                </a:lnTo>
                <a:lnTo>
                  <a:pt x="76" y="13"/>
                </a:lnTo>
                <a:lnTo>
                  <a:pt x="79" y="11"/>
                </a:lnTo>
                <a:lnTo>
                  <a:pt x="81" y="11"/>
                </a:lnTo>
                <a:lnTo>
                  <a:pt x="83" y="10"/>
                </a:lnTo>
                <a:lnTo>
                  <a:pt x="86" y="10"/>
                </a:lnTo>
                <a:lnTo>
                  <a:pt x="88" y="9"/>
                </a:lnTo>
                <a:lnTo>
                  <a:pt x="91" y="8"/>
                </a:lnTo>
                <a:lnTo>
                  <a:pt x="95" y="8"/>
                </a:lnTo>
                <a:lnTo>
                  <a:pt x="98" y="7"/>
                </a:lnTo>
                <a:lnTo>
                  <a:pt x="103" y="6"/>
                </a:lnTo>
                <a:lnTo>
                  <a:pt x="107" y="6"/>
                </a:lnTo>
                <a:lnTo>
                  <a:pt x="111" y="4"/>
                </a:lnTo>
                <a:lnTo>
                  <a:pt x="116" y="4"/>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4"/>
                </a:lnTo>
                <a:lnTo>
                  <a:pt x="208" y="28"/>
                </a:lnTo>
                <a:lnTo>
                  <a:pt x="208" y="29"/>
                </a:lnTo>
                <a:lnTo>
                  <a:pt x="210" y="29"/>
                </a:lnTo>
                <a:lnTo>
                  <a:pt x="213" y="31"/>
                </a:lnTo>
                <a:lnTo>
                  <a:pt x="216" y="34"/>
                </a:lnTo>
                <a:lnTo>
                  <a:pt x="220" y="36"/>
                </a:lnTo>
                <a:lnTo>
                  <a:pt x="222" y="39"/>
                </a:lnTo>
                <a:lnTo>
                  <a:pt x="224" y="44"/>
                </a:lnTo>
                <a:lnTo>
                  <a:pt x="226" y="50"/>
                </a:lnTo>
                <a:lnTo>
                  <a:pt x="245" y="69"/>
                </a:lnTo>
                <a:lnTo>
                  <a:pt x="240" y="117"/>
                </a:lnTo>
                <a:lnTo>
                  <a:pt x="208" y="133"/>
                </a:lnTo>
                <a:lnTo>
                  <a:pt x="247" y="145"/>
                </a:lnTo>
                <a:lnTo>
                  <a:pt x="247" y="145"/>
                </a:lnTo>
                <a:lnTo>
                  <a:pt x="247" y="146"/>
                </a:lnTo>
                <a:lnTo>
                  <a:pt x="248" y="148"/>
                </a:lnTo>
                <a:lnTo>
                  <a:pt x="248" y="152"/>
                </a:lnTo>
                <a:lnTo>
                  <a:pt x="249" y="155"/>
                </a:lnTo>
                <a:lnTo>
                  <a:pt x="248" y="160"/>
                </a:lnTo>
                <a:lnTo>
                  <a:pt x="247" y="164"/>
                </a:lnTo>
                <a:lnTo>
                  <a:pt x="244" y="170"/>
                </a:lnTo>
                <a:lnTo>
                  <a:pt x="144" y="209"/>
                </a:lnTo>
                <a:lnTo>
                  <a:pt x="0" y="163"/>
                </a:lnTo>
                <a:lnTo>
                  <a:pt x="3" y="159"/>
                </a:lnTo>
                <a:lnTo>
                  <a:pt x="25" y="150"/>
                </a:lnTo>
                <a:lnTo>
                  <a:pt x="25" y="28"/>
                </a:lnTo>
                <a:lnTo>
                  <a:pt x="25" y="28"/>
                </a:lnTo>
                <a:lnTo>
                  <a:pt x="25" y="28"/>
                </a:lnTo>
                <a:lnTo>
                  <a:pt x="26" y="27"/>
                </a:lnTo>
                <a:lnTo>
                  <a:pt x="27" y="27"/>
                </a:lnTo>
                <a:lnTo>
                  <a:pt x="28" y="25"/>
                </a:lnTo>
                <a:lnTo>
                  <a:pt x="31" y="25"/>
                </a:lnTo>
                <a:lnTo>
                  <a:pt x="32" y="24"/>
                </a:lnTo>
                <a:lnTo>
                  <a:pt x="34" y="23"/>
                </a:lnTo>
                <a:lnTo>
                  <a:pt x="37" y="23"/>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prstTxWarp prst="textNoShape">
              <a:avLst/>
            </a:prstTxWarp>
          </a:bodyPr>
          <a:lstStyle/>
          <a:p>
            <a:endParaRPr lang="en-GB"/>
          </a:p>
        </p:txBody>
      </p:sp>
      <p:sp>
        <p:nvSpPr>
          <p:cNvPr id="188554" name="Freeform 138"/>
          <p:cNvSpPr>
            <a:spLocks/>
          </p:cNvSpPr>
          <p:nvPr/>
        </p:nvSpPr>
        <p:spPr bwMode="auto">
          <a:xfrm>
            <a:off x="1509198" y="3908518"/>
            <a:ext cx="125413" cy="144463"/>
          </a:xfrm>
          <a:custGeom>
            <a:avLst/>
            <a:gdLst/>
            <a:ahLst/>
            <a:cxnLst>
              <a:cxn ang="0">
                <a:pos x="78" y="3"/>
              </a:cxn>
              <a:cxn ang="0">
                <a:pos x="78" y="3"/>
              </a:cxn>
              <a:cxn ang="0">
                <a:pos x="77" y="3"/>
              </a:cxn>
              <a:cxn ang="0">
                <a:pos x="74" y="2"/>
              </a:cxn>
              <a:cxn ang="0">
                <a:pos x="72" y="2"/>
              </a:cxn>
              <a:cxn ang="0">
                <a:pos x="69" y="1"/>
              </a:cxn>
              <a:cxn ang="0">
                <a:pos x="65" y="1"/>
              </a:cxn>
              <a:cxn ang="0">
                <a:pos x="60" y="1"/>
              </a:cxn>
              <a:cxn ang="0">
                <a:pos x="56" y="0"/>
              </a:cxn>
              <a:cxn ang="0">
                <a:pos x="50" y="0"/>
              </a:cxn>
              <a:cxn ang="0">
                <a:pos x="44" y="1"/>
              </a:cxn>
              <a:cxn ang="0">
                <a:pos x="38" y="1"/>
              </a:cxn>
              <a:cxn ang="0">
                <a:pos x="31" y="2"/>
              </a:cxn>
              <a:cxn ang="0">
                <a:pos x="25" y="3"/>
              </a:cxn>
              <a:cxn ang="0">
                <a:pos x="18" y="6"/>
              </a:cxn>
              <a:cxn ang="0">
                <a:pos x="11" y="8"/>
              </a:cxn>
              <a:cxn ang="0">
                <a:pos x="4" y="12"/>
              </a:cxn>
              <a:cxn ang="0">
                <a:pos x="4" y="13"/>
              </a:cxn>
              <a:cxn ang="0">
                <a:pos x="3" y="17"/>
              </a:cxn>
              <a:cxn ang="0">
                <a:pos x="1" y="26"/>
              </a:cxn>
              <a:cxn ang="0">
                <a:pos x="0" y="35"/>
              </a:cxn>
              <a:cxn ang="0">
                <a:pos x="0" y="47"/>
              </a:cxn>
              <a:cxn ang="0">
                <a:pos x="0" y="61"/>
              </a:cxn>
              <a:cxn ang="0">
                <a:pos x="2" y="75"/>
              </a:cxn>
              <a:cxn ang="0">
                <a:pos x="6" y="89"/>
              </a:cxn>
              <a:cxn ang="0">
                <a:pos x="7" y="89"/>
              </a:cxn>
              <a:cxn ang="0">
                <a:pos x="8" y="89"/>
              </a:cxn>
              <a:cxn ang="0">
                <a:pos x="9" y="89"/>
              </a:cxn>
              <a:cxn ang="0">
                <a:pos x="11" y="89"/>
              </a:cxn>
              <a:cxn ang="0">
                <a:pos x="15" y="88"/>
              </a:cxn>
              <a:cxn ang="0">
                <a:pos x="18" y="88"/>
              </a:cxn>
              <a:cxn ang="0">
                <a:pos x="22" y="88"/>
              </a:cxn>
              <a:cxn ang="0">
                <a:pos x="27" y="88"/>
              </a:cxn>
              <a:cxn ang="0">
                <a:pos x="32" y="88"/>
              </a:cxn>
              <a:cxn ang="0">
                <a:pos x="38" y="88"/>
              </a:cxn>
              <a:cxn ang="0">
                <a:pos x="44" y="88"/>
              </a:cxn>
              <a:cxn ang="0">
                <a:pos x="50" y="88"/>
              </a:cxn>
              <a:cxn ang="0">
                <a:pos x="57" y="89"/>
              </a:cxn>
              <a:cxn ang="0">
                <a:pos x="64" y="89"/>
              </a:cxn>
              <a:cxn ang="0">
                <a:pos x="71" y="90"/>
              </a:cxn>
              <a:cxn ang="0">
                <a:pos x="79" y="91"/>
              </a:cxn>
              <a:cxn ang="0">
                <a:pos x="79" y="89"/>
              </a:cxn>
              <a:cxn ang="0">
                <a:pos x="78" y="82"/>
              </a:cxn>
              <a:cxn ang="0">
                <a:pos x="77" y="70"/>
              </a:cxn>
              <a:cxn ang="0">
                <a:pos x="76" y="57"/>
              </a:cxn>
              <a:cxn ang="0">
                <a:pos x="76" y="43"/>
              </a:cxn>
              <a:cxn ang="0">
                <a:pos x="76" y="29"/>
              </a:cxn>
              <a:cxn ang="0">
                <a:pos x="77" y="15"/>
              </a:cxn>
              <a:cxn ang="0">
                <a:pos x="78" y="3"/>
              </a:cxn>
            </a:cxnLst>
            <a:rect l="0" t="0" r="r" b="b"/>
            <a:pathLst>
              <a:path w="79" h="91">
                <a:moveTo>
                  <a:pt x="78" y="3"/>
                </a:moveTo>
                <a:lnTo>
                  <a:pt x="78" y="3"/>
                </a:lnTo>
                <a:lnTo>
                  <a:pt x="77" y="3"/>
                </a:lnTo>
                <a:lnTo>
                  <a:pt x="74" y="2"/>
                </a:lnTo>
                <a:lnTo>
                  <a:pt x="72" y="2"/>
                </a:lnTo>
                <a:lnTo>
                  <a:pt x="69" y="1"/>
                </a:lnTo>
                <a:lnTo>
                  <a:pt x="65" y="1"/>
                </a:lnTo>
                <a:lnTo>
                  <a:pt x="60" y="1"/>
                </a:lnTo>
                <a:lnTo>
                  <a:pt x="56" y="0"/>
                </a:lnTo>
                <a:lnTo>
                  <a:pt x="50" y="0"/>
                </a:lnTo>
                <a:lnTo>
                  <a:pt x="44" y="1"/>
                </a:lnTo>
                <a:lnTo>
                  <a:pt x="38" y="1"/>
                </a:lnTo>
                <a:lnTo>
                  <a:pt x="31" y="2"/>
                </a:lnTo>
                <a:lnTo>
                  <a:pt x="25" y="3"/>
                </a:lnTo>
                <a:lnTo>
                  <a:pt x="18" y="6"/>
                </a:lnTo>
                <a:lnTo>
                  <a:pt x="11" y="8"/>
                </a:lnTo>
                <a:lnTo>
                  <a:pt x="4" y="12"/>
                </a:lnTo>
                <a:lnTo>
                  <a:pt x="4" y="13"/>
                </a:lnTo>
                <a:lnTo>
                  <a:pt x="3" y="17"/>
                </a:lnTo>
                <a:lnTo>
                  <a:pt x="1" y="26"/>
                </a:lnTo>
                <a:lnTo>
                  <a:pt x="0" y="35"/>
                </a:lnTo>
                <a:lnTo>
                  <a:pt x="0" y="47"/>
                </a:lnTo>
                <a:lnTo>
                  <a:pt x="0" y="61"/>
                </a:lnTo>
                <a:lnTo>
                  <a:pt x="2" y="75"/>
                </a:lnTo>
                <a:lnTo>
                  <a:pt x="6" y="89"/>
                </a:lnTo>
                <a:lnTo>
                  <a:pt x="7" y="89"/>
                </a:lnTo>
                <a:lnTo>
                  <a:pt x="8" y="89"/>
                </a:lnTo>
                <a:lnTo>
                  <a:pt x="9" y="89"/>
                </a:lnTo>
                <a:lnTo>
                  <a:pt x="11" y="89"/>
                </a:lnTo>
                <a:lnTo>
                  <a:pt x="15" y="88"/>
                </a:lnTo>
                <a:lnTo>
                  <a:pt x="18" y="88"/>
                </a:lnTo>
                <a:lnTo>
                  <a:pt x="22" y="88"/>
                </a:lnTo>
                <a:lnTo>
                  <a:pt x="27" y="88"/>
                </a:lnTo>
                <a:lnTo>
                  <a:pt x="32" y="88"/>
                </a:lnTo>
                <a:lnTo>
                  <a:pt x="38" y="88"/>
                </a:lnTo>
                <a:lnTo>
                  <a:pt x="44" y="88"/>
                </a:lnTo>
                <a:lnTo>
                  <a:pt x="50" y="88"/>
                </a:lnTo>
                <a:lnTo>
                  <a:pt x="57" y="89"/>
                </a:lnTo>
                <a:lnTo>
                  <a:pt x="64" y="89"/>
                </a:lnTo>
                <a:lnTo>
                  <a:pt x="71" y="90"/>
                </a:lnTo>
                <a:lnTo>
                  <a:pt x="79" y="91"/>
                </a:lnTo>
                <a:lnTo>
                  <a:pt x="79" y="89"/>
                </a:lnTo>
                <a:lnTo>
                  <a:pt x="78" y="82"/>
                </a:lnTo>
                <a:lnTo>
                  <a:pt x="77" y="70"/>
                </a:lnTo>
                <a:lnTo>
                  <a:pt x="76" y="57"/>
                </a:lnTo>
                <a:lnTo>
                  <a:pt x="76" y="43"/>
                </a:lnTo>
                <a:lnTo>
                  <a:pt x="76" y="29"/>
                </a:lnTo>
                <a:lnTo>
                  <a:pt x="77" y="15"/>
                </a:lnTo>
                <a:lnTo>
                  <a:pt x="78" y="3"/>
                </a:lnTo>
                <a:close/>
              </a:path>
            </a:pathLst>
          </a:custGeom>
          <a:solidFill>
            <a:srgbClr val="333333"/>
          </a:solidFill>
          <a:ln w="9525">
            <a:noFill/>
            <a:round/>
            <a:headEnd/>
            <a:tailEnd/>
          </a:ln>
        </p:spPr>
        <p:txBody>
          <a:bodyPr>
            <a:prstTxWarp prst="textNoShape">
              <a:avLst/>
            </a:prstTxWarp>
          </a:bodyPr>
          <a:lstStyle/>
          <a:p>
            <a:endParaRPr lang="en-GB"/>
          </a:p>
        </p:txBody>
      </p:sp>
      <p:sp>
        <p:nvSpPr>
          <p:cNvPr id="188555" name="Freeform 139"/>
          <p:cNvSpPr>
            <a:spLocks/>
          </p:cNvSpPr>
          <p:nvPr/>
        </p:nvSpPr>
        <p:spPr bwMode="auto">
          <a:xfrm>
            <a:off x="1521898" y="3949793"/>
            <a:ext cx="209550" cy="142875"/>
          </a:xfrm>
          <a:custGeom>
            <a:avLst/>
            <a:gdLst/>
            <a:ahLst/>
            <a:cxnLst>
              <a:cxn ang="0">
                <a:pos x="1" y="67"/>
              </a:cxn>
              <a:cxn ang="0">
                <a:pos x="0" y="78"/>
              </a:cxn>
              <a:cxn ang="0">
                <a:pos x="86" y="90"/>
              </a:cxn>
              <a:cxn ang="0">
                <a:pos x="86" y="90"/>
              </a:cxn>
              <a:cxn ang="0">
                <a:pos x="89" y="88"/>
              </a:cxn>
              <a:cxn ang="0">
                <a:pos x="91" y="87"/>
              </a:cxn>
              <a:cxn ang="0">
                <a:pos x="94" y="85"/>
              </a:cxn>
              <a:cxn ang="0">
                <a:pos x="98" y="83"/>
              </a:cxn>
              <a:cxn ang="0">
                <a:pos x="103" y="79"/>
              </a:cxn>
              <a:cxn ang="0">
                <a:pos x="107" y="74"/>
              </a:cxn>
              <a:cxn ang="0">
                <a:pos x="112" y="71"/>
              </a:cxn>
              <a:cxn ang="0">
                <a:pos x="117" y="65"/>
              </a:cxn>
              <a:cxn ang="0">
                <a:pos x="121" y="59"/>
              </a:cxn>
              <a:cxn ang="0">
                <a:pos x="125" y="53"/>
              </a:cxn>
              <a:cxn ang="0">
                <a:pos x="128" y="46"/>
              </a:cxn>
              <a:cxn ang="0">
                <a:pos x="131" y="39"/>
              </a:cxn>
              <a:cxn ang="0">
                <a:pos x="132" y="31"/>
              </a:cxn>
              <a:cxn ang="0">
                <a:pos x="132" y="22"/>
              </a:cxn>
              <a:cxn ang="0">
                <a:pos x="129" y="12"/>
              </a:cxn>
              <a:cxn ang="0">
                <a:pos x="129" y="12"/>
              </a:cxn>
              <a:cxn ang="0">
                <a:pos x="128" y="10"/>
              </a:cxn>
              <a:cxn ang="0">
                <a:pos x="127" y="9"/>
              </a:cxn>
              <a:cxn ang="0">
                <a:pos x="126" y="7"/>
              </a:cxn>
              <a:cxn ang="0">
                <a:pos x="124" y="3"/>
              </a:cxn>
              <a:cxn ang="0">
                <a:pos x="120" y="2"/>
              </a:cxn>
              <a:cxn ang="0">
                <a:pos x="117" y="0"/>
              </a:cxn>
              <a:cxn ang="0">
                <a:pos x="113" y="0"/>
              </a:cxn>
              <a:cxn ang="0">
                <a:pos x="113" y="1"/>
              </a:cxn>
              <a:cxn ang="0">
                <a:pos x="114" y="4"/>
              </a:cxn>
              <a:cxn ang="0">
                <a:pos x="117" y="11"/>
              </a:cxn>
              <a:cxn ang="0">
                <a:pos x="118" y="18"/>
              </a:cxn>
              <a:cxn ang="0">
                <a:pos x="118" y="29"/>
              </a:cxn>
              <a:cxn ang="0">
                <a:pos x="117" y="39"/>
              </a:cxn>
              <a:cxn ang="0">
                <a:pos x="114" y="51"/>
              </a:cxn>
              <a:cxn ang="0">
                <a:pos x="108" y="63"/>
              </a:cxn>
              <a:cxn ang="0">
                <a:pos x="108" y="63"/>
              </a:cxn>
              <a:cxn ang="0">
                <a:pos x="108" y="64"/>
              </a:cxn>
              <a:cxn ang="0">
                <a:pos x="107" y="64"/>
              </a:cxn>
              <a:cxn ang="0">
                <a:pos x="106" y="65"/>
              </a:cxn>
              <a:cxn ang="0">
                <a:pos x="105" y="66"/>
              </a:cxn>
              <a:cxn ang="0">
                <a:pos x="103" y="67"/>
              </a:cxn>
              <a:cxn ang="0">
                <a:pos x="100" y="69"/>
              </a:cxn>
              <a:cxn ang="0">
                <a:pos x="98" y="70"/>
              </a:cxn>
              <a:cxn ang="0">
                <a:pos x="96" y="70"/>
              </a:cxn>
              <a:cxn ang="0">
                <a:pos x="92" y="71"/>
              </a:cxn>
              <a:cxn ang="0">
                <a:pos x="90" y="72"/>
              </a:cxn>
              <a:cxn ang="0">
                <a:pos x="85" y="72"/>
              </a:cxn>
              <a:cxn ang="0">
                <a:pos x="82" y="72"/>
              </a:cxn>
              <a:cxn ang="0">
                <a:pos x="78" y="72"/>
              </a:cxn>
              <a:cxn ang="0">
                <a:pos x="73" y="72"/>
              </a:cxn>
              <a:cxn ang="0">
                <a:pos x="69" y="71"/>
              </a:cxn>
              <a:cxn ang="0">
                <a:pos x="69" y="83"/>
              </a:cxn>
              <a:cxn ang="0">
                <a:pos x="3" y="76"/>
              </a:cxn>
              <a:cxn ang="0">
                <a:pos x="1" y="67"/>
              </a:cxn>
            </a:cxnLst>
            <a:rect l="0" t="0" r="r" b="b"/>
            <a:pathLst>
              <a:path w="132" h="90">
                <a:moveTo>
                  <a:pt x="1" y="67"/>
                </a:moveTo>
                <a:lnTo>
                  <a:pt x="0" y="78"/>
                </a:lnTo>
                <a:lnTo>
                  <a:pt x="86" y="90"/>
                </a:lnTo>
                <a:lnTo>
                  <a:pt x="86" y="90"/>
                </a:lnTo>
                <a:lnTo>
                  <a:pt x="89" y="88"/>
                </a:lnTo>
                <a:lnTo>
                  <a:pt x="91" y="87"/>
                </a:lnTo>
                <a:lnTo>
                  <a:pt x="94" y="85"/>
                </a:lnTo>
                <a:lnTo>
                  <a:pt x="98" y="83"/>
                </a:lnTo>
                <a:lnTo>
                  <a:pt x="103" y="79"/>
                </a:lnTo>
                <a:lnTo>
                  <a:pt x="107" y="74"/>
                </a:lnTo>
                <a:lnTo>
                  <a:pt x="112" y="71"/>
                </a:lnTo>
                <a:lnTo>
                  <a:pt x="117" y="65"/>
                </a:lnTo>
                <a:lnTo>
                  <a:pt x="121" y="59"/>
                </a:lnTo>
                <a:lnTo>
                  <a:pt x="125" y="53"/>
                </a:lnTo>
                <a:lnTo>
                  <a:pt x="128" y="46"/>
                </a:lnTo>
                <a:lnTo>
                  <a:pt x="131" y="39"/>
                </a:lnTo>
                <a:lnTo>
                  <a:pt x="132" y="31"/>
                </a:lnTo>
                <a:lnTo>
                  <a:pt x="132" y="22"/>
                </a:lnTo>
                <a:lnTo>
                  <a:pt x="129" y="12"/>
                </a:lnTo>
                <a:lnTo>
                  <a:pt x="129" y="12"/>
                </a:lnTo>
                <a:lnTo>
                  <a:pt x="128" y="10"/>
                </a:lnTo>
                <a:lnTo>
                  <a:pt x="127" y="9"/>
                </a:lnTo>
                <a:lnTo>
                  <a:pt x="126" y="7"/>
                </a:lnTo>
                <a:lnTo>
                  <a:pt x="124" y="3"/>
                </a:lnTo>
                <a:lnTo>
                  <a:pt x="120" y="2"/>
                </a:lnTo>
                <a:lnTo>
                  <a:pt x="117" y="0"/>
                </a:lnTo>
                <a:lnTo>
                  <a:pt x="113" y="0"/>
                </a:lnTo>
                <a:lnTo>
                  <a:pt x="113" y="1"/>
                </a:lnTo>
                <a:lnTo>
                  <a:pt x="114" y="4"/>
                </a:lnTo>
                <a:lnTo>
                  <a:pt x="117" y="11"/>
                </a:lnTo>
                <a:lnTo>
                  <a:pt x="118" y="18"/>
                </a:lnTo>
                <a:lnTo>
                  <a:pt x="118" y="29"/>
                </a:lnTo>
                <a:lnTo>
                  <a:pt x="117" y="39"/>
                </a:lnTo>
                <a:lnTo>
                  <a:pt x="114" y="51"/>
                </a:lnTo>
                <a:lnTo>
                  <a:pt x="108" y="63"/>
                </a:lnTo>
                <a:lnTo>
                  <a:pt x="108" y="63"/>
                </a:lnTo>
                <a:lnTo>
                  <a:pt x="108" y="64"/>
                </a:lnTo>
                <a:lnTo>
                  <a:pt x="107" y="64"/>
                </a:lnTo>
                <a:lnTo>
                  <a:pt x="106" y="65"/>
                </a:lnTo>
                <a:lnTo>
                  <a:pt x="105" y="66"/>
                </a:lnTo>
                <a:lnTo>
                  <a:pt x="103" y="67"/>
                </a:lnTo>
                <a:lnTo>
                  <a:pt x="100" y="69"/>
                </a:lnTo>
                <a:lnTo>
                  <a:pt x="98" y="70"/>
                </a:lnTo>
                <a:lnTo>
                  <a:pt x="96" y="70"/>
                </a:lnTo>
                <a:lnTo>
                  <a:pt x="92" y="71"/>
                </a:lnTo>
                <a:lnTo>
                  <a:pt x="90" y="72"/>
                </a:lnTo>
                <a:lnTo>
                  <a:pt x="85" y="72"/>
                </a:lnTo>
                <a:lnTo>
                  <a:pt x="82" y="72"/>
                </a:lnTo>
                <a:lnTo>
                  <a:pt x="78" y="72"/>
                </a:lnTo>
                <a:lnTo>
                  <a:pt x="73" y="72"/>
                </a:lnTo>
                <a:lnTo>
                  <a:pt x="69" y="71"/>
                </a:lnTo>
                <a:lnTo>
                  <a:pt x="69" y="83"/>
                </a:lnTo>
                <a:lnTo>
                  <a:pt x="3" y="76"/>
                </a:lnTo>
                <a:lnTo>
                  <a:pt x="1" y="67"/>
                </a:lnTo>
                <a:close/>
              </a:path>
            </a:pathLst>
          </a:custGeom>
          <a:solidFill>
            <a:srgbClr val="99D8D8"/>
          </a:solidFill>
          <a:ln w="9525">
            <a:noFill/>
            <a:round/>
            <a:headEnd/>
            <a:tailEnd/>
          </a:ln>
        </p:spPr>
        <p:txBody>
          <a:bodyPr>
            <a:prstTxWarp prst="textNoShape">
              <a:avLst/>
            </a:prstTxWarp>
          </a:bodyPr>
          <a:lstStyle/>
          <a:p>
            <a:endParaRPr lang="en-GB"/>
          </a:p>
        </p:txBody>
      </p:sp>
      <p:sp>
        <p:nvSpPr>
          <p:cNvPr id="188556" name="Freeform 140"/>
          <p:cNvSpPr>
            <a:spLocks/>
          </p:cNvSpPr>
          <p:nvPr/>
        </p:nvSpPr>
        <p:spPr bwMode="auto">
          <a:xfrm>
            <a:off x="1496498" y="4089493"/>
            <a:ext cx="152400" cy="49213"/>
          </a:xfrm>
          <a:custGeom>
            <a:avLst/>
            <a:gdLst/>
            <a:ahLst/>
            <a:cxnLst>
              <a:cxn ang="0">
                <a:pos x="96" y="11"/>
              </a:cxn>
              <a:cxn ang="0">
                <a:pos x="1" y="0"/>
              </a:cxn>
              <a:cxn ang="0">
                <a:pos x="0" y="11"/>
              </a:cxn>
              <a:cxn ang="0">
                <a:pos x="93" y="31"/>
              </a:cxn>
              <a:cxn ang="0">
                <a:pos x="96" y="11"/>
              </a:cxn>
            </a:cxnLst>
            <a:rect l="0" t="0" r="r" b="b"/>
            <a:pathLst>
              <a:path w="96" h="31">
                <a:moveTo>
                  <a:pt x="96" y="11"/>
                </a:moveTo>
                <a:lnTo>
                  <a:pt x="1" y="0"/>
                </a:lnTo>
                <a:lnTo>
                  <a:pt x="0" y="11"/>
                </a:lnTo>
                <a:lnTo>
                  <a:pt x="93" y="31"/>
                </a:lnTo>
                <a:lnTo>
                  <a:pt x="96" y="11"/>
                </a:lnTo>
                <a:close/>
              </a:path>
            </a:pathLst>
          </a:custGeom>
          <a:solidFill>
            <a:srgbClr val="000000"/>
          </a:solidFill>
          <a:ln w="9525">
            <a:noFill/>
            <a:round/>
            <a:headEnd/>
            <a:tailEnd/>
          </a:ln>
        </p:spPr>
        <p:txBody>
          <a:bodyPr>
            <a:prstTxWarp prst="textNoShape">
              <a:avLst/>
            </a:prstTxWarp>
          </a:bodyPr>
          <a:lstStyle/>
          <a:p>
            <a:endParaRPr lang="en-GB"/>
          </a:p>
        </p:txBody>
      </p:sp>
      <p:sp>
        <p:nvSpPr>
          <p:cNvPr id="188557" name="Freeform 141"/>
          <p:cNvSpPr>
            <a:spLocks/>
          </p:cNvSpPr>
          <p:nvPr/>
        </p:nvSpPr>
        <p:spPr bwMode="auto">
          <a:xfrm>
            <a:off x="1571110" y="4105368"/>
            <a:ext cx="66675" cy="22225"/>
          </a:xfrm>
          <a:custGeom>
            <a:avLst/>
            <a:gdLst/>
            <a:ahLst/>
            <a:cxnLst>
              <a:cxn ang="0">
                <a:pos x="42" y="6"/>
              </a:cxn>
              <a:cxn ang="0">
                <a:pos x="2" y="0"/>
              </a:cxn>
              <a:cxn ang="0">
                <a:pos x="0" y="6"/>
              </a:cxn>
              <a:cxn ang="0">
                <a:pos x="40" y="14"/>
              </a:cxn>
              <a:cxn ang="0">
                <a:pos x="42" y="6"/>
              </a:cxn>
            </a:cxnLst>
            <a:rect l="0" t="0" r="r" b="b"/>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prstTxWarp prst="textNoShape">
              <a:avLst/>
            </a:prstTxWarp>
          </a:bodyPr>
          <a:lstStyle/>
          <a:p>
            <a:endParaRPr lang="en-GB"/>
          </a:p>
        </p:txBody>
      </p:sp>
      <p:sp>
        <p:nvSpPr>
          <p:cNvPr id="188558" name="Freeform 142"/>
          <p:cNvSpPr>
            <a:spLocks/>
          </p:cNvSpPr>
          <p:nvPr/>
        </p:nvSpPr>
        <p:spPr bwMode="auto">
          <a:xfrm>
            <a:off x="1504435" y="4094255"/>
            <a:ext cx="44450" cy="15875"/>
          </a:xfrm>
          <a:custGeom>
            <a:avLst/>
            <a:gdLst/>
            <a:ahLst/>
            <a:cxnLst>
              <a:cxn ang="0">
                <a:pos x="28" y="4"/>
              </a:cxn>
              <a:cxn ang="0">
                <a:pos x="0" y="0"/>
              </a:cxn>
              <a:cxn ang="0">
                <a:pos x="0" y="6"/>
              </a:cxn>
              <a:cxn ang="0">
                <a:pos x="27" y="10"/>
              </a:cxn>
              <a:cxn ang="0">
                <a:pos x="28" y="4"/>
              </a:cxn>
            </a:cxnLst>
            <a:rect l="0" t="0" r="r" b="b"/>
            <a:pathLst>
              <a:path w="28" h="10">
                <a:moveTo>
                  <a:pt x="28" y="4"/>
                </a:moveTo>
                <a:lnTo>
                  <a:pt x="0" y="0"/>
                </a:lnTo>
                <a:lnTo>
                  <a:pt x="0" y="6"/>
                </a:lnTo>
                <a:lnTo>
                  <a:pt x="27" y="10"/>
                </a:lnTo>
                <a:lnTo>
                  <a:pt x="28" y="4"/>
                </a:lnTo>
                <a:close/>
              </a:path>
            </a:pathLst>
          </a:custGeom>
          <a:solidFill>
            <a:srgbClr val="99D8D8"/>
          </a:solidFill>
          <a:ln w="9525">
            <a:noFill/>
            <a:round/>
            <a:headEnd/>
            <a:tailEnd/>
          </a:ln>
        </p:spPr>
        <p:txBody>
          <a:bodyPr>
            <a:prstTxWarp prst="textNoShape">
              <a:avLst/>
            </a:prstTxWarp>
          </a:bodyPr>
          <a:lstStyle/>
          <a:p>
            <a:endParaRPr lang="en-GB"/>
          </a:p>
        </p:txBody>
      </p:sp>
      <p:sp>
        <p:nvSpPr>
          <p:cNvPr id="188559" name="Freeform 143"/>
          <p:cNvSpPr>
            <a:spLocks/>
          </p:cNvSpPr>
          <p:nvPr/>
        </p:nvSpPr>
        <p:spPr bwMode="auto">
          <a:xfrm>
            <a:off x="1396485" y="4110130"/>
            <a:ext cx="257175" cy="85725"/>
          </a:xfrm>
          <a:custGeom>
            <a:avLst/>
            <a:gdLst/>
            <a:ahLst/>
            <a:cxnLst>
              <a:cxn ang="0">
                <a:pos x="0" y="17"/>
              </a:cxn>
              <a:cxn ang="0">
                <a:pos x="0" y="17"/>
              </a:cxn>
              <a:cxn ang="0">
                <a:pos x="1" y="17"/>
              </a:cxn>
              <a:cxn ang="0">
                <a:pos x="2" y="17"/>
              </a:cxn>
              <a:cxn ang="0">
                <a:pos x="4" y="15"/>
              </a:cxn>
              <a:cxn ang="0">
                <a:pos x="7" y="15"/>
              </a:cxn>
              <a:cxn ang="0">
                <a:pos x="10" y="14"/>
              </a:cxn>
              <a:cxn ang="0">
                <a:pos x="14" y="14"/>
              </a:cxn>
              <a:cxn ang="0">
                <a:pos x="17" y="13"/>
              </a:cxn>
              <a:cxn ang="0">
                <a:pos x="21" y="12"/>
              </a:cxn>
              <a:cxn ang="0">
                <a:pos x="24" y="11"/>
              </a:cxn>
              <a:cxn ang="0">
                <a:pos x="28" y="10"/>
              </a:cxn>
              <a:cxn ang="0">
                <a:pos x="31" y="8"/>
              </a:cxn>
              <a:cxn ang="0">
                <a:pos x="35" y="6"/>
              </a:cxn>
              <a:cxn ang="0">
                <a:pos x="37" y="5"/>
              </a:cxn>
              <a:cxn ang="0">
                <a:pos x="40" y="3"/>
              </a:cxn>
              <a:cxn ang="0">
                <a:pos x="43" y="0"/>
              </a:cxn>
              <a:cxn ang="0">
                <a:pos x="162" y="28"/>
              </a:cxn>
              <a:cxn ang="0">
                <a:pos x="162" y="28"/>
              </a:cxn>
              <a:cxn ang="0">
                <a:pos x="161" y="28"/>
              </a:cxn>
              <a:cxn ang="0">
                <a:pos x="159" y="29"/>
              </a:cxn>
              <a:cxn ang="0">
                <a:pos x="158" y="31"/>
              </a:cxn>
              <a:cxn ang="0">
                <a:pos x="157" y="33"/>
              </a:cxn>
              <a:cxn ang="0">
                <a:pos x="155" y="34"/>
              </a:cxn>
              <a:cxn ang="0">
                <a:pos x="152" y="36"/>
              </a:cxn>
              <a:cxn ang="0">
                <a:pos x="150" y="39"/>
              </a:cxn>
              <a:cxn ang="0">
                <a:pos x="147" y="41"/>
              </a:cxn>
              <a:cxn ang="0">
                <a:pos x="144" y="43"/>
              </a:cxn>
              <a:cxn ang="0">
                <a:pos x="141" y="46"/>
              </a:cxn>
              <a:cxn ang="0">
                <a:pos x="137" y="48"/>
              </a:cxn>
              <a:cxn ang="0">
                <a:pos x="135" y="49"/>
              </a:cxn>
              <a:cxn ang="0">
                <a:pos x="131" y="52"/>
              </a:cxn>
              <a:cxn ang="0">
                <a:pos x="128" y="53"/>
              </a:cxn>
              <a:cxn ang="0">
                <a:pos x="126" y="54"/>
              </a:cxn>
              <a:cxn ang="0">
                <a:pos x="0" y="17"/>
              </a:cxn>
            </a:cxnLst>
            <a:rect l="0" t="0" r="r" b="b"/>
            <a:pathLst>
              <a:path w="162" h="54">
                <a:moveTo>
                  <a:pt x="0" y="17"/>
                </a:moveTo>
                <a:lnTo>
                  <a:pt x="0" y="17"/>
                </a:lnTo>
                <a:lnTo>
                  <a:pt x="1" y="17"/>
                </a:lnTo>
                <a:lnTo>
                  <a:pt x="2" y="17"/>
                </a:lnTo>
                <a:lnTo>
                  <a:pt x="4" y="15"/>
                </a:lnTo>
                <a:lnTo>
                  <a:pt x="7" y="15"/>
                </a:lnTo>
                <a:lnTo>
                  <a:pt x="10" y="14"/>
                </a:lnTo>
                <a:lnTo>
                  <a:pt x="14" y="14"/>
                </a:lnTo>
                <a:lnTo>
                  <a:pt x="17" y="13"/>
                </a:lnTo>
                <a:lnTo>
                  <a:pt x="21" y="12"/>
                </a:lnTo>
                <a:lnTo>
                  <a:pt x="24" y="11"/>
                </a:lnTo>
                <a:lnTo>
                  <a:pt x="28" y="10"/>
                </a:lnTo>
                <a:lnTo>
                  <a:pt x="31" y="8"/>
                </a:lnTo>
                <a:lnTo>
                  <a:pt x="35" y="6"/>
                </a:lnTo>
                <a:lnTo>
                  <a:pt x="37" y="5"/>
                </a:lnTo>
                <a:lnTo>
                  <a:pt x="40" y="3"/>
                </a:lnTo>
                <a:lnTo>
                  <a:pt x="43" y="0"/>
                </a:lnTo>
                <a:lnTo>
                  <a:pt x="162" y="28"/>
                </a:lnTo>
                <a:lnTo>
                  <a:pt x="162" y="28"/>
                </a:lnTo>
                <a:lnTo>
                  <a:pt x="161" y="28"/>
                </a:lnTo>
                <a:lnTo>
                  <a:pt x="159" y="29"/>
                </a:lnTo>
                <a:lnTo>
                  <a:pt x="158" y="31"/>
                </a:lnTo>
                <a:lnTo>
                  <a:pt x="157" y="33"/>
                </a:lnTo>
                <a:lnTo>
                  <a:pt x="155" y="34"/>
                </a:lnTo>
                <a:lnTo>
                  <a:pt x="152" y="36"/>
                </a:lnTo>
                <a:lnTo>
                  <a:pt x="150" y="39"/>
                </a:lnTo>
                <a:lnTo>
                  <a:pt x="147" y="41"/>
                </a:lnTo>
                <a:lnTo>
                  <a:pt x="144" y="43"/>
                </a:lnTo>
                <a:lnTo>
                  <a:pt x="141" y="46"/>
                </a:lnTo>
                <a:lnTo>
                  <a:pt x="137" y="48"/>
                </a:lnTo>
                <a:lnTo>
                  <a:pt x="135" y="49"/>
                </a:lnTo>
                <a:lnTo>
                  <a:pt x="131" y="52"/>
                </a:lnTo>
                <a:lnTo>
                  <a:pt x="128" y="53"/>
                </a:lnTo>
                <a:lnTo>
                  <a:pt x="126" y="54"/>
                </a:lnTo>
                <a:lnTo>
                  <a:pt x="0" y="17"/>
                </a:lnTo>
                <a:close/>
              </a:path>
            </a:pathLst>
          </a:custGeom>
          <a:solidFill>
            <a:srgbClr val="99D8D8"/>
          </a:solidFill>
          <a:ln w="9525">
            <a:noFill/>
            <a:round/>
            <a:headEnd/>
            <a:tailEnd/>
          </a:ln>
        </p:spPr>
        <p:txBody>
          <a:bodyPr>
            <a:prstTxWarp prst="textNoShape">
              <a:avLst/>
            </a:prstTxWarp>
          </a:bodyPr>
          <a:lstStyle/>
          <a:p>
            <a:endParaRPr lang="en-GB"/>
          </a:p>
        </p:txBody>
      </p:sp>
      <p:sp>
        <p:nvSpPr>
          <p:cNvPr id="188560" name="Freeform 144"/>
          <p:cNvSpPr>
            <a:spLocks/>
          </p:cNvSpPr>
          <p:nvPr/>
        </p:nvSpPr>
        <p:spPr bwMode="auto">
          <a:xfrm>
            <a:off x="1653660" y="4100605"/>
            <a:ext cx="90488" cy="41275"/>
          </a:xfrm>
          <a:custGeom>
            <a:avLst/>
            <a:gdLst/>
            <a:ahLst/>
            <a:cxnLst>
              <a:cxn ang="0">
                <a:pos x="6" y="26"/>
              </a:cxn>
              <a:cxn ang="0">
                <a:pos x="57" y="11"/>
              </a:cxn>
              <a:cxn ang="0">
                <a:pos x="25" y="0"/>
              </a:cxn>
              <a:cxn ang="0">
                <a:pos x="0" y="4"/>
              </a:cxn>
              <a:cxn ang="0">
                <a:pos x="0" y="25"/>
              </a:cxn>
              <a:cxn ang="0">
                <a:pos x="6" y="26"/>
              </a:cxn>
            </a:cxnLst>
            <a:rect l="0" t="0" r="r" b="b"/>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prstTxWarp prst="textNoShape">
              <a:avLst/>
            </a:prstTxWarp>
          </a:bodyPr>
          <a:lstStyle/>
          <a:p>
            <a:endParaRPr lang="en-GB"/>
          </a:p>
        </p:txBody>
      </p:sp>
      <p:sp>
        <p:nvSpPr>
          <p:cNvPr id="188561" name="Freeform 145"/>
          <p:cNvSpPr>
            <a:spLocks/>
          </p:cNvSpPr>
          <p:nvPr/>
        </p:nvSpPr>
        <p:spPr bwMode="auto">
          <a:xfrm>
            <a:off x="1413948" y="3924393"/>
            <a:ext cx="50800" cy="196850"/>
          </a:xfrm>
          <a:custGeom>
            <a:avLst/>
            <a:gdLst/>
            <a:ahLst/>
            <a:cxnLst>
              <a:cxn ang="0">
                <a:pos x="32" y="4"/>
              </a:cxn>
              <a:cxn ang="0">
                <a:pos x="32" y="3"/>
              </a:cxn>
              <a:cxn ang="0">
                <a:pos x="31" y="3"/>
              </a:cxn>
              <a:cxn ang="0">
                <a:pos x="31" y="3"/>
              </a:cxn>
              <a:cxn ang="0">
                <a:pos x="29" y="3"/>
              </a:cxn>
              <a:cxn ang="0">
                <a:pos x="27" y="2"/>
              </a:cxn>
              <a:cxn ang="0">
                <a:pos x="26" y="2"/>
              </a:cxn>
              <a:cxn ang="0">
                <a:pos x="24" y="0"/>
              </a:cxn>
              <a:cxn ang="0">
                <a:pos x="22" y="0"/>
              </a:cxn>
              <a:cxn ang="0">
                <a:pos x="20" y="0"/>
              </a:cxn>
              <a:cxn ang="0">
                <a:pos x="18" y="0"/>
              </a:cxn>
              <a:cxn ang="0">
                <a:pos x="14" y="0"/>
              </a:cxn>
              <a:cxn ang="0">
                <a:pos x="12" y="2"/>
              </a:cxn>
              <a:cxn ang="0">
                <a:pos x="10" y="2"/>
              </a:cxn>
              <a:cxn ang="0">
                <a:pos x="6" y="3"/>
              </a:cxn>
              <a:cxn ang="0">
                <a:pos x="4" y="4"/>
              </a:cxn>
              <a:cxn ang="0">
                <a:pos x="0" y="6"/>
              </a:cxn>
              <a:cxn ang="0">
                <a:pos x="0" y="124"/>
              </a:cxn>
              <a:cxn ang="0">
                <a:pos x="1" y="124"/>
              </a:cxn>
              <a:cxn ang="0">
                <a:pos x="1" y="124"/>
              </a:cxn>
              <a:cxn ang="0">
                <a:pos x="3" y="124"/>
              </a:cxn>
              <a:cxn ang="0">
                <a:pos x="4" y="124"/>
              </a:cxn>
              <a:cxn ang="0">
                <a:pos x="5" y="123"/>
              </a:cxn>
              <a:cxn ang="0">
                <a:pos x="7" y="123"/>
              </a:cxn>
              <a:cxn ang="0">
                <a:pos x="8" y="123"/>
              </a:cxn>
              <a:cxn ang="0">
                <a:pos x="11" y="122"/>
              </a:cxn>
              <a:cxn ang="0">
                <a:pos x="13" y="122"/>
              </a:cxn>
              <a:cxn ang="0">
                <a:pos x="15" y="121"/>
              </a:cxn>
              <a:cxn ang="0">
                <a:pos x="18" y="120"/>
              </a:cxn>
              <a:cxn ang="0">
                <a:pos x="21" y="118"/>
              </a:cxn>
              <a:cxn ang="0">
                <a:pos x="24" y="117"/>
              </a:cxn>
              <a:cxn ang="0">
                <a:pos x="26" y="116"/>
              </a:cxn>
              <a:cxn ang="0">
                <a:pos x="29" y="114"/>
              </a:cxn>
              <a:cxn ang="0">
                <a:pos x="32" y="113"/>
              </a:cxn>
              <a:cxn ang="0">
                <a:pos x="32" y="4"/>
              </a:cxn>
            </a:cxnLst>
            <a:rect l="0" t="0" r="r" b="b"/>
            <a:pathLst>
              <a:path w="32" h="124">
                <a:moveTo>
                  <a:pt x="32" y="4"/>
                </a:moveTo>
                <a:lnTo>
                  <a:pt x="32" y="3"/>
                </a:lnTo>
                <a:lnTo>
                  <a:pt x="31" y="3"/>
                </a:lnTo>
                <a:lnTo>
                  <a:pt x="31" y="3"/>
                </a:lnTo>
                <a:lnTo>
                  <a:pt x="29" y="3"/>
                </a:lnTo>
                <a:lnTo>
                  <a:pt x="27" y="2"/>
                </a:lnTo>
                <a:lnTo>
                  <a:pt x="26" y="2"/>
                </a:lnTo>
                <a:lnTo>
                  <a:pt x="24" y="0"/>
                </a:lnTo>
                <a:lnTo>
                  <a:pt x="22" y="0"/>
                </a:lnTo>
                <a:lnTo>
                  <a:pt x="20" y="0"/>
                </a:lnTo>
                <a:lnTo>
                  <a:pt x="18" y="0"/>
                </a:lnTo>
                <a:lnTo>
                  <a:pt x="14" y="0"/>
                </a:lnTo>
                <a:lnTo>
                  <a:pt x="12" y="2"/>
                </a:lnTo>
                <a:lnTo>
                  <a:pt x="10" y="2"/>
                </a:lnTo>
                <a:lnTo>
                  <a:pt x="6" y="3"/>
                </a:lnTo>
                <a:lnTo>
                  <a:pt x="4" y="4"/>
                </a:lnTo>
                <a:lnTo>
                  <a:pt x="0" y="6"/>
                </a:lnTo>
                <a:lnTo>
                  <a:pt x="0" y="124"/>
                </a:lnTo>
                <a:lnTo>
                  <a:pt x="1" y="124"/>
                </a:lnTo>
                <a:lnTo>
                  <a:pt x="1" y="124"/>
                </a:lnTo>
                <a:lnTo>
                  <a:pt x="3" y="124"/>
                </a:lnTo>
                <a:lnTo>
                  <a:pt x="4" y="124"/>
                </a:lnTo>
                <a:lnTo>
                  <a:pt x="5" y="123"/>
                </a:lnTo>
                <a:lnTo>
                  <a:pt x="7" y="123"/>
                </a:lnTo>
                <a:lnTo>
                  <a:pt x="8" y="123"/>
                </a:lnTo>
                <a:lnTo>
                  <a:pt x="11" y="122"/>
                </a:lnTo>
                <a:lnTo>
                  <a:pt x="13" y="122"/>
                </a:lnTo>
                <a:lnTo>
                  <a:pt x="15" y="121"/>
                </a:lnTo>
                <a:lnTo>
                  <a:pt x="18" y="120"/>
                </a:lnTo>
                <a:lnTo>
                  <a:pt x="21" y="118"/>
                </a:lnTo>
                <a:lnTo>
                  <a:pt x="24" y="117"/>
                </a:lnTo>
                <a:lnTo>
                  <a:pt x="26" y="116"/>
                </a:lnTo>
                <a:lnTo>
                  <a:pt x="29" y="114"/>
                </a:lnTo>
                <a:lnTo>
                  <a:pt x="32" y="113"/>
                </a:lnTo>
                <a:lnTo>
                  <a:pt x="32" y="4"/>
                </a:lnTo>
                <a:close/>
              </a:path>
            </a:pathLst>
          </a:custGeom>
          <a:solidFill>
            <a:srgbClr val="7FBFBF"/>
          </a:solidFill>
          <a:ln w="9525">
            <a:noFill/>
            <a:round/>
            <a:headEnd/>
            <a:tailEnd/>
          </a:ln>
        </p:spPr>
        <p:txBody>
          <a:bodyPr>
            <a:prstTxWarp prst="textNoShape">
              <a:avLst/>
            </a:prstTxWarp>
          </a:bodyPr>
          <a:lstStyle/>
          <a:p>
            <a:endParaRPr lang="en-GB"/>
          </a:p>
        </p:txBody>
      </p:sp>
      <p:sp>
        <p:nvSpPr>
          <p:cNvPr id="188562" name="Freeform 146"/>
          <p:cNvSpPr>
            <a:spLocks/>
          </p:cNvSpPr>
          <p:nvPr/>
        </p:nvSpPr>
        <p:spPr bwMode="auto">
          <a:xfrm>
            <a:off x="1415535" y="3927568"/>
            <a:ext cx="42863" cy="165100"/>
          </a:xfrm>
          <a:custGeom>
            <a:avLst/>
            <a:gdLst/>
            <a:ahLst/>
            <a:cxnLst>
              <a:cxn ang="0">
                <a:pos x="27" y="2"/>
              </a:cxn>
              <a:cxn ang="0">
                <a:pos x="27" y="2"/>
              </a:cxn>
              <a:cxn ang="0">
                <a:pos x="26" y="2"/>
              </a:cxn>
              <a:cxn ang="0">
                <a:pos x="26" y="2"/>
              </a:cxn>
              <a:cxn ang="0">
                <a:pos x="25" y="1"/>
              </a:cxn>
              <a:cxn ang="0">
                <a:pos x="24" y="1"/>
              </a:cxn>
              <a:cxn ang="0">
                <a:pos x="23" y="0"/>
              </a:cxn>
              <a:cxn ang="0">
                <a:pos x="20" y="0"/>
              </a:cxn>
              <a:cxn ang="0">
                <a:pos x="19" y="0"/>
              </a:cxn>
              <a:cxn ang="0">
                <a:pos x="17" y="0"/>
              </a:cxn>
              <a:cxn ang="0">
                <a:pos x="14" y="0"/>
              </a:cxn>
              <a:cxn ang="0">
                <a:pos x="12" y="0"/>
              </a:cxn>
              <a:cxn ang="0">
                <a:pos x="10" y="0"/>
              </a:cxn>
              <a:cxn ang="0">
                <a:pos x="9" y="1"/>
              </a:cxn>
              <a:cxn ang="0">
                <a:pos x="5" y="2"/>
              </a:cxn>
              <a:cxn ang="0">
                <a:pos x="3" y="3"/>
              </a:cxn>
              <a:cxn ang="0">
                <a:pos x="0" y="4"/>
              </a:cxn>
              <a:cxn ang="0">
                <a:pos x="0" y="104"/>
              </a:cxn>
              <a:cxn ang="0">
                <a:pos x="0" y="104"/>
              </a:cxn>
              <a:cxn ang="0">
                <a:pos x="2" y="104"/>
              </a:cxn>
              <a:cxn ang="0">
                <a:pos x="2" y="104"/>
              </a:cxn>
              <a:cxn ang="0">
                <a:pos x="3" y="104"/>
              </a:cxn>
              <a:cxn ang="0">
                <a:pos x="4" y="104"/>
              </a:cxn>
              <a:cxn ang="0">
                <a:pos x="6" y="104"/>
              </a:cxn>
              <a:cxn ang="0">
                <a:pos x="7" y="102"/>
              </a:cxn>
              <a:cxn ang="0">
                <a:pos x="10" y="102"/>
              </a:cxn>
              <a:cxn ang="0">
                <a:pos x="11" y="101"/>
              </a:cxn>
              <a:cxn ang="0">
                <a:pos x="13" y="101"/>
              </a:cxn>
              <a:cxn ang="0">
                <a:pos x="16" y="100"/>
              </a:cxn>
              <a:cxn ang="0">
                <a:pos x="18" y="99"/>
              </a:cxn>
              <a:cxn ang="0">
                <a:pos x="20" y="98"/>
              </a:cxn>
              <a:cxn ang="0">
                <a:pos x="23" y="97"/>
              </a:cxn>
              <a:cxn ang="0">
                <a:pos x="25" y="95"/>
              </a:cxn>
              <a:cxn ang="0">
                <a:pos x="27" y="93"/>
              </a:cxn>
              <a:cxn ang="0">
                <a:pos x="27" y="2"/>
              </a:cxn>
            </a:cxnLst>
            <a:rect l="0" t="0" r="r" b="b"/>
            <a:pathLst>
              <a:path w="27" h="104">
                <a:moveTo>
                  <a:pt x="27" y="2"/>
                </a:moveTo>
                <a:lnTo>
                  <a:pt x="27" y="2"/>
                </a:lnTo>
                <a:lnTo>
                  <a:pt x="26" y="2"/>
                </a:lnTo>
                <a:lnTo>
                  <a:pt x="26" y="2"/>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0" y="104"/>
                </a:lnTo>
                <a:lnTo>
                  <a:pt x="2" y="104"/>
                </a:lnTo>
                <a:lnTo>
                  <a:pt x="2" y="104"/>
                </a:lnTo>
                <a:lnTo>
                  <a:pt x="3" y="104"/>
                </a:lnTo>
                <a:lnTo>
                  <a:pt x="4" y="104"/>
                </a:lnTo>
                <a:lnTo>
                  <a:pt x="6" y="104"/>
                </a:lnTo>
                <a:lnTo>
                  <a:pt x="7" y="102"/>
                </a:lnTo>
                <a:lnTo>
                  <a:pt x="10" y="102"/>
                </a:lnTo>
                <a:lnTo>
                  <a:pt x="11" y="101"/>
                </a:lnTo>
                <a:lnTo>
                  <a:pt x="13" y="101"/>
                </a:lnTo>
                <a:lnTo>
                  <a:pt x="16" y="100"/>
                </a:lnTo>
                <a:lnTo>
                  <a:pt x="18" y="99"/>
                </a:lnTo>
                <a:lnTo>
                  <a:pt x="20" y="98"/>
                </a:lnTo>
                <a:lnTo>
                  <a:pt x="23" y="97"/>
                </a:lnTo>
                <a:lnTo>
                  <a:pt x="25" y="95"/>
                </a:lnTo>
                <a:lnTo>
                  <a:pt x="27" y="93"/>
                </a:lnTo>
                <a:lnTo>
                  <a:pt x="27" y="2"/>
                </a:lnTo>
                <a:close/>
              </a:path>
            </a:pathLst>
          </a:custGeom>
          <a:solidFill>
            <a:srgbClr val="93CCCC"/>
          </a:solidFill>
          <a:ln w="9525">
            <a:noFill/>
            <a:round/>
            <a:headEnd/>
            <a:tailEnd/>
          </a:ln>
        </p:spPr>
        <p:txBody>
          <a:bodyPr>
            <a:prstTxWarp prst="textNoShape">
              <a:avLst/>
            </a:prstTxWarp>
          </a:bodyPr>
          <a:lstStyle/>
          <a:p>
            <a:endParaRPr lang="en-GB"/>
          </a:p>
        </p:txBody>
      </p:sp>
      <p:sp>
        <p:nvSpPr>
          <p:cNvPr id="188563" name="Freeform 147"/>
          <p:cNvSpPr>
            <a:spLocks/>
          </p:cNvSpPr>
          <p:nvPr/>
        </p:nvSpPr>
        <p:spPr bwMode="auto">
          <a:xfrm>
            <a:off x="1418710" y="3929155"/>
            <a:ext cx="34925" cy="133350"/>
          </a:xfrm>
          <a:custGeom>
            <a:avLst/>
            <a:gdLst/>
            <a:ahLst/>
            <a:cxnLst>
              <a:cxn ang="0">
                <a:pos x="22" y="2"/>
              </a:cxn>
              <a:cxn ang="0">
                <a:pos x="22" y="2"/>
              </a:cxn>
              <a:cxn ang="0">
                <a:pos x="21" y="1"/>
              </a:cxn>
              <a:cxn ang="0">
                <a:pos x="21" y="1"/>
              </a:cxn>
              <a:cxn ang="0">
                <a:pos x="19" y="1"/>
              </a:cxn>
              <a:cxn ang="0">
                <a:pos x="18" y="1"/>
              </a:cxn>
              <a:cxn ang="0">
                <a:pos x="17" y="0"/>
              </a:cxn>
              <a:cxn ang="0">
                <a:pos x="16" y="0"/>
              </a:cxn>
              <a:cxn ang="0">
                <a:pos x="15" y="0"/>
              </a:cxn>
              <a:cxn ang="0">
                <a:pos x="14" y="0"/>
              </a:cxn>
              <a:cxn ang="0">
                <a:pos x="11" y="0"/>
              </a:cxn>
              <a:cxn ang="0">
                <a:pos x="9" y="0"/>
              </a:cxn>
              <a:cxn ang="0">
                <a:pos x="8" y="0"/>
              </a:cxn>
              <a:cxn ang="0">
                <a:pos x="5" y="1"/>
              </a:cxn>
              <a:cxn ang="0">
                <a:pos x="3" y="1"/>
              </a:cxn>
              <a:cxn ang="0">
                <a:pos x="2" y="2"/>
              </a:cxn>
              <a:cxn ang="0">
                <a:pos x="0" y="3"/>
              </a:cxn>
              <a:cxn ang="0">
                <a:pos x="0" y="84"/>
              </a:cxn>
              <a:cxn ang="0">
                <a:pos x="0" y="84"/>
              </a:cxn>
              <a:cxn ang="0">
                <a:pos x="0" y="84"/>
              </a:cxn>
              <a:cxn ang="0">
                <a:pos x="1" y="84"/>
              </a:cxn>
              <a:cxn ang="0">
                <a:pos x="2" y="84"/>
              </a:cxn>
              <a:cxn ang="0">
                <a:pos x="3" y="84"/>
              </a:cxn>
              <a:cxn ang="0">
                <a:pos x="4" y="84"/>
              </a:cxn>
              <a:cxn ang="0">
                <a:pos x="5" y="84"/>
              </a:cxn>
              <a:cxn ang="0">
                <a:pos x="7" y="83"/>
              </a:cxn>
              <a:cxn ang="0">
                <a:pos x="9" y="83"/>
              </a:cxn>
              <a:cxn ang="0">
                <a:pos x="10" y="82"/>
              </a:cxn>
              <a:cxn ang="0">
                <a:pos x="12" y="82"/>
              </a:cxn>
              <a:cxn ang="0">
                <a:pos x="14" y="80"/>
              </a:cxn>
              <a:cxn ang="0">
                <a:pos x="16" y="79"/>
              </a:cxn>
              <a:cxn ang="0">
                <a:pos x="18" y="78"/>
              </a:cxn>
              <a:cxn ang="0">
                <a:pos x="19" y="77"/>
              </a:cxn>
              <a:cxn ang="0">
                <a:pos x="22" y="76"/>
              </a:cxn>
              <a:cxn ang="0">
                <a:pos x="22" y="2"/>
              </a:cxn>
            </a:cxnLst>
            <a:rect l="0" t="0" r="r" b="b"/>
            <a:pathLst>
              <a:path w="22" h="84">
                <a:moveTo>
                  <a:pt x="22" y="2"/>
                </a:moveTo>
                <a:lnTo>
                  <a:pt x="22" y="2"/>
                </a:lnTo>
                <a:lnTo>
                  <a:pt x="21" y="1"/>
                </a:lnTo>
                <a:lnTo>
                  <a:pt x="21" y="1"/>
                </a:lnTo>
                <a:lnTo>
                  <a:pt x="19" y="1"/>
                </a:lnTo>
                <a:lnTo>
                  <a:pt x="18" y="1"/>
                </a:lnTo>
                <a:lnTo>
                  <a:pt x="17" y="0"/>
                </a:lnTo>
                <a:lnTo>
                  <a:pt x="16" y="0"/>
                </a:lnTo>
                <a:lnTo>
                  <a:pt x="15" y="0"/>
                </a:lnTo>
                <a:lnTo>
                  <a:pt x="14" y="0"/>
                </a:lnTo>
                <a:lnTo>
                  <a:pt x="11" y="0"/>
                </a:lnTo>
                <a:lnTo>
                  <a:pt x="9" y="0"/>
                </a:lnTo>
                <a:lnTo>
                  <a:pt x="8" y="0"/>
                </a:lnTo>
                <a:lnTo>
                  <a:pt x="5" y="1"/>
                </a:lnTo>
                <a:lnTo>
                  <a:pt x="3" y="1"/>
                </a:lnTo>
                <a:lnTo>
                  <a:pt x="2" y="2"/>
                </a:lnTo>
                <a:lnTo>
                  <a:pt x="0" y="3"/>
                </a:lnTo>
                <a:lnTo>
                  <a:pt x="0" y="84"/>
                </a:lnTo>
                <a:lnTo>
                  <a:pt x="0" y="84"/>
                </a:lnTo>
                <a:lnTo>
                  <a:pt x="0" y="84"/>
                </a:lnTo>
                <a:lnTo>
                  <a:pt x="1" y="84"/>
                </a:lnTo>
                <a:lnTo>
                  <a:pt x="2" y="84"/>
                </a:lnTo>
                <a:lnTo>
                  <a:pt x="3" y="84"/>
                </a:lnTo>
                <a:lnTo>
                  <a:pt x="4" y="84"/>
                </a:lnTo>
                <a:lnTo>
                  <a:pt x="5" y="84"/>
                </a:lnTo>
                <a:lnTo>
                  <a:pt x="7" y="83"/>
                </a:lnTo>
                <a:lnTo>
                  <a:pt x="9" y="83"/>
                </a:lnTo>
                <a:lnTo>
                  <a:pt x="10" y="82"/>
                </a:lnTo>
                <a:lnTo>
                  <a:pt x="12" y="82"/>
                </a:lnTo>
                <a:lnTo>
                  <a:pt x="14" y="80"/>
                </a:lnTo>
                <a:lnTo>
                  <a:pt x="16" y="79"/>
                </a:lnTo>
                <a:lnTo>
                  <a:pt x="18" y="78"/>
                </a:lnTo>
                <a:lnTo>
                  <a:pt x="19" y="77"/>
                </a:lnTo>
                <a:lnTo>
                  <a:pt x="22" y="76"/>
                </a:lnTo>
                <a:lnTo>
                  <a:pt x="22" y="2"/>
                </a:lnTo>
                <a:close/>
              </a:path>
            </a:pathLst>
          </a:custGeom>
          <a:solidFill>
            <a:srgbClr val="A8D8D8"/>
          </a:solidFill>
          <a:ln w="9525">
            <a:noFill/>
            <a:round/>
            <a:headEnd/>
            <a:tailEnd/>
          </a:ln>
        </p:spPr>
        <p:txBody>
          <a:bodyPr>
            <a:prstTxWarp prst="textNoShape">
              <a:avLst/>
            </a:prstTxWarp>
          </a:bodyPr>
          <a:lstStyle/>
          <a:p>
            <a:endParaRPr lang="en-GB"/>
          </a:p>
        </p:txBody>
      </p:sp>
      <p:sp>
        <p:nvSpPr>
          <p:cNvPr id="188564" name="Freeform 148"/>
          <p:cNvSpPr>
            <a:spLocks/>
          </p:cNvSpPr>
          <p:nvPr/>
        </p:nvSpPr>
        <p:spPr bwMode="auto">
          <a:xfrm>
            <a:off x="1420298" y="3930743"/>
            <a:ext cx="26988" cy="103188"/>
          </a:xfrm>
          <a:custGeom>
            <a:avLst/>
            <a:gdLst/>
            <a:ahLst/>
            <a:cxnLst>
              <a:cxn ang="0">
                <a:pos x="17" y="1"/>
              </a:cxn>
              <a:cxn ang="0">
                <a:pos x="17" y="1"/>
              </a:cxn>
              <a:cxn ang="0">
                <a:pos x="16" y="1"/>
              </a:cxn>
              <a:cxn ang="0">
                <a:pos x="14" y="0"/>
              </a:cxn>
              <a:cxn ang="0">
                <a:pos x="11" y="0"/>
              </a:cxn>
              <a:cxn ang="0">
                <a:pos x="9" y="0"/>
              </a:cxn>
              <a:cxn ang="0">
                <a:pos x="6" y="0"/>
              </a:cxn>
              <a:cxn ang="0">
                <a:pos x="2" y="1"/>
              </a:cxn>
              <a:cxn ang="0">
                <a:pos x="0" y="2"/>
              </a:cxn>
              <a:cxn ang="0">
                <a:pos x="0" y="65"/>
              </a:cxn>
              <a:cxn ang="0">
                <a:pos x="0" y="65"/>
              </a:cxn>
              <a:cxn ang="0">
                <a:pos x="1" y="65"/>
              </a:cxn>
              <a:cxn ang="0">
                <a:pos x="3" y="64"/>
              </a:cxn>
              <a:cxn ang="0">
                <a:pos x="6" y="64"/>
              </a:cxn>
              <a:cxn ang="0">
                <a:pos x="8" y="63"/>
              </a:cxn>
              <a:cxn ang="0">
                <a:pos x="11" y="62"/>
              </a:cxn>
              <a:cxn ang="0">
                <a:pos x="14" y="61"/>
              </a:cxn>
              <a:cxn ang="0">
                <a:pos x="17" y="58"/>
              </a:cxn>
              <a:cxn ang="0">
                <a:pos x="17" y="1"/>
              </a:cxn>
            </a:cxnLst>
            <a:rect l="0" t="0" r="r" b="b"/>
            <a:pathLst>
              <a:path w="17" h="65">
                <a:moveTo>
                  <a:pt x="17" y="1"/>
                </a:moveTo>
                <a:lnTo>
                  <a:pt x="17" y="1"/>
                </a:lnTo>
                <a:lnTo>
                  <a:pt x="16" y="1"/>
                </a:lnTo>
                <a:lnTo>
                  <a:pt x="14" y="0"/>
                </a:lnTo>
                <a:lnTo>
                  <a:pt x="11" y="0"/>
                </a:lnTo>
                <a:lnTo>
                  <a:pt x="9" y="0"/>
                </a:lnTo>
                <a:lnTo>
                  <a:pt x="6" y="0"/>
                </a:lnTo>
                <a:lnTo>
                  <a:pt x="2" y="1"/>
                </a:lnTo>
                <a:lnTo>
                  <a:pt x="0" y="2"/>
                </a:lnTo>
                <a:lnTo>
                  <a:pt x="0" y="65"/>
                </a:lnTo>
                <a:lnTo>
                  <a:pt x="0" y="65"/>
                </a:lnTo>
                <a:lnTo>
                  <a:pt x="1" y="65"/>
                </a:lnTo>
                <a:lnTo>
                  <a:pt x="3" y="64"/>
                </a:lnTo>
                <a:lnTo>
                  <a:pt x="6" y="64"/>
                </a:lnTo>
                <a:lnTo>
                  <a:pt x="8" y="63"/>
                </a:lnTo>
                <a:lnTo>
                  <a:pt x="11" y="62"/>
                </a:lnTo>
                <a:lnTo>
                  <a:pt x="14" y="61"/>
                </a:lnTo>
                <a:lnTo>
                  <a:pt x="17" y="58"/>
                </a:lnTo>
                <a:lnTo>
                  <a:pt x="17" y="1"/>
                </a:lnTo>
                <a:close/>
              </a:path>
            </a:pathLst>
          </a:custGeom>
          <a:solidFill>
            <a:srgbClr val="BCE5E5"/>
          </a:solidFill>
          <a:ln w="9525">
            <a:noFill/>
            <a:round/>
            <a:headEnd/>
            <a:tailEnd/>
          </a:ln>
        </p:spPr>
        <p:txBody>
          <a:bodyPr>
            <a:prstTxWarp prst="textNoShape">
              <a:avLst/>
            </a:prstTxWarp>
          </a:bodyPr>
          <a:lstStyle/>
          <a:p>
            <a:endParaRPr lang="en-GB"/>
          </a:p>
        </p:txBody>
      </p:sp>
      <p:sp>
        <p:nvSpPr>
          <p:cNvPr id="188565" name="Freeform 149"/>
          <p:cNvSpPr>
            <a:spLocks/>
          </p:cNvSpPr>
          <p:nvPr/>
        </p:nvSpPr>
        <p:spPr bwMode="auto">
          <a:xfrm>
            <a:off x="1420298" y="3932330"/>
            <a:ext cx="22225" cy="73025"/>
          </a:xfrm>
          <a:custGeom>
            <a:avLst/>
            <a:gdLst/>
            <a:ahLst/>
            <a:cxnLst>
              <a:cxn ang="0">
                <a:pos x="14" y="1"/>
              </a:cxn>
              <a:cxn ang="0">
                <a:pos x="14" y="0"/>
              </a:cxn>
              <a:cxn ang="0">
                <a:pos x="13" y="0"/>
              </a:cxn>
              <a:cxn ang="0">
                <a:pos x="11" y="0"/>
              </a:cxn>
              <a:cxn ang="0">
                <a:pos x="9" y="0"/>
              </a:cxn>
              <a:cxn ang="0">
                <a:pos x="8" y="0"/>
              </a:cxn>
              <a:cxn ang="0">
                <a:pos x="6" y="0"/>
              </a:cxn>
              <a:cxn ang="0">
                <a:pos x="2" y="0"/>
              </a:cxn>
              <a:cxn ang="0">
                <a:pos x="0" y="2"/>
              </a:cxn>
              <a:cxn ang="0">
                <a:pos x="0" y="46"/>
              </a:cxn>
              <a:cxn ang="0">
                <a:pos x="1" y="46"/>
              </a:cxn>
              <a:cxn ang="0">
                <a:pos x="1" y="46"/>
              </a:cxn>
              <a:cxn ang="0">
                <a:pos x="3" y="46"/>
              </a:cxn>
              <a:cxn ang="0">
                <a:pos x="4" y="44"/>
              </a:cxn>
              <a:cxn ang="0">
                <a:pos x="7" y="44"/>
              </a:cxn>
              <a:cxn ang="0">
                <a:pos x="9" y="43"/>
              </a:cxn>
              <a:cxn ang="0">
                <a:pos x="11" y="42"/>
              </a:cxn>
              <a:cxn ang="0">
                <a:pos x="14" y="41"/>
              </a:cxn>
              <a:cxn ang="0">
                <a:pos x="14" y="1"/>
              </a:cxn>
            </a:cxnLst>
            <a:rect l="0" t="0" r="r" b="b"/>
            <a:pathLst>
              <a:path w="14" h="46">
                <a:moveTo>
                  <a:pt x="14" y="1"/>
                </a:moveTo>
                <a:lnTo>
                  <a:pt x="14" y="0"/>
                </a:lnTo>
                <a:lnTo>
                  <a:pt x="13" y="0"/>
                </a:lnTo>
                <a:lnTo>
                  <a:pt x="11" y="0"/>
                </a:lnTo>
                <a:lnTo>
                  <a:pt x="9" y="0"/>
                </a:lnTo>
                <a:lnTo>
                  <a:pt x="8" y="0"/>
                </a:lnTo>
                <a:lnTo>
                  <a:pt x="6" y="0"/>
                </a:lnTo>
                <a:lnTo>
                  <a:pt x="2" y="0"/>
                </a:lnTo>
                <a:lnTo>
                  <a:pt x="0" y="2"/>
                </a:lnTo>
                <a:lnTo>
                  <a:pt x="0" y="46"/>
                </a:lnTo>
                <a:lnTo>
                  <a:pt x="1" y="46"/>
                </a:lnTo>
                <a:lnTo>
                  <a:pt x="1" y="46"/>
                </a:lnTo>
                <a:lnTo>
                  <a:pt x="3" y="46"/>
                </a:lnTo>
                <a:lnTo>
                  <a:pt x="4" y="44"/>
                </a:lnTo>
                <a:lnTo>
                  <a:pt x="7" y="44"/>
                </a:lnTo>
                <a:lnTo>
                  <a:pt x="9" y="43"/>
                </a:lnTo>
                <a:lnTo>
                  <a:pt x="11" y="42"/>
                </a:lnTo>
                <a:lnTo>
                  <a:pt x="14" y="41"/>
                </a:lnTo>
                <a:lnTo>
                  <a:pt x="14" y="1"/>
                </a:lnTo>
                <a:close/>
              </a:path>
            </a:pathLst>
          </a:custGeom>
          <a:solidFill>
            <a:srgbClr val="D1F2F2"/>
          </a:solidFill>
          <a:ln w="9525">
            <a:noFill/>
            <a:round/>
            <a:headEnd/>
            <a:tailEnd/>
          </a:ln>
        </p:spPr>
        <p:txBody>
          <a:bodyPr>
            <a:prstTxWarp prst="textNoShape">
              <a:avLst/>
            </a:prstTxWarp>
          </a:bodyPr>
          <a:lstStyle/>
          <a:p>
            <a:endParaRPr lang="en-GB"/>
          </a:p>
        </p:txBody>
      </p:sp>
      <p:sp>
        <p:nvSpPr>
          <p:cNvPr id="188566" name="Freeform 150"/>
          <p:cNvSpPr>
            <a:spLocks/>
          </p:cNvSpPr>
          <p:nvPr/>
        </p:nvSpPr>
        <p:spPr bwMode="auto">
          <a:xfrm>
            <a:off x="1421885" y="3932330"/>
            <a:ext cx="14288" cy="42863"/>
          </a:xfrm>
          <a:custGeom>
            <a:avLst/>
            <a:gdLst/>
            <a:ahLst/>
            <a:cxnLst>
              <a:cxn ang="0">
                <a:pos x="9" y="1"/>
              </a:cxn>
              <a:cxn ang="0">
                <a:pos x="9" y="1"/>
              </a:cxn>
              <a:cxn ang="0">
                <a:pos x="8" y="1"/>
              </a:cxn>
              <a:cxn ang="0">
                <a:pos x="7" y="1"/>
              </a:cxn>
              <a:cxn ang="0">
                <a:pos x="6" y="0"/>
              </a:cxn>
              <a:cxn ang="0">
                <a:pos x="5" y="0"/>
              </a:cxn>
              <a:cxn ang="0">
                <a:pos x="3" y="1"/>
              </a:cxn>
              <a:cxn ang="0">
                <a:pos x="1" y="1"/>
              </a:cxn>
              <a:cxn ang="0">
                <a:pos x="0" y="2"/>
              </a:cxn>
              <a:cxn ang="0">
                <a:pos x="0" y="27"/>
              </a:cxn>
              <a:cxn ang="0">
                <a:pos x="0" y="27"/>
              </a:cxn>
              <a:cxn ang="0">
                <a:pos x="1" y="27"/>
              </a:cxn>
              <a:cxn ang="0">
                <a:pos x="2" y="27"/>
              </a:cxn>
              <a:cxn ang="0">
                <a:pos x="3" y="27"/>
              </a:cxn>
              <a:cxn ang="0">
                <a:pos x="5" y="27"/>
              </a:cxn>
              <a:cxn ang="0">
                <a:pos x="6" y="26"/>
              </a:cxn>
              <a:cxn ang="0">
                <a:pos x="8" y="25"/>
              </a:cxn>
              <a:cxn ang="0">
                <a:pos x="9" y="23"/>
              </a:cxn>
              <a:cxn ang="0">
                <a:pos x="9" y="1"/>
              </a:cxn>
            </a:cxnLst>
            <a:rect l="0" t="0" r="r" b="b"/>
            <a:pathLst>
              <a:path w="9" h="27">
                <a:moveTo>
                  <a:pt x="9" y="1"/>
                </a:moveTo>
                <a:lnTo>
                  <a:pt x="9" y="1"/>
                </a:lnTo>
                <a:lnTo>
                  <a:pt x="8" y="1"/>
                </a:lnTo>
                <a:lnTo>
                  <a:pt x="7" y="1"/>
                </a:lnTo>
                <a:lnTo>
                  <a:pt x="6" y="0"/>
                </a:lnTo>
                <a:lnTo>
                  <a:pt x="5" y="0"/>
                </a:lnTo>
                <a:lnTo>
                  <a:pt x="3" y="1"/>
                </a:lnTo>
                <a:lnTo>
                  <a:pt x="1" y="1"/>
                </a:lnTo>
                <a:lnTo>
                  <a:pt x="0" y="2"/>
                </a:lnTo>
                <a:lnTo>
                  <a:pt x="0" y="27"/>
                </a:lnTo>
                <a:lnTo>
                  <a:pt x="0" y="27"/>
                </a:lnTo>
                <a:lnTo>
                  <a:pt x="1" y="27"/>
                </a:lnTo>
                <a:lnTo>
                  <a:pt x="2" y="27"/>
                </a:lnTo>
                <a:lnTo>
                  <a:pt x="3" y="27"/>
                </a:lnTo>
                <a:lnTo>
                  <a:pt x="5" y="27"/>
                </a:lnTo>
                <a:lnTo>
                  <a:pt x="6" y="26"/>
                </a:lnTo>
                <a:lnTo>
                  <a:pt x="8" y="25"/>
                </a:lnTo>
                <a:lnTo>
                  <a:pt x="9" y="23"/>
                </a:lnTo>
                <a:lnTo>
                  <a:pt x="9" y="1"/>
                </a:lnTo>
                <a:close/>
              </a:path>
            </a:pathLst>
          </a:custGeom>
          <a:solidFill>
            <a:srgbClr val="E5FFFF"/>
          </a:solidFill>
          <a:ln w="9525">
            <a:noFill/>
            <a:round/>
            <a:headEnd/>
            <a:tailEnd/>
          </a:ln>
        </p:spPr>
        <p:txBody>
          <a:bodyPr>
            <a:prstTxWarp prst="textNoShape">
              <a:avLst/>
            </a:prstTxWarp>
          </a:bodyPr>
          <a:lstStyle/>
          <a:p>
            <a:endParaRPr lang="en-GB"/>
          </a:p>
        </p:txBody>
      </p:sp>
      <p:sp>
        <p:nvSpPr>
          <p:cNvPr id="188567" name="Freeform 151"/>
          <p:cNvSpPr>
            <a:spLocks/>
          </p:cNvSpPr>
          <p:nvPr/>
        </p:nvSpPr>
        <p:spPr bwMode="auto">
          <a:xfrm>
            <a:off x="1598098" y="4054568"/>
            <a:ext cx="22225" cy="22225"/>
          </a:xfrm>
          <a:custGeom>
            <a:avLst/>
            <a:gdLst/>
            <a:ahLst/>
            <a:cxnLst>
              <a:cxn ang="0">
                <a:pos x="7" y="14"/>
              </a:cxn>
              <a:cxn ang="0">
                <a:pos x="8" y="14"/>
              </a:cxn>
              <a:cxn ang="0">
                <a:pos x="9" y="13"/>
              </a:cxn>
              <a:cxn ang="0">
                <a:pos x="10" y="13"/>
              </a:cxn>
              <a:cxn ang="0">
                <a:pos x="11" y="12"/>
              </a:cxn>
              <a:cxn ang="0">
                <a:pos x="13" y="11"/>
              </a:cxn>
              <a:cxn ang="0">
                <a:pos x="13" y="10"/>
              </a:cxn>
              <a:cxn ang="0">
                <a:pos x="14" y="8"/>
              </a:cxn>
              <a:cxn ang="0">
                <a:pos x="14" y="7"/>
              </a:cxn>
              <a:cxn ang="0">
                <a:pos x="14" y="6"/>
              </a:cxn>
              <a:cxn ang="0">
                <a:pos x="13" y="5"/>
              </a:cxn>
              <a:cxn ang="0">
                <a:pos x="13" y="4"/>
              </a:cxn>
              <a:cxn ang="0">
                <a:pos x="11" y="3"/>
              </a:cxn>
              <a:cxn ang="0">
                <a:pos x="10" y="1"/>
              </a:cxn>
              <a:cxn ang="0">
                <a:pos x="9" y="0"/>
              </a:cxn>
              <a:cxn ang="0">
                <a:pos x="8" y="0"/>
              </a:cxn>
              <a:cxn ang="0">
                <a:pos x="7" y="0"/>
              </a:cxn>
              <a:cxn ang="0">
                <a:pos x="6" y="0"/>
              </a:cxn>
              <a:cxn ang="0">
                <a:pos x="4" y="0"/>
              </a:cxn>
              <a:cxn ang="0">
                <a:pos x="3" y="1"/>
              </a:cxn>
              <a:cxn ang="0">
                <a:pos x="2" y="3"/>
              </a:cxn>
              <a:cxn ang="0">
                <a:pos x="1" y="4"/>
              </a:cxn>
              <a:cxn ang="0">
                <a:pos x="1" y="5"/>
              </a:cxn>
              <a:cxn ang="0">
                <a:pos x="0" y="6"/>
              </a:cxn>
              <a:cxn ang="0">
                <a:pos x="0" y="7"/>
              </a:cxn>
              <a:cxn ang="0">
                <a:pos x="0" y="8"/>
              </a:cxn>
              <a:cxn ang="0">
                <a:pos x="1" y="10"/>
              </a:cxn>
              <a:cxn ang="0">
                <a:pos x="1" y="11"/>
              </a:cxn>
              <a:cxn ang="0">
                <a:pos x="2" y="12"/>
              </a:cxn>
              <a:cxn ang="0">
                <a:pos x="3" y="13"/>
              </a:cxn>
              <a:cxn ang="0">
                <a:pos x="4" y="13"/>
              </a:cxn>
              <a:cxn ang="0">
                <a:pos x="6" y="14"/>
              </a:cxn>
              <a:cxn ang="0">
                <a:pos x="7" y="14"/>
              </a:cxn>
            </a:cxnLst>
            <a:rect l="0" t="0" r="r" b="b"/>
            <a:pathLst>
              <a:path w="14" h="14">
                <a:moveTo>
                  <a:pt x="7" y="14"/>
                </a:moveTo>
                <a:lnTo>
                  <a:pt x="8" y="14"/>
                </a:lnTo>
                <a:lnTo>
                  <a:pt x="9" y="13"/>
                </a:lnTo>
                <a:lnTo>
                  <a:pt x="10" y="13"/>
                </a:lnTo>
                <a:lnTo>
                  <a:pt x="11" y="12"/>
                </a:lnTo>
                <a:lnTo>
                  <a:pt x="13" y="11"/>
                </a:lnTo>
                <a:lnTo>
                  <a:pt x="13" y="10"/>
                </a:lnTo>
                <a:lnTo>
                  <a:pt x="14" y="8"/>
                </a:lnTo>
                <a:lnTo>
                  <a:pt x="14" y="7"/>
                </a:lnTo>
                <a:lnTo>
                  <a:pt x="14" y="6"/>
                </a:lnTo>
                <a:lnTo>
                  <a:pt x="13" y="5"/>
                </a:lnTo>
                <a:lnTo>
                  <a:pt x="13" y="4"/>
                </a:lnTo>
                <a:lnTo>
                  <a:pt x="11" y="3"/>
                </a:lnTo>
                <a:lnTo>
                  <a:pt x="10" y="1"/>
                </a:lnTo>
                <a:lnTo>
                  <a:pt x="9" y="0"/>
                </a:lnTo>
                <a:lnTo>
                  <a:pt x="8" y="0"/>
                </a:lnTo>
                <a:lnTo>
                  <a:pt x="7" y="0"/>
                </a:lnTo>
                <a:lnTo>
                  <a:pt x="6" y="0"/>
                </a:lnTo>
                <a:lnTo>
                  <a:pt x="4" y="0"/>
                </a:lnTo>
                <a:lnTo>
                  <a:pt x="3" y="1"/>
                </a:lnTo>
                <a:lnTo>
                  <a:pt x="2" y="3"/>
                </a:lnTo>
                <a:lnTo>
                  <a:pt x="1" y="4"/>
                </a:lnTo>
                <a:lnTo>
                  <a:pt x="1" y="5"/>
                </a:lnTo>
                <a:lnTo>
                  <a:pt x="0" y="6"/>
                </a:lnTo>
                <a:lnTo>
                  <a:pt x="0" y="7"/>
                </a:lnTo>
                <a:lnTo>
                  <a:pt x="0" y="8"/>
                </a:lnTo>
                <a:lnTo>
                  <a:pt x="1" y="10"/>
                </a:lnTo>
                <a:lnTo>
                  <a:pt x="1" y="11"/>
                </a:lnTo>
                <a:lnTo>
                  <a:pt x="2" y="12"/>
                </a:lnTo>
                <a:lnTo>
                  <a:pt x="3" y="13"/>
                </a:lnTo>
                <a:lnTo>
                  <a:pt x="4" y="13"/>
                </a:lnTo>
                <a:lnTo>
                  <a:pt x="6" y="14"/>
                </a:lnTo>
                <a:lnTo>
                  <a:pt x="7" y="14"/>
                </a:lnTo>
                <a:close/>
              </a:path>
            </a:pathLst>
          </a:custGeom>
          <a:solidFill>
            <a:srgbClr val="FFFFFF"/>
          </a:solidFill>
          <a:ln w="9525">
            <a:noFill/>
            <a:round/>
            <a:headEnd/>
            <a:tailEnd/>
          </a:ln>
        </p:spPr>
        <p:txBody>
          <a:bodyPr>
            <a:prstTxWarp prst="textNoShape">
              <a:avLst/>
            </a:prstTxWarp>
          </a:bodyPr>
          <a:lstStyle/>
          <a:p>
            <a:endParaRPr lang="en-GB"/>
          </a:p>
        </p:txBody>
      </p:sp>
      <p:sp>
        <p:nvSpPr>
          <p:cNvPr id="188568" name="Freeform 152"/>
          <p:cNvSpPr>
            <a:spLocks/>
          </p:cNvSpPr>
          <p:nvPr/>
        </p:nvSpPr>
        <p:spPr bwMode="auto">
          <a:xfrm>
            <a:off x="1533010" y="4054568"/>
            <a:ext cx="11113" cy="11113"/>
          </a:xfrm>
          <a:custGeom>
            <a:avLst/>
            <a:gdLst/>
            <a:ahLst/>
            <a:cxnLst>
              <a:cxn ang="0">
                <a:pos x="3" y="7"/>
              </a:cxn>
              <a:cxn ang="0">
                <a:pos x="5" y="7"/>
              </a:cxn>
              <a:cxn ang="0">
                <a:pos x="6" y="6"/>
              </a:cxn>
              <a:cxn ang="0">
                <a:pos x="6" y="5"/>
              </a:cxn>
              <a:cxn ang="0">
                <a:pos x="7" y="4"/>
              </a:cxn>
              <a:cxn ang="0">
                <a:pos x="6" y="3"/>
              </a:cxn>
              <a:cxn ang="0">
                <a:pos x="6" y="1"/>
              </a:cxn>
              <a:cxn ang="0">
                <a:pos x="5" y="0"/>
              </a:cxn>
              <a:cxn ang="0">
                <a:pos x="3" y="0"/>
              </a:cxn>
              <a:cxn ang="0">
                <a:pos x="2" y="0"/>
              </a:cxn>
              <a:cxn ang="0">
                <a:pos x="1" y="1"/>
              </a:cxn>
              <a:cxn ang="0">
                <a:pos x="0" y="3"/>
              </a:cxn>
              <a:cxn ang="0">
                <a:pos x="0" y="4"/>
              </a:cxn>
              <a:cxn ang="0">
                <a:pos x="0" y="5"/>
              </a:cxn>
              <a:cxn ang="0">
                <a:pos x="1" y="6"/>
              </a:cxn>
              <a:cxn ang="0">
                <a:pos x="2" y="7"/>
              </a:cxn>
              <a:cxn ang="0">
                <a:pos x="3" y="7"/>
              </a:cxn>
            </a:cxnLst>
            <a:rect l="0" t="0" r="r" b="b"/>
            <a:pathLst>
              <a:path w="7" h="7">
                <a:moveTo>
                  <a:pt x="3" y="7"/>
                </a:moveTo>
                <a:lnTo>
                  <a:pt x="5" y="7"/>
                </a:lnTo>
                <a:lnTo>
                  <a:pt x="6" y="6"/>
                </a:lnTo>
                <a:lnTo>
                  <a:pt x="6" y="5"/>
                </a:lnTo>
                <a:lnTo>
                  <a:pt x="7" y="4"/>
                </a:lnTo>
                <a:lnTo>
                  <a:pt x="6" y="3"/>
                </a:lnTo>
                <a:lnTo>
                  <a:pt x="6" y="1"/>
                </a:lnTo>
                <a:lnTo>
                  <a:pt x="5" y="0"/>
                </a:lnTo>
                <a:lnTo>
                  <a:pt x="3" y="0"/>
                </a:lnTo>
                <a:lnTo>
                  <a:pt x="2" y="0"/>
                </a:lnTo>
                <a:lnTo>
                  <a:pt x="1" y="1"/>
                </a:lnTo>
                <a:lnTo>
                  <a:pt x="0" y="3"/>
                </a:lnTo>
                <a:lnTo>
                  <a:pt x="0" y="4"/>
                </a:lnTo>
                <a:lnTo>
                  <a:pt x="0" y="5"/>
                </a:lnTo>
                <a:lnTo>
                  <a:pt x="1" y="6"/>
                </a:lnTo>
                <a:lnTo>
                  <a:pt x="2" y="7"/>
                </a:lnTo>
                <a:lnTo>
                  <a:pt x="3" y="7"/>
                </a:lnTo>
                <a:close/>
              </a:path>
            </a:pathLst>
          </a:custGeom>
          <a:solidFill>
            <a:srgbClr val="FFFFFF"/>
          </a:solidFill>
          <a:ln w="9525">
            <a:noFill/>
            <a:round/>
            <a:headEnd/>
            <a:tailEnd/>
          </a:ln>
        </p:spPr>
        <p:txBody>
          <a:bodyPr>
            <a:prstTxWarp prst="textNoShape">
              <a:avLst/>
            </a:prstTxWarp>
          </a:bodyPr>
          <a:lstStyle/>
          <a:p>
            <a:endParaRPr lang="en-GB"/>
          </a:p>
        </p:txBody>
      </p:sp>
      <p:sp>
        <p:nvSpPr>
          <p:cNvPr id="188569" name="Freeform 153"/>
          <p:cNvSpPr>
            <a:spLocks/>
          </p:cNvSpPr>
          <p:nvPr/>
        </p:nvSpPr>
        <p:spPr bwMode="auto">
          <a:xfrm>
            <a:off x="1552060" y="4054568"/>
            <a:ext cx="7938" cy="11113"/>
          </a:xfrm>
          <a:custGeom>
            <a:avLst/>
            <a:gdLst/>
            <a:ahLst/>
            <a:cxnLst>
              <a:cxn ang="0">
                <a:pos x="3" y="7"/>
              </a:cxn>
              <a:cxn ang="0">
                <a:pos x="4" y="7"/>
              </a:cxn>
              <a:cxn ang="0">
                <a:pos x="5" y="7"/>
              </a:cxn>
              <a:cxn ang="0">
                <a:pos x="5" y="6"/>
              </a:cxn>
              <a:cxn ang="0">
                <a:pos x="5" y="4"/>
              </a:cxn>
              <a:cxn ang="0">
                <a:pos x="5" y="3"/>
              </a:cxn>
              <a:cxn ang="0">
                <a:pos x="5" y="1"/>
              </a:cxn>
              <a:cxn ang="0">
                <a:pos x="4" y="1"/>
              </a:cxn>
              <a:cxn ang="0">
                <a:pos x="3" y="0"/>
              </a:cxn>
              <a:cxn ang="0">
                <a:pos x="2" y="1"/>
              </a:cxn>
              <a:cxn ang="0">
                <a:pos x="1" y="1"/>
              </a:cxn>
              <a:cxn ang="0">
                <a:pos x="0" y="3"/>
              </a:cxn>
              <a:cxn ang="0">
                <a:pos x="0" y="4"/>
              </a:cxn>
              <a:cxn ang="0">
                <a:pos x="0" y="6"/>
              </a:cxn>
              <a:cxn ang="0">
                <a:pos x="1" y="7"/>
              </a:cxn>
              <a:cxn ang="0">
                <a:pos x="2" y="7"/>
              </a:cxn>
              <a:cxn ang="0">
                <a:pos x="3" y="7"/>
              </a:cxn>
            </a:cxnLst>
            <a:rect l="0" t="0" r="r" b="b"/>
            <a:pathLst>
              <a:path w="5" h="7">
                <a:moveTo>
                  <a:pt x="3" y="7"/>
                </a:moveTo>
                <a:lnTo>
                  <a:pt x="4" y="7"/>
                </a:lnTo>
                <a:lnTo>
                  <a:pt x="5" y="7"/>
                </a:lnTo>
                <a:lnTo>
                  <a:pt x="5" y="6"/>
                </a:lnTo>
                <a:lnTo>
                  <a:pt x="5" y="4"/>
                </a:lnTo>
                <a:lnTo>
                  <a:pt x="5" y="3"/>
                </a:lnTo>
                <a:lnTo>
                  <a:pt x="5" y="1"/>
                </a:lnTo>
                <a:lnTo>
                  <a:pt x="4" y="1"/>
                </a:lnTo>
                <a:lnTo>
                  <a:pt x="3" y="0"/>
                </a:lnTo>
                <a:lnTo>
                  <a:pt x="2" y="1"/>
                </a:lnTo>
                <a:lnTo>
                  <a:pt x="1" y="1"/>
                </a:lnTo>
                <a:lnTo>
                  <a:pt x="0" y="3"/>
                </a:lnTo>
                <a:lnTo>
                  <a:pt x="0" y="4"/>
                </a:lnTo>
                <a:lnTo>
                  <a:pt x="0" y="6"/>
                </a:lnTo>
                <a:lnTo>
                  <a:pt x="1" y="7"/>
                </a:lnTo>
                <a:lnTo>
                  <a:pt x="2" y="7"/>
                </a:lnTo>
                <a:lnTo>
                  <a:pt x="3" y="7"/>
                </a:lnTo>
                <a:close/>
              </a:path>
            </a:pathLst>
          </a:custGeom>
          <a:solidFill>
            <a:srgbClr val="FFFFFF"/>
          </a:solidFill>
          <a:ln w="9525">
            <a:noFill/>
            <a:round/>
            <a:headEnd/>
            <a:tailEnd/>
          </a:ln>
        </p:spPr>
        <p:txBody>
          <a:bodyPr>
            <a:prstTxWarp prst="textNoShape">
              <a:avLst/>
            </a:prstTxWarp>
          </a:bodyPr>
          <a:lstStyle/>
          <a:p>
            <a:endParaRPr lang="en-GB"/>
          </a:p>
        </p:txBody>
      </p:sp>
      <p:sp>
        <p:nvSpPr>
          <p:cNvPr id="188570" name="Freeform 154"/>
          <p:cNvSpPr>
            <a:spLocks/>
          </p:cNvSpPr>
          <p:nvPr/>
        </p:nvSpPr>
        <p:spPr bwMode="auto">
          <a:xfrm>
            <a:off x="1479035" y="3908518"/>
            <a:ext cx="30163" cy="146050"/>
          </a:xfrm>
          <a:custGeom>
            <a:avLst/>
            <a:gdLst/>
            <a:ahLst/>
            <a:cxnLst>
              <a:cxn ang="0">
                <a:pos x="6" y="1"/>
              </a:cxn>
              <a:cxn ang="0">
                <a:pos x="6" y="3"/>
              </a:cxn>
              <a:cxn ang="0">
                <a:pos x="4" y="8"/>
              </a:cxn>
              <a:cxn ang="0">
                <a:pos x="2" y="16"/>
              </a:cxn>
              <a:cxn ang="0">
                <a:pos x="1" y="28"/>
              </a:cxn>
              <a:cxn ang="0">
                <a:pos x="0" y="41"/>
              </a:cxn>
              <a:cxn ang="0">
                <a:pos x="0" y="57"/>
              </a:cxn>
              <a:cxn ang="0">
                <a:pos x="1" y="73"/>
              </a:cxn>
              <a:cxn ang="0">
                <a:pos x="5" y="92"/>
              </a:cxn>
              <a:cxn ang="0">
                <a:pos x="19" y="92"/>
              </a:cxn>
              <a:cxn ang="0">
                <a:pos x="18" y="89"/>
              </a:cxn>
              <a:cxn ang="0">
                <a:pos x="16" y="82"/>
              </a:cxn>
              <a:cxn ang="0">
                <a:pos x="15" y="70"/>
              </a:cxn>
              <a:cxn ang="0">
                <a:pos x="14" y="57"/>
              </a:cxn>
              <a:cxn ang="0">
                <a:pos x="13" y="42"/>
              </a:cxn>
              <a:cxn ang="0">
                <a:pos x="13" y="27"/>
              </a:cxn>
              <a:cxn ang="0">
                <a:pos x="15" y="13"/>
              </a:cxn>
              <a:cxn ang="0">
                <a:pos x="19" y="1"/>
              </a:cxn>
              <a:cxn ang="0">
                <a:pos x="19" y="1"/>
              </a:cxn>
              <a:cxn ang="0">
                <a:pos x="19" y="0"/>
              </a:cxn>
              <a:cxn ang="0">
                <a:pos x="19" y="0"/>
              </a:cxn>
              <a:cxn ang="0">
                <a:pos x="18" y="0"/>
              </a:cxn>
              <a:cxn ang="0">
                <a:pos x="16" y="0"/>
              </a:cxn>
              <a:cxn ang="0">
                <a:pos x="14" y="0"/>
              </a:cxn>
              <a:cxn ang="0">
                <a:pos x="11" y="0"/>
              </a:cxn>
              <a:cxn ang="0">
                <a:pos x="6" y="1"/>
              </a:cxn>
            </a:cxnLst>
            <a:rect l="0" t="0" r="r" b="b"/>
            <a:pathLst>
              <a:path w="19" h="92">
                <a:moveTo>
                  <a:pt x="6" y="1"/>
                </a:moveTo>
                <a:lnTo>
                  <a:pt x="6" y="3"/>
                </a:lnTo>
                <a:lnTo>
                  <a:pt x="4" y="8"/>
                </a:lnTo>
                <a:lnTo>
                  <a:pt x="2" y="16"/>
                </a:lnTo>
                <a:lnTo>
                  <a:pt x="1" y="28"/>
                </a:lnTo>
                <a:lnTo>
                  <a:pt x="0" y="41"/>
                </a:lnTo>
                <a:lnTo>
                  <a:pt x="0" y="57"/>
                </a:lnTo>
                <a:lnTo>
                  <a:pt x="1" y="73"/>
                </a:lnTo>
                <a:lnTo>
                  <a:pt x="5" y="92"/>
                </a:lnTo>
                <a:lnTo>
                  <a:pt x="19" y="92"/>
                </a:lnTo>
                <a:lnTo>
                  <a:pt x="18" y="89"/>
                </a:lnTo>
                <a:lnTo>
                  <a:pt x="16" y="82"/>
                </a:lnTo>
                <a:lnTo>
                  <a:pt x="15" y="70"/>
                </a:lnTo>
                <a:lnTo>
                  <a:pt x="14" y="57"/>
                </a:lnTo>
                <a:lnTo>
                  <a:pt x="13" y="42"/>
                </a:lnTo>
                <a:lnTo>
                  <a:pt x="13" y="27"/>
                </a:lnTo>
                <a:lnTo>
                  <a:pt x="15" y="13"/>
                </a:lnTo>
                <a:lnTo>
                  <a:pt x="19" y="1"/>
                </a:lnTo>
                <a:lnTo>
                  <a:pt x="19" y="1"/>
                </a:lnTo>
                <a:lnTo>
                  <a:pt x="19" y="0"/>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prstTxWarp prst="textNoShape">
              <a:avLst/>
            </a:prstTxWarp>
          </a:bodyPr>
          <a:lstStyle/>
          <a:p>
            <a:endParaRPr lang="en-GB"/>
          </a:p>
        </p:txBody>
      </p:sp>
      <p:sp>
        <p:nvSpPr>
          <p:cNvPr id="188571" name="Freeform 155"/>
          <p:cNvSpPr>
            <a:spLocks/>
          </p:cNvSpPr>
          <p:nvPr/>
        </p:nvSpPr>
        <p:spPr bwMode="auto">
          <a:xfrm>
            <a:off x="1634610" y="3889468"/>
            <a:ext cx="42863" cy="165100"/>
          </a:xfrm>
          <a:custGeom>
            <a:avLst/>
            <a:gdLst/>
            <a:ahLst/>
            <a:cxnLst>
              <a:cxn ang="0">
                <a:pos x="27" y="0"/>
              </a:cxn>
              <a:cxn ang="0">
                <a:pos x="26" y="1"/>
              </a:cxn>
              <a:cxn ang="0">
                <a:pos x="25" y="4"/>
              </a:cxn>
              <a:cxn ang="0">
                <a:pos x="22" y="10"/>
              </a:cxn>
              <a:cxn ang="0">
                <a:pos x="20" y="19"/>
              </a:cxn>
              <a:cxn ang="0">
                <a:pos x="18" y="32"/>
              </a:cxn>
              <a:cxn ang="0">
                <a:pos x="16" y="49"/>
              </a:cxn>
              <a:cxn ang="0">
                <a:pos x="18" y="74"/>
              </a:cxn>
              <a:cxn ang="0">
                <a:pos x="20" y="104"/>
              </a:cxn>
              <a:cxn ang="0">
                <a:pos x="5" y="104"/>
              </a:cxn>
              <a:cxn ang="0">
                <a:pos x="5" y="101"/>
              </a:cxn>
              <a:cxn ang="0">
                <a:pos x="4" y="92"/>
              </a:cxn>
              <a:cxn ang="0">
                <a:pos x="2" y="80"/>
              </a:cxn>
              <a:cxn ang="0">
                <a:pos x="1" y="64"/>
              </a:cxn>
              <a:cxn ang="0">
                <a:pos x="0" y="47"/>
              </a:cxn>
              <a:cxn ang="0">
                <a:pos x="1" y="31"/>
              </a:cxn>
              <a:cxn ang="0">
                <a:pos x="4" y="14"/>
              </a:cxn>
              <a:cxn ang="0">
                <a:pos x="9" y="0"/>
              </a:cxn>
              <a:cxn ang="0">
                <a:pos x="27" y="0"/>
              </a:cxn>
            </a:cxnLst>
            <a:rect l="0" t="0" r="r" b="b"/>
            <a:pathLst>
              <a:path w="27" h="104">
                <a:moveTo>
                  <a:pt x="27" y="0"/>
                </a:moveTo>
                <a:lnTo>
                  <a:pt x="26" y="1"/>
                </a:lnTo>
                <a:lnTo>
                  <a:pt x="25" y="4"/>
                </a:lnTo>
                <a:lnTo>
                  <a:pt x="22" y="10"/>
                </a:lnTo>
                <a:lnTo>
                  <a:pt x="20" y="19"/>
                </a:lnTo>
                <a:lnTo>
                  <a:pt x="18" y="32"/>
                </a:lnTo>
                <a:lnTo>
                  <a:pt x="16" y="49"/>
                </a:lnTo>
                <a:lnTo>
                  <a:pt x="18" y="74"/>
                </a:lnTo>
                <a:lnTo>
                  <a:pt x="20" y="104"/>
                </a:lnTo>
                <a:lnTo>
                  <a:pt x="5" y="104"/>
                </a:lnTo>
                <a:lnTo>
                  <a:pt x="5" y="101"/>
                </a:lnTo>
                <a:lnTo>
                  <a:pt x="4" y="92"/>
                </a:lnTo>
                <a:lnTo>
                  <a:pt x="2" y="80"/>
                </a:lnTo>
                <a:lnTo>
                  <a:pt x="1" y="64"/>
                </a:lnTo>
                <a:lnTo>
                  <a:pt x="0" y="47"/>
                </a:lnTo>
                <a:lnTo>
                  <a:pt x="1" y="31"/>
                </a:lnTo>
                <a:lnTo>
                  <a:pt x="4" y="14"/>
                </a:lnTo>
                <a:lnTo>
                  <a:pt x="9" y="0"/>
                </a:lnTo>
                <a:lnTo>
                  <a:pt x="27" y="0"/>
                </a:lnTo>
                <a:close/>
              </a:path>
            </a:pathLst>
          </a:custGeom>
          <a:solidFill>
            <a:srgbClr val="3F9EFF"/>
          </a:solidFill>
          <a:ln w="9525">
            <a:noFill/>
            <a:round/>
            <a:headEnd/>
            <a:tailEnd/>
          </a:ln>
        </p:spPr>
        <p:txBody>
          <a:bodyPr>
            <a:prstTxWarp prst="textNoShape">
              <a:avLst/>
            </a:prstTxWarp>
          </a:bodyPr>
          <a:lstStyle/>
          <a:p>
            <a:endParaRPr lang="en-GB"/>
          </a:p>
        </p:txBody>
      </p:sp>
      <p:sp>
        <p:nvSpPr>
          <p:cNvPr id="188572" name="Freeform 156"/>
          <p:cNvSpPr>
            <a:spLocks/>
          </p:cNvSpPr>
          <p:nvPr/>
        </p:nvSpPr>
        <p:spPr bwMode="auto">
          <a:xfrm>
            <a:off x="1479035" y="3916455"/>
            <a:ext cx="28575" cy="128588"/>
          </a:xfrm>
          <a:custGeom>
            <a:avLst/>
            <a:gdLst/>
            <a:ahLst/>
            <a:cxnLst>
              <a:cxn ang="0">
                <a:pos x="6" y="2"/>
              </a:cxn>
              <a:cxn ang="0">
                <a:pos x="6" y="3"/>
              </a:cxn>
              <a:cxn ang="0">
                <a:pos x="5" y="8"/>
              </a:cxn>
              <a:cxn ang="0">
                <a:pos x="2" y="15"/>
              </a:cxn>
              <a:cxn ang="0">
                <a:pos x="1" y="25"/>
              </a:cxn>
              <a:cxn ang="0">
                <a:pos x="0" y="37"/>
              </a:cxn>
              <a:cxn ang="0">
                <a:pos x="1" y="50"/>
              </a:cxn>
              <a:cxn ang="0">
                <a:pos x="2" y="65"/>
              </a:cxn>
              <a:cxn ang="0">
                <a:pos x="5" y="81"/>
              </a:cxn>
              <a:cxn ang="0">
                <a:pos x="16" y="80"/>
              </a:cxn>
              <a:cxn ang="0">
                <a:pos x="16" y="78"/>
              </a:cxn>
              <a:cxn ang="0">
                <a:pos x="15" y="72"/>
              </a:cxn>
              <a:cxn ang="0">
                <a:pos x="14" y="61"/>
              </a:cxn>
              <a:cxn ang="0">
                <a:pos x="13" y="50"/>
              </a:cxn>
              <a:cxn ang="0">
                <a:pos x="12" y="37"/>
              </a:cxn>
              <a:cxn ang="0">
                <a:pos x="12" y="24"/>
              </a:cxn>
              <a:cxn ang="0">
                <a:pos x="14" y="11"/>
              </a:cxn>
              <a:cxn ang="0">
                <a:pos x="18" y="1"/>
              </a:cxn>
              <a:cxn ang="0">
                <a:pos x="18" y="1"/>
              </a:cxn>
              <a:cxn ang="0">
                <a:pos x="18" y="1"/>
              </a:cxn>
              <a:cxn ang="0">
                <a:pos x="18" y="1"/>
              </a:cxn>
              <a:cxn ang="0">
                <a:pos x="16" y="0"/>
              </a:cxn>
              <a:cxn ang="0">
                <a:pos x="15" y="0"/>
              </a:cxn>
              <a:cxn ang="0">
                <a:pos x="13" y="1"/>
              </a:cxn>
              <a:cxn ang="0">
                <a:pos x="9" y="1"/>
              </a:cxn>
              <a:cxn ang="0">
                <a:pos x="6" y="2"/>
              </a:cxn>
            </a:cxnLst>
            <a:rect l="0" t="0" r="r" b="b"/>
            <a:pathLst>
              <a:path w="18" h="81">
                <a:moveTo>
                  <a:pt x="6" y="2"/>
                </a:moveTo>
                <a:lnTo>
                  <a:pt x="6" y="3"/>
                </a:lnTo>
                <a:lnTo>
                  <a:pt x="5" y="8"/>
                </a:lnTo>
                <a:lnTo>
                  <a:pt x="2" y="15"/>
                </a:lnTo>
                <a:lnTo>
                  <a:pt x="1" y="25"/>
                </a:lnTo>
                <a:lnTo>
                  <a:pt x="0" y="37"/>
                </a:lnTo>
                <a:lnTo>
                  <a:pt x="1" y="50"/>
                </a:lnTo>
                <a:lnTo>
                  <a:pt x="2" y="65"/>
                </a:lnTo>
                <a:lnTo>
                  <a:pt x="5" y="81"/>
                </a:lnTo>
                <a:lnTo>
                  <a:pt x="16" y="80"/>
                </a:lnTo>
                <a:lnTo>
                  <a:pt x="16" y="78"/>
                </a:lnTo>
                <a:lnTo>
                  <a:pt x="15" y="72"/>
                </a:lnTo>
                <a:lnTo>
                  <a:pt x="14" y="61"/>
                </a:lnTo>
                <a:lnTo>
                  <a:pt x="13" y="50"/>
                </a:lnTo>
                <a:lnTo>
                  <a:pt x="12" y="37"/>
                </a:lnTo>
                <a:lnTo>
                  <a:pt x="12" y="24"/>
                </a:lnTo>
                <a:lnTo>
                  <a:pt x="14" y="11"/>
                </a:lnTo>
                <a:lnTo>
                  <a:pt x="18" y="1"/>
                </a:lnTo>
                <a:lnTo>
                  <a:pt x="18" y="1"/>
                </a:lnTo>
                <a:lnTo>
                  <a:pt x="18" y="1"/>
                </a:lnTo>
                <a:lnTo>
                  <a:pt x="18" y="1"/>
                </a:lnTo>
                <a:lnTo>
                  <a:pt x="16" y="0"/>
                </a:lnTo>
                <a:lnTo>
                  <a:pt x="15" y="0"/>
                </a:lnTo>
                <a:lnTo>
                  <a:pt x="13" y="1"/>
                </a:lnTo>
                <a:lnTo>
                  <a:pt x="9" y="1"/>
                </a:lnTo>
                <a:lnTo>
                  <a:pt x="6" y="2"/>
                </a:lnTo>
                <a:close/>
              </a:path>
            </a:pathLst>
          </a:custGeom>
          <a:solidFill>
            <a:srgbClr val="59B2FF"/>
          </a:solidFill>
          <a:ln w="9525">
            <a:noFill/>
            <a:round/>
            <a:headEnd/>
            <a:tailEnd/>
          </a:ln>
        </p:spPr>
        <p:txBody>
          <a:bodyPr>
            <a:prstTxWarp prst="textNoShape">
              <a:avLst/>
            </a:prstTxWarp>
          </a:bodyPr>
          <a:lstStyle/>
          <a:p>
            <a:endParaRPr lang="en-GB"/>
          </a:p>
        </p:txBody>
      </p:sp>
      <p:sp>
        <p:nvSpPr>
          <p:cNvPr id="188573" name="Freeform 157"/>
          <p:cNvSpPr>
            <a:spLocks/>
          </p:cNvSpPr>
          <p:nvPr/>
        </p:nvSpPr>
        <p:spPr bwMode="auto">
          <a:xfrm>
            <a:off x="1480623" y="3924393"/>
            <a:ext cx="22225" cy="109538"/>
          </a:xfrm>
          <a:custGeom>
            <a:avLst/>
            <a:gdLst/>
            <a:ahLst/>
            <a:cxnLst>
              <a:cxn ang="0">
                <a:pos x="5" y="2"/>
              </a:cxn>
              <a:cxn ang="0">
                <a:pos x="5" y="3"/>
              </a:cxn>
              <a:cxn ang="0">
                <a:pos x="4" y="7"/>
              </a:cxn>
              <a:cxn ang="0">
                <a:pos x="3" y="13"/>
              </a:cxn>
              <a:cxn ang="0">
                <a:pos x="1" y="21"/>
              </a:cxn>
              <a:cxn ang="0">
                <a:pos x="0" y="32"/>
              </a:cxn>
              <a:cxn ang="0">
                <a:pos x="0" y="44"/>
              </a:cxn>
              <a:cxn ang="0">
                <a:pos x="1" y="56"/>
              </a:cxn>
              <a:cxn ang="0">
                <a:pos x="4" y="69"/>
              </a:cxn>
              <a:cxn ang="0">
                <a:pos x="14" y="69"/>
              </a:cxn>
              <a:cxn ang="0">
                <a:pos x="13" y="67"/>
              </a:cxn>
              <a:cxn ang="0">
                <a:pos x="13" y="61"/>
              </a:cxn>
              <a:cxn ang="0">
                <a:pos x="12" y="53"/>
              </a:cxn>
              <a:cxn ang="0">
                <a:pos x="11" y="44"/>
              </a:cxn>
              <a:cxn ang="0">
                <a:pos x="10" y="32"/>
              </a:cxn>
              <a:cxn ang="0">
                <a:pos x="10" y="20"/>
              </a:cxn>
              <a:cxn ang="0">
                <a:pos x="12" y="10"/>
              </a:cxn>
              <a:cxn ang="0">
                <a:pos x="14" y="2"/>
              </a:cxn>
              <a:cxn ang="0">
                <a:pos x="14" y="2"/>
              </a:cxn>
              <a:cxn ang="0">
                <a:pos x="14" y="2"/>
              </a:cxn>
              <a:cxn ang="0">
                <a:pos x="14" y="0"/>
              </a:cxn>
              <a:cxn ang="0">
                <a:pos x="14" y="0"/>
              </a:cxn>
              <a:cxn ang="0">
                <a:pos x="13" y="0"/>
              </a:cxn>
              <a:cxn ang="0">
                <a:pos x="11" y="0"/>
              </a:cxn>
              <a:cxn ang="0">
                <a:pos x="8" y="2"/>
              </a:cxn>
              <a:cxn ang="0">
                <a:pos x="5" y="2"/>
              </a:cxn>
            </a:cxnLst>
            <a:rect l="0" t="0" r="r" b="b"/>
            <a:pathLst>
              <a:path w="14" h="69">
                <a:moveTo>
                  <a:pt x="5" y="2"/>
                </a:moveTo>
                <a:lnTo>
                  <a:pt x="5" y="3"/>
                </a:lnTo>
                <a:lnTo>
                  <a:pt x="4" y="7"/>
                </a:lnTo>
                <a:lnTo>
                  <a:pt x="3" y="13"/>
                </a:lnTo>
                <a:lnTo>
                  <a:pt x="1" y="21"/>
                </a:lnTo>
                <a:lnTo>
                  <a:pt x="0" y="32"/>
                </a:lnTo>
                <a:lnTo>
                  <a:pt x="0" y="44"/>
                </a:lnTo>
                <a:lnTo>
                  <a:pt x="1" y="56"/>
                </a:lnTo>
                <a:lnTo>
                  <a:pt x="4" y="69"/>
                </a:lnTo>
                <a:lnTo>
                  <a:pt x="14" y="69"/>
                </a:lnTo>
                <a:lnTo>
                  <a:pt x="13" y="67"/>
                </a:lnTo>
                <a:lnTo>
                  <a:pt x="13" y="61"/>
                </a:lnTo>
                <a:lnTo>
                  <a:pt x="12" y="53"/>
                </a:lnTo>
                <a:lnTo>
                  <a:pt x="11" y="44"/>
                </a:lnTo>
                <a:lnTo>
                  <a:pt x="10" y="32"/>
                </a:lnTo>
                <a:lnTo>
                  <a:pt x="10" y="20"/>
                </a:lnTo>
                <a:lnTo>
                  <a:pt x="12" y="10"/>
                </a:lnTo>
                <a:lnTo>
                  <a:pt x="14" y="2"/>
                </a:lnTo>
                <a:lnTo>
                  <a:pt x="14" y="2"/>
                </a:lnTo>
                <a:lnTo>
                  <a:pt x="14" y="2"/>
                </a:lnTo>
                <a:lnTo>
                  <a:pt x="14" y="0"/>
                </a:lnTo>
                <a:lnTo>
                  <a:pt x="14" y="0"/>
                </a:lnTo>
                <a:lnTo>
                  <a:pt x="13" y="0"/>
                </a:lnTo>
                <a:lnTo>
                  <a:pt x="11" y="0"/>
                </a:lnTo>
                <a:lnTo>
                  <a:pt x="8" y="2"/>
                </a:lnTo>
                <a:lnTo>
                  <a:pt x="5" y="2"/>
                </a:lnTo>
                <a:close/>
              </a:path>
            </a:pathLst>
          </a:custGeom>
          <a:solidFill>
            <a:srgbClr val="72C6FF"/>
          </a:solidFill>
          <a:ln w="9525">
            <a:noFill/>
            <a:round/>
            <a:headEnd/>
            <a:tailEnd/>
          </a:ln>
        </p:spPr>
        <p:txBody>
          <a:bodyPr>
            <a:prstTxWarp prst="textNoShape">
              <a:avLst/>
            </a:prstTxWarp>
          </a:bodyPr>
          <a:lstStyle/>
          <a:p>
            <a:endParaRPr lang="en-GB"/>
          </a:p>
        </p:txBody>
      </p:sp>
      <p:sp>
        <p:nvSpPr>
          <p:cNvPr id="188574" name="Freeform 158"/>
          <p:cNvSpPr>
            <a:spLocks/>
          </p:cNvSpPr>
          <p:nvPr/>
        </p:nvSpPr>
        <p:spPr bwMode="auto">
          <a:xfrm>
            <a:off x="1482210" y="3933918"/>
            <a:ext cx="19050" cy="90488"/>
          </a:xfrm>
          <a:custGeom>
            <a:avLst/>
            <a:gdLst/>
            <a:ahLst/>
            <a:cxnLst>
              <a:cxn ang="0">
                <a:pos x="4" y="1"/>
              </a:cxn>
              <a:cxn ang="0">
                <a:pos x="3" y="3"/>
              </a:cxn>
              <a:cxn ang="0">
                <a:pos x="3" y="5"/>
              </a:cxn>
              <a:cxn ang="0">
                <a:pos x="2" y="11"/>
              </a:cxn>
              <a:cxn ang="0">
                <a:pos x="0" y="18"/>
              </a:cxn>
              <a:cxn ang="0">
                <a:pos x="0" y="26"/>
              </a:cxn>
              <a:cxn ang="0">
                <a:pos x="0" y="35"/>
              </a:cxn>
              <a:cxn ang="0">
                <a:pos x="2" y="46"/>
              </a:cxn>
              <a:cxn ang="0">
                <a:pos x="3" y="57"/>
              </a:cxn>
              <a:cxn ang="0">
                <a:pos x="11" y="56"/>
              </a:cxn>
              <a:cxn ang="0">
                <a:pos x="11" y="55"/>
              </a:cxn>
              <a:cxn ang="0">
                <a:pos x="10" y="50"/>
              </a:cxn>
              <a:cxn ang="0">
                <a:pos x="10" y="43"/>
              </a:cxn>
              <a:cxn ang="0">
                <a:pos x="9" y="35"/>
              </a:cxn>
              <a:cxn ang="0">
                <a:pos x="7" y="26"/>
              </a:cxn>
              <a:cxn ang="0">
                <a:pos x="9" y="17"/>
              </a:cxn>
              <a:cxn ang="0">
                <a:pos x="10" y="8"/>
              </a:cxn>
              <a:cxn ang="0">
                <a:pos x="12" y="0"/>
              </a:cxn>
              <a:cxn ang="0">
                <a:pos x="12" y="0"/>
              </a:cxn>
              <a:cxn ang="0">
                <a:pos x="12" y="0"/>
              </a:cxn>
              <a:cxn ang="0">
                <a:pos x="12" y="0"/>
              </a:cxn>
              <a:cxn ang="0">
                <a:pos x="11" y="0"/>
              </a:cxn>
              <a:cxn ang="0">
                <a:pos x="10" y="0"/>
              </a:cxn>
              <a:cxn ang="0">
                <a:pos x="9" y="0"/>
              </a:cxn>
              <a:cxn ang="0">
                <a:pos x="6" y="0"/>
              </a:cxn>
              <a:cxn ang="0">
                <a:pos x="4" y="1"/>
              </a:cxn>
            </a:cxnLst>
            <a:rect l="0" t="0" r="r" b="b"/>
            <a:pathLst>
              <a:path w="12" h="57">
                <a:moveTo>
                  <a:pt x="4" y="1"/>
                </a:moveTo>
                <a:lnTo>
                  <a:pt x="3" y="3"/>
                </a:lnTo>
                <a:lnTo>
                  <a:pt x="3" y="5"/>
                </a:lnTo>
                <a:lnTo>
                  <a:pt x="2" y="11"/>
                </a:lnTo>
                <a:lnTo>
                  <a:pt x="0" y="18"/>
                </a:lnTo>
                <a:lnTo>
                  <a:pt x="0" y="26"/>
                </a:lnTo>
                <a:lnTo>
                  <a:pt x="0" y="35"/>
                </a:lnTo>
                <a:lnTo>
                  <a:pt x="2" y="46"/>
                </a:lnTo>
                <a:lnTo>
                  <a:pt x="3" y="57"/>
                </a:lnTo>
                <a:lnTo>
                  <a:pt x="11" y="56"/>
                </a:lnTo>
                <a:lnTo>
                  <a:pt x="11" y="55"/>
                </a:lnTo>
                <a:lnTo>
                  <a:pt x="10" y="50"/>
                </a:lnTo>
                <a:lnTo>
                  <a:pt x="10" y="43"/>
                </a:lnTo>
                <a:lnTo>
                  <a:pt x="9" y="35"/>
                </a:lnTo>
                <a:lnTo>
                  <a:pt x="7" y="26"/>
                </a:lnTo>
                <a:lnTo>
                  <a:pt x="9" y="17"/>
                </a:lnTo>
                <a:lnTo>
                  <a:pt x="10" y="8"/>
                </a:lnTo>
                <a:lnTo>
                  <a:pt x="12" y="0"/>
                </a:lnTo>
                <a:lnTo>
                  <a:pt x="12" y="0"/>
                </a:lnTo>
                <a:lnTo>
                  <a:pt x="12" y="0"/>
                </a:lnTo>
                <a:lnTo>
                  <a:pt x="12" y="0"/>
                </a:lnTo>
                <a:lnTo>
                  <a:pt x="11" y="0"/>
                </a:lnTo>
                <a:lnTo>
                  <a:pt x="10" y="0"/>
                </a:lnTo>
                <a:lnTo>
                  <a:pt x="9" y="0"/>
                </a:lnTo>
                <a:lnTo>
                  <a:pt x="6" y="0"/>
                </a:lnTo>
                <a:lnTo>
                  <a:pt x="4" y="1"/>
                </a:lnTo>
                <a:close/>
              </a:path>
            </a:pathLst>
          </a:custGeom>
          <a:solidFill>
            <a:srgbClr val="8CD8FF"/>
          </a:solidFill>
          <a:ln w="9525">
            <a:noFill/>
            <a:round/>
            <a:headEnd/>
            <a:tailEnd/>
          </a:ln>
        </p:spPr>
        <p:txBody>
          <a:bodyPr>
            <a:prstTxWarp prst="textNoShape">
              <a:avLst/>
            </a:prstTxWarp>
          </a:bodyPr>
          <a:lstStyle/>
          <a:p>
            <a:endParaRPr lang="en-GB"/>
          </a:p>
        </p:txBody>
      </p:sp>
      <p:sp>
        <p:nvSpPr>
          <p:cNvPr id="188575" name="Freeform 159"/>
          <p:cNvSpPr>
            <a:spLocks/>
          </p:cNvSpPr>
          <p:nvPr/>
        </p:nvSpPr>
        <p:spPr bwMode="auto">
          <a:xfrm>
            <a:off x="1482210" y="3941855"/>
            <a:ext cx="15875" cy="71438"/>
          </a:xfrm>
          <a:custGeom>
            <a:avLst/>
            <a:gdLst/>
            <a:ahLst/>
            <a:cxnLst>
              <a:cxn ang="0">
                <a:pos x="4" y="1"/>
              </a:cxn>
              <a:cxn ang="0">
                <a:pos x="3" y="2"/>
              </a:cxn>
              <a:cxn ang="0">
                <a:pos x="3" y="5"/>
              </a:cxn>
              <a:cxn ang="0">
                <a:pos x="2" y="9"/>
              </a:cxn>
              <a:cxn ang="0">
                <a:pos x="2" y="14"/>
              </a:cxn>
              <a:cxn ang="0">
                <a:pos x="0" y="21"/>
              </a:cxn>
              <a:cxn ang="0">
                <a:pos x="0" y="28"/>
              </a:cxn>
              <a:cxn ang="0">
                <a:pos x="2" y="37"/>
              </a:cxn>
              <a:cxn ang="0">
                <a:pos x="3" y="45"/>
              </a:cxn>
              <a:cxn ang="0">
                <a:pos x="10" y="45"/>
              </a:cxn>
              <a:cxn ang="0">
                <a:pos x="10" y="44"/>
              </a:cxn>
              <a:cxn ang="0">
                <a:pos x="9" y="41"/>
              </a:cxn>
              <a:cxn ang="0">
                <a:pos x="7" y="35"/>
              </a:cxn>
              <a:cxn ang="0">
                <a:pos x="7" y="28"/>
              </a:cxn>
              <a:cxn ang="0">
                <a:pos x="6" y="21"/>
              </a:cxn>
              <a:cxn ang="0">
                <a:pos x="7" y="14"/>
              </a:cxn>
              <a:cxn ang="0">
                <a:pos x="7" y="7"/>
              </a:cxn>
              <a:cxn ang="0">
                <a:pos x="10" y="1"/>
              </a:cxn>
              <a:cxn ang="0">
                <a:pos x="10" y="1"/>
              </a:cxn>
              <a:cxn ang="0">
                <a:pos x="10" y="1"/>
              </a:cxn>
              <a:cxn ang="0">
                <a:pos x="10" y="1"/>
              </a:cxn>
              <a:cxn ang="0">
                <a:pos x="10" y="0"/>
              </a:cxn>
              <a:cxn ang="0">
                <a:pos x="9" y="0"/>
              </a:cxn>
              <a:cxn ang="0">
                <a:pos x="7" y="1"/>
              </a:cxn>
              <a:cxn ang="0">
                <a:pos x="6" y="1"/>
              </a:cxn>
              <a:cxn ang="0">
                <a:pos x="4" y="1"/>
              </a:cxn>
            </a:cxnLst>
            <a:rect l="0" t="0" r="r" b="b"/>
            <a:pathLst>
              <a:path w="10" h="45">
                <a:moveTo>
                  <a:pt x="4" y="1"/>
                </a:moveTo>
                <a:lnTo>
                  <a:pt x="3" y="2"/>
                </a:lnTo>
                <a:lnTo>
                  <a:pt x="3" y="5"/>
                </a:lnTo>
                <a:lnTo>
                  <a:pt x="2" y="9"/>
                </a:lnTo>
                <a:lnTo>
                  <a:pt x="2" y="14"/>
                </a:lnTo>
                <a:lnTo>
                  <a:pt x="0" y="21"/>
                </a:lnTo>
                <a:lnTo>
                  <a:pt x="0" y="28"/>
                </a:lnTo>
                <a:lnTo>
                  <a:pt x="2" y="37"/>
                </a:lnTo>
                <a:lnTo>
                  <a:pt x="3" y="45"/>
                </a:lnTo>
                <a:lnTo>
                  <a:pt x="10" y="45"/>
                </a:lnTo>
                <a:lnTo>
                  <a:pt x="10" y="44"/>
                </a:lnTo>
                <a:lnTo>
                  <a:pt x="9" y="41"/>
                </a:lnTo>
                <a:lnTo>
                  <a:pt x="7" y="35"/>
                </a:lnTo>
                <a:lnTo>
                  <a:pt x="7" y="28"/>
                </a:lnTo>
                <a:lnTo>
                  <a:pt x="6" y="21"/>
                </a:lnTo>
                <a:lnTo>
                  <a:pt x="7" y="14"/>
                </a:lnTo>
                <a:lnTo>
                  <a:pt x="7" y="7"/>
                </a:lnTo>
                <a:lnTo>
                  <a:pt x="10" y="1"/>
                </a:lnTo>
                <a:lnTo>
                  <a:pt x="10" y="1"/>
                </a:lnTo>
                <a:lnTo>
                  <a:pt x="10" y="1"/>
                </a:lnTo>
                <a:lnTo>
                  <a:pt x="10" y="1"/>
                </a:lnTo>
                <a:lnTo>
                  <a:pt x="10" y="0"/>
                </a:lnTo>
                <a:lnTo>
                  <a:pt x="9" y="0"/>
                </a:lnTo>
                <a:lnTo>
                  <a:pt x="7" y="1"/>
                </a:lnTo>
                <a:lnTo>
                  <a:pt x="6" y="1"/>
                </a:lnTo>
                <a:lnTo>
                  <a:pt x="4" y="1"/>
                </a:lnTo>
                <a:close/>
              </a:path>
            </a:pathLst>
          </a:custGeom>
          <a:solidFill>
            <a:srgbClr val="A5EDFF"/>
          </a:solidFill>
          <a:ln w="9525">
            <a:noFill/>
            <a:round/>
            <a:headEnd/>
            <a:tailEnd/>
          </a:ln>
        </p:spPr>
        <p:txBody>
          <a:bodyPr>
            <a:prstTxWarp prst="textNoShape">
              <a:avLst/>
            </a:prstTxWarp>
          </a:bodyPr>
          <a:lstStyle/>
          <a:p>
            <a:endParaRPr lang="en-GB"/>
          </a:p>
        </p:txBody>
      </p:sp>
      <p:sp>
        <p:nvSpPr>
          <p:cNvPr id="188576" name="Freeform 160"/>
          <p:cNvSpPr>
            <a:spLocks/>
          </p:cNvSpPr>
          <p:nvPr/>
        </p:nvSpPr>
        <p:spPr bwMode="auto">
          <a:xfrm>
            <a:off x="1485385" y="3951380"/>
            <a:ext cx="11113" cy="53975"/>
          </a:xfrm>
          <a:custGeom>
            <a:avLst/>
            <a:gdLst/>
            <a:ahLst/>
            <a:cxnLst>
              <a:cxn ang="0">
                <a:pos x="2" y="1"/>
              </a:cxn>
              <a:cxn ang="0">
                <a:pos x="1" y="1"/>
              </a:cxn>
              <a:cxn ang="0">
                <a:pos x="1" y="3"/>
              </a:cxn>
              <a:cxn ang="0">
                <a:pos x="0" y="6"/>
              </a:cxn>
              <a:cxn ang="0">
                <a:pos x="0" y="10"/>
              </a:cxn>
              <a:cxn ang="0">
                <a:pos x="0" y="15"/>
              </a:cxn>
              <a:cxn ang="0">
                <a:pos x="0" y="21"/>
              </a:cxn>
              <a:cxn ang="0">
                <a:pos x="0" y="27"/>
              </a:cxn>
              <a:cxn ang="0">
                <a:pos x="1" y="34"/>
              </a:cxn>
              <a:cxn ang="0">
                <a:pos x="5" y="34"/>
              </a:cxn>
              <a:cxn ang="0">
                <a:pos x="5" y="32"/>
              </a:cxn>
              <a:cxn ang="0">
                <a:pos x="5" y="29"/>
              </a:cxn>
              <a:cxn ang="0">
                <a:pos x="4" y="25"/>
              </a:cxn>
              <a:cxn ang="0">
                <a:pos x="4" y="21"/>
              </a:cxn>
              <a:cxn ang="0">
                <a:pos x="4" y="15"/>
              </a:cxn>
              <a:cxn ang="0">
                <a:pos x="4" y="10"/>
              </a:cxn>
              <a:cxn ang="0">
                <a:pos x="4" y="4"/>
              </a:cxn>
              <a:cxn ang="0">
                <a:pos x="7" y="1"/>
              </a:cxn>
              <a:cxn ang="0">
                <a:pos x="7" y="1"/>
              </a:cxn>
              <a:cxn ang="0">
                <a:pos x="7" y="0"/>
              </a:cxn>
              <a:cxn ang="0">
                <a:pos x="5" y="0"/>
              </a:cxn>
              <a:cxn ang="0">
                <a:pos x="5" y="0"/>
              </a:cxn>
              <a:cxn ang="0">
                <a:pos x="5" y="0"/>
              </a:cxn>
              <a:cxn ang="0">
                <a:pos x="4" y="0"/>
              </a:cxn>
              <a:cxn ang="0">
                <a:pos x="3" y="0"/>
              </a:cxn>
              <a:cxn ang="0">
                <a:pos x="2" y="1"/>
              </a:cxn>
            </a:cxnLst>
            <a:rect l="0" t="0" r="r" b="b"/>
            <a:pathLst>
              <a:path w="7" h="34">
                <a:moveTo>
                  <a:pt x="2" y="1"/>
                </a:moveTo>
                <a:lnTo>
                  <a:pt x="1" y="1"/>
                </a:lnTo>
                <a:lnTo>
                  <a:pt x="1" y="3"/>
                </a:lnTo>
                <a:lnTo>
                  <a:pt x="0" y="6"/>
                </a:lnTo>
                <a:lnTo>
                  <a:pt x="0" y="10"/>
                </a:lnTo>
                <a:lnTo>
                  <a:pt x="0" y="15"/>
                </a:lnTo>
                <a:lnTo>
                  <a:pt x="0" y="21"/>
                </a:lnTo>
                <a:lnTo>
                  <a:pt x="0" y="27"/>
                </a:lnTo>
                <a:lnTo>
                  <a:pt x="1" y="34"/>
                </a:lnTo>
                <a:lnTo>
                  <a:pt x="5" y="34"/>
                </a:lnTo>
                <a:lnTo>
                  <a:pt x="5" y="32"/>
                </a:lnTo>
                <a:lnTo>
                  <a:pt x="5" y="29"/>
                </a:lnTo>
                <a:lnTo>
                  <a:pt x="4" y="25"/>
                </a:lnTo>
                <a:lnTo>
                  <a:pt x="4" y="21"/>
                </a:lnTo>
                <a:lnTo>
                  <a:pt x="4" y="15"/>
                </a:lnTo>
                <a:lnTo>
                  <a:pt x="4" y="10"/>
                </a:lnTo>
                <a:lnTo>
                  <a:pt x="4" y="4"/>
                </a:lnTo>
                <a:lnTo>
                  <a:pt x="7" y="1"/>
                </a:lnTo>
                <a:lnTo>
                  <a:pt x="7" y="1"/>
                </a:lnTo>
                <a:lnTo>
                  <a:pt x="7" y="0"/>
                </a:lnTo>
                <a:lnTo>
                  <a:pt x="5" y="0"/>
                </a:lnTo>
                <a:lnTo>
                  <a:pt x="5" y="0"/>
                </a:lnTo>
                <a:lnTo>
                  <a:pt x="5" y="0"/>
                </a:lnTo>
                <a:lnTo>
                  <a:pt x="4" y="0"/>
                </a:lnTo>
                <a:lnTo>
                  <a:pt x="3" y="0"/>
                </a:lnTo>
                <a:lnTo>
                  <a:pt x="2" y="1"/>
                </a:lnTo>
                <a:close/>
              </a:path>
            </a:pathLst>
          </a:custGeom>
          <a:solidFill>
            <a:srgbClr val="BFFFFF"/>
          </a:solidFill>
          <a:ln w="9525">
            <a:noFill/>
            <a:round/>
            <a:headEnd/>
            <a:tailEnd/>
          </a:ln>
        </p:spPr>
        <p:txBody>
          <a:bodyPr>
            <a:prstTxWarp prst="textNoShape">
              <a:avLst/>
            </a:prstTxWarp>
          </a:bodyPr>
          <a:lstStyle/>
          <a:p>
            <a:endParaRPr lang="en-GB"/>
          </a:p>
        </p:txBody>
      </p:sp>
      <p:sp>
        <p:nvSpPr>
          <p:cNvPr id="188577" name="Freeform 161"/>
          <p:cNvSpPr>
            <a:spLocks/>
          </p:cNvSpPr>
          <p:nvPr/>
        </p:nvSpPr>
        <p:spPr bwMode="auto">
          <a:xfrm>
            <a:off x="1636198" y="3898993"/>
            <a:ext cx="38100" cy="144463"/>
          </a:xfrm>
          <a:custGeom>
            <a:avLst/>
            <a:gdLst/>
            <a:ahLst/>
            <a:cxnLst>
              <a:cxn ang="0">
                <a:pos x="24" y="1"/>
              </a:cxn>
              <a:cxn ang="0">
                <a:pos x="22" y="1"/>
              </a:cxn>
              <a:cxn ang="0">
                <a:pos x="21" y="4"/>
              </a:cxn>
              <a:cxn ang="0">
                <a:pos x="19" y="8"/>
              </a:cxn>
              <a:cxn ang="0">
                <a:pos x="17" y="16"/>
              </a:cxn>
              <a:cxn ang="0">
                <a:pos x="15" y="28"/>
              </a:cxn>
              <a:cxn ang="0">
                <a:pos x="14" y="43"/>
              </a:cxn>
              <a:cxn ang="0">
                <a:pos x="15" y="64"/>
              </a:cxn>
              <a:cxn ang="0">
                <a:pos x="18" y="91"/>
              </a:cxn>
              <a:cxn ang="0">
                <a:pos x="5" y="91"/>
              </a:cxn>
              <a:cxn ang="0">
                <a:pos x="4" y="88"/>
              </a:cxn>
              <a:cxn ang="0">
                <a:pos x="3" y="81"/>
              </a:cxn>
              <a:cxn ang="0">
                <a:pos x="1" y="70"/>
              </a:cxn>
              <a:cxn ang="0">
                <a:pos x="0" y="56"/>
              </a:cxn>
              <a:cxn ang="0">
                <a:pos x="0" y="42"/>
              </a:cxn>
              <a:cxn ang="0">
                <a:pos x="1" y="27"/>
              </a:cxn>
              <a:cxn ang="0">
                <a:pos x="4" y="13"/>
              </a:cxn>
              <a:cxn ang="0">
                <a:pos x="7" y="0"/>
              </a:cxn>
              <a:cxn ang="0">
                <a:pos x="24" y="1"/>
              </a:cxn>
            </a:cxnLst>
            <a:rect l="0" t="0" r="r" b="b"/>
            <a:pathLst>
              <a:path w="24" h="91">
                <a:moveTo>
                  <a:pt x="24" y="1"/>
                </a:moveTo>
                <a:lnTo>
                  <a:pt x="22" y="1"/>
                </a:lnTo>
                <a:lnTo>
                  <a:pt x="21" y="4"/>
                </a:lnTo>
                <a:lnTo>
                  <a:pt x="19" y="8"/>
                </a:lnTo>
                <a:lnTo>
                  <a:pt x="17" y="16"/>
                </a:lnTo>
                <a:lnTo>
                  <a:pt x="15" y="28"/>
                </a:lnTo>
                <a:lnTo>
                  <a:pt x="14" y="43"/>
                </a:lnTo>
                <a:lnTo>
                  <a:pt x="15" y="64"/>
                </a:lnTo>
                <a:lnTo>
                  <a:pt x="18" y="91"/>
                </a:lnTo>
                <a:lnTo>
                  <a:pt x="5" y="91"/>
                </a:lnTo>
                <a:lnTo>
                  <a:pt x="4" y="88"/>
                </a:lnTo>
                <a:lnTo>
                  <a:pt x="3" y="81"/>
                </a:lnTo>
                <a:lnTo>
                  <a:pt x="1" y="70"/>
                </a:lnTo>
                <a:lnTo>
                  <a:pt x="0" y="56"/>
                </a:lnTo>
                <a:lnTo>
                  <a:pt x="0" y="42"/>
                </a:lnTo>
                <a:lnTo>
                  <a:pt x="1" y="27"/>
                </a:lnTo>
                <a:lnTo>
                  <a:pt x="4" y="13"/>
                </a:lnTo>
                <a:lnTo>
                  <a:pt x="7" y="0"/>
                </a:lnTo>
                <a:lnTo>
                  <a:pt x="24" y="1"/>
                </a:lnTo>
                <a:close/>
              </a:path>
            </a:pathLst>
          </a:custGeom>
          <a:solidFill>
            <a:srgbClr val="59B2FF"/>
          </a:solidFill>
          <a:ln w="9525">
            <a:noFill/>
            <a:round/>
            <a:headEnd/>
            <a:tailEnd/>
          </a:ln>
        </p:spPr>
        <p:txBody>
          <a:bodyPr>
            <a:prstTxWarp prst="textNoShape">
              <a:avLst/>
            </a:prstTxWarp>
          </a:bodyPr>
          <a:lstStyle/>
          <a:p>
            <a:endParaRPr lang="en-GB"/>
          </a:p>
        </p:txBody>
      </p:sp>
      <p:sp>
        <p:nvSpPr>
          <p:cNvPr id="188578" name="Freeform 162"/>
          <p:cNvSpPr>
            <a:spLocks/>
          </p:cNvSpPr>
          <p:nvPr/>
        </p:nvSpPr>
        <p:spPr bwMode="auto">
          <a:xfrm>
            <a:off x="1637785" y="3910105"/>
            <a:ext cx="30163" cy="122238"/>
          </a:xfrm>
          <a:custGeom>
            <a:avLst/>
            <a:gdLst/>
            <a:ahLst/>
            <a:cxnLst>
              <a:cxn ang="0">
                <a:pos x="19" y="0"/>
              </a:cxn>
              <a:cxn ang="0">
                <a:pos x="19" y="1"/>
              </a:cxn>
              <a:cxn ang="0">
                <a:pos x="18" y="2"/>
              </a:cxn>
              <a:cxn ang="0">
                <a:pos x="17" y="7"/>
              </a:cxn>
              <a:cxn ang="0">
                <a:pos x="14" y="13"/>
              </a:cxn>
              <a:cxn ang="0">
                <a:pos x="13" y="23"/>
              </a:cxn>
              <a:cxn ang="0">
                <a:pos x="12" y="36"/>
              </a:cxn>
              <a:cxn ang="0">
                <a:pos x="13" y="54"/>
              </a:cxn>
              <a:cxn ang="0">
                <a:pos x="14" y="77"/>
              </a:cxn>
              <a:cxn ang="0">
                <a:pos x="4" y="77"/>
              </a:cxn>
              <a:cxn ang="0">
                <a:pos x="4" y="75"/>
              </a:cxn>
              <a:cxn ang="0">
                <a:pos x="3" y="69"/>
              </a:cxn>
              <a:cxn ang="0">
                <a:pos x="2" y="60"/>
              </a:cxn>
              <a:cxn ang="0">
                <a:pos x="0" y="48"/>
              </a:cxn>
              <a:cxn ang="0">
                <a:pos x="0" y="35"/>
              </a:cxn>
              <a:cxn ang="0">
                <a:pos x="0" y="22"/>
              </a:cxn>
              <a:cxn ang="0">
                <a:pos x="3" y="11"/>
              </a:cxn>
              <a:cxn ang="0">
                <a:pos x="6" y="0"/>
              </a:cxn>
              <a:cxn ang="0">
                <a:pos x="19" y="0"/>
              </a:cxn>
            </a:cxnLst>
            <a:rect l="0" t="0" r="r" b="b"/>
            <a:pathLst>
              <a:path w="19" h="77">
                <a:moveTo>
                  <a:pt x="19" y="0"/>
                </a:moveTo>
                <a:lnTo>
                  <a:pt x="19" y="1"/>
                </a:lnTo>
                <a:lnTo>
                  <a:pt x="18" y="2"/>
                </a:lnTo>
                <a:lnTo>
                  <a:pt x="17" y="7"/>
                </a:lnTo>
                <a:lnTo>
                  <a:pt x="14" y="13"/>
                </a:lnTo>
                <a:lnTo>
                  <a:pt x="13" y="23"/>
                </a:lnTo>
                <a:lnTo>
                  <a:pt x="12" y="36"/>
                </a:lnTo>
                <a:lnTo>
                  <a:pt x="13" y="54"/>
                </a:lnTo>
                <a:lnTo>
                  <a:pt x="14" y="77"/>
                </a:lnTo>
                <a:lnTo>
                  <a:pt x="4" y="77"/>
                </a:lnTo>
                <a:lnTo>
                  <a:pt x="4" y="75"/>
                </a:lnTo>
                <a:lnTo>
                  <a:pt x="3" y="69"/>
                </a:lnTo>
                <a:lnTo>
                  <a:pt x="2" y="60"/>
                </a:lnTo>
                <a:lnTo>
                  <a:pt x="0" y="48"/>
                </a:lnTo>
                <a:lnTo>
                  <a:pt x="0" y="35"/>
                </a:lnTo>
                <a:lnTo>
                  <a:pt x="0" y="22"/>
                </a:lnTo>
                <a:lnTo>
                  <a:pt x="3" y="11"/>
                </a:lnTo>
                <a:lnTo>
                  <a:pt x="6" y="0"/>
                </a:lnTo>
                <a:lnTo>
                  <a:pt x="19" y="0"/>
                </a:lnTo>
                <a:close/>
              </a:path>
            </a:pathLst>
          </a:custGeom>
          <a:solidFill>
            <a:srgbClr val="72C6FF"/>
          </a:solidFill>
          <a:ln w="9525">
            <a:noFill/>
            <a:round/>
            <a:headEnd/>
            <a:tailEnd/>
          </a:ln>
        </p:spPr>
        <p:txBody>
          <a:bodyPr>
            <a:prstTxWarp prst="textNoShape">
              <a:avLst/>
            </a:prstTxWarp>
          </a:bodyPr>
          <a:lstStyle/>
          <a:p>
            <a:endParaRPr lang="en-GB"/>
          </a:p>
        </p:txBody>
      </p:sp>
      <p:sp>
        <p:nvSpPr>
          <p:cNvPr id="188579" name="Freeform 163"/>
          <p:cNvSpPr>
            <a:spLocks/>
          </p:cNvSpPr>
          <p:nvPr/>
        </p:nvSpPr>
        <p:spPr bwMode="auto">
          <a:xfrm>
            <a:off x="1640960" y="3919630"/>
            <a:ext cx="23813" cy="101600"/>
          </a:xfrm>
          <a:custGeom>
            <a:avLst/>
            <a:gdLst/>
            <a:ahLst/>
            <a:cxnLst>
              <a:cxn ang="0">
                <a:pos x="15" y="0"/>
              </a:cxn>
              <a:cxn ang="0">
                <a:pos x="15" y="1"/>
              </a:cxn>
              <a:cxn ang="0">
                <a:pos x="14" y="2"/>
              </a:cxn>
              <a:cxn ang="0">
                <a:pos x="12" y="6"/>
              </a:cxn>
              <a:cxn ang="0">
                <a:pos x="11" y="12"/>
              </a:cxn>
              <a:cxn ang="0">
                <a:pos x="10" y="20"/>
              </a:cxn>
              <a:cxn ang="0">
                <a:pos x="9" y="30"/>
              </a:cxn>
              <a:cxn ang="0">
                <a:pos x="10" y="45"/>
              </a:cxn>
              <a:cxn ang="0">
                <a:pos x="11" y="64"/>
              </a:cxn>
              <a:cxn ang="0">
                <a:pos x="2" y="64"/>
              </a:cxn>
              <a:cxn ang="0">
                <a:pos x="2" y="62"/>
              </a:cxn>
              <a:cxn ang="0">
                <a:pos x="1" y="57"/>
              </a:cxn>
              <a:cxn ang="0">
                <a:pos x="0" y="49"/>
              </a:cxn>
              <a:cxn ang="0">
                <a:pos x="0" y="40"/>
              </a:cxn>
              <a:cxn ang="0">
                <a:pos x="0" y="29"/>
              </a:cxn>
              <a:cxn ang="0">
                <a:pos x="0" y="19"/>
              </a:cxn>
              <a:cxn ang="0">
                <a:pos x="1" y="8"/>
              </a:cxn>
              <a:cxn ang="0">
                <a:pos x="4" y="0"/>
              </a:cxn>
              <a:cxn ang="0">
                <a:pos x="15" y="0"/>
              </a:cxn>
            </a:cxnLst>
            <a:rect l="0" t="0" r="r" b="b"/>
            <a:pathLst>
              <a:path w="15" h="64">
                <a:moveTo>
                  <a:pt x="15" y="0"/>
                </a:moveTo>
                <a:lnTo>
                  <a:pt x="15" y="1"/>
                </a:lnTo>
                <a:lnTo>
                  <a:pt x="14" y="2"/>
                </a:lnTo>
                <a:lnTo>
                  <a:pt x="12" y="6"/>
                </a:lnTo>
                <a:lnTo>
                  <a:pt x="11" y="12"/>
                </a:lnTo>
                <a:lnTo>
                  <a:pt x="10" y="20"/>
                </a:lnTo>
                <a:lnTo>
                  <a:pt x="9" y="30"/>
                </a:lnTo>
                <a:lnTo>
                  <a:pt x="10" y="45"/>
                </a:lnTo>
                <a:lnTo>
                  <a:pt x="11" y="64"/>
                </a:lnTo>
                <a:lnTo>
                  <a:pt x="2" y="64"/>
                </a:lnTo>
                <a:lnTo>
                  <a:pt x="2" y="62"/>
                </a:lnTo>
                <a:lnTo>
                  <a:pt x="1" y="57"/>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prstTxWarp prst="textNoShape">
              <a:avLst/>
            </a:prstTxWarp>
          </a:bodyPr>
          <a:lstStyle/>
          <a:p>
            <a:endParaRPr lang="en-GB"/>
          </a:p>
        </p:txBody>
      </p:sp>
      <p:sp>
        <p:nvSpPr>
          <p:cNvPr id="188580" name="Freeform 164"/>
          <p:cNvSpPr>
            <a:spLocks/>
          </p:cNvSpPr>
          <p:nvPr/>
        </p:nvSpPr>
        <p:spPr bwMode="auto">
          <a:xfrm>
            <a:off x="1640960" y="3929155"/>
            <a:ext cx="19050" cy="80963"/>
          </a:xfrm>
          <a:custGeom>
            <a:avLst/>
            <a:gdLst/>
            <a:ahLst/>
            <a:cxnLst>
              <a:cxn ang="0">
                <a:pos x="12" y="1"/>
              </a:cxn>
              <a:cxn ang="0">
                <a:pos x="12" y="1"/>
              </a:cxn>
              <a:cxn ang="0">
                <a:pos x="11" y="2"/>
              </a:cxn>
              <a:cxn ang="0">
                <a:pos x="10" y="4"/>
              </a:cxn>
              <a:cxn ang="0">
                <a:pos x="9" y="9"/>
              </a:cxn>
              <a:cxn ang="0">
                <a:pos x="9" y="16"/>
              </a:cxn>
              <a:cxn ang="0">
                <a:pos x="8" y="24"/>
              </a:cxn>
              <a:cxn ang="0">
                <a:pos x="8" y="36"/>
              </a:cxn>
              <a:cxn ang="0">
                <a:pos x="9" y="51"/>
              </a:cxn>
              <a:cxn ang="0">
                <a:pos x="2" y="51"/>
              </a:cxn>
              <a:cxn ang="0">
                <a:pos x="2" y="50"/>
              </a:cxn>
              <a:cxn ang="0">
                <a:pos x="2" y="45"/>
              </a:cxn>
              <a:cxn ang="0">
                <a:pos x="1" y="39"/>
              </a:cxn>
              <a:cxn ang="0">
                <a:pos x="1" y="31"/>
              </a:cxn>
              <a:cxn ang="0">
                <a:pos x="0" y="23"/>
              </a:cxn>
              <a:cxn ang="0">
                <a:pos x="1" y="15"/>
              </a:cxn>
              <a:cxn ang="0">
                <a:pos x="2" y="7"/>
              </a:cxn>
              <a:cxn ang="0">
                <a:pos x="4" y="0"/>
              </a:cxn>
              <a:cxn ang="0">
                <a:pos x="12" y="1"/>
              </a:cxn>
            </a:cxnLst>
            <a:rect l="0" t="0" r="r" b="b"/>
            <a:pathLst>
              <a:path w="12" h="51">
                <a:moveTo>
                  <a:pt x="12" y="1"/>
                </a:moveTo>
                <a:lnTo>
                  <a:pt x="12" y="1"/>
                </a:lnTo>
                <a:lnTo>
                  <a:pt x="11" y="2"/>
                </a:lnTo>
                <a:lnTo>
                  <a:pt x="10" y="4"/>
                </a:lnTo>
                <a:lnTo>
                  <a:pt x="9" y="9"/>
                </a:lnTo>
                <a:lnTo>
                  <a:pt x="9" y="16"/>
                </a:lnTo>
                <a:lnTo>
                  <a:pt x="8" y="24"/>
                </a:lnTo>
                <a:lnTo>
                  <a:pt x="8" y="36"/>
                </a:lnTo>
                <a:lnTo>
                  <a:pt x="9" y="51"/>
                </a:lnTo>
                <a:lnTo>
                  <a:pt x="2" y="51"/>
                </a:lnTo>
                <a:lnTo>
                  <a:pt x="2" y="50"/>
                </a:lnTo>
                <a:lnTo>
                  <a:pt x="2" y="45"/>
                </a:lnTo>
                <a:lnTo>
                  <a:pt x="1" y="39"/>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prstTxWarp prst="textNoShape">
              <a:avLst/>
            </a:prstTxWarp>
          </a:bodyPr>
          <a:lstStyle/>
          <a:p>
            <a:endParaRPr lang="en-GB"/>
          </a:p>
        </p:txBody>
      </p:sp>
      <p:sp>
        <p:nvSpPr>
          <p:cNvPr id="188581" name="Freeform 165"/>
          <p:cNvSpPr>
            <a:spLocks/>
          </p:cNvSpPr>
          <p:nvPr/>
        </p:nvSpPr>
        <p:spPr bwMode="auto">
          <a:xfrm>
            <a:off x="1642548" y="3940268"/>
            <a:ext cx="14288" cy="58738"/>
          </a:xfrm>
          <a:custGeom>
            <a:avLst/>
            <a:gdLst/>
            <a:ahLst/>
            <a:cxnLst>
              <a:cxn ang="0">
                <a:pos x="9" y="0"/>
              </a:cxn>
              <a:cxn ang="0">
                <a:pos x="9" y="0"/>
              </a:cxn>
              <a:cxn ang="0">
                <a:pos x="8" y="1"/>
              </a:cxn>
              <a:cxn ang="0">
                <a:pos x="8" y="3"/>
              </a:cxn>
              <a:cxn ang="0">
                <a:pos x="7" y="6"/>
              </a:cxn>
              <a:cxn ang="0">
                <a:pos x="6" y="10"/>
              </a:cxn>
              <a:cxn ang="0">
                <a:pos x="6" y="17"/>
              </a:cxn>
              <a:cxn ang="0">
                <a:pos x="6" y="25"/>
              </a:cxn>
              <a:cxn ang="0">
                <a:pos x="7" y="37"/>
              </a:cxn>
              <a:cxn ang="0">
                <a:pos x="2" y="37"/>
              </a:cxn>
              <a:cxn ang="0">
                <a:pos x="1" y="36"/>
              </a:cxn>
              <a:cxn ang="0">
                <a:pos x="1" y="32"/>
              </a:cxn>
              <a:cxn ang="0">
                <a:pos x="1" y="28"/>
              </a:cxn>
              <a:cxn ang="0">
                <a:pos x="0" y="23"/>
              </a:cxn>
              <a:cxn ang="0">
                <a:pos x="0" y="16"/>
              </a:cxn>
              <a:cxn ang="0">
                <a:pos x="0" y="10"/>
              </a:cxn>
              <a:cxn ang="0">
                <a:pos x="1" y="4"/>
              </a:cxn>
              <a:cxn ang="0">
                <a:pos x="3" y="0"/>
              </a:cxn>
              <a:cxn ang="0">
                <a:pos x="9" y="0"/>
              </a:cxn>
            </a:cxnLst>
            <a:rect l="0" t="0" r="r" b="b"/>
            <a:pathLst>
              <a:path w="9" h="37">
                <a:moveTo>
                  <a:pt x="9" y="0"/>
                </a:moveTo>
                <a:lnTo>
                  <a:pt x="9" y="0"/>
                </a:lnTo>
                <a:lnTo>
                  <a:pt x="8" y="1"/>
                </a:lnTo>
                <a:lnTo>
                  <a:pt x="8" y="3"/>
                </a:lnTo>
                <a:lnTo>
                  <a:pt x="7" y="6"/>
                </a:lnTo>
                <a:lnTo>
                  <a:pt x="6" y="10"/>
                </a:lnTo>
                <a:lnTo>
                  <a:pt x="6" y="17"/>
                </a:lnTo>
                <a:lnTo>
                  <a:pt x="6" y="25"/>
                </a:lnTo>
                <a:lnTo>
                  <a:pt x="7" y="37"/>
                </a:lnTo>
                <a:lnTo>
                  <a:pt x="2" y="37"/>
                </a:lnTo>
                <a:lnTo>
                  <a:pt x="1" y="36"/>
                </a:lnTo>
                <a:lnTo>
                  <a:pt x="1" y="32"/>
                </a:lnTo>
                <a:lnTo>
                  <a:pt x="1" y="28"/>
                </a:lnTo>
                <a:lnTo>
                  <a:pt x="0" y="23"/>
                </a:lnTo>
                <a:lnTo>
                  <a:pt x="0" y="16"/>
                </a:lnTo>
                <a:lnTo>
                  <a:pt x="0" y="10"/>
                </a:lnTo>
                <a:lnTo>
                  <a:pt x="1" y="4"/>
                </a:lnTo>
                <a:lnTo>
                  <a:pt x="3" y="0"/>
                </a:lnTo>
                <a:lnTo>
                  <a:pt x="9" y="0"/>
                </a:lnTo>
                <a:close/>
              </a:path>
            </a:pathLst>
          </a:custGeom>
          <a:solidFill>
            <a:srgbClr val="BFFFFF"/>
          </a:solidFill>
          <a:ln w="9525">
            <a:noFill/>
            <a:round/>
            <a:headEnd/>
            <a:tailEnd/>
          </a:ln>
        </p:spPr>
        <p:txBody>
          <a:bodyPr>
            <a:prstTxWarp prst="textNoShape">
              <a:avLst/>
            </a:prstTxWarp>
          </a:bodyPr>
          <a:lstStyle/>
          <a:p>
            <a:endParaRPr lang="en-GB"/>
          </a:p>
        </p:txBody>
      </p:sp>
      <p:sp>
        <p:nvSpPr>
          <p:cNvPr id="188582" name="Rectangle 166"/>
          <p:cNvSpPr>
            <a:spLocks noChangeArrowheads="1"/>
          </p:cNvSpPr>
          <p:nvPr/>
        </p:nvSpPr>
        <p:spPr bwMode="auto">
          <a:xfrm>
            <a:off x="1447285" y="3924393"/>
            <a:ext cx="6350" cy="187325"/>
          </a:xfrm>
          <a:prstGeom prst="rect">
            <a:avLst/>
          </a:prstGeom>
          <a:solidFill>
            <a:srgbClr val="000000"/>
          </a:solidFill>
          <a:ln w="9525">
            <a:noFill/>
            <a:miter lim="800000"/>
            <a:headEnd/>
            <a:tailEnd/>
          </a:ln>
        </p:spPr>
        <p:txBody>
          <a:bodyPr>
            <a:prstTxWarp prst="textNoShape">
              <a:avLst/>
            </a:prstTxWarp>
          </a:bodyPr>
          <a:lstStyle/>
          <a:p>
            <a:endParaRPr lang="en-GB"/>
          </a:p>
        </p:txBody>
      </p:sp>
      <p:sp>
        <p:nvSpPr>
          <p:cNvPr id="188583" name="Freeform 167"/>
          <p:cNvSpPr>
            <a:spLocks/>
          </p:cNvSpPr>
          <p:nvPr/>
        </p:nvSpPr>
        <p:spPr bwMode="auto">
          <a:xfrm>
            <a:off x="1513960" y="3921218"/>
            <a:ext cx="73025" cy="87313"/>
          </a:xfrm>
          <a:custGeom>
            <a:avLst/>
            <a:gdLst/>
            <a:ahLst/>
            <a:cxnLst>
              <a:cxn ang="0">
                <a:pos x="4" y="6"/>
              </a:cxn>
              <a:cxn ang="0">
                <a:pos x="4" y="7"/>
              </a:cxn>
              <a:cxn ang="0">
                <a:pos x="3" y="9"/>
              </a:cxn>
              <a:cxn ang="0">
                <a:pos x="1" y="14"/>
              </a:cxn>
              <a:cxn ang="0">
                <a:pos x="0" y="21"/>
              </a:cxn>
              <a:cxn ang="0">
                <a:pos x="0" y="28"/>
              </a:cxn>
              <a:cxn ang="0">
                <a:pos x="0" y="36"/>
              </a:cxn>
              <a:cxn ang="0">
                <a:pos x="0" y="46"/>
              </a:cxn>
              <a:cxn ang="0">
                <a:pos x="3" y="55"/>
              </a:cxn>
              <a:cxn ang="0">
                <a:pos x="3" y="55"/>
              </a:cxn>
              <a:cxn ang="0">
                <a:pos x="3" y="54"/>
              </a:cxn>
              <a:cxn ang="0">
                <a:pos x="3" y="51"/>
              </a:cxn>
              <a:cxn ang="0">
                <a:pos x="3" y="49"/>
              </a:cxn>
              <a:cxn ang="0">
                <a:pos x="3" y="46"/>
              </a:cxn>
              <a:cxn ang="0">
                <a:pos x="4" y="43"/>
              </a:cxn>
              <a:cxn ang="0">
                <a:pos x="4" y="39"/>
              </a:cxn>
              <a:cxn ang="0">
                <a:pos x="5" y="35"/>
              </a:cxn>
              <a:cxn ang="0">
                <a:pos x="6" y="32"/>
              </a:cxn>
              <a:cxn ang="0">
                <a:pos x="7" y="28"/>
              </a:cxn>
              <a:cxn ang="0">
                <a:pos x="8" y="25"/>
              </a:cxn>
              <a:cxn ang="0">
                <a:pos x="11" y="21"/>
              </a:cxn>
              <a:cxn ang="0">
                <a:pos x="14" y="19"/>
              </a:cxn>
              <a:cxn ang="0">
                <a:pos x="17" y="16"/>
              </a:cxn>
              <a:cxn ang="0">
                <a:pos x="21" y="15"/>
              </a:cxn>
              <a:cxn ang="0">
                <a:pos x="26" y="14"/>
              </a:cxn>
              <a:cxn ang="0">
                <a:pos x="26" y="13"/>
              </a:cxn>
              <a:cxn ang="0">
                <a:pos x="26" y="13"/>
              </a:cxn>
              <a:cxn ang="0">
                <a:pos x="28" y="12"/>
              </a:cxn>
              <a:cxn ang="0">
                <a:pos x="29" y="11"/>
              </a:cxn>
              <a:cxn ang="0">
                <a:pos x="33" y="9"/>
              </a:cxn>
              <a:cxn ang="0">
                <a:pos x="36" y="7"/>
              </a:cxn>
              <a:cxn ang="0">
                <a:pos x="41" y="5"/>
              </a:cxn>
              <a:cxn ang="0">
                <a:pos x="46" y="2"/>
              </a:cxn>
              <a:cxn ang="0">
                <a:pos x="46" y="2"/>
              </a:cxn>
              <a:cxn ang="0">
                <a:pos x="45" y="2"/>
              </a:cxn>
              <a:cxn ang="0">
                <a:pos x="43" y="2"/>
              </a:cxn>
              <a:cxn ang="0">
                <a:pos x="42" y="2"/>
              </a:cxn>
              <a:cxn ang="0">
                <a:pos x="40" y="1"/>
              </a:cxn>
              <a:cxn ang="0">
                <a:pos x="38" y="1"/>
              </a:cxn>
              <a:cxn ang="0">
                <a:pos x="35" y="1"/>
              </a:cxn>
              <a:cxn ang="0">
                <a:pos x="32" y="1"/>
              </a:cxn>
              <a:cxn ang="0">
                <a:pos x="28" y="0"/>
              </a:cxn>
              <a:cxn ang="0">
                <a:pos x="26" y="1"/>
              </a:cxn>
              <a:cxn ang="0">
                <a:pos x="22" y="1"/>
              </a:cxn>
              <a:cxn ang="0">
                <a:pos x="19" y="1"/>
              </a:cxn>
              <a:cxn ang="0">
                <a:pos x="14" y="2"/>
              </a:cxn>
              <a:cxn ang="0">
                <a:pos x="11" y="2"/>
              </a:cxn>
              <a:cxn ang="0">
                <a:pos x="7" y="4"/>
              </a:cxn>
              <a:cxn ang="0">
                <a:pos x="4" y="6"/>
              </a:cxn>
            </a:cxnLst>
            <a:rect l="0" t="0" r="r" b="b"/>
            <a:pathLst>
              <a:path w="46" h="55">
                <a:moveTo>
                  <a:pt x="4" y="6"/>
                </a:moveTo>
                <a:lnTo>
                  <a:pt x="4" y="7"/>
                </a:lnTo>
                <a:lnTo>
                  <a:pt x="3" y="9"/>
                </a:lnTo>
                <a:lnTo>
                  <a:pt x="1" y="14"/>
                </a:lnTo>
                <a:lnTo>
                  <a:pt x="0" y="21"/>
                </a:lnTo>
                <a:lnTo>
                  <a:pt x="0" y="28"/>
                </a:lnTo>
                <a:lnTo>
                  <a:pt x="0" y="36"/>
                </a:lnTo>
                <a:lnTo>
                  <a:pt x="0" y="46"/>
                </a:lnTo>
                <a:lnTo>
                  <a:pt x="3" y="55"/>
                </a:lnTo>
                <a:lnTo>
                  <a:pt x="3" y="55"/>
                </a:lnTo>
                <a:lnTo>
                  <a:pt x="3" y="54"/>
                </a:lnTo>
                <a:lnTo>
                  <a:pt x="3" y="51"/>
                </a:lnTo>
                <a:lnTo>
                  <a:pt x="3" y="49"/>
                </a:lnTo>
                <a:lnTo>
                  <a:pt x="3" y="46"/>
                </a:lnTo>
                <a:lnTo>
                  <a:pt x="4" y="43"/>
                </a:lnTo>
                <a:lnTo>
                  <a:pt x="4" y="39"/>
                </a:lnTo>
                <a:lnTo>
                  <a:pt x="5" y="35"/>
                </a:lnTo>
                <a:lnTo>
                  <a:pt x="6" y="32"/>
                </a:lnTo>
                <a:lnTo>
                  <a:pt x="7" y="28"/>
                </a:lnTo>
                <a:lnTo>
                  <a:pt x="8" y="25"/>
                </a:lnTo>
                <a:lnTo>
                  <a:pt x="11" y="21"/>
                </a:lnTo>
                <a:lnTo>
                  <a:pt x="14" y="19"/>
                </a:lnTo>
                <a:lnTo>
                  <a:pt x="17" y="16"/>
                </a:lnTo>
                <a:lnTo>
                  <a:pt x="21" y="15"/>
                </a:lnTo>
                <a:lnTo>
                  <a:pt x="26" y="14"/>
                </a:lnTo>
                <a:lnTo>
                  <a:pt x="26" y="13"/>
                </a:lnTo>
                <a:lnTo>
                  <a:pt x="26" y="13"/>
                </a:lnTo>
                <a:lnTo>
                  <a:pt x="28" y="12"/>
                </a:lnTo>
                <a:lnTo>
                  <a:pt x="29" y="11"/>
                </a:lnTo>
                <a:lnTo>
                  <a:pt x="33" y="9"/>
                </a:lnTo>
                <a:lnTo>
                  <a:pt x="36" y="7"/>
                </a:lnTo>
                <a:lnTo>
                  <a:pt x="41" y="5"/>
                </a:lnTo>
                <a:lnTo>
                  <a:pt x="46" y="2"/>
                </a:lnTo>
                <a:lnTo>
                  <a:pt x="46" y="2"/>
                </a:lnTo>
                <a:lnTo>
                  <a:pt x="45" y="2"/>
                </a:lnTo>
                <a:lnTo>
                  <a:pt x="43" y="2"/>
                </a:lnTo>
                <a:lnTo>
                  <a:pt x="42" y="2"/>
                </a:lnTo>
                <a:lnTo>
                  <a:pt x="40" y="1"/>
                </a:lnTo>
                <a:lnTo>
                  <a:pt x="38" y="1"/>
                </a:lnTo>
                <a:lnTo>
                  <a:pt x="35" y="1"/>
                </a:lnTo>
                <a:lnTo>
                  <a:pt x="32" y="1"/>
                </a:lnTo>
                <a:lnTo>
                  <a:pt x="28" y="0"/>
                </a:lnTo>
                <a:lnTo>
                  <a:pt x="26" y="1"/>
                </a:lnTo>
                <a:lnTo>
                  <a:pt x="22" y="1"/>
                </a:lnTo>
                <a:lnTo>
                  <a:pt x="19" y="1"/>
                </a:lnTo>
                <a:lnTo>
                  <a:pt x="14" y="2"/>
                </a:lnTo>
                <a:lnTo>
                  <a:pt x="11" y="2"/>
                </a:lnTo>
                <a:lnTo>
                  <a:pt x="7" y="4"/>
                </a:lnTo>
                <a:lnTo>
                  <a:pt x="4" y="6"/>
                </a:lnTo>
                <a:close/>
              </a:path>
            </a:pathLst>
          </a:custGeom>
          <a:solidFill>
            <a:srgbClr val="999999"/>
          </a:solidFill>
          <a:ln w="9525">
            <a:noFill/>
            <a:round/>
            <a:headEnd/>
            <a:tailEnd/>
          </a:ln>
        </p:spPr>
        <p:txBody>
          <a:bodyPr>
            <a:prstTxWarp prst="textNoShape">
              <a:avLst/>
            </a:prstTxWarp>
          </a:bodyPr>
          <a:lstStyle/>
          <a:p>
            <a:endParaRPr lang="en-GB"/>
          </a:p>
        </p:txBody>
      </p:sp>
      <p:sp>
        <p:nvSpPr>
          <p:cNvPr id="188584" name="Freeform 168"/>
          <p:cNvSpPr>
            <a:spLocks/>
          </p:cNvSpPr>
          <p:nvPr/>
        </p:nvSpPr>
        <p:spPr bwMode="auto">
          <a:xfrm>
            <a:off x="1412360" y="3986305"/>
            <a:ext cx="58738" cy="15875"/>
          </a:xfrm>
          <a:custGeom>
            <a:avLst/>
            <a:gdLst/>
            <a:ahLst/>
            <a:cxnLst>
              <a:cxn ang="0">
                <a:pos x="0" y="7"/>
              </a:cxn>
              <a:cxn ang="0">
                <a:pos x="0" y="7"/>
              </a:cxn>
              <a:cxn ang="0">
                <a:pos x="0" y="6"/>
              </a:cxn>
              <a:cxn ang="0">
                <a:pos x="1" y="6"/>
              </a:cxn>
              <a:cxn ang="0">
                <a:pos x="1" y="5"/>
              </a:cxn>
              <a:cxn ang="0">
                <a:pos x="2" y="3"/>
              </a:cxn>
              <a:cxn ang="0">
                <a:pos x="4" y="3"/>
              </a:cxn>
              <a:cxn ang="0">
                <a:pos x="5" y="2"/>
              </a:cxn>
              <a:cxn ang="0">
                <a:pos x="7" y="1"/>
              </a:cxn>
              <a:cxn ang="0">
                <a:pos x="9" y="1"/>
              </a:cxn>
              <a:cxn ang="0">
                <a:pos x="12" y="0"/>
              </a:cxn>
              <a:cxn ang="0">
                <a:pos x="15" y="0"/>
              </a:cxn>
              <a:cxn ang="0">
                <a:pos x="19" y="0"/>
              </a:cxn>
              <a:cxn ang="0">
                <a:pos x="22" y="0"/>
              </a:cxn>
              <a:cxn ang="0">
                <a:pos x="27" y="1"/>
              </a:cxn>
              <a:cxn ang="0">
                <a:pos x="32" y="2"/>
              </a:cxn>
              <a:cxn ang="0">
                <a:pos x="37" y="3"/>
              </a:cxn>
              <a:cxn ang="0">
                <a:pos x="37" y="6"/>
              </a:cxn>
              <a:cxn ang="0">
                <a:pos x="36" y="6"/>
              </a:cxn>
              <a:cxn ang="0">
                <a:pos x="36" y="6"/>
              </a:cxn>
              <a:cxn ang="0">
                <a:pos x="34" y="5"/>
              </a:cxn>
              <a:cxn ang="0">
                <a:pos x="33" y="5"/>
              </a:cxn>
              <a:cxn ang="0">
                <a:pos x="30" y="3"/>
              </a:cxn>
              <a:cxn ang="0">
                <a:pos x="28" y="3"/>
              </a:cxn>
              <a:cxn ang="0">
                <a:pos x="25" y="3"/>
              </a:cxn>
              <a:cxn ang="0">
                <a:pos x="22" y="2"/>
              </a:cxn>
              <a:cxn ang="0">
                <a:pos x="19" y="2"/>
              </a:cxn>
              <a:cxn ang="0">
                <a:pos x="15" y="2"/>
              </a:cxn>
              <a:cxn ang="0">
                <a:pos x="13" y="3"/>
              </a:cxn>
              <a:cxn ang="0">
                <a:pos x="9" y="3"/>
              </a:cxn>
              <a:cxn ang="0">
                <a:pos x="7" y="5"/>
              </a:cxn>
              <a:cxn ang="0">
                <a:pos x="5" y="6"/>
              </a:cxn>
              <a:cxn ang="0">
                <a:pos x="2" y="8"/>
              </a:cxn>
              <a:cxn ang="0">
                <a:pos x="0" y="10"/>
              </a:cxn>
              <a:cxn ang="0">
                <a:pos x="0" y="7"/>
              </a:cxn>
            </a:cxnLst>
            <a:rect l="0" t="0" r="r" b="b"/>
            <a:pathLst>
              <a:path w="37" h="10">
                <a:moveTo>
                  <a:pt x="0" y="7"/>
                </a:moveTo>
                <a:lnTo>
                  <a:pt x="0" y="7"/>
                </a:lnTo>
                <a:lnTo>
                  <a:pt x="0" y="6"/>
                </a:lnTo>
                <a:lnTo>
                  <a:pt x="1" y="6"/>
                </a:lnTo>
                <a:lnTo>
                  <a:pt x="1" y="5"/>
                </a:lnTo>
                <a:lnTo>
                  <a:pt x="2" y="3"/>
                </a:lnTo>
                <a:lnTo>
                  <a:pt x="4" y="3"/>
                </a:lnTo>
                <a:lnTo>
                  <a:pt x="5" y="2"/>
                </a:lnTo>
                <a:lnTo>
                  <a:pt x="7" y="1"/>
                </a:lnTo>
                <a:lnTo>
                  <a:pt x="9" y="1"/>
                </a:lnTo>
                <a:lnTo>
                  <a:pt x="12" y="0"/>
                </a:lnTo>
                <a:lnTo>
                  <a:pt x="15" y="0"/>
                </a:lnTo>
                <a:lnTo>
                  <a:pt x="19" y="0"/>
                </a:lnTo>
                <a:lnTo>
                  <a:pt x="22" y="0"/>
                </a:lnTo>
                <a:lnTo>
                  <a:pt x="27" y="1"/>
                </a:lnTo>
                <a:lnTo>
                  <a:pt x="32" y="2"/>
                </a:lnTo>
                <a:lnTo>
                  <a:pt x="37" y="3"/>
                </a:lnTo>
                <a:lnTo>
                  <a:pt x="37" y="6"/>
                </a:lnTo>
                <a:lnTo>
                  <a:pt x="36" y="6"/>
                </a:lnTo>
                <a:lnTo>
                  <a:pt x="36" y="6"/>
                </a:lnTo>
                <a:lnTo>
                  <a:pt x="34" y="5"/>
                </a:lnTo>
                <a:lnTo>
                  <a:pt x="33" y="5"/>
                </a:lnTo>
                <a:lnTo>
                  <a:pt x="30" y="3"/>
                </a:lnTo>
                <a:lnTo>
                  <a:pt x="28" y="3"/>
                </a:lnTo>
                <a:lnTo>
                  <a:pt x="25" y="3"/>
                </a:lnTo>
                <a:lnTo>
                  <a:pt x="22" y="2"/>
                </a:lnTo>
                <a:lnTo>
                  <a:pt x="19" y="2"/>
                </a:lnTo>
                <a:lnTo>
                  <a:pt x="15" y="2"/>
                </a:lnTo>
                <a:lnTo>
                  <a:pt x="13" y="3"/>
                </a:lnTo>
                <a:lnTo>
                  <a:pt x="9" y="3"/>
                </a:lnTo>
                <a:lnTo>
                  <a:pt x="7" y="5"/>
                </a:lnTo>
                <a:lnTo>
                  <a:pt x="5" y="6"/>
                </a:lnTo>
                <a:lnTo>
                  <a:pt x="2" y="8"/>
                </a:lnTo>
                <a:lnTo>
                  <a:pt x="0" y="10"/>
                </a:lnTo>
                <a:lnTo>
                  <a:pt x="0" y="7"/>
                </a:lnTo>
                <a:close/>
              </a:path>
            </a:pathLst>
          </a:custGeom>
          <a:solidFill>
            <a:srgbClr val="000000"/>
          </a:solidFill>
          <a:ln w="9525">
            <a:noFill/>
            <a:round/>
            <a:headEnd/>
            <a:tailEnd/>
          </a:ln>
        </p:spPr>
        <p:txBody>
          <a:bodyPr>
            <a:prstTxWarp prst="textNoShape">
              <a:avLst/>
            </a:prstTxWarp>
          </a:bodyPr>
          <a:lstStyle/>
          <a:p>
            <a:endParaRPr lang="en-GB"/>
          </a:p>
        </p:txBody>
      </p:sp>
      <p:sp>
        <p:nvSpPr>
          <p:cNvPr id="188585" name="Freeform 169"/>
          <p:cNvSpPr>
            <a:spLocks/>
          </p:cNvSpPr>
          <p:nvPr/>
        </p:nvSpPr>
        <p:spPr bwMode="auto">
          <a:xfrm>
            <a:off x="1412360" y="3946618"/>
            <a:ext cx="58738" cy="17463"/>
          </a:xfrm>
          <a:custGeom>
            <a:avLst/>
            <a:gdLst/>
            <a:ahLst/>
            <a:cxnLst>
              <a:cxn ang="0">
                <a:pos x="0" y="7"/>
              </a:cxn>
              <a:cxn ang="0">
                <a:pos x="0" y="7"/>
              </a:cxn>
              <a:cxn ang="0">
                <a:pos x="0" y="6"/>
              </a:cxn>
              <a:cxn ang="0">
                <a:pos x="1" y="6"/>
              </a:cxn>
              <a:cxn ang="0">
                <a:pos x="1" y="5"/>
              </a:cxn>
              <a:cxn ang="0">
                <a:pos x="2" y="4"/>
              </a:cxn>
              <a:cxn ang="0">
                <a:pos x="4" y="4"/>
              </a:cxn>
              <a:cxn ang="0">
                <a:pos x="5" y="3"/>
              </a:cxn>
              <a:cxn ang="0">
                <a:pos x="7" y="2"/>
              </a:cxn>
              <a:cxn ang="0">
                <a:pos x="9" y="2"/>
              </a:cxn>
              <a:cxn ang="0">
                <a:pos x="12" y="0"/>
              </a:cxn>
              <a:cxn ang="0">
                <a:pos x="15" y="0"/>
              </a:cxn>
              <a:cxn ang="0">
                <a:pos x="19" y="0"/>
              </a:cxn>
              <a:cxn ang="0">
                <a:pos x="22" y="0"/>
              </a:cxn>
              <a:cxn ang="0">
                <a:pos x="27" y="2"/>
              </a:cxn>
              <a:cxn ang="0">
                <a:pos x="32" y="3"/>
              </a:cxn>
              <a:cxn ang="0">
                <a:pos x="37" y="4"/>
              </a:cxn>
              <a:cxn ang="0">
                <a:pos x="37" y="6"/>
              </a:cxn>
              <a:cxn ang="0">
                <a:pos x="36" y="6"/>
              </a:cxn>
              <a:cxn ang="0">
                <a:pos x="36" y="6"/>
              </a:cxn>
              <a:cxn ang="0">
                <a:pos x="34" y="5"/>
              </a:cxn>
              <a:cxn ang="0">
                <a:pos x="33" y="5"/>
              </a:cxn>
              <a:cxn ang="0">
                <a:pos x="30" y="5"/>
              </a:cxn>
              <a:cxn ang="0">
                <a:pos x="28" y="4"/>
              </a:cxn>
              <a:cxn ang="0">
                <a:pos x="25" y="4"/>
              </a:cxn>
              <a:cxn ang="0">
                <a:pos x="22" y="3"/>
              </a:cxn>
              <a:cxn ang="0">
                <a:pos x="19" y="3"/>
              </a:cxn>
              <a:cxn ang="0">
                <a:pos x="15" y="3"/>
              </a:cxn>
              <a:cxn ang="0">
                <a:pos x="13" y="4"/>
              </a:cxn>
              <a:cxn ang="0">
                <a:pos x="9" y="4"/>
              </a:cxn>
              <a:cxn ang="0">
                <a:pos x="7" y="5"/>
              </a:cxn>
              <a:cxn ang="0">
                <a:pos x="5" y="6"/>
              </a:cxn>
              <a:cxn ang="0">
                <a:pos x="2" y="9"/>
              </a:cxn>
              <a:cxn ang="0">
                <a:pos x="0" y="11"/>
              </a:cxn>
              <a:cxn ang="0">
                <a:pos x="0" y="7"/>
              </a:cxn>
            </a:cxnLst>
            <a:rect l="0" t="0" r="r" b="b"/>
            <a:pathLst>
              <a:path w="37" h="11">
                <a:moveTo>
                  <a:pt x="0" y="7"/>
                </a:moveTo>
                <a:lnTo>
                  <a:pt x="0" y="7"/>
                </a:lnTo>
                <a:lnTo>
                  <a:pt x="0" y="6"/>
                </a:lnTo>
                <a:lnTo>
                  <a:pt x="1" y="6"/>
                </a:lnTo>
                <a:lnTo>
                  <a:pt x="1" y="5"/>
                </a:lnTo>
                <a:lnTo>
                  <a:pt x="2" y="4"/>
                </a:lnTo>
                <a:lnTo>
                  <a:pt x="4" y="4"/>
                </a:lnTo>
                <a:lnTo>
                  <a:pt x="5" y="3"/>
                </a:lnTo>
                <a:lnTo>
                  <a:pt x="7" y="2"/>
                </a:lnTo>
                <a:lnTo>
                  <a:pt x="9" y="2"/>
                </a:lnTo>
                <a:lnTo>
                  <a:pt x="12" y="0"/>
                </a:lnTo>
                <a:lnTo>
                  <a:pt x="15" y="0"/>
                </a:lnTo>
                <a:lnTo>
                  <a:pt x="19" y="0"/>
                </a:lnTo>
                <a:lnTo>
                  <a:pt x="22" y="0"/>
                </a:lnTo>
                <a:lnTo>
                  <a:pt x="27" y="2"/>
                </a:lnTo>
                <a:lnTo>
                  <a:pt x="32" y="3"/>
                </a:lnTo>
                <a:lnTo>
                  <a:pt x="37" y="4"/>
                </a:lnTo>
                <a:lnTo>
                  <a:pt x="37" y="6"/>
                </a:lnTo>
                <a:lnTo>
                  <a:pt x="36" y="6"/>
                </a:lnTo>
                <a:lnTo>
                  <a:pt x="36" y="6"/>
                </a:lnTo>
                <a:lnTo>
                  <a:pt x="34" y="5"/>
                </a:lnTo>
                <a:lnTo>
                  <a:pt x="33" y="5"/>
                </a:lnTo>
                <a:lnTo>
                  <a:pt x="30" y="5"/>
                </a:lnTo>
                <a:lnTo>
                  <a:pt x="28" y="4"/>
                </a:lnTo>
                <a:lnTo>
                  <a:pt x="25" y="4"/>
                </a:lnTo>
                <a:lnTo>
                  <a:pt x="22" y="3"/>
                </a:lnTo>
                <a:lnTo>
                  <a:pt x="19" y="3"/>
                </a:lnTo>
                <a:lnTo>
                  <a:pt x="15" y="3"/>
                </a:lnTo>
                <a:lnTo>
                  <a:pt x="13" y="4"/>
                </a:lnTo>
                <a:lnTo>
                  <a:pt x="9" y="4"/>
                </a:lnTo>
                <a:lnTo>
                  <a:pt x="7" y="5"/>
                </a:lnTo>
                <a:lnTo>
                  <a:pt x="5" y="6"/>
                </a:lnTo>
                <a:lnTo>
                  <a:pt x="2" y="9"/>
                </a:lnTo>
                <a:lnTo>
                  <a:pt x="0" y="11"/>
                </a:lnTo>
                <a:lnTo>
                  <a:pt x="0" y="7"/>
                </a:lnTo>
                <a:close/>
              </a:path>
            </a:pathLst>
          </a:custGeom>
          <a:solidFill>
            <a:srgbClr val="000000"/>
          </a:solidFill>
          <a:ln w="9525">
            <a:noFill/>
            <a:round/>
            <a:headEnd/>
            <a:tailEnd/>
          </a:ln>
        </p:spPr>
        <p:txBody>
          <a:bodyPr>
            <a:prstTxWarp prst="textNoShape">
              <a:avLst/>
            </a:prstTxWarp>
          </a:bodyPr>
          <a:lstStyle/>
          <a:p>
            <a:endParaRPr lang="en-GB"/>
          </a:p>
        </p:txBody>
      </p:sp>
      <p:sp>
        <p:nvSpPr>
          <p:cNvPr id="188586" name="Freeform 170"/>
          <p:cNvSpPr>
            <a:spLocks/>
          </p:cNvSpPr>
          <p:nvPr/>
        </p:nvSpPr>
        <p:spPr bwMode="auto">
          <a:xfrm>
            <a:off x="1467923" y="3929155"/>
            <a:ext cx="96838" cy="179388"/>
          </a:xfrm>
          <a:custGeom>
            <a:avLst/>
            <a:gdLst/>
            <a:ahLst/>
            <a:cxnLst>
              <a:cxn ang="0">
                <a:pos x="0" y="0"/>
              </a:cxn>
              <a:cxn ang="0">
                <a:pos x="0" y="110"/>
              </a:cxn>
              <a:cxn ang="0">
                <a:pos x="19" y="113"/>
              </a:cxn>
              <a:cxn ang="0">
                <a:pos x="18" y="98"/>
              </a:cxn>
              <a:cxn ang="0">
                <a:pos x="61" y="105"/>
              </a:cxn>
              <a:cxn ang="0">
                <a:pos x="61" y="99"/>
              </a:cxn>
              <a:cxn ang="0">
                <a:pos x="30" y="96"/>
              </a:cxn>
              <a:cxn ang="0">
                <a:pos x="29" y="83"/>
              </a:cxn>
              <a:cxn ang="0">
                <a:pos x="9" y="83"/>
              </a:cxn>
              <a:cxn ang="0">
                <a:pos x="8" y="80"/>
              </a:cxn>
              <a:cxn ang="0">
                <a:pos x="7" y="76"/>
              </a:cxn>
              <a:cxn ang="0">
                <a:pos x="6" y="69"/>
              </a:cxn>
              <a:cxn ang="0">
                <a:pos x="4" y="59"/>
              </a:cxn>
              <a:cxn ang="0">
                <a:pos x="2" y="48"/>
              </a:cxn>
              <a:cxn ang="0">
                <a:pos x="1" y="34"/>
              </a:cxn>
              <a:cxn ang="0">
                <a:pos x="2" y="20"/>
              </a:cxn>
              <a:cxn ang="0">
                <a:pos x="6" y="3"/>
              </a:cxn>
              <a:cxn ang="0">
                <a:pos x="0" y="0"/>
              </a:cxn>
            </a:cxnLst>
            <a:rect l="0" t="0" r="r" b="b"/>
            <a:pathLst>
              <a:path w="61" h="113">
                <a:moveTo>
                  <a:pt x="0" y="0"/>
                </a:moveTo>
                <a:lnTo>
                  <a:pt x="0" y="110"/>
                </a:lnTo>
                <a:lnTo>
                  <a:pt x="19" y="113"/>
                </a:lnTo>
                <a:lnTo>
                  <a:pt x="18" y="98"/>
                </a:lnTo>
                <a:lnTo>
                  <a:pt x="61" y="105"/>
                </a:lnTo>
                <a:lnTo>
                  <a:pt x="61" y="99"/>
                </a:lnTo>
                <a:lnTo>
                  <a:pt x="30" y="96"/>
                </a:lnTo>
                <a:lnTo>
                  <a:pt x="29" y="83"/>
                </a:lnTo>
                <a:lnTo>
                  <a:pt x="9" y="83"/>
                </a:lnTo>
                <a:lnTo>
                  <a:pt x="8" y="80"/>
                </a:lnTo>
                <a:lnTo>
                  <a:pt x="7" y="76"/>
                </a:lnTo>
                <a:lnTo>
                  <a:pt x="6" y="69"/>
                </a:lnTo>
                <a:lnTo>
                  <a:pt x="4" y="59"/>
                </a:lnTo>
                <a:lnTo>
                  <a:pt x="2" y="48"/>
                </a:lnTo>
                <a:lnTo>
                  <a:pt x="1" y="34"/>
                </a:lnTo>
                <a:lnTo>
                  <a:pt x="2" y="20"/>
                </a:lnTo>
                <a:lnTo>
                  <a:pt x="6" y="3"/>
                </a:lnTo>
                <a:lnTo>
                  <a:pt x="0" y="0"/>
                </a:lnTo>
                <a:close/>
              </a:path>
            </a:pathLst>
          </a:custGeom>
          <a:solidFill>
            <a:srgbClr val="001999"/>
          </a:solidFill>
          <a:ln w="9525">
            <a:noFill/>
            <a:round/>
            <a:headEnd/>
            <a:tailEnd/>
          </a:ln>
        </p:spPr>
        <p:txBody>
          <a:bodyPr>
            <a:prstTxWarp prst="textNoShape">
              <a:avLst/>
            </a:prstTxWarp>
          </a:bodyPr>
          <a:lstStyle/>
          <a:p>
            <a:endParaRPr lang="en-GB"/>
          </a:p>
        </p:txBody>
      </p:sp>
      <p:sp>
        <p:nvSpPr>
          <p:cNvPr id="188587" name="Freeform 171"/>
          <p:cNvSpPr>
            <a:spLocks/>
          </p:cNvSpPr>
          <p:nvPr/>
        </p:nvSpPr>
        <p:spPr bwMode="auto">
          <a:xfrm>
            <a:off x="1515548" y="3887880"/>
            <a:ext cx="125413" cy="23813"/>
          </a:xfrm>
          <a:custGeom>
            <a:avLst/>
            <a:gdLst/>
            <a:ahLst/>
            <a:cxnLst>
              <a:cxn ang="0">
                <a:pos x="0" y="15"/>
              </a:cxn>
              <a:cxn ang="0">
                <a:pos x="0" y="15"/>
              </a:cxn>
              <a:cxn ang="0">
                <a:pos x="3" y="14"/>
              </a:cxn>
              <a:cxn ang="0">
                <a:pos x="4" y="14"/>
              </a:cxn>
              <a:cxn ang="0">
                <a:pos x="7" y="13"/>
              </a:cxn>
              <a:cxn ang="0">
                <a:pos x="11" y="12"/>
              </a:cxn>
              <a:cxn ang="0">
                <a:pos x="14" y="11"/>
              </a:cxn>
              <a:cxn ang="0">
                <a:pos x="19" y="9"/>
              </a:cxn>
              <a:cxn ang="0">
                <a:pos x="24" y="8"/>
              </a:cxn>
              <a:cxn ang="0">
                <a:pos x="30" y="8"/>
              </a:cxn>
              <a:cxn ang="0">
                <a:pos x="35" y="7"/>
              </a:cxn>
              <a:cxn ang="0">
                <a:pos x="42" y="7"/>
              </a:cxn>
              <a:cxn ang="0">
                <a:pos x="48" y="6"/>
              </a:cxn>
              <a:cxn ang="0">
                <a:pos x="55" y="7"/>
              </a:cxn>
              <a:cxn ang="0">
                <a:pos x="62" y="7"/>
              </a:cxn>
              <a:cxn ang="0">
                <a:pos x="69" y="8"/>
              </a:cxn>
              <a:cxn ang="0">
                <a:pos x="76" y="9"/>
              </a:cxn>
              <a:cxn ang="0">
                <a:pos x="79" y="0"/>
              </a:cxn>
              <a:cxn ang="0">
                <a:pos x="79" y="0"/>
              </a:cxn>
              <a:cxn ang="0">
                <a:pos x="76" y="0"/>
              </a:cxn>
              <a:cxn ang="0">
                <a:pos x="74" y="0"/>
              </a:cxn>
              <a:cxn ang="0">
                <a:pos x="70" y="0"/>
              </a:cxn>
              <a:cxn ang="0">
                <a:pos x="66" y="0"/>
              </a:cxn>
              <a:cxn ang="0">
                <a:pos x="61" y="0"/>
              </a:cxn>
              <a:cxn ang="0">
                <a:pos x="56" y="0"/>
              </a:cxn>
              <a:cxn ang="0">
                <a:pos x="51" y="1"/>
              </a:cxn>
              <a:cxn ang="0">
                <a:pos x="44" y="1"/>
              </a:cxn>
              <a:cxn ang="0">
                <a:pos x="38" y="1"/>
              </a:cxn>
              <a:cxn ang="0">
                <a:pos x="31" y="2"/>
              </a:cxn>
              <a:cxn ang="0">
                <a:pos x="25" y="4"/>
              </a:cxn>
              <a:cxn ang="0">
                <a:pos x="18" y="5"/>
              </a:cxn>
              <a:cxn ang="0">
                <a:pos x="12" y="6"/>
              </a:cxn>
              <a:cxn ang="0">
                <a:pos x="6" y="7"/>
              </a:cxn>
              <a:cxn ang="0">
                <a:pos x="0" y="8"/>
              </a:cxn>
              <a:cxn ang="0">
                <a:pos x="0" y="15"/>
              </a:cxn>
            </a:cxnLst>
            <a:rect l="0" t="0" r="r" b="b"/>
            <a:pathLst>
              <a:path w="79" h="15">
                <a:moveTo>
                  <a:pt x="0" y="15"/>
                </a:moveTo>
                <a:lnTo>
                  <a:pt x="0" y="15"/>
                </a:lnTo>
                <a:lnTo>
                  <a:pt x="3" y="14"/>
                </a:lnTo>
                <a:lnTo>
                  <a:pt x="4" y="14"/>
                </a:lnTo>
                <a:lnTo>
                  <a:pt x="7" y="13"/>
                </a:lnTo>
                <a:lnTo>
                  <a:pt x="11" y="12"/>
                </a:lnTo>
                <a:lnTo>
                  <a:pt x="14" y="11"/>
                </a:lnTo>
                <a:lnTo>
                  <a:pt x="19" y="9"/>
                </a:lnTo>
                <a:lnTo>
                  <a:pt x="24" y="8"/>
                </a:lnTo>
                <a:lnTo>
                  <a:pt x="30" y="8"/>
                </a:lnTo>
                <a:lnTo>
                  <a:pt x="35" y="7"/>
                </a:lnTo>
                <a:lnTo>
                  <a:pt x="42" y="7"/>
                </a:lnTo>
                <a:lnTo>
                  <a:pt x="48" y="6"/>
                </a:lnTo>
                <a:lnTo>
                  <a:pt x="55" y="7"/>
                </a:lnTo>
                <a:lnTo>
                  <a:pt x="62" y="7"/>
                </a:lnTo>
                <a:lnTo>
                  <a:pt x="69" y="8"/>
                </a:lnTo>
                <a:lnTo>
                  <a:pt x="76" y="9"/>
                </a:lnTo>
                <a:lnTo>
                  <a:pt x="79" y="0"/>
                </a:lnTo>
                <a:lnTo>
                  <a:pt x="79" y="0"/>
                </a:lnTo>
                <a:lnTo>
                  <a:pt x="76" y="0"/>
                </a:lnTo>
                <a:lnTo>
                  <a:pt x="74" y="0"/>
                </a:lnTo>
                <a:lnTo>
                  <a:pt x="70" y="0"/>
                </a:lnTo>
                <a:lnTo>
                  <a:pt x="66" y="0"/>
                </a:lnTo>
                <a:lnTo>
                  <a:pt x="61" y="0"/>
                </a:lnTo>
                <a:lnTo>
                  <a:pt x="56" y="0"/>
                </a:lnTo>
                <a:lnTo>
                  <a:pt x="51" y="1"/>
                </a:lnTo>
                <a:lnTo>
                  <a:pt x="44" y="1"/>
                </a:lnTo>
                <a:lnTo>
                  <a:pt x="38" y="1"/>
                </a:lnTo>
                <a:lnTo>
                  <a:pt x="31" y="2"/>
                </a:lnTo>
                <a:lnTo>
                  <a:pt x="25" y="4"/>
                </a:lnTo>
                <a:lnTo>
                  <a:pt x="18" y="5"/>
                </a:lnTo>
                <a:lnTo>
                  <a:pt x="12" y="6"/>
                </a:lnTo>
                <a:lnTo>
                  <a:pt x="6" y="7"/>
                </a:lnTo>
                <a:lnTo>
                  <a:pt x="0" y="8"/>
                </a:lnTo>
                <a:lnTo>
                  <a:pt x="0" y="15"/>
                </a:lnTo>
                <a:close/>
              </a:path>
            </a:pathLst>
          </a:custGeom>
          <a:solidFill>
            <a:srgbClr val="333333"/>
          </a:solidFill>
          <a:ln w="9525">
            <a:noFill/>
            <a:round/>
            <a:headEnd/>
            <a:tailEnd/>
          </a:ln>
        </p:spPr>
        <p:txBody>
          <a:bodyPr>
            <a:prstTxWarp prst="textNoShape">
              <a:avLst/>
            </a:prstTxWarp>
          </a:bodyPr>
          <a:lstStyle/>
          <a:p>
            <a:endParaRPr lang="en-GB"/>
          </a:p>
        </p:txBody>
      </p:sp>
      <p:sp>
        <p:nvSpPr>
          <p:cNvPr id="188588" name="Freeform 172"/>
          <p:cNvSpPr>
            <a:spLocks/>
          </p:cNvSpPr>
          <p:nvPr/>
        </p:nvSpPr>
        <p:spPr bwMode="auto">
          <a:xfrm>
            <a:off x="1444110" y="4111718"/>
            <a:ext cx="209550" cy="71438"/>
          </a:xfrm>
          <a:custGeom>
            <a:avLst/>
            <a:gdLst/>
            <a:ahLst/>
            <a:cxnLst>
              <a:cxn ang="0">
                <a:pos x="55" y="44"/>
              </a:cxn>
              <a:cxn ang="0">
                <a:pos x="56" y="42"/>
              </a:cxn>
              <a:cxn ang="0">
                <a:pos x="56" y="42"/>
              </a:cxn>
              <a:cxn ang="0">
                <a:pos x="57" y="42"/>
              </a:cxn>
              <a:cxn ang="0">
                <a:pos x="59" y="41"/>
              </a:cxn>
              <a:cxn ang="0">
                <a:pos x="61" y="41"/>
              </a:cxn>
              <a:cxn ang="0">
                <a:pos x="63" y="40"/>
              </a:cxn>
              <a:cxn ang="0">
                <a:pos x="65" y="39"/>
              </a:cxn>
              <a:cxn ang="0">
                <a:pos x="68" y="38"/>
              </a:cxn>
              <a:cxn ang="0">
                <a:pos x="71" y="37"/>
              </a:cxn>
              <a:cxn ang="0">
                <a:pos x="73" y="34"/>
              </a:cxn>
              <a:cxn ang="0">
                <a:pos x="76" y="33"/>
              </a:cxn>
              <a:cxn ang="0">
                <a:pos x="78" y="31"/>
              </a:cxn>
              <a:cxn ang="0">
                <a:pos x="80" y="30"/>
              </a:cxn>
              <a:cxn ang="0">
                <a:pos x="82" y="27"/>
              </a:cxn>
              <a:cxn ang="0">
                <a:pos x="84" y="26"/>
              </a:cxn>
              <a:cxn ang="0">
                <a:pos x="85" y="24"/>
              </a:cxn>
              <a:cxn ang="0">
                <a:pos x="0" y="3"/>
              </a:cxn>
              <a:cxn ang="0">
                <a:pos x="6" y="0"/>
              </a:cxn>
              <a:cxn ang="0">
                <a:pos x="132" y="32"/>
              </a:cxn>
              <a:cxn ang="0">
                <a:pos x="126" y="34"/>
              </a:cxn>
              <a:cxn ang="0">
                <a:pos x="90" y="25"/>
              </a:cxn>
              <a:cxn ang="0">
                <a:pos x="90" y="25"/>
              </a:cxn>
              <a:cxn ang="0">
                <a:pos x="90" y="26"/>
              </a:cxn>
              <a:cxn ang="0">
                <a:pos x="89" y="26"/>
              </a:cxn>
              <a:cxn ang="0">
                <a:pos x="89" y="27"/>
              </a:cxn>
              <a:cxn ang="0">
                <a:pos x="87" y="28"/>
              </a:cxn>
              <a:cxn ang="0">
                <a:pos x="86" y="30"/>
              </a:cxn>
              <a:cxn ang="0">
                <a:pos x="85" y="31"/>
              </a:cxn>
              <a:cxn ang="0">
                <a:pos x="83" y="32"/>
              </a:cxn>
              <a:cxn ang="0">
                <a:pos x="80" y="33"/>
              </a:cxn>
              <a:cxn ang="0">
                <a:pos x="78" y="34"/>
              </a:cxn>
              <a:cxn ang="0">
                <a:pos x="76" y="37"/>
              </a:cxn>
              <a:cxn ang="0">
                <a:pos x="72" y="38"/>
              </a:cxn>
              <a:cxn ang="0">
                <a:pos x="70" y="40"/>
              </a:cxn>
              <a:cxn ang="0">
                <a:pos x="65" y="41"/>
              </a:cxn>
              <a:cxn ang="0">
                <a:pos x="62" y="42"/>
              </a:cxn>
              <a:cxn ang="0">
                <a:pos x="57" y="45"/>
              </a:cxn>
              <a:cxn ang="0">
                <a:pos x="55" y="44"/>
              </a:cxn>
            </a:cxnLst>
            <a:rect l="0" t="0" r="r" b="b"/>
            <a:pathLst>
              <a:path w="132" h="45">
                <a:moveTo>
                  <a:pt x="55" y="44"/>
                </a:moveTo>
                <a:lnTo>
                  <a:pt x="56" y="42"/>
                </a:lnTo>
                <a:lnTo>
                  <a:pt x="56" y="42"/>
                </a:lnTo>
                <a:lnTo>
                  <a:pt x="57" y="42"/>
                </a:lnTo>
                <a:lnTo>
                  <a:pt x="59" y="41"/>
                </a:lnTo>
                <a:lnTo>
                  <a:pt x="61" y="41"/>
                </a:lnTo>
                <a:lnTo>
                  <a:pt x="63" y="40"/>
                </a:lnTo>
                <a:lnTo>
                  <a:pt x="65" y="39"/>
                </a:lnTo>
                <a:lnTo>
                  <a:pt x="68" y="38"/>
                </a:lnTo>
                <a:lnTo>
                  <a:pt x="71" y="37"/>
                </a:lnTo>
                <a:lnTo>
                  <a:pt x="73" y="34"/>
                </a:lnTo>
                <a:lnTo>
                  <a:pt x="76" y="33"/>
                </a:lnTo>
                <a:lnTo>
                  <a:pt x="78" y="31"/>
                </a:lnTo>
                <a:lnTo>
                  <a:pt x="80" y="30"/>
                </a:lnTo>
                <a:lnTo>
                  <a:pt x="82" y="27"/>
                </a:lnTo>
                <a:lnTo>
                  <a:pt x="84" y="26"/>
                </a:lnTo>
                <a:lnTo>
                  <a:pt x="85" y="24"/>
                </a:lnTo>
                <a:lnTo>
                  <a:pt x="0" y="3"/>
                </a:lnTo>
                <a:lnTo>
                  <a:pt x="6" y="0"/>
                </a:lnTo>
                <a:lnTo>
                  <a:pt x="132" y="32"/>
                </a:lnTo>
                <a:lnTo>
                  <a:pt x="126" y="34"/>
                </a:lnTo>
                <a:lnTo>
                  <a:pt x="90" y="25"/>
                </a:lnTo>
                <a:lnTo>
                  <a:pt x="90" y="25"/>
                </a:lnTo>
                <a:lnTo>
                  <a:pt x="90" y="26"/>
                </a:lnTo>
                <a:lnTo>
                  <a:pt x="89" y="26"/>
                </a:lnTo>
                <a:lnTo>
                  <a:pt x="89" y="27"/>
                </a:lnTo>
                <a:lnTo>
                  <a:pt x="87" y="28"/>
                </a:lnTo>
                <a:lnTo>
                  <a:pt x="86" y="30"/>
                </a:lnTo>
                <a:lnTo>
                  <a:pt x="85" y="31"/>
                </a:lnTo>
                <a:lnTo>
                  <a:pt x="83" y="32"/>
                </a:lnTo>
                <a:lnTo>
                  <a:pt x="80" y="33"/>
                </a:lnTo>
                <a:lnTo>
                  <a:pt x="78" y="34"/>
                </a:lnTo>
                <a:lnTo>
                  <a:pt x="76" y="37"/>
                </a:lnTo>
                <a:lnTo>
                  <a:pt x="72" y="38"/>
                </a:lnTo>
                <a:lnTo>
                  <a:pt x="70" y="40"/>
                </a:lnTo>
                <a:lnTo>
                  <a:pt x="65" y="41"/>
                </a:lnTo>
                <a:lnTo>
                  <a:pt x="62" y="42"/>
                </a:lnTo>
                <a:lnTo>
                  <a:pt x="57" y="45"/>
                </a:lnTo>
                <a:lnTo>
                  <a:pt x="55" y="44"/>
                </a:lnTo>
                <a:close/>
              </a:path>
            </a:pathLst>
          </a:custGeom>
          <a:solidFill>
            <a:srgbClr val="000000"/>
          </a:solidFill>
          <a:ln w="9525">
            <a:noFill/>
            <a:round/>
            <a:headEnd/>
            <a:tailEnd/>
          </a:ln>
        </p:spPr>
        <p:txBody>
          <a:bodyPr>
            <a:prstTxWarp prst="textNoShape">
              <a:avLst/>
            </a:prstTxWarp>
          </a:bodyPr>
          <a:lstStyle/>
          <a:p>
            <a:endParaRPr lang="en-GB"/>
          </a:p>
        </p:txBody>
      </p:sp>
      <p:sp>
        <p:nvSpPr>
          <p:cNvPr id="188589" name="Freeform 173"/>
          <p:cNvSpPr>
            <a:spLocks/>
          </p:cNvSpPr>
          <p:nvPr/>
        </p:nvSpPr>
        <p:spPr bwMode="auto">
          <a:xfrm>
            <a:off x="1399660" y="4130768"/>
            <a:ext cx="214313" cy="63500"/>
          </a:xfrm>
          <a:custGeom>
            <a:avLst/>
            <a:gdLst/>
            <a:ahLst/>
            <a:cxnLst>
              <a:cxn ang="0">
                <a:pos x="0" y="0"/>
              </a:cxn>
              <a:cxn ang="0">
                <a:pos x="132" y="40"/>
              </a:cxn>
              <a:cxn ang="0">
                <a:pos x="135" y="40"/>
              </a:cxn>
              <a:cxn ang="0">
                <a:pos x="5" y="0"/>
              </a:cxn>
              <a:cxn ang="0">
                <a:pos x="0" y="0"/>
              </a:cxn>
            </a:cxnLst>
            <a:rect l="0" t="0" r="r" b="b"/>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590" name="Freeform 174"/>
          <p:cNvSpPr>
            <a:spLocks/>
          </p:cNvSpPr>
          <p:nvPr/>
        </p:nvSpPr>
        <p:spPr bwMode="auto">
          <a:xfrm>
            <a:off x="1436173" y="4121243"/>
            <a:ext cx="209550" cy="57150"/>
          </a:xfrm>
          <a:custGeom>
            <a:avLst/>
            <a:gdLst/>
            <a:ahLst/>
            <a:cxnLst>
              <a:cxn ang="0">
                <a:pos x="0" y="0"/>
              </a:cxn>
              <a:cxn ang="0">
                <a:pos x="130" y="36"/>
              </a:cxn>
              <a:cxn ang="0">
                <a:pos x="132" y="35"/>
              </a:cxn>
              <a:cxn ang="0">
                <a:pos x="4" y="0"/>
              </a:cxn>
              <a:cxn ang="0">
                <a:pos x="0" y="0"/>
              </a:cxn>
            </a:cxnLst>
            <a:rect l="0" t="0" r="r" b="b"/>
            <a:pathLst>
              <a:path w="132" h="36">
                <a:moveTo>
                  <a:pt x="0" y="0"/>
                </a:moveTo>
                <a:lnTo>
                  <a:pt x="130" y="36"/>
                </a:lnTo>
                <a:lnTo>
                  <a:pt x="132" y="35"/>
                </a:lnTo>
                <a:lnTo>
                  <a:pt x="4"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591" name="Freeform 175"/>
          <p:cNvSpPr>
            <a:spLocks/>
          </p:cNvSpPr>
          <p:nvPr/>
        </p:nvSpPr>
        <p:spPr bwMode="auto">
          <a:xfrm>
            <a:off x="1420298" y="4126005"/>
            <a:ext cx="211138" cy="60325"/>
          </a:xfrm>
          <a:custGeom>
            <a:avLst/>
            <a:gdLst/>
            <a:ahLst/>
            <a:cxnLst>
              <a:cxn ang="0">
                <a:pos x="0" y="0"/>
              </a:cxn>
              <a:cxn ang="0">
                <a:pos x="130" y="38"/>
              </a:cxn>
              <a:cxn ang="0">
                <a:pos x="133" y="38"/>
              </a:cxn>
              <a:cxn ang="0">
                <a:pos x="3" y="0"/>
              </a:cxn>
              <a:cxn ang="0">
                <a:pos x="0" y="0"/>
              </a:cxn>
            </a:cxnLst>
            <a:rect l="0" t="0" r="r" b="b"/>
            <a:pathLst>
              <a:path w="133" h="38">
                <a:moveTo>
                  <a:pt x="0" y="0"/>
                </a:moveTo>
                <a:lnTo>
                  <a:pt x="130" y="38"/>
                </a:lnTo>
                <a:lnTo>
                  <a:pt x="133" y="38"/>
                </a:lnTo>
                <a:lnTo>
                  <a:pt x="3"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592" name="Freeform 176"/>
          <p:cNvSpPr>
            <a:spLocks/>
          </p:cNvSpPr>
          <p:nvPr/>
        </p:nvSpPr>
        <p:spPr bwMode="auto">
          <a:xfrm>
            <a:off x="2310885" y="3989480"/>
            <a:ext cx="395288" cy="331788"/>
          </a:xfrm>
          <a:custGeom>
            <a:avLst/>
            <a:gdLst/>
            <a:ahLst/>
            <a:cxnLst>
              <a:cxn ang="0">
                <a:pos x="70" y="14"/>
              </a:cxn>
              <a:cxn ang="0">
                <a:pos x="70" y="14"/>
              </a:cxn>
              <a:cxn ang="0">
                <a:pos x="72" y="14"/>
              </a:cxn>
              <a:cxn ang="0">
                <a:pos x="75" y="13"/>
              </a:cxn>
              <a:cxn ang="0">
                <a:pos x="78" y="12"/>
              </a:cxn>
              <a:cxn ang="0">
                <a:pos x="83" y="11"/>
              </a:cxn>
              <a:cxn ang="0">
                <a:pos x="88" y="10"/>
              </a:cxn>
              <a:cxn ang="0">
                <a:pos x="95" y="8"/>
              </a:cxn>
              <a:cxn ang="0">
                <a:pos x="103" y="6"/>
              </a:cxn>
              <a:cxn ang="0">
                <a:pos x="111" y="5"/>
              </a:cxn>
              <a:cxn ang="0">
                <a:pos x="120" y="4"/>
              </a:cxn>
              <a:cxn ang="0">
                <a:pos x="132" y="3"/>
              </a:cxn>
              <a:cxn ang="0">
                <a:pos x="144" y="1"/>
              </a:cxn>
              <a:cxn ang="0">
                <a:pos x="156" y="0"/>
              </a:cxn>
              <a:cxn ang="0">
                <a:pos x="169" y="0"/>
              </a:cxn>
              <a:cxn ang="0">
                <a:pos x="184" y="0"/>
              </a:cxn>
              <a:cxn ang="0">
                <a:pos x="201" y="0"/>
              </a:cxn>
              <a:cxn ang="0">
                <a:pos x="208" y="28"/>
              </a:cxn>
              <a:cxn ang="0">
                <a:pos x="210" y="29"/>
              </a:cxn>
              <a:cxn ang="0">
                <a:pos x="216" y="34"/>
              </a:cxn>
              <a:cxn ang="0">
                <a:pos x="222" y="40"/>
              </a:cxn>
              <a:cxn ang="0">
                <a:pos x="225" y="51"/>
              </a:cxn>
              <a:cxn ang="0">
                <a:pos x="239" y="117"/>
              </a:cxn>
              <a:cxn ang="0">
                <a:pos x="246" y="145"/>
              </a:cxn>
              <a:cxn ang="0">
                <a:pos x="246" y="146"/>
              </a:cxn>
              <a:cxn ang="0">
                <a:pos x="248" y="152"/>
              </a:cxn>
              <a:cxn ang="0">
                <a:pos x="248" y="160"/>
              </a:cxn>
              <a:cxn ang="0">
                <a:pos x="244" y="171"/>
              </a:cxn>
              <a:cxn ang="0">
                <a:pos x="0" y="164"/>
              </a:cxn>
              <a:cxn ang="0">
                <a:pos x="25" y="151"/>
              </a:cxn>
              <a:cxn ang="0">
                <a:pos x="25" y="28"/>
              </a:cxn>
              <a:cxn ang="0">
                <a:pos x="26" y="27"/>
              </a:cxn>
              <a:cxn ang="0">
                <a:pos x="28" y="26"/>
              </a:cxn>
              <a:cxn ang="0">
                <a:pos x="32" y="25"/>
              </a:cxn>
              <a:cxn ang="0">
                <a:pos x="36" y="24"/>
              </a:cxn>
              <a:cxn ang="0">
                <a:pos x="42" y="22"/>
              </a:cxn>
              <a:cxn ang="0">
                <a:pos x="49" y="22"/>
              </a:cxn>
              <a:cxn ang="0">
                <a:pos x="57" y="24"/>
              </a:cxn>
              <a:cxn ang="0">
                <a:pos x="68" y="27"/>
              </a:cxn>
            </a:cxnLst>
            <a:rect l="0" t="0" r="r" b="b"/>
            <a:pathLst>
              <a:path w="249" h="209">
                <a:moveTo>
                  <a:pt x="68" y="27"/>
                </a:moveTo>
                <a:lnTo>
                  <a:pt x="70" y="14"/>
                </a:lnTo>
                <a:lnTo>
                  <a:pt x="70" y="14"/>
                </a:lnTo>
                <a:lnTo>
                  <a:pt x="70" y="14"/>
                </a:lnTo>
                <a:lnTo>
                  <a:pt x="71" y="14"/>
                </a:lnTo>
                <a:lnTo>
                  <a:pt x="72" y="14"/>
                </a:lnTo>
                <a:lnTo>
                  <a:pt x="74" y="13"/>
                </a:lnTo>
                <a:lnTo>
                  <a:pt x="75" y="13"/>
                </a:lnTo>
                <a:lnTo>
                  <a:pt x="76" y="13"/>
                </a:lnTo>
                <a:lnTo>
                  <a:pt x="78" y="12"/>
                </a:lnTo>
                <a:lnTo>
                  <a:pt x="81" y="12"/>
                </a:lnTo>
                <a:lnTo>
                  <a:pt x="83" y="11"/>
                </a:lnTo>
                <a:lnTo>
                  <a:pt x="85" y="11"/>
                </a:lnTo>
                <a:lnTo>
                  <a:pt x="88" y="10"/>
                </a:lnTo>
                <a:lnTo>
                  <a:pt x="91" y="8"/>
                </a:lnTo>
                <a:lnTo>
                  <a:pt x="95" y="8"/>
                </a:lnTo>
                <a:lnTo>
                  <a:pt x="98" y="7"/>
                </a:lnTo>
                <a:lnTo>
                  <a:pt x="103" y="6"/>
                </a:lnTo>
                <a:lnTo>
                  <a:pt x="106" y="6"/>
                </a:lnTo>
                <a:lnTo>
                  <a:pt x="111" y="5"/>
                </a:lnTo>
                <a:lnTo>
                  <a:pt x="116" y="5"/>
                </a:lnTo>
                <a:lnTo>
                  <a:pt x="120" y="4"/>
                </a:lnTo>
                <a:lnTo>
                  <a:pt x="126" y="3"/>
                </a:lnTo>
                <a:lnTo>
                  <a:pt x="132" y="3"/>
                </a:lnTo>
                <a:lnTo>
                  <a:pt x="137" y="1"/>
                </a:lnTo>
                <a:lnTo>
                  <a:pt x="144" y="1"/>
                </a:lnTo>
                <a:lnTo>
                  <a:pt x="149" y="1"/>
                </a:lnTo>
                <a:lnTo>
                  <a:pt x="156" y="0"/>
                </a:lnTo>
                <a:lnTo>
                  <a:pt x="162" y="0"/>
                </a:lnTo>
                <a:lnTo>
                  <a:pt x="169" y="0"/>
                </a:lnTo>
                <a:lnTo>
                  <a:pt x="177" y="0"/>
                </a:lnTo>
                <a:lnTo>
                  <a:pt x="184" y="0"/>
                </a:lnTo>
                <a:lnTo>
                  <a:pt x="193" y="0"/>
                </a:lnTo>
                <a:lnTo>
                  <a:pt x="201" y="0"/>
                </a:lnTo>
                <a:lnTo>
                  <a:pt x="210" y="5"/>
                </a:lnTo>
                <a:lnTo>
                  <a:pt x="208" y="28"/>
                </a:lnTo>
                <a:lnTo>
                  <a:pt x="208" y="29"/>
                </a:lnTo>
                <a:lnTo>
                  <a:pt x="210" y="29"/>
                </a:lnTo>
                <a:lnTo>
                  <a:pt x="212" y="32"/>
                </a:lnTo>
                <a:lnTo>
                  <a:pt x="216" y="34"/>
                </a:lnTo>
                <a:lnTo>
                  <a:pt x="219" y="37"/>
                </a:lnTo>
                <a:lnTo>
                  <a:pt x="222" y="40"/>
                </a:lnTo>
                <a:lnTo>
                  <a:pt x="224" y="45"/>
                </a:lnTo>
                <a:lnTo>
                  <a:pt x="225" y="51"/>
                </a:lnTo>
                <a:lnTo>
                  <a:pt x="245" y="69"/>
                </a:lnTo>
                <a:lnTo>
                  <a:pt x="239" y="117"/>
                </a:lnTo>
                <a:lnTo>
                  <a:pt x="208" y="133"/>
                </a:lnTo>
                <a:lnTo>
                  <a:pt x="246" y="145"/>
                </a:lnTo>
                <a:lnTo>
                  <a:pt x="246" y="145"/>
                </a:lnTo>
                <a:lnTo>
                  <a:pt x="246" y="146"/>
                </a:lnTo>
                <a:lnTo>
                  <a:pt x="248" y="149"/>
                </a:lnTo>
                <a:lnTo>
                  <a:pt x="248" y="152"/>
                </a:lnTo>
                <a:lnTo>
                  <a:pt x="249" y="156"/>
                </a:lnTo>
                <a:lnTo>
                  <a:pt x="248" y="160"/>
                </a:lnTo>
                <a:lnTo>
                  <a:pt x="246" y="165"/>
                </a:lnTo>
                <a:lnTo>
                  <a:pt x="244" y="171"/>
                </a:lnTo>
                <a:lnTo>
                  <a:pt x="144" y="209"/>
                </a:lnTo>
                <a:lnTo>
                  <a:pt x="0" y="164"/>
                </a:lnTo>
                <a:lnTo>
                  <a:pt x="2" y="159"/>
                </a:lnTo>
                <a:lnTo>
                  <a:pt x="25" y="151"/>
                </a:lnTo>
                <a:lnTo>
                  <a:pt x="25" y="28"/>
                </a:lnTo>
                <a:lnTo>
                  <a:pt x="25" y="28"/>
                </a:lnTo>
                <a:lnTo>
                  <a:pt x="25" y="28"/>
                </a:lnTo>
                <a:lnTo>
                  <a:pt x="26" y="27"/>
                </a:lnTo>
                <a:lnTo>
                  <a:pt x="27" y="27"/>
                </a:lnTo>
                <a:lnTo>
                  <a:pt x="28" y="26"/>
                </a:lnTo>
                <a:lnTo>
                  <a:pt x="30" y="26"/>
                </a:lnTo>
                <a:lnTo>
                  <a:pt x="32" y="25"/>
                </a:lnTo>
                <a:lnTo>
                  <a:pt x="34" y="24"/>
                </a:lnTo>
                <a:lnTo>
                  <a:pt x="36" y="24"/>
                </a:lnTo>
                <a:lnTo>
                  <a:pt x="40" y="22"/>
                </a:lnTo>
                <a:lnTo>
                  <a:pt x="42" y="22"/>
                </a:lnTo>
                <a:lnTo>
                  <a:pt x="46" y="22"/>
                </a:lnTo>
                <a:lnTo>
                  <a:pt x="49" y="22"/>
                </a:lnTo>
                <a:lnTo>
                  <a:pt x="53" y="22"/>
                </a:lnTo>
                <a:lnTo>
                  <a:pt x="57" y="24"/>
                </a:lnTo>
                <a:lnTo>
                  <a:pt x="61" y="25"/>
                </a:lnTo>
                <a:lnTo>
                  <a:pt x="68" y="27"/>
                </a:lnTo>
                <a:close/>
              </a:path>
            </a:pathLst>
          </a:custGeom>
          <a:solidFill>
            <a:srgbClr val="000000"/>
          </a:solidFill>
          <a:ln w="9525">
            <a:noFill/>
            <a:round/>
            <a:headEnd/>
            <a:tailEnd/>
          </a:ln>
        </p:spPr>
        <p:txBody>
          <a:bodyPr>
            <a:prstTxWarp prst="textNoShape">
              <a:avLst/>
            </a:prstTxWarp>
          </a:bodyPr>
          <a:lstStyle/>
          <a:p>
            <a:endParaRPr lang="en-GB"/>
          </a:p>
        </p:txBody>
      </p:sp>
      <p:sp>
        <p:nvSpPr>
          <p:cNvPr id="188593" name="Freeform 177"/>
          <p:cNvSpPr>
            <a:spLocks/>
          </p:cNvSpPr>
          <p:nvPr/>
        </p:nvSpPr>
        <p:spPr bwMode="auto">
          <a:xfrm>
            <a:off x="2447410" y="4013293"/>
            <a:ext cx="127000" cy="146050"/>
          </a:xfrm>
          <a:custGeom>
            <a:avLst/>
            <a:gdLst/>
            <a:ahLst/>
            <a:cxnLst>
              <a:cxn ang="0">
                <a:pos x="79" y="4"/>
              </a:cxn>
              <a:cxn ang="0">
                <a:pos x="79" y="4"/>
              </a:cxn>
              <a:cxn ang="0">
                <a:pos x="77" y="4"/>
              </a:cxn>
              <a:cxn ang="0">
                <a:pos x="75" y="3"/>
              </a:cxn>
              <a:cxn ang="0">
                <a:pos x="73" y="3"/>
              </a:cxn>
              <a:cxn ang="0">
                <a:pos x="69" y="2"/>
              </a:cxn>
              <a:cxn ang="0">
                <a:pos x="66" y="2"/>
              </a:cxn>
              <a:cxn ang="0">
                <a:pos x="61" y="2"/>
              </a:cxn>
              <a:cxn ang="0">
                <a:pos x="56" y="0"/>
              </a:cxn>
              <a:cxn ang="0">
                <a:pos x="51" y="0"/>
              </a:cxn>
              <a:cxn ang="0">
                <a:pos x="45" y="2"/>
              </a:cxn>
              <a:cxn ang="0">
                <a:pos x="39" y="2"/>
              </a:cxn>
              <a:cxn ang="0">
                <a:pos x="32" y="3"/>
              </a:cxn>
              <a:cxn ang="0">
                <a:pos x="26" y="4"/>
              </a:cxn>
              <a:cxn ang="0">
                <a:pos x="19" y="6"/>
              </a:cxn>
              <a:cxn ang="0">
                <a:pos x="12" y="9"/>
              </a:cxn>
              <a:cxn ang="0">
                <a:pos x="5" y="12"/>
              </a:cxn>
              <a:cxn ang="0">
                <a:pos x="5" y="13"/>
              </a:cxn>
              <a:cxn ang="0">
                <a:pos x="4" y="18"/>
              </a:cxn>
              <a:cxn ang="0">
                <a:pos x="2" y="26"/>
              </a:cxn>
              <a:cxn ang="0">
                <a:pos x="0" y="36"/>
              </a:cxn>
              <a:cxn ang="0">
                <a:pos x="0" y="47"/>
              </a:cxn>
              <a:cxn ang="0">
                <a:pos x="0" y="61"/>
              </a:cxn>
              <a:cxn ang="0">
                <a:pos x="3" y="75"/>
              </a:cxn>
              <a:cxn ang="0">
                <a:pos x="6" y="89"/>
              </a:cxn>
              <a:cxn ang="0">
                <a:pos x="7" y="89"/>
              </a:cxn>
              <a:cxn ang="0">
                <a:pos x="9" y="89"/>
              </a:cxn>
              <a:cxn ang="0">
                <a:pos x="10" y="89"/>
              </a:cxn>
              <a:cxn ang="0">
                <a:pos x="12" y="89"/>
              </a:cxn>
              <a:cxn ang="0">
                <a:pos x="16" y="88"/>
              </a:cxn>
              <a:cxn ang="0">
                <a:pos x="19" y="88"/>
              </a:cxn>
              <a:cxn ang="0">
                <a:pos x="23" y="88"/>
              </a:cxn>
              <a:cxn ang="0">
                <a:pos x="27" y="88"/>
              </a:cxn>
              <a:cxn ang="0">
                <a:pos x="33" y="88"/>
              </a:cxn>
              <a:cxn ang="0">
                <a:pos x="39" y="88"/>
              </a:cxn>
              <a:cxn ang="0">
                <a:pos x="45" y="88"/>
              </a:cxn>
              <a:cxn ang="0">
                <a:pos x="51" y="88"/>
              </a:cxn>
              <a:cxn ang="0">
                <a:pos x="58" y="89"/>
              </a:cxn>
              <a:cxn ang="0">
                <a:pos x="65" y="89"/>
              </a:cxn>
              <a:cxn ang="0">
                <a:pos x="72" y="90"/>
              </a:cxn>
              <a:cxn ang="0">
                <a:pos x="80" y="92"/>
              </a:cxn>
              <a:cxn ang="0">
                <a:pos x="80" y="89"/>
              </a:cxn>
              <a:cxn ang="0">
                <a:pos x="79" y="82"/>
              </a:cxn>
              <a:cxn ang="0">
                <a:pos x="77" y="71"/>
              </a:cxn>
              <a:cxn ang="0">
                <a:pos x="76" y="58"/>
              </a:cxn>
              <a:cxn ang="0">
                <a:pos x="76" y="44"/>
              </a:cxn>
              <a:cxn ang="0">
                <a:pos x="76" y="30"/>
              </a:cxn>
              <a:cxn ang="0">
                <a:pos x="77" y="16"/>
              </a:cxn>
              <a:cxn ang="0">
                <a:pos x="79" y="4"/>
              </a:cxn>
            </a:cxnLst>
            <a:rect l="0" t="0" r="r" b="b"/>
            <a:pathLst>
              <a:path w="80" h="92">
                <a:moveTo>
                  <a:pt x="79" y="4"/>
                </a:moveTo>
                <a:lnTo>
                  <a:pt x="79" y="4"/>
                </a:lnTo>
                <a:lnTo>
                  <a:pt x="77" y="4"/>
                </a:lnTo>
                <a:lnTo>
                  <a:pt x="75" y="3"/>
                </a:lnTo>
                <a:lnTo>
                  <a:pt x="73" y="3"/>
                </a:lnTo>
                <a:lnTo>
                  <a:pt x="69" y="2"/>
                </a:lnTo>
                <a:lnTo>
                  <a:pt x="66" y="2"/>
                </a:lnTo>
                <a:lnTo>
                  <a:pt x="61" y="2"/>
                </a:lnTo>
                <a:lnTo>
                  <a:pt x="56" y="0"/>
                </a:lnTo>
                <a:lnTo>
                  <a:pt x="51" y="0"/>
                </a:lnTo>
                <a:lnTo>
                  <a:pt x="45" y="2"/>
                </a:lnTo>
                <a:lnTo>
                  <a:pt x="39" y="2"/>
                </a:lnTo>
                <a:lnTo>
                  <a:pt x="32" y="3"/>
                </a:lnTo>
                <a:lnTo>
                  <a:pt x="26" y="4"/>
                </a:lnTo>
                <a:lnTo>
                  <a:pt x="19" y="6"/>
                </a:lnTo>
                <a:lnTo>
                  <a:pt x="12" y="9"/>
                </a:lnTo>
                <a:lnTo>
                  <a:pt x="5" y="12"/>
                </a:lnTo>
                <a:lnTo>
                  <a:pt x="5" y="13"/>
                </a:lnTo>
                <a:lnTo>
                  <a:pt x="4" y="18"/>
                </a:lnTo>
                <a:lnTo>
                  <a:pt x="2" y="26"/>
                </a:lnTo>
                <a:lnTo>
                  <a:pt x="0" y="36"/>
                </a:lnTo>
                <a:lnTo>
                  <a:pt x="0" y="47"/>
                </a:lnTo>
                <a:lnTo>
                  <a:pt x="0" y="61"/>
                </a:lnTo>
                <a:lnTo>
                  <a:pt x="3" y="75"/>
                </a:lnTo>
                <a:lnTo>
                  <a:pt x="6" y="89"/>
                </a:lnTo>
                <a:lnTo>
                  <a:pt x="7" y="89"/>
                </a:lnTo>
                <a:lnTo>
                  <a:pt x="9" y="89"/>
                </a:lnTo>
                <a:lnTo>
                  <a:pt x="10" y="89"/>
                </a:lnTo>
                <a:lnTo>
                  <a:pt x="12" y="89"/>
                </a:lnTo>
                <a:lnTo>
                  <a:pt x="16" y="88"/>
                </a:lnTo>
                <a:lnTo>
                  <a:pt x="19" y="88"/>
                </a:lnTo>
                <a:lnTo>
                  <a:pt x="23" y="88"/>
                </a:lnTo>
                <a:lnTo>
                  <a:pt x="27" y="88"/>
                </a:lnTo>
                <a:lnTo>
                  <a:pt x="33" y="88"/>
                </a:lnTo>
                <a:lnTo>
                  <a:pt x="39" y="88"/>
                </a:lnTo>
                <a:lnTo>
                  <a:pt x="45" y="88"/>
                </a:lnTo>
                <a:lnTo>
                  <a:pt x="51" y="88"/>
                </a:lnTo>
                <a:lnTo>
                  <a:pt x="58" y="89"/>
                </a:lnTo>
                <a:lnTo>
                  <a:pt x="65" y="89"/>
                </a:lnTo>
                <a:lnTo>
                  <a:pt x="72" y="90"/>
                </a:lnTo>
                <a:lnTo>
                  <a:pt x="80" y="92"/>
                </a:lnTo>
                <a:lnTo>
                  <a:pt x="80" y="89"/>
                </a:lnTo>
                <a:lnTo>
                  <a:pt x="79" y="82"/>
                </a:lnTo>
                <a:lnTo>
                  <a:pt x="77" y="71"/>
                </a:lnTo>
                <a:lnTo>
                  <a:pt x="76" y="58"/>
                </a:lnTo>
                <a:lnTo>
                  <a:pt x="76" y="44"/>
                </a:lnTo>
                <a:lnTo>
                  <a:pt x="76" y="30"/>
                </a:lnTo>
                <a:lnTo>
                  <a:pt x="77" y="16"/>
                </a:lnTo>
                <a:lnTo>
                  <a:pt x="79" y="4"/>
                </a:lnTo>
                <a:close/>
              </a:path>
            </a:pathLst>
          </a:custGeom>
          <a:solidFill>
            <a:srgbClr val="333333"/>
          </a:solidFill>
          <a:ln w="9525">
            <a:noFill/>
            <a:round/>
            <a:headEnd/>
            <a:tailEnd/>
          </a:ln>
        </p:spPr>
        <p:txBody>
          <a:bodyPr>
            <a:prstTxWarp prst="textNoShape">
              <a:avLst/>
            </a:prstTxWarp>
          </a:bodyPr>
          <a:lstStyle/>
          <a:p>
            <a:endParaRPr lang="en-GB"/>
          </a:p>
        </p:txBody>
      </p:sp>
      <p:sp>
        <p:nvSpPr>
          <p:cNvPr id="188594" name="Freeform 178"/>
          <p:cNvSpPr>
            <a:spLocks/>
          </p:cNvSpPr>
          <p:nvPr/>
        </p:nvSpPr>
        <p:spPr bwMode="auto">
          <a:xfrm>
            <a:off x="2461698" y="4054568"/>
            <a:ext cx="207963" cy="142875"/>
          </a:xfrm>
          <a:custGeom>
            <a:avLst/>
            <a:gdLst/>
            <a:ahLst/>
            <a:cxnLst>
              <a:cxn ang="0">
                <a:pos x="1" y="68"/>
              </a:cxn>
              <a:cxn ang="0">
                <a:pos x="0" y="78"/>
              </a:cxn>
              <a:cxn ang="0">
                <a:pos x="86" y="90"/>
              </a:cxn>
              <a:cxn ang="0">
                <a:pos x="86" y="90"/>
              </a:cxn>
              <a:cxn ang="0">
                <a:pos x="88" y="89"/>
              </a:cxn>
              <a:cxn ang="0">
                <a:pos x="91" y="88"/>
              </a:cxn>
              <a:cxn ang="0">
                <a:pos x="94" y="85"/>
              </a:cxn>
              <a:cxn ang="0">
                <a:pos x="98" y="83"/>
              </a:cxn>
              <a:cxn ang="0">
                <a:pos x="102" y="80"/>
              </a:cxn>
              <a:cxn ang="0">
                <a:pos x="107" y="75"/>
              </a:cxn>
              <a:cxn ang="0">
                <a:pos x="112" y="71"/>
              </a:cxn>
              <a:cxn ang="0">
                <a:pos x="116" y="66"/>
              </a:cxn>
              <a:cxn ang="0">
                <a:pos x="121" y="60"/>
              </a:cxn>
              <a:cxn ang="0">
                <a:pos x="124" y="54"/>
              </a:cxn>
              <a:cxn ang="0">
                <a:pos x="128" y="47"/>
              </a:cxn>
              <a:cxn ang="0">
                <a:pos x="130" y="40"/>
              </a:cxn>
              <a:cxn ang="0">
                <a:pos x="131" y="32"/>
              </a:cxn>
              <a:cxn ang="0">
                <a:pos x="131" y="22"/>
              </a:cxn>
              <a:cxn ang="0">
                <a:pos x="129" y="13"/>
              </a:cxn>
              <a:cxn ang="0">
                <a:pos x="129" y="13"/>
              </a:cxn>
              <a:cxn ang="0">
                <a:pos x="128" y="11"/>
              </a:cxn>
              <a:cxn ang="0">
                <a:pos x="127" y="10"/>
              </a:cxn>
              <a:cxn ang="0">
                <a:pos x="126" y="7"/>
              </a:cxn>
              <a:cxn ang="0">
                <a:pos x="123" y="4"/>
              </a:cxn>
              <a:cxn ang="0">
                <a:pos x="120" y="3"/>
              </a:cxn>
              <a:cxn ang="0">
                <a:pos x="116" y="0"/>
              </a:cxn>
              <a:cxn ang="0">
                <a:pos x="113" y="0"/>
              </a:cxn>
              <a:cxn ang="0">
                <a:pos x="113" y="1"/>
              </a:cxn>
              <a:cxn ang="0">
                <a:pos x="114" y="5"/>
              </a:cxn>
              <a:cxn ang="0">
                <a:pos x="116" y="12"/>
              </a:cxn>
              <a:cxn ang="0">
                <a:pos x="117" y="19"/>
              </a:cxn>
              <a:cxn ang="0">
                <a:pos x="117" y="29"/>
              </a:cxn>
              <a:cxn ang="0">
                <a:pos x="116" y="40"/>
              </a:cxn>
              <a:cxn ang="0">
                <a:pos x="114" y="52"/>
              </a:cxn>
              <a:cxn ang="0">
                <a:pos x="108" y="63"/>
              </a:cxn>
              <a:cxn ang="0">
                <a:pos x="108" y="63"/>
              </a:cxn>
              <a:cxn ang="0">
                <a:pos x="108" y="64"/>
              </a:cxn>
              <a:cxn ang="0">
                <a:pos x="107" y="64"/>
              </a:cxn>
              <a:cxn ang="0">
                <a:pos x="106" y="66"/>
              </a:cxn>
              <a:cxn ang="0">
                <a:pos x="105" y="67"/>
              </a:cxn>
              <a:cxn ang="0">
                <a:pos x="102" y="68"/>
              </a:cxn>
              <a:cxn ang="0">
                <a:pos x="100" y="69"/>
              </a:cxn>
              <a:cxn ang="0">
                <a:pos x="98" y="70"/>
              </a:cxn>
              <a:cxn ang="0">
                <a:pos x="95" y="70"/>
              </a:cxn>
              <a:cxn ang="0">
                <a:pos x="92" y="71"/>
              </a:cxn>
              <a:cxn ang="0">
                <a:pos x="89" y="73"/>
              </a:cxn>
              <a:cxn ang="0">
                <a:pos x="85" y="73"/>
              </a:cxn>
              <a:cxn ang="0">
                <a:pos x="81" y="73"/>
              </a:cxn>
              <a:cxn ang="0">
                <a:pos x="78" y="73"/>
              </a:cxn>
              <a:cxn ang="0">
                <a:pos x="73" y="73"/>
              </a:cxn>
              <a:cxn ang="0">
                <a:pos x="68" y="71"/>
              </a:cxn>
              <a:cxn ang="0">
                <a:pos x="68" y="83"/>
              </a:cxn>
              <a:cxn ang="0">
                <a:pos x="3" y="76"/>
              </a:cxn>
              <a:cxn ang="0">
                <a:pos x="1" y="68"/>
              </a:cxn>
            </a:cxnLst>
            <a:rect l="0" t="0" r="r" b="b"/>
            <a:pathLst>
              <a:path w="131" h="90">
                <a:moveTo>
                  <a:pt x="1" y="68"/>
                </a:moveTo>
                <a:lnTo>
                  <a:pt x="0" y="78"/>
                </a:lnTo>
                <a:lnTo>
                  <a:pt x="86" y="90"/>
                </a:lnTo>
                <a:lnTo>
                  <a:pt x="86" y="90"/>
                </a:lnTo>
                <a:lnTo>
                  <a:pt x="88" y="89"/>
                </a:lnTo>
                <a:lnTo>
                  <a:pt x="91" y="88"/>
                </a:lnTo>
                <a:lnTo>
                  <a:pt x="94" y="85"/>
                </a:lnTo>
                <a:lnTo>
                  <a:pt x="98" y="83"/>
                </a:lnTo>
                <a:lnTo>
                  <a:pt x="102" y="80"/>
                </a:lnTo>
                <a:lnTo>
                  <a:pt x="107" y="75"/>
                </a:lnTo>
                <a:lnTo>
                  <a:pt x="112" y="71"/>
                </a:lnTo>
                <a:lnTo>
                  <a:pt x="116" y="66"/>
                </a:lnTo>
                <a:lnTo>
                  <a:pt x="121" y="60"/>
                </a:lnTo>
                <a:lnTo>
                  <a:pt x="124" y="54"/>
                </a:lnTo>
                <a:lnTo>
                  <a:pt x="128" y="47"/>
                </a:lnTo>
                <a:lnTo>
                  <a:pt x="130" y="40"/>
                </a:lnTo>
                <a:lnTo>
                  <a:pt x="131" y="32"/>
                </a:lnTo>
                <a:lnTo>
                  <a:pt x="131" y="22"/>
                </a:lnTo>
                <a:lnTo>
                  <a:pt x="129" y="13"/>
                </a:lnTo>
                <a:lnTo>
                  <a:pt x="129" y="13"/>
                </a:lnTo>
                <a:lnTo>
                  <a:pt x="128" y="11"/>
                </a:lnTo>
                <a:lnTo>
                  <a:pt x="127" y="10"/>
                </a:lnTo>
                <a:lnTo>
                  <a:pt x="126" y="7"/>
                </a:lnTo>
                <a:lnTo>
                  <a:pt x="123" y="4"/>
                </a:lnTo>
                <a:lnTo>
                  <a:pt x="120" y="3"/>
                </a:lnTo>
                <a:lnTo>
                  <a:pt x="116" y="0"/>
                </a:lnTo>
                <a:lnTo>
                  <a:pt x="113" y="0"/>
                </a:lnTo>
                <a:lnTo>
                  <a:pt x="113" y="1"/>
                </a:lnTo>
                <a:lnTo>
                  <a:pt x="114" y="5"/>
                </a:lnTo>
                <a:lnTo>
                  <a:pt x="116" y="12"/>
                </a:lnTo>
                <a:lnTo>
                  <a:pt x="117" y="19"/>
                </a:lnTo>
                <a:lnTo>
                  <a:pt x="117" y="29"/>
                </a:lnTo>
                <a:lnTo>
                  <a:pt x="116" y="40"/>
                </a:lnTo>
                <a:lnTo>
                  <a:pt x="114" y="52"/>
                </a:lnTo>
                <a:lnTo>
                  <a:pt x="108" y="63"/>
                </a:lnTo>
                <a:lnTo>
                  <a:pt x="108" y="63"/>
                </a:lnTo>
                <a:lnTo>
                  <a:pt x="108" y="64"/>
                </a:lnTo>
                <a:lnTo>
                  <a:pt x="107" y="64"/>
                </a:lnTo>
                <a:lnTo>
                  <a:pt x="106" y="66"/>
                </a:lnTo>
                <a:lnTo>
                  <a:pt x="105" y="67"/>
                </a:lnTo>
                <a:lnTo>
                  <a:pt x="102" y="68"/>
                </a:lnTo>
                <a:lnTo>
                  <a:pt x="100" y="69"/>
                </a:lnTo>
                <a:lnTo>
                  <a:pt x="98" y="70"/>
                </a:lnTo>
                <a:lnTo>
                  <a:pt x="95" y="70"/>
                </a:lnTo>
                <a:lnTo>
                  <a:pt x="92" y="71"/>
                </a:lnTo>
                <a:lnTo>
                  <a:pt x="89" y="73"/>
                </a:lnTo>
                <a:lnTo>
                  <a:pt x="85" y="73"/>
                </a:lnTo>
                <a:lnTo>
                  <a:pt x="81" y="73"/>
                </a:lnTo>
                <a:lnTo>
                  <a:pt x="78" y="73"/>
                </a:lnTo>
                <a:lnTo>
                  <a:pt x="73" y="73"/>
                </a:lnTo>
                <a:lnTo>
                  <a:pt x="68" y="71"/>
                </a:lnTo>
                <a:lnTo>
                  <a:pt x="68" y="83"/>
                </a:lnTo>
                <a:lnTo>
                  <a:pt x="3" y="76"/>
                </a:lnTo>
                <a:lnTo>
                  <a:pt x="1" y="68"/>
                </a:lnTo>
                <a:close/>
              </a:path>
            </a:pathLst>
          </a:custGeom>
          <a:solidFill>
            <a:srgbClr val="99D8D8"/>
          </a:solidFill>
          <a:ln w="9525">
            <a:noFill/>
            <a:round/>
            <a:headEnd/>
            <a:tailEnd/>
          </a:ln>
        </p:spPr>
        <p:txBody>
          <a:bodyPr>
            <a:prstTxWarp prst="textNoShape">
              <a:avLst/>
            </a:prstTxWarp>
          </a:bodyPr>
          <a:lstStyle/>
          <a:p>
            <a:endParaRPr lang="en-GB"/>
          </a:p>
        </p:txBody>
      </p:sp>
      <p:sp>
        <p:nvSpPr>
          <p:cNvPr id="188595" name="Freeform 179"/>
          <p:cNvSpPr>
            <a:spLocks/>
          </p:cNvSpPr>
          <p:nvPr/>
        </p:nvSpPr>
        <p:spPr bwMode="auto">
          <a:xfrm>
            <a:off x="2434710" y="4195855"/>
            <a:ext cx="153988" cy="47625"/>
          </a:xfrm>
          <a:custGeom>
            <a:avLst/>
            <a:gdLst/>
            <a:ahLst/>
            <a:cxnLst>
              <a:cxn ang="0">
                <a:pos x="97" y="10"/>
              </a:cxn>
              <a:cxn ang="0">
                <a:pos x="1" y="0"/>
              </a:cxn>
              <a:cxn ang="0">
                <a:pos x="0" y="10"/>
              </a:cxn>
              <a:cxn ang="0">
                <a:pos x="94" y="30"/>
              </a:cxn>
              <a:cxn ang="0">
                <a:pos x="97" y="10"/>
              </a:cxn>
            </a:cxnLst>
            <a:rect l="0" t="0" r="r" b="b"/>
            <a:pathLst>
              <a:path w="97" h="30">
                <a:moveTo>
                  <a:pt x="97" y="10"/>
                </a:moveTo>
                <a:lnTo>
                  <a:pt x="1" y="0"/>
                </a:lnTo>
                <a:lnTo>
                  <a:pt x="0" y="10"/>
                </a:lnTo>
                <a:lnTo>
                  <a:pt x="94" y="30"/>
                </a:lnTo>
                <a:lnTo>
                  <a:pt x="97" y="10"/>
                </a:lnTo>
                <a:close/>
              </a:path>
            </a:pathLst>
          </a:custGeom>
          <a:solidFill>
            <a:srgbClr val="000000"/>
          </a:solidFill>
          <a:ln w="9525">
            <a:noFill/>
            <a:round/>
            <a:headEnd/>
            <a:tailEnd/>
          </a:ln>
        </p:spPr>
        <p:txBody>
          <a:bodyPr>
            <a:prstTxWarp prst="textNoShape">
              <a:avLst/>
            </a:prstTxWarp>
          </a:bodyPr>
          <a:lstStyle/>
          <a:p>
            <a:endParaRPr lang="en-GB"/>
          </a:p>
        </p:txBody>
      </p:sp>
      <p:sp>
        <p:nvSpPr>
          <p:cNvPr id="188596" name="Freeform 180"/>
          <p:cNvSpPr>
            <a:spLocks/>
          </p:cNvSpPr>
          <p:nvPr/>
        </p:nvSpPr>
        <p:spPr bwMode="auto">
          <a:xfrm>
            <a:off x="2510910" y="4210143"/>
            <a:ext cx="66675" cy="22225"/>
          </a:xfrm>
          <a:custGeom>
            <a:avLst/>
            <a:gdLst/>
            <a:ahLst/>
            <a:cxnLst>
              <a:cxn ang="0">
                <a:pos x="42" y="6"/>
              </a:cxn>
              <a:cxn ang="0">
                <a:pos x="1" y="0"/>
              </a:cxn>
              <a:cxn ang="0">
                <a:pos x="0" y="6"/>
              </a:cxn>
              <a:cxn ang="0">
                <a:pos x="40" y="14"/>
              </a:cxn>
              <a:cxn ang="0">
                <a:pos x="42" y="6"/>
              </a:cxn>
            </a:cxnLst>
            <a:rect l="0" t="0" r="r" b="b"/>
            <a:pathLst>
              <a:path w="42" h="14">
                <a:moveTo>
                  <a:pt x="42" y="6"/>
                </a:moveTo>
                <a:lnTo>
                  <a:pt x="1" y="0"/>
                </a:lnTo>
                <a:lnTo>
                  <a:pt x="0" y="6"/>
                </a:lnTo>
                <a:lnTo>
                  <a:pt x="40" y="14"/>
                </a:lnTo>
                <a:lnTo>
                  <a:pt x="42" y="6"/>
                </a:lnTo>
                <a:close/>
              </a:path>
            </a:pathLst>
          </a:custGeom>
          <a:solidFill>
            <a:srgbClr val="99D8D8"/>
          </a:solidFill>
          <a:ln w="9525">
            <a:noFill/>
            <a:round/>
            <a:headEnd/>
            <a:tailEnd/>
          </a:ln>
        </p:spPr>
        <p:txBody>
          <a:bodyPr>
            <a:prstTxWarp prst="textNoShape">
              <a:avLst/>
            </a:prstTxWarp>
          </a:bodyPr>
          <a:lstStyle/>
          <a:p>
            <a:endParaRPr lang="en-GB"/>
          </a:p>
        </p:txBody>
      </p:sp>
      <p:sp>
        <p:nvSpPr>
          <p:cNvPr id="188597" name="Freeform 181"/>
          <p:cNvSpPr>
            <a:spLocks/>
          </p:cNvSpPr>
          <p:nvPr/>
        </p:nvSpPr>
        <p:spPr bwMode="auto">
          <a:xfrm>
            <a:off x="2444235" y="4199030"/>
            <a:ext cx="44450" cy="17463"/>
          </a:xfrm>
          <a:custGeom>
            <a:avLst/>
            <a:gdLst/>
            <a:ahLst/>
            <a:cxnLst>
              <a:cxn ang="0">
                <a:pos x="28" y="5"/>
              </a:cxn>
              <a:cxn ang="0">
                <a:pos x="0" y="0"/>
              </a:cxn>
              <a:cxn ang="0">
                <a:pos x="0" y="6"/>
              </a:cxn>
              <a:cxn ang="0">
                <a:pos x="27" y="11"/>
              </a:cxn>
              <a:cxn ang="0">
                <a:pos x="28" y="5"/>
              </a:cxn>
            </a:cxnLst>
            <a:rect l="0" t="0" r="r" b="b"/>
            <a:pathLst>
              <a:path w="28" h="11">
                <a:moveTo>
                  <a:pt x="28" y="5"/>
                </a:moveTo>
                <a:lnTo>
                  <a:pt x="0" y="0"/>
                </a:lnTo>
                <a:lnTo>
                  <a:pt x="0" y="6"/>
                </a:lnTo>
                <a:lnTo>
                  <a:pt x="27" y="11"/>
                </a:lnTo>
                <a:lnTo>
                  <a:pt x="28" y="5"/>
                </a:lnTo>
                <a:close/>
              </a:path>
            </a:pathLst>
          </a:custGeom>
          <a:solidFill>
            <a:srgbClr val="99D8D8"/>
          </a:solidFill>
          <a:ln w="9525">
            <a:noFill/>
            <a:round/>
            <a:headEnd/>
            <a:tailEnd/>
          </a:ln>
        </p:spPr>
        <p:txBody>
          <a:bodyPr>
            <a:prstTxWarp prst="textNoShape">
              <a:avLst/>
            </a:prstTxWarp>
          </a:bodyPr>
          <a:lstStyle/>
          <a:p>
            <a:endParaRPr lang="en-GB"/>
          </a:p>
        </p:txBody>
      </p:sp>
      <p:sp>
        <p:nvSpPr>
          <p:cNvPr id="188598" name="Freeform 182"/>
          <p:cNvSpPr>
            <a:spLocks/>
          </p:cNvSpPr>
          <p:nvPr/>
        </p:nvSpPr>
        <p:spPr bwMode="auto">
          <a:xfrm>
            <a:off x="2334698" y="4216493"/>
            <a:ext cx="257175" cy="85725"/>
          </a:xfrm>
          <a:custGeom>
            <a:avLst/>
            <a:gdLst/>
            <a:ahLst/>
            <a:cxnLst>
              <a:cxn ang="0">
                <a:pos x="0" y="16"/>
              </a:cxn>
              <a:cxn ang="0">
                <a:pos x="0" y="16"/>
              </a:cxn>
              <a:cxn ang="0">
                <a:pos x="1" y="16"/>
              </a:cxn>
              <a:cxn ang="0">
                <a:pos x="3" y="16"/>
              </a:cxn>
              <a:cxn ang="0">
                <a:pos x="5" y="15"/>
              </a:cxn>
              <a:cxn ang="0">
                <a:pos x="7" y="15"/>
              </a:cxn>
              <a:cxn ang="0">
                <a:pos x="11" y="14"/>
              </a:cxn>
              <a:cxn ang="0">
                <a:pos x="14" y="14"/>
              </a:cxn>
              <a:cxn ang="0">
                <a:pos x="18" y="13"/>
              </a:cxn>
              <a:cxn ang="0">
                <a:pos x="21" y="12"/>
              </a:cxn>
              <a:cxn ang="0">
                <a:pos x="25" y="10"/>
              </a:cxn>
              <a:cxn ang="0">
                <a:pos x="28" y="9"/>
              </a:cxn>
              <a:cxn ang="0">
                <a:pos x="32" y="8"/>
              </a:cxn>
              <a:cxn ang="0">
                <a:pos x="35" y="6"/>
              </a:cxn>
              <a:cxn ang="0">
                <a:pos x="38" y="4"/>
              </a:cxn>
              <a:cxn ang="0">
                <a:pos x="41" y="2"/>
              </a:cxn>
              <a:cxn ang="0">
                <a:pos x="43" y="0"/>
              </a:cxn>
              <a:cxn ang="0">
                <a:pos x="162" y="28"/>
              </a:cxn>
              <a:cxn ang="0">
                <a:pos x="162" y="28"/>
              </a:cxn>
              <a:cxn ang="0">
                <a:pos x="161" y="28"/>
              </a:cxn>
              <a:cxn ang="0">
                <a:pos x="160" y="29"/>
              </a:cxn>
              <a:cxn ang="0">
                <a:pos x="159" y="30"/>
              </a:cxn>
              <a:cxn ang="0">
                <a:pos x="158" y="33"/>
              </a:cxn>
              <a:cxn ang="0">
                <a:pos x="155" y="34"/>
              </a:cxn>
              <a:cxn ang="0">
                <a:pos x="153" y="36"/>
              </a:cxn>
              <a:cxn ang="0">
                <a:pos x="151" y="38"/>
              </a:cxn>
              <a:cxn ang="0">
                <a:pos x="147" y="41"/>
              </a:cxn>
              <a:cxn ang="0">
                <a:pos x="145" y="43"/>
              </a:cxn>
              <a:cxn ang="0">
                <a:pos x="141" y="45"/>
              </a:cxn>
              <a:cxn ang="0">
                <a:pos x="138" y="48"/>
              </a:cxn>
              <a:cxn ang="0">
                <a:pos x="136" y="49"/>
              </a:cxn>
              <a:cxn ang="0">
                <a:pos x="132" y="51"/>
              </a:cxn>
              <a:cxn ang="0">
                <a:pos x="129" y="52"/>
              </a:cxn>
              <a:cxn ang="0">
                <a:pos x="126" y="54"/>
              </a:cxn>
              <a:cxn ang="0">
                <a:pos x="0" y="16"/>
              </a:cxn>
            </a:cxnLst>
            <a:rect l="0" t="0" r="r" b="b"/>
            <a:pathLst>
              <a:path w="162" h="54">
                <a:moveTo>
                  <a:pt x="0" y="16"/>
                </a:moveTo>
                <a:lnTo>
                  <a:pt x="0" y="16"/>
                </a:lnTo>
                <a:lnTo>
                  <a:pt x="1" y="16"/>
                </a:lnTo>
                <a:lnTo>
                  <a:pt x="3" y="16"/>
                </a:lnTo>
                <a:lnTo>
                  <a:pt x="5" y="15"/>
                </a:lnTo>
                <a:lnTo>
                  <a:pt x="7" y="15"/>
                </a:lnTo>
                <a:lnTo>
                  <a:pt x="11" y="14"/>
                </a:lnTo>
                <a:lnTo>
                  <a:pt x="14" y="14"/>
                </a:lnTo>
                <a:lnTo>
                  <a:pt x="18" y="13"/>
                </a:lnTo>
                <a:lnTo>
                  <a:pt x="21" y="12"/>
                </a:lnTo>
                <a:lnTo>
                  <a:pt x="25" y="10"/>
                </a:lnTo>
                <a:lnTo>
                  <a:pt x="28" y="9"/>
                </a:lnTo>
                <a:lnTo>
                  <a:pt x="32" y="8"/>
                </a:lnTo>
                <a:lnTo>
                  <a:pt x="35" y="6"/>
                </a:lnTo>
                <a:lnTo>
                  <a:pt x="38" y="4"/>
                </a:lnTo>
                <a:lnTo>
                  <a:pt x="41" y="2"/>
                </a:lnTo>
                <a:lnTo>
                  <a:pt x="43" y="0"/>
                </a:lnTo>
                <a:lnTo>
                  <a:pt x="162" y="28"/>
                </a:lnTo>
                <a:lnTo>
                  <a:pt x="162" y="28"/>
                </a:lnTo>
                <a:lnTo>
                  <a:pt x="161" y="28"/>
                </a:lnTo>
                <a:lnTo>
                  <a:pt x="160" y="29"/>
                </a:lnTo>
                <a:lnTo>
                  <a:pt x="159" y="30"/>
                </a:lnTo>
                <a:lnTo>
                  <a:pt x="158" y="33"/>
                </a:lnTo>
                <a:lnTo>
                  <a:pt x="155" y="34"/>
                </a:lnTo>
                <a:lnTo>
                  <a:pt x="153" y="36"/>
                </a:lnTo>
                <a:lnTo>
                  <a:pt x="151" y="38"/>
                </a:lnTo>
                <a:lnTo>
                  <a:pt x="147" y="41"/>
                </a:lnTo>
                <a:lnTo>
                  <a:pt x="145" y="43"/>
                </a:lnTo>
                <a:lnTo>
                  <a:pt x="141" y="45"/>
                </a:lnTo>
                <a:lnTo>
                  <a:pt x="138" y="48"/>
                </a:lnTo>
                <a:lnTo>
                  <a:pt x="136" y="49"/>
                </a:lnTo>
                <a:lnTo>
                  <a:pt x="132" y="51"/>
                </a:lnTo>
                <a:lnTo>
                  <a:pt x="129" y="52"/>
                </a:lnTo>
                <a:lnTo>
                  <a:pt x="126" y="54"/>
                </a:lnTo>
                <a:lnTo>
                  <a:pt x="0" y="16"/>
                </a:lnTo>
                <a:close/>
              </a:path>
            </a:pathLst>
          </a:custGeom>
          <a:solidFill>
            <a:srgbClr val="99D8D8"/>
          </a:solidFill>
          <a:ln w="9525">
            <a:noFill/>
            <a:round/>
            <a:headEnd/>
            <a:tailEnd/>
          </a:ln>
        </p:spPr>
        <p:txBody>
          <a:bodyPr>
            <a:prstTxWarp prst="textNoShape">
              <a:avLst/>
            </a:prstTxWarp>
          </a:bodyPr>
          <a:lstStyle/>
          <a:p>
            <a:endParaRPr lang="en-GB"/>
          </a:p>
        </p:txBody>
      </p:sp>
      <p:sp>
        <p:nvSpPr>
          <p:cNvPr id="188599" name="Freeform 183"/>
          <p:cNvSpPr>
            <a:spLocks/>
          </p:cNvSpPr>
          <p:nvPr/>
        </p:nvSpPr>
        <p:spPr bwMode="auto">
          <a:xfrm>
            <a:off x="2591873" y="4206968"/>
            <a:ext cx="92075" cy="41275"/>
          </a:xfrm>
          <a:custGeom>
            <a:avLst/>
            <a:gdLst/>
            <a:ahLst/>
            <a:cxnLst>
              <a:cxn ang="0">
                <a:pos x="6" y="26"/>
              </a:cxn>
              <a:cxn ang="0">
                <a:pos x="58" y="10"/>
              </a:cxn>
              <a:cxn ang="0">
                <a:pos x="26" y="0"/>
              </a:cxn>
              <a:cxn ang="0">
                <a:pos x="0" y="3"/>
              </a:cxn>
              <a:cxn ang="0">
                <a:pos x="0" y="25"/>
              </a:cxn>
              <a:cxn ang="0">
                <a:pos x="6" y="26"/>
              </a:cxn>
            </a:cxnLst>
            <a:rect l="0" t="0" r="r" b="b"/>
            <a:pathLst>
              <a:path w="58" h="26">
                <a:moveTo>
                  <a:pt x="6" y="26"/>
                </a:moveTo>
                <a:lnTo>
                  <a:pt x="58" y="10"/>
                </a:lnTo>
                <a:lnTo>
                  <a:pt x="26" y="0"/>
                </a:lnTo>
                <a:lnTo>
                  <a:pt x="0" y="3"/>
                </a:lnTo>
                <a:lnTo>
                  <a:pt x="0" y="25"/>
                </a:lnTo>
                <a:lnTo>
                  <a:pt x="6" y="26"/>
                </a:lnTo>
                <a:close/>
              </a:path>
            </a:pathLst>
          </a:custGeom>
          <a:solidFill>
            <a:srgbClr val="001999"/>
          </a:solidFill>
          <a:ln w="9525">
            <a:noFill/>
            <a:round/>
            <a:headEnd/>
            <a:tailEnd/>
          </a:ln>
        </p:spPr>
        <p:txBody>
          <a:bodyPr>
            <a:prstTxWarp prst="textNoShape">
              <a:avLst/>
            </a:prstTxWarp>
          </a:bodyPr>
          <a:lstStyle/>
          <a:p>
            <a:endParaRPr lang="en-GB"/>
          </a:p>
        </p:txBody>
      </p:sp>
      <p:sp>
        <p:nvSpPr>
          <p:cNvPr id="188600" name="Freeform 184"/>
          <p:cNvSpPr>
            <a:spLocks/>
          </p:cNvSpPr>
          <p:nvPr/>
        </p:nvSpPr>
        <p:spPr bwMode="auto">
          <a:xfrm>
            <a:off x="2353748" y="4030755"/>
            <a:ext cx="49213" cy="196850"/>
          </a:xfrm>
          <a:custGeom>
            <a:avLst/>
            <a:gdLst/>
            <a:ahLst/>
            <a:cxnLst>
              <a:cxn ang="0">
                <a:pos x="31" y="3"/>
              </a:cxn>
              <a:cxn ang="0">
                <a:pos x="31" y="2"/>
              </a:cxn>
              <a:cxn ang="0">
                <a:pos x="30" y="2"/>
              </a:cxn>
              <a:cxn ang="0">
                <a:pos x="30" y="2"/>
              </a:cxn>
              <a:cxn ang="0">
                <a:pos x="29" y="2"/>
              </a:cxn>
              <a:cxn ang="0">
                <a:pos x="27" y="1"/>
              </a:cxn>
              <a:cxn ang="0">
                <a:pos x="26" y="1"/>
              </a:cxn>
              <a:cxn ang="0">
                <a:pos x="23" y="0"/>
              </a:cxn>
              <a:cxn ang="0">
                <a:pos x="22" y="0"/>
              </a:cxn>
              <a:cxn ang="0">
                <a:pos x="20" y="0"/>
              </a:cxn>
              <a:cxn ang="0">
                <a:pos x="17" y="0"/>
              </a:cxn>
              <a:cxn ang="0">
                <a:pos x="14" y="0"/>
              </a:cxn>
              <a:cxn ang="0">
                <a:pos x="12" y="1"/>
              </a:cxn>
              <a:cxn ang="0">
                <a:pos x="9" y="1"/>
              </a:cxn>
              <a:cxn ang="0">
                <a:pos x="6" y="2"/>
              </a:cxn>
              <a:cxn ang="0">
                <a:pos x="3" y="3"/>
              </a:cxn>
              <a:cxn ang="0">
                <a:pos x="0" y="6"/>
              </a:cxn>
              <a:cxn ang="0">
                <a:pos x="0" y="124"/>
              </a:cxn>
              <a:cxn ang="0">
                <a:pos x="1" y="124"/>
              </a:cxn>
              <a:cxn ang="0">
                <a:pos x="1" y="124"/>
              </a:cxn>
              <a:cxn ang="0">
                <a:pos x="2" y="124"/>
              </a:cxn>
              <a:cxn ang="0">
                <a:pos x="3" y="124"/>
              </a:cxn>
              <a:cxn ang="0">
                <a:pos x="5" y="123"/>
              </a:cxn>
              <a:cxn ang="0">
                <a:pos x="7" y="123"/>
              </a:cxn>
              <a:cxn ang="0">
                <a:pos x="8" y="123"/>
              </a:cxn>
              <a:cxn ang="0">
                <a:pos x="10" y="121"/>
              </a:cxn>
              <a:cxn ang="0">
                <a:pos x="13" y="121"/>
              </a:cxn>
              <a:cxn ang="0">
                <a:pos x="15" y="120"/>
              </a:cxn>
              <a:cxn ang="0">
                <a:pos x="17" y="119"/>
              </a:cxn>
              <a:cxn ang="0">
                <a:pos x="21" y="118"/>
              </a:cxn>
              <a:cxn ang="0">
                <a:pos x="23" y="117"/>
              </a:cxn>
              <a:cxn ang="0">
                <a:pos x="26" y="116"/>
              </a:cxn>
              <a:cxn ang="0">
                <a:pos x="29" y="113"/>
              </a:cxn>
              <a:cxn ang="0">
                <a:pos x="31" y="112"/>
              </a:cxn>
              <a:cxn ang="0">
                <a:pos x="31" y="3"/>
              </a:cxn>
            </a:cxnLst>
            <a:rect l="0" t="0" r="r" b="b"/>
            <a:pathLst>
              <a:path w="31" h="124">
                <a:moveTo>
                  <a:pt x="31" y="3"/>
                </a:moveTo>
                <a:lnTo>
                  <a:pt x="31" y="2"/>
                </a:lnTo>
                <a:lnTo>
                  <a:pt x="30" y="2"/>
                </a:lnTo>
                <a:lnTo>
                  <a:pt x="30" y="2"/>
                </a:lnTo>
                <a:lnTo>
                  <a:pt x="29" y="2"/>
                </a:lnTo>
                <a:lnTo>
                  <a:pt x="27" y="1"/>
                </a:lnTo>
                <a:lnTo>
                  <a:pt x="26" y="1"/>
                </a:lnTo>
                <a:lnTo>
                  <a:pt x="23" y="0"/>
                </a:lnTo>
                <a:lnTo>
                  <a:pt x="22" y="0"/>
                </a:lnTo>
                <a:lnTo>
                  <a:pt x="20" y="0"/>
                </a:lnTo>
                <a:lnTo>
                  <a:pt x="17" y="0"/>
                </a:lnTo>
                <a:lnTo>
                  <a:pt x="14" y="0"/>
                </a:lnTo>
                <a:lnTo>
                  <a:pt x="12" y="1"/>
                </a:lnTo>
                <a:lnTo>
                  <a:pt x="9" y="1"/>
                </a:lnTo>
                <a:lnTo>
                  <a:pt x="6" y="2"/>
                </a:lnTo>
                <a:lnTo>
                  <a:pt x="3" y="3"/>
                </a:lnTo>
                <a:lnTo>
                  <a:pt x="0" y="6"/>
                </a:lnTo>
                <a:lnTo>
                  <a:pt x="0" y="124"/>
                </a:lnTo>
                <a:lnTo>
                  <a:pt x="1" y="124"/>
                </a:lnTo>
                <a:lnTo>
                  <a:pt x="1" y="124"/>
                </a:lnTo>
                <a:lnTo>
                  <a:pt x="2" y="124"/>
                </a:lnTo>
                <a:lnTo>
                  <a:pt x="3" y="124"/>
                </a:lnTo>
                <a:lnTo>
                  <a:pt x="5" y="123"/>
                </a:lnTo>
                <a:lnTo>
                  <a:pt x="7" y="123"/>
                </a:lnTo>
                <a:lnTo>
                  <a:pt x="8" y="123"/>
                </a:lnTo>
                <a:lnTo>
                  <a:pt x="10" y="121"/>
                </a:lnTo>
                <a:lnTo>
                  <a:pt x="13" y="121"/>
                </a:lnTo>
                <a:lnTo>
                  <a:pt x="15" y="120"/>
                </a:lnTo>
                <a:lnTo>
                  <a:pt x="17" y="119"/>
                </a:lnTo>
                <a:lnTo>
                  <a:pt x="21" y="118"/>
                </a:lnTo>
                <a:lnTo>
                  <a:pt x="23" y="117"/>
                </a:lnTo>
                <a:lnTo>
                  <a:pt x="26" y="116"/>
                </a:lnTo>
                <a:lnTo>
                  <a:pt x="29" y="113"/>
                </a:lnTo>
                <a:lnTo>
                  <a:pt x="31" y="112"/>
                </a:lnTo>
                <a:lnTo>
                  <a:pt x="31" y="3"/>
                </a:lnTo>
                <a:close/>
              </a:path>
            </a:pathLst>
          </a:custGeom>
          <a:solidFill>
            <a:srgbClr val="7FBFBF"/>
          </a:solidFill>
          <a:ln w="9525">
            <a:noFill/>
            <a:round/>
            <a:headEnd/>
            <a:tailEnd/>
          </a:ln>
        </p:spPr>
        <p:txBody>
          <a:bodyPr>
            <a:prstTxWarp prst="textNoShape">
              <a:avLst/>
            </a:prstTxWarp>
          </a:bodyPr>
          <a:lstStyle/>
          <a:p>
            <a:endParaRPr lang="en-GB"/>
          </a:p>
        </p:txBody>
      </p:sp>
      <p:sp>
        <p:nvSpPr>
          <p:cNvPr id="188601" name="Freeform 185"/>
          <p:cNvSpPr>
            <a:spLocks/>
          </p:cNvSpPr>
          <p:nvPr/>
        </p:nvSpPr>
        <p:spPr bwMode="auto">
          <a:xfrm>
            <a:off x="2355335" y="4032343"/>
            <a:ext cx="42863" cy="165100"/>
          </a:xfrm>
          <a:custGeom>
            <a:avLst/>
            <a:gdLst/>
            <a:ahLst/>
            <a:cxnLst>
              <a:cxn ang="0">
                <a:pos x="27" y="2"/>
              </a:cxn>
              <a:cxn ang="0">
                <a:pos x="27" y="2"/>
              </a:cxn>
              <a:cxn ang="0">
                <a:pos x="26" y="2"/>
              </a:cxn>
              <a:cxn ang="0">
                <a:pos x="26" y="2"/>
              </a:cxn>
              <a:cxn ang="0">
                <a:pos x="25" y="1"/>
              </a:cxn>
              <a:cxn ang="0">
                <a:pos x="23" y="1"/>
              </a:cxn>
              <a:cxn ang="0">
                <a:pos x="22" y="0"/>
              </a:cxn>
              <a:cxn ang="0">
                <a:pos x="20" y="0"/>
              </a:cxn>
              <a:cxn ang="0">
                <a:pos x="19" y="0"/>
              </a:cxn>
              <a:cxn ang="0">
                <a:pos x="16" y="0"/>
              </a:cxn>
              <a:cxn ang="0">
                <a:pos x="14" y="0"/>
              </a:cxn>
              <a:cxn ang="0">
                <a:pos x="12" y="0"/>
              </a:cxn>
              <a:cxn ang="0">
                <a:pos x="9" y="0"/>
              </a:cxn>
              <a:cxn ang="0">
                <a:pos x="8" y="1"/>
              </a:cxn>
              <a:cxn ang="0">
                <a:pos x="5" y="2"/>
              </a:cxn>
              <a:cxn ang="0">
                <a:pos x="2" y="4"/>
              </a:cxn>
              <a:cxn ang="0">
                <a:pos x="0" y="5"/>
              </a:cxn>
              <a:cxn ang="0">
                <a:pos x="0" y="104"/>
              </a:cxn>
              <a:cxn ang="0">
                <a:pos x="0" y="104"/>
              </a:cxn>
              <a:cxn ang="0">
                <a:pos x="1" y="104"/>
              </a:cxn>
              <a:cxn ang="0">
                <a:pos x="1" y="104"/>
              </a:cxn>
              <a:cxn ang="0">
                <a:pos x="2" y="104"/>
              </a:cxn>
              <a:cxn ang="0">
                <a:pos x="4" y="104"/>
              </a:cxn>
              <a:cxn ang="0">
                <a:pos x="6" y="104"/>
              </a:cxn>
              <a:cxn ang="0">
                <a:pos x="7" y="103"/>
              </a:cxn>
              <a:cxn ang="0">
                <a:pos x="9" y="103"/>
              </a:cxn>
              <a:cxn ang="0">
                <a:pos x="11" y="102"/>
              </a:cxn>
              <a:cxn ang="0">
                <a:pos x="13" y="102"/>
              </a:cxn>
              <a:cxn ang="0">
                <a:pos x="15" y="101"/>
              </a:cxn>
              <a:cxn ang="0">
                <a:pos x="18" y="99"/>
              </a:cxn>
              <a:cxn ang="0">
                <a:pos x="20" y="98"/>
              </a:cxn>
              <a:cxn ang="0">
                <a:pos x="22" y="97"/>
              </a:cxn>
              <a:cxn ang="0">
                <a:pos x="25" y="96"/>
              </a:cxn>
              <a:cxn ang="0">
                <a:pos x="27" y="94"/>
              </a:cxn>
              <a:cxn ang="0">
                <a:pos x="27" y="2"/>
              </a:cxn>
            </a:cxnLst>
            <a:rect l="0" t="0" r="r" b="b"/>
            <a:pathLst>
              <a:path w="27" h="104">
                <a:moveTo>
                  <a:pt x="27" y="2"/>
                </a:moveTo>
                <a:lnTo>
                  <a:pt x="27" y="2"/>
                </a:lnTo>
                <a:lnTo>
                  <a:pt x="26" y="2"/>
                </a:lnTo>
                <a:lnTo>
                  <a:pt x="26" y="2"/>
                </a:lnTo>
                <a:lnTo>
                  <a:pt x="25" y="1"/>
                </a:lnTo>
                <a:lnTo>
                  <a:pt x="23" y="1"/>
                </a:lnTo>
                <a:lnTo>
                  <a:pt x="22" y="0"/>
                </a:lnTo>
                <a:lnTo>
                  <a:pt x="20" y="0"/>
                </a:lnTo>
                <a:lnTo>
                  <a:pt x="19" y="0"/>
                </a:lnTo>
                <a:lnTo>
                  <a:pt x="16" y="0"/>
                </a:lnTo>
                <a:lnTo>
                  <a:pt x="14" y="0"/>
                </a:lnTo>
                <a:lnTo>
                  <a:pt x="12" y="0"/>
                </a:lnTo>
                <a:lnTo>
                  <a:pt x="9" y="0"/>
                </a:lnTo>
                <a:lnTo>
                  <a:pt x="8" y="1"/>
                </a:lnTo>
                <a:lnTo>
                  <a:pt x="5" y="2"/>
                </a:lnTo>
                <a:lnTo>
                  <a:pt x="2" y="4"/>
                </a:lnTo>
                <a:lnTo>
                  <a:pt x="0" y="5"/>
                </a:lnTo>
                <a:lnTo>
                  <a:pt x="0" y="104"/>
                </a:lnTo>
                <a:lnTo>
                  <a:pt x="0" y="104"/>
                </a:lnTo>
                <a:lnTo>
                  <a:pt x="1" y="104"/>
                </a:lnTo>
                <a:lnTo>
                  <a:pt x="1" y="104"/>
                </a:lnTo>
                <a:lnTo>
                  <a:pt x="2" y="104"/>
                </a:lnTo>
                <a:lnTo>
                  <a:pt x="4" y="104"/>
                </a:lnTo>
                <a:lnTo>
                  <a:pt x="6" y="104"/>
                </a:lnTo>
                <a:lnTo>
                  <a:pt x="7" y="103"/>
                </a:lnTo>
                <a:lnTo>
                  <a:pt x="9" y="103"/>
                </a:lnTo>
                <a:lnTo>
                  <a:pt x="11" y="102"/>
                </a:lnTo>
                <a:lnTo>
                  <a:pt x="13" y="102"/>
                </a:lnTo>
                <a:lnTo>
                  <a:pt x="15" y="101"/>
                </a:lnTo>
                <a:lnTo>
                  <a:pt x="18" y="99"/>
                </a:lnTo>
                <a:lnTo>
                  <a:pt x="20" y="98"/>
                </a:lnTo>
                <a:lnTo>
                  <a:pt x="22" y="97"/>
                </a:lnTo>
                <a:lnTo>
                  <a:pt x="25" y="96"/>
                </a:lnTo>
                <a:lnTo>
                  <a:pt x="27" y="94"/>
                </a:lnTo>
                <a:lnTo>
                  <a:pt x="27" y="2"/>
                </a:lnTo>
                <a:close/>
              </a:path>
            </a:pathLst>
          </a:custGeom>
          <a:solidFill>
            <a:srgbClr val="93CCCC"/>
          </a:solidFill>
          <a:ln w="9525">
            <a:noFill/>
            <a:round/>
            <a:headEnd/>
            <a:tailEnd/>
          </a:ln>
        </p:spPr>
        <p:txBody>
          <a:bodyPr>
            <a:prstTxWarp prst="textNoShape">
              <a:avLst/>
            </a:prstTxWarp>
          </a:bodyPr>
          <a:lstStyle/>
          <a:p>
            <a:endParaRPr lang="en-GB"/>
          </a:p>
        </p:txBody>
      </p:sp>
      <p:sp>
        <p:nvSpPr>
          <p:cNvPr id="188602" name="Freeform 186"/>
          <p:cNvSpPr>
            <a:spLocks/>
          </p:cNvSpPr>
          <p:nvPr/>
        </p:nvSpPr>
        <p:spPr bwMode="auto">
          <a:xfrm>
            <a:off x="2356923" y="4033930"/>
            <a:ext cx="34925" cy="133350"/>
          </a:xfrm>
          <a:custGeom>
            <a:avLst/>
            <a:gdLst/>
            <a:ahLst/>
            <a:cxnLst>
              <a:cxn ang="0">
                <a:pos x="22" y="3"/>
              </a:cxn>
              <a:cxn ang="0">
                <a:pos x="22" y="3"/>
              </a:cxn>
              <a:cxn ang="0">
                <a:pos x="21" y="1"/>
              </a:cxn>
              <a:cxn ang="0">
                <a:pos x="21" y="1"/>
              </a:cxn>
              <a:cxn ang="0">
                <a:pos x="20" y="1"/>
              </a:cxn>
              <a:cxn ang="0">
                <a:pos x="19" y="1"/>
              </a:cxn>
              <a:cxn ang="0">
                <a:pos x="18" y="0"/>
              </a:cxn>
              <a:cxn ang="0">
                <a:pos x="17" y="0"/>
              </a:cxn>
              <a:cxn ang="0">
                <a:pos x="15" y="0"/>
              </a:cxn>
              <a:cxn ang="0">
                <a:pos x="14" y="0"/>
              </a:cxn>
              <a:cxn ang="0">
                <a:pos x="12" y="0"/>
              </a:cxn>
              <a:cxn ang="0">
                <a:pos x="10" y="0"/>
              </a:cxn>
              <a:cxn ang="0">
                <a:pos x="8" y="0"/>
              </a:cxn>
              <a:cxn ang="0">
                <a:pos x="6" y="1"/>
              </a:cxn>
              <a:cxn ang="0">
                <a:pos x="4" y="1"/>
              </a:cxn>
              <a:cxn ang="0">
                <a:pos x="3" y="3"/>
              </a:cxn>
              <a:cxn ang="0">
                <a:pos x="0" y="4"/>
              </a:cxn>
              <a:cxn ang="0">
                <a:pos x="0" y="84"/>
              </a:cxn>
              <a:cxn ang="0">
                <a:pos x="0" y="84"/>
              </a:cxn>
              <a:cxn ang="0">
                <a:pos x="0" y="84"/>
              </a:cxn>
              <a:cxn ang="0">
                <a:pos x="1" y="84"/>
              </a:cxn>
              <a:cxn ang="0">
                <a:pos x="3" y="84"/>
              </a:cxn>
              <a:cxn ang="0">
                <a:pos x="4" y="84"/>
              </a:cxn>
              <a:cxn ang="0">
                <a:pos x="5" y="84"/>
              </a:cxn>
              <a:cxn ang="0">
                <a:pos x="6" y="84"/>
              </a:cxn>
              <a:cxn ang="0">
                <a:pos x="7" y="83"/>
              </a:cxn>
              <a:cxn ang="0">
                <a:pos x="10" y="83"/>
              </a:cxn>
              <a:cxn ang="0">
                <a:pos x="11" y="82"/>
              </a:cxn>
              <a:cxn ang="0">
                <a:pos x="13" y="82"/>
              </a:cxn>
              <a:cxn ang="0">
                <a:pos x="14" y="81"/>
              </a:cxn>
              <a:cxn ang="0">
                <a:pos x="17" y="80"/>
              </a:cxn>
              <a:cxn ang="0">
                <a:pos x="19" y="79"/>
              </a:cxn>
              <a:cxn ang="0">
                <a:pos x="20" y="77"/>
              </a:cxn>
              <a:cxn ang="0">
                <a:pos x="22" y="76"/>
              </a:cxn>
              <a:cxn ang="0">
                <a:pos x="22" y="3"/>
              </a:cxn>
            </a:cxnLst>
            <a:rect l="0" t="0" r="r" b="b"/>
            <a:pathLst>
              <a:path w="22" h="84">
                <a:moveTo>
                  <a:pt x="22" y="3"/>
                </a:moveTo>
                <a:lnTo>
                  <a:pt x="22" y="3"/>
                </a:lnTo>
                <a:lnTo>
                  <a:pt x="21" y="1"/>
                </a:lnTo>
                <a:lnTo>
                  <a:pt x="21" y="1"/>
                </a:lnTo>
                <a:lnTo>
                  <a:pt x="20" y="1"/>
                </a:lnTo>
                <a:lnTo>
                  <a:pt x="19" y="1"/>
                </a:lnTo>
                <a:lnTo>
                  <a:pt x="18" y="0"/>
                </a:lnTo>
                <a:lnTo>
                  <a:pt x="17" y="0"/>
                </a:lnTo>
                <a:lnTo>
                  <a:pt x="15" y="0"/>
                </a:lnTo>
                <a:lnTo>
                  <a:pt x="14" y="0"/>
                </a:lnTo>
                <a:lnTo>
                  <a:pt x="12" y="0"/>
                </a:lnTo>
                <a:lnTo>
                  <a:pt x="10" y="0"/>
                </a:lnTo>
                <a:lnTo>
                  <a:pt x="8" y="0"/>
                </a:lnTo>
                <a:lnTo>
                  <a:pt x="6" y="1"/>
                </a:lnTo>
                <a:lnTo>
                  <a:pt x="4" y="1"/>
                </a:lnTo>
                <a:lnTo>
                  <a:pt x="3" y="3"/>
                </a:lnTo>
                <a:lnTo>
                  <a:pt x="0" y="4"/>
                </a:lnTo>
                <a:lnTo>
                  <a:pt x="0" y="84"/>
                </a:lnTo>
                <a:lnTo>
                  <a:pt x="0" y="84"/>
                </a:lnTo>
                <a:lnTo>
                  <a:pt x="0" y="84"/>
                </a:lnTo>
                <a:lnTo>
                  <a:pt x="1" y="84"/>
                </a:lnTo>
                <a:lnTo>
                  <a:pt x="3" y="84"/>
                </a:lnTo>
                <a:lnTo>
                  <a:pt x="4" y="84"/>
                </a:lnTo>
                <a:lnTo>
                  <a:pt x="5" y="84"/>
                </a:lnTo>
                <a:lnTo>
                  <a:pt x="6" y="84"/>
                </a:lnTo>
                <a:lnTo>
                  <a:pt x="7" y="83"/>
                </a:lnTo>
                <a:lnTo>
                  <a:pt x="10" y="83"/>
                </a:lnTo>
                <a:lnTo>
                  <a:pt x="11" y="82"/>
                </a:lnTo>
                <a:lnTo>
                  <a:pt x="13" y="82"/>
                </a:lnTo>
                <a:lnTo>
                  <a:pt x="14" y="81"/>
                </a:lnTo>
                <a:lnTo>
                  <a:pt x="17" y="80"/>
                </a:lnTo>
                <a:lnTo>
                  <a:pt x="19" y="79"/>
                </a:lnTo>
                <a:lnTo>
                  <a:pt x="20" y="77"/>
                </a:lnTo>
                <a:lnTo>
                  <a:pt x="22" y="76"/>
                </a:lnTo>
                <a:lnTo>
                  <a:pt x="22" y="3"/>
                </a:lnTo>
                <a:close/>
              </a:path>
            </a:pathLst>
          </a:custGeom>
          <a:solidFill>
            <a:srgbClr val="A8D8D8"/>
          </a:solidFill>
          <a:ln w="9525">
            <a:noFill/>
            <a:round/>
            <a:headEnd/>
            <a:tailEnd/>
          </a:ln>
        </p:spPr>
        <p:txBody>
          <a:bodyPr>
            <a:prstTxWarp prst="textNoShape">
              <a:avLst/>
            </a:prstTxWarp>
          </a:bodyPr>
          <a:lstStyle/>
          <a:p>
            <a:endParaRPr lang="en-GB"/>
          </a:p>
        </p:txBody>
      </p:sp>
      <p:sp>
        <p:nvSpPr>
          <p:cNvPr id="188603" name="Freeform 187"/>
          <p:cNvSpPr>
            <a:spLocks/>
          </p:cNvSpPr>
          <p:nvPr/>
        </p:nvSpPr>
        <p:spPr bwMode="auto">
          <a:xfrm>
            <a:off x="2358510" y="4035518"/>
            <a:ext cx="28575" cy="104775"/>
          </a:xfrm>
          <a:custGeom>
            <a:avLst/>
            <a:gdLst/>
            <a:ahLst/>
            <a:cxnLst>
              <a:cxn ang="0">
                <a:pos x="18" y="2"/>
              </a:cxn>
              <a:cxn ang="0">
                <a:pos x="18" y="2"/>
              </a:cxn>
              <a:cxn ang="0">
                <a:pos x="17" y="2"/>
              </a:cxn>
              <a:cxn ang="0">
                <a:pos x="14" y="0"/>
              </a:cxn>
              <a:cxn ang="0">
                <a:pos x="12" y="0"/>
              </a:cxn>
              <a:cxn ang="0">
                <a:pos x="10" y="0"/>
              </a:cxn>
              <a:cxn ang="0">
                <a:pos x="6" y="0"/>
              </a:cxn>
              <a:cxn ang="0">
                <a:pos x="3" y="2"/>
              </a:cxn>
              <a:cxn ang="0">
                <a:pos x="0" y="3"/>
              </a:cxn>
              <a:cxn ang="0">
                <a:pos x="0" y="66"/>
              </a:cxn>
              <a:cxn ang="0">
                <a:pos x="0" y="66"/>
              </a:cxn>
              <a:cxn ang="0">
                <a:pos x="2" y="66"/>
              </a:cxn>
              <a:cxn ang="0">
                <a:pos x="4" y="65"/>
              </a:cxn>
              <a:cxn ang="0">
                <a:pos x="6" y="65"/>
              </a:cxn>
              <a:cxn ang="0">
                <a:pos x="9" y="64"/>
              </a:cxn>
              <a:cxn ang="0">
                <a:pos x="12" y="62"/>
              </a:cxn>
              <a:cxn ang="0">
                <a:pos x="14" y="61"/>
              </a:cxn>
              <a:cxn ang="0">
                <a:pos x="18" y="59"/>
              </a:cxn>
              <a:cxn ang="0">
                <a:pos x="18" y="2"/>
              </a:cxn>
            </a:cxnLst>
            <a:rect l="0" t="0" r="r" b="b"/>
            <a:pathLst>
              <a:path w="18" h="66">
                <a:moveTo>
                  <a:pt x="18" y="2"/>
                </a:moveTo>
                <a:lnTo>
                  <a:pt x="18" y="2"/>
                </a:lnTo>
                <a:lnTo>
                  <a:pt x="17" y="2"/>
                </a:lnTo>
                <a:lnTo>
                  <a:pt x="14" y="0"/>
                </a:lnTo>
                <a:lnTo>
                  <a:pt x="12" y="0"/>
                </a:lnTo>
                <a:lnTo>
                  <a:pt x="10" y="0"/>
                </a:lnTo>
                <a:lnTo>
                  <a:pt x="6" y="0"/>
                </a:lnTo>
                <a:lnTo>
                  <a:pt x="3" y="2"/>
                </a:lnTo>
                <a:lnTo>
                  <a:pt x="0" y="3"/>
                </a:lnTo>
                <a:lnTo>
                  <a:pt x="0" y="66"/>
                </a:lnTo>
                <a:lnTo>
                  <a:pt x="0" y="66"/>
                </a:lnTo>
                <a:lnTo>
                  <a:pt x="2" y="66"/>
                </a:lnTo>
                <a:lnTo>
                  <a:pt x="4" y="65"/>
                </a:lnTo>
                <a:lnTo>
                  <a:pt x="6" y="65"/>
                </a:lnTo>
                <a:lnTo>
                  <a:pt x="9" y="64"/>
                </a:lnTo>
                <a:lnTo>
                  <a:pt x="12" y="62"/>
                </a:lnTo>
                <a:lnTo>
                  <a:pt x="14" y="61"/>
                </a:lnTo>
                <a:lnTo>
                  <a:pt x="18" y="59"/>
                </a:lnTo>
                <a:lnTo>
                  <a:pt x="18" y="2"/>
                </a:lnTo>
                <a:close/>
              </a:path>
            </a:pathLst>
          </a:custGeom>
          <a:solidFill>
            <a:srgbClr val="BCE5E5"/>
          </a:solidFill>
          <a:ln w="9525">
            <a:noFill/>
            <a:round/>
            <a:headEnd/>
            <a:tailEnd/>
          </a:ln>
        </p:spPr>
        <p:txBody>
          <a:bodyPr>
            <a:prstTxWarp prst="textNoShape">
              <a:avLst/>
            </a:prstTxWarp>
          </a:bodyPr>
          <a:lstStyle/>
          <a:p>
            <a:endParaRPr lang="en-GB"/>
          </a:p>
        </p:txBody>
      </p:sp>
      <p:sp>
        <p:nvSpPr>
          <p:cNvPr id="188604" name="Freeform 188"/>
          <p:cNvSpPr>
            <a:spLocks/>
          </p:cNvSpPr>
          <p:nvPr/>
        </p:nvSpPr>
        <p:spPr bwMode="auto">
          <a:xfrm>
            <a:off x="2358510" y="4038693"/>
            <a:ext cx="22225" cy="71438"/>
          </a:xfrm>
          <a:custGeom>
            <a:avLst/>
            <a:gdLst/>
            <a:ahLst/>
            <a:cxnLst>
              <a:cxn ang="0">
                <a:pos x="14" y="1"/>
              </a:cxn>
              <a:cxn ang="0">
                <a:pos x="14" y="0"/>
              </a:cxn>
              <a:cxn ang="0">
                <a:pos x="13" y="0"/>
              </a:cxn>
              <a:cxn ang="0">
                <a:pos x="12" y="0"/>
              </a:cxn>
              <a:cxn ang="0">
                <a:pos x="10" y="0"/>
              </a:cxn>
              <a:cxn ang="0">
                <a:pos x="9" y="0"/>
              </a:cxn>
              <a:cxn ang="0">
                <a:pos x="6" y="0"/>
              </a:cxn>
              <a:cxn ang="0">
                <a:pos x="3" y="0"/>
              </a:cxn>
              <a:cxn ang="0">
                <a:pos x="0" y="2"/>
              </a:cxn>
              <a:cxn ang="0">
                <a:pos x="0" y="45"/>
              </a:cxn>
              <a:cxn ang="0">
                <a:pos x="2" y="45"/>
              </a:cxn>
              <a:cxn ang="0">
                <a:pos x="2" y="45"/>
              </a:cxn>
              <a:cxn ang="0">
                <a:pos x="4" y="45"/>
              </a:cxn>
              <a:cxn ang="0">
                <a:pos x="5" y="44"/>
              </a:cxn>
              <a:cxn ang="0">
                <a:pos x="7" y="44"/>
              </a:cxn>
              <a:cxn ang="0">
                <a:pos x="10" y="43"/>
              </a:cxn>
              <a:cxn ang="0">
                <a:pos x="12" y="42"/>
              </a:cxn>
              <a:cxn ang="0">
                <a:pos x="14" y="41"/>
              </a:cxn>
              <a:cxn ang="0">
                <a:pos x="14" y="1"/>
              </a:cxn>
            </a:cxnLst>
            <a:rect l="0" t="0" r="r" b="b"/>
            <a:pathLst>
              <a:path w="14" h="45">
                <a:moveTo>
                  <a:pt x="14" y="1"/>
                </a:moveTo>
                <a:lnTo>
                  <a:pt x="14" y="0"/>
                </a:lnTo>
                <a:lnTo>
                  <a:pt x="13" y="0"/>
                </a:lnTo>
                <a:lnTo>
                  <a:pt x="12" y="0"/>
                </a:lnTo>
                <a:lnTo>
                  <a:pt x="10" y="0"/>
                </a:lnTo>
                <a:lnTo>
                  <a:pt x="9" y="0"/>
                </a:lnTo>
                <a:lnTo>
                  <a:pt x="6" y="0"/>
                </a:lnTo>
                <a:lnTo>
                  <a:pt x="3" y="0"/>
                </a:lnTo>
                <a:lnTo>
                  <a:pt x="0" y="2"/>
                </a:lnTo>
                <a:lnTo>
                  <a:pt x="0" y="45"/>
                </a:lnTo>
                <a:lnTo>
                  <a:pt x="2" y="45"/>
                </a:lnTo>
                <a:lnTo>
                  <a:pt x="2" y="45"/>
                </a:lnTo>
                <a:lnTo>
                  <a:pt x="4" y="45"/>
                </a:lnTo>
                <a:lnTo>
                  <a:pt x="5" y="44"/>
                </a:lnTo>
                <a:lnTo>
                  <a:pt x="7" y="44"/>
                </a:lnTo>
                <a:lnTo>
                  <a:pt x="10" y="43"/>
                </a:lnTo>
                <a:lnTo>
                  <a:pt x="12" y="42"/>
                </a:lnTo>
                <a:lnTo>
                  <a:pt x="14" y="41"/>
                </a:lnTo>
                <a:lnTo>
                  <a:pt x="14" y="1"/>
                </a:lnTo>
                <a:close/>
              </a:path>
            </a:pathLst>
          </a:custGeom>
          <a:solidFill>
            <a:srgbClr val="D1F2F2"/>
          </a:solidFill>
          <a:ln w="9525">
            <a:noFill/>
            <a:round/>
            <a:headEnd/>
            <a:tailEnd/>
          </a:ln>
        </p:spPr>
        <p:txBody>
          <a:bodyPr>
            <a:prstTxWarp prst="textNoShape">
              <a:avLst/>
            </a:prstTxWarp>
          </a:bodyPr>
          <a:lstStyle/>
          <a:p>
            <a:endParaRPr lang="en-GB"/>
          </a:p>
        </p:txBody>
      </p:sp>
      <p:sp>
        <p:nvSpPr>
          <p:cNvPr id="188605" name="Freeform 189"/>
          <p:cNvSpPr>
            <a:spLocks/>
          </p:cNvSpPr>
          <p:nvPr/>
        </p:nvSpPr>
        <p:spPr bwMode="auto">
          <a:xfrm>
            <a:off x="2361685" y="4038693"/>
            <a:ext cx="14288" cy="42863"/>
          </a:xfrm>
          <a:custGeom>
            <a:avLst/>
            <a:gdLst/>
            <a:ahLst/>
            <a:cxnLst>
              <a:cxn ang="0">
                <a:pos x="9" y="1"/>
              </a:cxn>
              <a:cxn ang="0">
                <a:pos x="9" y="1"/>
              </a:cxn>
              <a:cxn ang="0">
                <a:pos x="8" y="1"/>
              </a:cxn>
              <a:cxn ang="0">
                <a:pos x="7" y="1"/>
              </a:cxn>
              <a:cxn ang="0">
                <a:pos x="5" y="0"/>
              </a:cxn>
              <a:cxn ang="0">
                <a:pos x="4" y="0"/>
              </a:cxn>
              <a:cxn ang="0">
                <a:pos x="3" y="1"/>
              </a:cxn>
              <a:cxn ang="0">
                <a:pos x="1" y="1"/>
              </a:cxn>
              <a:cxn ang="0">
                <a:pos x="0" y="2"/>
              </a:cxn>
              <a:cxn ang="0">
                <a:pos x="0" y="27"/>
              </a:cxn>
              <a:cxn ang="0">
                <a:pos x="0" y="27"/>
              </a:cxn>
              <a:cxn ang="0">
                <a:pos x="1" y="27"/>
              </a:cxn>
              <a:cxn ang="0">
                <a:pos x="2" y="27"/>
              </a:cxn>
              <a:cxn ang="0">
                <a:pos x="3" y="27"/>
              </a:cxn>
              <a:cxn ang="0">
                <a:pos x="4" y="27"/>
              </a:cxn>
              <a:cxn ang="0">
                <a:pos x="5" y="25"/>
              </a:cxn>
              <a:cxn ang="0">
                <a:pos x="8" y="24"/>
              </a:cxn>
              <a:cxn ang="0">
                <a:pos x="9" y="23"/>
              </a:cxn>
              <a:cxn ang="0">
                <a:pos x="9" y="1"/>
              </a:cxn>
            </a:cxnLst>
            <a:rect l="0" t="0" r="r" b="b"/>
            <a:pathLst>
              <a:path w="9" h="27">
                <a:moveTo>
                  <a:pt x="9" y="1"/>
                </a:moveTo>
                <a:lnTo>
                  <a:pt x="9" y="1"/>
                </a:lnTo>
                <a:lnTo>
                  <a:pt x="8" y="1"/>
                </a:lnTo>
                <a:lnTo>
                  <a:pt x="7" y="1"/>
                </a:lnTo>
                <a:lnTo>
                  <a:pt x="5" y="0"/>
                </a:lnTo>
                <a:lnTo>
                  <a:pt x="4" y="0"/>
                </a:lnTo>
                <a:lnTo>
                  <a:pt x="3" y="1"/>
                </a:lnTo>
                <a:lnTo>
                  <a:pt x="1" y="1"/>
                </a:lnTo>
                <a:lnTo>
                  <a:pt x="0" y="2"/>
                </a:lnTo>
                <a:lnTo>
                  <a:pt x="0" y="27"/>
                </a:lnTo>
                <a:lnTo>
                  <a:pt x="0" y="27"/>
                </a:lnTo>
                <a:lnTo>
                  <a:pt x="1" y="27"/>
                </a:lnTo>
                <a:lnTo>
                  <a:pt x="2" y="27"/>
                </a:lnTo>
                <a:lnTo>
                  <a:pt x="3" y="27"/>
                </a:lnTo>
                <a:lnTo>
                  <a:pt x="4" y="27"/>
                </a:lnTo>
                <a:lnTo>
                  <a:pt x="5" y="25"/>
                </a:lnTo>
                <a:lnTo>
                  <a:pt x="8" y="24"/>
                </a:lnTo>
                <a:lnTo>
                  <a:pt x="9" y="23"/>
                </a:lnTo>
                <a:lnTo>
                  <a:pt x="9" y="1"/>
                </a:lnTo>
                <a:close/>
              </a:path>
            </a:pathLst>
          </a:custGeom>
          <a:solidFill>
            <a:srgbClr val="E5FFFF"/>
          </a:solidFill>
          <a:ln w="9525">
            <a:noFill/>
            <a:round/>
            <a:headEnd/>
            <a:tailEnd/>
          </a:ln>
        </p:spPr>
        <p:txBody>
          <a:bodyPr>
            <a:prstTxWarp prst="textNoShape">
              <a:avLst/>
            </a:prstTxWarp>
          </a:bodyPr>
          <a:lstStyle/>
          <a:p>
            <a:endParaRPr lang="en-GB"/>
          </a:p>
        </p:txBody>
      </p:sp>
      <p:sp>
        <p:nvSpPr>
          <p:cNvPr id="188606" name="Freeform 190"/>
          <p:cNvSpPr>
            <a:spLocks/>
          </p:cNvSpPr>
          <p:nvPr/>
        </p:nvSpPr>
        <p:spPr bwMode="auto">
          <a:xfrm>
            <a:off x="2536310" y="4160930"/>
            <a:ext cx="22225" cy="22225"/>
          </a:xfrm>
          <a:custGeom>
            <a:avLst/>
            <a:gdLst/>
            <a:ahLst/>
            <a:cxnLst>
              <a:cxn ang="0">
                <a:pos x="7" y="14"/>
              </a:cxn>
              <a:cxn ang="0">
                <a:pos x="9" y="14"/>
              </a:cxn>
              <a:cxn ang="0">
                <a:pos x="10" y="13"/>
              </a:cxn>
              <a:cxn ang="0">
                <a:pos x="11" y="13"/>
              </a:cxn>
              <a:cxn ang="0">
                <a:pos x="12" y="11"/>
              </a:cxn>
              <a:cxn ang="0">
                <a:pos x="13" y="10"/>
              </a:cxn>
              <a:cxn ang="0">
                <a:pos x="13" y="9"/>
              </a:cxn>
              <a:cxn ang="0">
                <a:pos x="14" y="8"/>
              </a:cxn>
              <a:cxn ang="0">
                <a:pos x="14" y="7"/>
              </a:cxn>
              <a:cxn ang="0">
                <a:pos x="14" y="6"/>
              </a:cxn>
              <a:cxn ang="0">
                <a:pos x="13" y="4"/>
              </a:cxn>
              <a:cxn ang="0">
                <a:pos x="13" y="3"/>
              </a:cxn>
              <a:cxn ang="0">
                <a:pos x="12" y="2"/>
              </a:cxn>
              <a:cxn ang="0">
                <a:pos x="11" y="1"/>
              </a:cxn>
              <a:cxn ang="0">
                <a:pos x="10" y="0"/>
              </a:cxn>
              <a:cxn ang="0">
                <a:pos x="9" y="0"/>
              </a:cxn>
              <a:cxn ang="0">
                <a:pos x="7" y="0"/>
              </a:cxn>
              <a:cxn ang="0">
                <a:pos x="6" y="0"/>
              </a:cxn>
              <a:cxn ang="0">
                <a:pos x="5" y="0"/>
              </a:cxn>
              <a:cxn ang="0">
                <a:pos x="4" y="1"/>
              </a:cxn>
              <a:cxn ang="0">
                <a:pos x="3" y="2"/>
              </a:cxn>
              <a:cxn ang="0">
                <a:pos x="2" y="3"/>
              </a:cxn>
              <a:cxn ang="0">
                <a:pos x="2" y="4"/>
              </a:cxn>
              <a:cxn ang="0">
                <a:pos x="0" y="6"/>
              </a:cxn>
              <a:cxn ang="0">
                <a:pos x="0" y="7"/>
              </a:cxn>
              <a:cxn ang="0">
                <a:pos x="0" y="8"/>
              </a:cxn>
              <a:cxn ang="0">
                <a:pos x="2" y="9"/>
              </a:cxn>
              <a:cxn ang="0">
                <a:pos x="2" y="10"/>
              </a:cxn>
              <a:cxn ang="0">
                <a:pos x="3" y="11"/>
              </a:cxn>
              <a:cxn ang="0">
                <a:pos x="4" y="13"/>
              </a:cxn>
              <a:cxn ang="0">
                <a:pos x="5" y="13"/>
              </a:cxn>
              <a:cxn ang="0">
                <a:pos x="6" y="14"/>
              </a:cxn>
              <a:cxn ang="0">
                <a:pos x="7" y="14"/>
              </a:cxn>
            </a:cxnLst>
            <a:rect l="0" t="0" r="r" b="b"/>
            <a:pathLst>
              <a:path w="14" h="14">
                <a:moveTo>
                  <a:pt x="7" y="14"/>
                </a:moveTo>
                <a:lnTo>
                  <a:pt x="9" y="14"/>
                </a:lnTo>
                <a:lnTo>
                  <a:pt x="10" y="13"/>
                </a:lnTo>
                <a:lnTo>
                  <a:pt x="11" y="13"/>
                </a:lnTo>
                <a:lnTo>
                  <a:pt x="12" y="11"/>
                </a:lnTo>
                <a:lnTo>
                  <a:pt x="13" y="10"/>
                </a:lnTo>
                <a:lnTo>
                  <a:pt x="13" y="9"/>
                </a:lnTo>
                <a:lnTo>
                  <a:pt x="14" y="8"/>
                </a:lnTo>
                <a:lnTo>
                  <a:pt x="14" y="7"/>
                </a:lnTo>
                <a:lnTo>
                  <a:pt x="14" y="6"/>
                </a:lnTo>
                <a:lnTo>
                  <a:pt x="13" y="4"/>
                </a:lnTo>
                <a:lnTo>
                  <a:pt x="13" y="3"/>
                </a:lnTo>
                <a:lnTo>
                  <a:pt x="12" y="2"/>
                </a:lnTo>
                <a:lnTo>
                  <a:pt x="11" y="1"/>
                </a:lnTo>
                <a:lnTo>
                  <a:pt x="10" y="0"/>
                </a:lnTo>
                <a:lnTo>
                  <a:pt x="9" y="0"/>
                </a:lnTo>
                <a:lnTo>
                  <a:pt x="7" y="0"/>
                </a:lnTo>
                <a:lnTo>
                  <a:pt x="6" y="0"/>
                </a:lnTo>
                <a:lnTo>
                  <a:pt x="5" y="0"/>
                </a:lnTo>
                <a:lnTo>
                  <a:pt x="4" y="1"/>
                </a:lnTo>
                <a:lnTo>
                  <a:pt x="3" y="2"/>
                </a:lnTo>
                <a:lnTo>
                  <a:pt x="2" y="3"/>
                </a:lnTo>
                <a:lnTo>
                  <a:pt x="2" y="4"/>
                </a:lnTo>
                <a:lnTo>
                  <a:pt x="0" y="6"/>
                </a:lnTo>
                <a:lnTo>
                  <a:pt x="0" y="7"/>
                </a:lnTo>
                <a:lnTo>
                  <a:pt x="0" y="8"/>
                </a:lnTo>
                <a:lnTo>
                  <a:pt x="2" y="9"/>
                </a:lnTo>
                <a:lnTo>
                  <a:pt x="2" y="10"/>
                </a:lnTo>
                <a:lnTo>
                  <a:pt x="3" y="11"/>
                </a:lnTo>
                <a:lnTo>
                  <a:pt x="4" y="13"/>
                </a:lnTo>
                <a:lnTo>
                  <a:pt x="5" y="13"/>
                </a:lnTo>
                <a:lnTo>
                  <a:pt x="6" y="14"/>
                </a:lnTo>
                <a:lnTo>
                  <a:pt x="7" y="14"/>
                </a:lnTo>
                <a:close/>
              </a:path>
            </a:pathLst>
          </a:custGeom>
          <a:solidFill>
            <a:srgbClr val="FFFFFF"/>
          </a:solidFill>
          <a:ln w="9525">
            <a:noFill/>
            <a:round/>
            <a:headEnd/>
            <a:tailEnd/>
          </a:ln>
        </p:spPr>
        <p:txBody>
          <a:bodyPr>
            <a:prstTxWarp prst="textNoShape">
              <a:avLst/>
            </a:prstTxWarp>
          </a:bodyPr>
          <a:lstStyle/>
          <a:p>
            <a:endParaRPr lang="en-GB"/>
          </a:p>
        </p:txBody>
      </p:sp>
      <p:sp>
        <p:nvSpPr>
          <p:cNvPr id="188607" name="Freeform 191"/>
          <p:cNvSpPr>
            <a:spLocks/>
          </p:cNvSpPr>
          <p:nvPr/>
        </p:nvSpPr>
        <p:spPr bwMode="auto">
          <a:xfrm>
            <a:off x="2472810" y="4160930"/>
            <a:ext cx="11113" cy="11113"/>
          </a:xfrm>
          <a:custGeom>
            <a:avLst/>
            <a:gdLst/>
            <a:ahLst/>
            <a:cxnLst>
              <a:cxn ang="0">
                <a:pos x="3" y="7"/>
              </a:cxn>
              <a:cxn ang="0">
                <a:pos x="4" y="7"/>
              </a:cxn>
              <a:cxn ang="0">
                <a:pos x="5" y="6"/>
              </a:cxn>
              <a:cxn ang="0">
                <a:pos x="5" y="4"/>
              </a:cxn>
              <a:cxn ang="0">
                <a:pos x="7" y="3"/>
              </a:cxn>
              <a:cxn ang="0">
                <a:pos x="5" y="2"/>
              </a:cxn>
              <a:cxn ang="0">
                <a:pos x="5" y="1"/>
              </a:cxn>
              <a:cxn ang="0">
                <a:pos x="4" y="0"/>
              </a:cxn>
              <a:cxn ang="0">
                <a:pos x="3" y="0"/>
              </a:cxn>
              <a:cxn ang="0">
                <a:pos x="2" y="0"/>
              </a:cxn>
              <a:cxn ang="0">
                <a:pos x="1" y="1"/>
              </a:cxn>
              <a:cxn ang="0">
                <a:pos x="0" y="2"/>
              </a:cxn>
              <a:cxn ang="0">
                <a:pos x="0" y="3"/>
              </a:cxn>
              <a:cxn ang="0">
                <a:pos x="0" y="4"/>
              </a:cxn>
              <a:cxn ang="0">
                <a:pos x="1" y="6"/>
              </a:cxn>
              <a:cxn ang="0">
                <a:pos x="2" y="7"/>
              </a:cxn>
              <a:cxn ang="0">
                <a:pos x="3" y="7"/>
              </a:cxn>
            </a:cxnLst>
            <a:rect l="0" t="0" r="r" b="b"/>
            <a:pathLst>
              <a:path w="7" h="7">
                <a:moveTo>
                  <a:pt x="3" y="7"/>
                </a:moveTo>
                <a:lnTo>
                  <a:pt x="4" y="7"/>
                </a:lnTo>
                <a:lnTo>
                  <a:pt x="5" y="6"/>
                </a:lnTo>
                <a:lnTo>
                  <a:pt x="5" y="4"/>
                </a:lnTo>
                <a:lnTo>
                  <a:pt x="7" y="3"/>
                </a:lnTo>
                <a:lnTo>
                  <a:pt x="5" y="2"/>
                </a:lnTo>
                <a:lnTo>
                  <a:pt x="5" y="1"/>
                </a:lnTo>
                <a:lnTo>
                  <a:pt x="4" y="0"/>
                </a:lnTo>
                <a:lnTo>
                  <a:pt x="3" y="0"/>
                </a:lnTo>
                <a:lnTo>
                  <a:pt x="2" y="0"/>
                </a:lnTo>
                <a:lnTo>
                  <a:pt x="1" y="1"/>
                </a:lnTo>
                <a:lnTo>
                  <a:pt x="0" y="2"/>
                </a:lnTo>
                <a:lnTo>
                  <a:pt x="0" y="3"/>
                </a:lnTo>
                <a:lnTo>
                  <a:pt x="0" y="4"/>
                </a:lnTo>
                <a:lnTo>
                  <a:pt x="1" y="6"/>
                </a:lnTo>
                <a:lnTo>
                  <a:pt x="2" y="7"/>
                </a:lnTo>
                <a:lnTo>
                  <a:pt x="3" y="7"/>
                </a:lnTo>
                <a:close/>
              </a:path>
            </a:pathLst>
          </a:custGeom>
          <a:solidFill>
            <a:srgbClr val="FFFFFF"/>
          </a:solidFill>
          <a:ln w="9525">
            <a:noFill/>
            <a:round/>
            <a:headEnd/>
            <a:tailEnd/>
          </a:ln>
        </p:spPr>
        <p:txBody>
          <a:bodyPr>
            <a:prstTxWarp prst="textNoShape">
              <a:avLst/>
            </a:prstTxWarp>
          </a:bodyPr>
          <a:lstStyle/>
          <a:p>
            <a:endParaRPr lang="en-GB"/>
          </a:p>
        </p:txBody>
      </p:sp>
      <p:sp>
        <p:nvSpPr>
          <p:cNvPr id="188608" name="Freeform 192"/>
          <p:cNvSpPr>
            <a:spLocks/>
          </p:cNvSpPr>
          <p:nvPr/>
        </p:nvSpPr>
        <p:spPr bwMode="auto">
          <a:xfrm>
            <a:off x="2490273" y="4160930"/>
            <a:ext cx="9525" cy="11113"/>
          </a:xfrm>
          <a:custGeom>
            <a:avLst/>
            <a:gdLst/>
            <a:ahLst/>
            <a:cxnLst>
              <a:cxn ang="0">
                <a:pos x="4" y="7"/>
              </a:cxn>
              <a:cxn ang="0">
                <a:pos x="5" y="7"/>
              </a:cxn>
              <a:cxn ang="0">
                <a:pos x="6" y="7"/>
              </a:cxn>
              <a:cxn ang="0">
                <a:pos x="6" y="6"/>
              </a:cxn>
              <a:cxn ang="0">
                <a:pos x="6" y="3"/>
              </a:cxn>
              <a:cxn ang="0">
                <a:pos x="6" y="2"/>
              </a:cxn>
              <a:cxn ang="0">
                <a:pos x="6" y="1"/>
              </a:cxn>
              <a:cxn ang="0">
                <a:pos x="5" y="1"/>
              </a:cxn>
              <a:cxn ang="0">
                <a:pos x="4" y="0"/>
              </a:cxn>
              <a:cxn ang="0">
                <a:pos x="3" y="1"/>
              </a:cxn>
              <a:cxn ang="0">
                <a:pos x="1" y="1"/>
              </a:cxn>
              <a:cxn ang="0">
                <a:pos x="0" y="2"/>
              </a:cxn>
              <a:cxn ang="0">
                <a:pos x="0" y="3"/>
              </a:cxn>
              <a:cxn ang="0">
                <a:pos x="0" y="6"/>
              </a:cxn>
              <a:cxn ang="0">
                <a:pos x="1" y="7"/>
              </a:cxn>
              <a:cxn ang="0">
                <a:pos x="3" y="7"/>
              </a:cxn>
              <a:cxn ang="0">
                <a:pos x="4" y="7"/>
              </a:cxn>
            </a:cxnLst>
            <a:rect l="0" t="0" r="r" b="b"/>
            <a:pathLst>
              <a:path w="6" h="7">
                <a:moveTo>
                  <a:pt x="4" y="7"/>
                </a:moveTo>
                <a:lnTo>
                  <a:pt x="5" y="7"/>
                </a:lnTo>
                <a:lnTo>
                  <a:pt x="6" y="7"/>
                </a:lnTo>
                <a:lnTo>
                  <a:pt x="6" y="6"/>
                </a:lnTo>
                <a:lnTo>
                  <a:pt x="6" y="3"/>
                </a:lnTo>
                <a:lnTo>
                  <a:pt x="6" y="2"/>
                </a:lnTo>
                <a:lnTo>
                  <a:pt x="6" y="1"/>
                </a:lnTo>
                <a:lnTo>
                  <a:pt x="5" y="1"/>
                </a:lnTo>
                <a:lnTo>
                  <a:pt x="4" y="0"/>
                </a:lnTo>
                <a:lnTo>
                  <a:pt x="3" y="1"/>
                </a:lnTo>
                <a:lnTo>
                  <a:pt x="1" y="1"/>
                </a:lnTo>
                <a:lnTo>
                  <a:pt x="0" y="2"/>
                </a:lnTo>
                <a:lnTo>
                  <a:pt x="0" y="3"/>
                </a:lnTo>
                <a:lnTo>
                  <a:pt x="0" y="6"/>
                </a:lnTo>
                <a:lnTo>
                  <a:pt x="1" y="7"/>
                </a:lnTo>
                <a:lnTo>
                  <a:pt x="3" y="7"/>
                </a:lnTo>
                <a:lnTo>
                  <a:pt x="4" y="7"/>
                </a:lnTo>
                <a:close/>
              </a:path>
            </a:pathLst>
          </a:custGeom>
          <a:solidFill>
            <a:srgbClr val="FFFFFF"/>
          </a:solidFill>
          <a:ln w="9525">
            <a:noFill/>
            <a:round/>
            <a:headEnd/>
            <a:tailEnd/>
          </a:ln>
        </p:spPr>
        <p:txBody>
          <a:bodyPr>
            <a:prstTxWarp prst="textNoShape">
              <a:avLst/>
            </a:prstTxWarp>
          </a:bodyPr>
          <a:lstStyle/>
          <a:p>
            <a:endParaRPr lang="en-GB"/>
          </a:p>
        </p:txBody>
      </p:sp>
      <p:sp>
        <p:nvSpPr>
          <p:cNvPr id="188609" name="Freeform 193"/>
          <p:cNvSpPr>
            <a:spLocks/>
          </p:cNvSpPr>
          <p:nvPr/>
        </p:nvSpPr>
        <p:spPr bwMode="auto">
          <a:xfrm>
            <a:off x="2418835" y="4013293"/>
            <a:ext cx="28575" cy="147638"/>
          </a:xfrm>
          <a:custGeom>
            <a:avLst/>
            <a:gdLst/>
            <a:ahLst/>
            <a:cxnLst>
              <a:cxn ang="0">
                <a:pos x="6" y="2"/>
              </a:cxn>
              <a:cxn ang="0">
                <a:pos x="6" y="4"/>
              </a:cxn>
              <a:cxn ang="0">
                <a:pos x="3" y="9"/>
              </a:cxn>
              <a:cxn ang="0">
                <a:pos x="2" y="17"/>
              </a:cxn>
              <a:cxn ang="0">
                <a:pos x="1" y="29"/>
              </a:cxn>
              <a:cxn ang="0">
                <a:pos x="0" y="41"/>
              </a:cxn>
              <a:cxn ang="0">
                <a:pos x="0" y="58"/>
              </a:cxn>
              <a:cxn ang="0">
                <a:pos x="1" y="74"/>
              </a:cxn>
              <a:cxn ang="0">
                <a:pos x="4" y="93"/>
              </a:cxn>
              <a:cxn ang="0">
                <a:pos x="18" y="93"/>
              </a:cxn>
              <a:cxn ang="0">
                <a:pos x="17" y="89"/>
              </a:cxn>
              <a:cxn ang="0">
                <a:pos x="16" y="82"/>
              </a:cxn>
              <a:cxn ang="0">
                <a:pos x="15" y="71"/>
              </a:cxn>
              <a:cxn ang="0">
                <a:pos x="14" y="58"/>
              </a:cxn>
              <a:cxn ang="0">
                <a:pos x="13" y="43"/>
              </a:cxn>
              <a:cxn ang="0">
                <a:pos x="13" y="27"/>
              </a:cxn>
              <a:cxn ang="0">
                <a:pos x="15" y="13"/>
              </a:cxn>
              <a:cxn ang="0">
                <a:pos x="18" y="2"/>
              </a:cxn>
              <a:cxn ang="0">
                <a:pos x="18" y="2"/>
              </a:cxn>
              <a:cxn ang="0">
                <a:pos x="18" y="0"/>
              </a:cxn>
              <a:cxn ang="0">
                <a:pos x="18" y="0"/>
              </a:cxn>
              <a:cxn ang="0">
                <a:pos x="17" y="0"/>
              </a:cxn>
              <a:cxn ang="0">
                <a:pos x="16" y="0"/>
              </a:cxn>
              <a:cxn ang="0">
                <a:pos x="14" y="0"/>
              </a:cxn>
              <a:cxn ang="0">
                <a:pos x="10" y="0"/>
              </a:cxn>
              <a:cxn ang="0">
                <a:pos x="6" y="2"/>
              </a:cxn>
            </a:cxnLst>
            <a:rect l="0" t="0" r="r" b="b"/>
            <a:pathLst>
              <a:path w="18" h="93">
                <a:moveTo>
                  <a:pt x="6" y="2"/>
                </a:moveTo>
                <a:lnTo>
                  <a:pt x="6" y="4"/>
                </a:lnTo>
                <a:lnTo>
                  <a:pt x="3" y="9"/>
                </a:lnTo>
                <a:lnTo>
                  <a:pt x="2" y="17"/>
                </a:lnTo>
                <a:lnTo>
                  <a:pt x="1" y="29"/>
                </a:lnTo>
                <a:lnTo>
                  <a:pt x="0" y="41"/>
                </a:lnTo>
                <a:lnTo>
                  <a:pt x="0" y="58"/>
                </a:lnTo>
                <a:lnTo>
                  <a:pt x="1" y="74"/>
                </a:lnTo>
                <a:lnTo>
                  <a:pt x="4" y="93"/>
                </a:lnTo>
                <a:lnTo>
                  <a:pt x="18" y="93"/>
                </a:lnTo>
                <a:lnTo>
                  <a:pt x="17" y="89"/>
                </a:lnTo>
                <a:lnTo>
                  <a:pt x="16" y="82"/>
                </a:lnTo>
                <a:lnTo>
                  <a:pt x="15" y="71"/>
                </a:lnTo>
                <a:lnTo>
                  <a:pt x="14" y="58"/>
                </a:lnTo>
                <a:lnTo>
                  <a:pt x="13" y="43"/>
                </a:lnTo>
                <a:lnTo>
                  <a:pt x="13" y="27"/>
                </a:lnTo>
                <a:lnTo>
                  <a:pt x="15" y="13"/>
                </a:lnTo>
                <a:lnTo>
                  <a:pt x="18" y="2"/>
                </a:lnTo>
                <a:lnTo>
                  <a:pt x="18" y="2"/>
                </a:lnTo>
                <a:lnTo>
                  <a:pt x="18" y="0"/>
                </a:lnTo>
                <a:lnTo>
                  <a:pt x="18" y="0"/>
                </a:lnTo>
                <a:lnTo>
                  <a:pt x="17" y="0"/>
                </a:lnTo>
                <a:lnTo>
                  <a:pt x="16" y="0"/>
                </a:lnTo>
                <a:lnTo>
                  <a:pt x="14" y="0"/>
                </a:lnTo>
                <a:lnTo>
                  <a:pt x="10" y="0"/>
                </a:lnTo>
                <a:lnTo>
                  <a:pt x="6" y="2"/>
                </a:lnTo>
                <a:close/>
              </a:path>
            </a:pathLst>
          </a:custGeom>
          <a:solidFill>
            <a:srgbClr val="3F9EFF"/>
          </a:solidFill>
          <a:ln w="9525">
            <a:noFill/>
            <a:round/>
            <a:headEnd/>
            <a:tailEnd/>
          </a:ln>
        </p:spPr>
        <p:txBody>
          <a:bodyPr>
            <a:prstTxWarp prst="textNoShape">
              <a:avLst/>
            </a:prstTxWarp>
          </a:bodyPr>
          <a:lstStyle/>
          <a:p>
            <a:endParaRPr lang="en-GB"/>
          </a:p>
        </p:txBody>
      </p:sp>
      <p:sp>
        <p:nvSpPr>
          <p:cNvPr id="188610" name="Freeform 194"/>
          <p:cNvSpPr>
            <a:spLocks/>
          </p:cNvSpPr>
          <p:nvPr/>
        </p:nvSpPr>
        <p:spPr bwMode="auto">
          <a:xfrm>
            <a:off x="2574410" y="3995830"/>
            <a:ext cx="42863" cy="165100"/>
          </a:xfrm>
          <a:custGeom>
            <a:avLst/>
            <a:gdLst/>
            <a:ahLst/>
            <a:cxnLst>
              <a:cxn ang="0">
                <a:pos x="27" y="0"/>
              </a:cxn>
              <a:cxn ang="0">
                <a:pos x="25" y="1"/>
              </a:cxn>
              <a:cxn ang="0">
                <a:pos x="24" y="3"/>
              </a:cxn>
              <a:cxn ang="0">
                <a:pos x="22" y="9"/>
              </a:cxn>
              <a:cxn ang="0">
                <a:pos x="20" y="18"/>
              </a:cxn>
              <a:cxn ang="0">
                <a:pos x="17" y="31"/>
              </a:cxn>
              <a:cxn ang="0">
                <a:pos x="16" y="49"/>
              </a:cxn>
              <a:cxn ang="0">
                <a:pos x="17" y="73"/>
              </a:cxn>
              <a:cxn ang="0">
                <a:pos x="20" y="104"/>
              </a:cxn>
              <a:cxn ang="0">
                <a:pos x="4" y="104"/>
              </a:cxn>
              <a:cxn ang="0">
                <a:pos x="4" y="100"/>
              </a:cxn>
              <a:cxn ang="0">
                <a:pos x="3" y="92"/>
              </a:cxn>
              <a:cxn ang="0">
                <a:pos x="2" y="79"/>
              </a:cxn>
              <a:cxn ang="0">
                <a:pos x="1" y="64"/>
              </a:cxn>
              <a:cxn ang="0">
                <a:pos x="0" y="47"/>
              </a:cxn>
              <a:cxn ang="0">
                <a:pos x="1" y="30"/>
              </a:cxn>
              <a:cxn ang="0">
                <a:pos x="3" y="14"/>
              </a:cxn>
              <a:cxn ang="0">
                <a:pos x="9" y="0"/>
              </a:cxn>
              <a:cxn ang="0">
                <a:pos x="27" y="0"/>
              </a:cxn>
            </a:cxnLst>
            <a:rect l="0" t="0" r="r" b="b"/>
            <a:pathLst>
              <a:path w="27" h="104">
                <a:moveTo>
                  <a:pt x="27" y="0"/>
                </a:moveTo>
                <a:lnTo>
                  <a:pt x="25" y="1"/>
                </a:lnTo>
                <a:lnTo>
                  <a:pt x="24" y="3"/>
                </a:lnTo>
                <a:lnTo>
                  <a:pt x="22" y="9"/>
                </a:lnTo>
                <a:lnTo>
                  <a:pt x="20" y="18"/>
                </a:lnTo>
                <a:lnTo>
                  <a:pt x="17" y="31"/>
                </a:lnTo>
                <a:lnTo>
                  <a:pt x="16" y="49"/>
                </a:lnTo>
                <a:lnTo>
                  <a:pt x="17" y="73"/>
                </a:lnTo>
                <a:lnTo>
                  <a:pt x="20" y="104"/>
                </a:lnTo>
                <a:lnTo>
                  <a:pt x="4" y="104"/>
                </a:lnTo>
                <a:lnTo>
                  <a:pt x="4" y="100"/>
                </a:lnTo>
                <a:lnTo>
                  <a:pt x="3" y="92"/>
                </a:lnTo>
                <a:lnTo>
                  <a:pt x="2" y="79"/>
                </a:lnTo>
                <a:lnTo>
                  <a:pt x="1" y="64"/>
                </a:lnTo>
                <a:lnTo>
                  <a:pt x="0" y="47"/>
                </a:lnTo>
                <a:lnTo>
                  <a:pt x="1" y="30"/>
                </a:lnTo>
                <a:lnTo>
                  <a:pt x="3" y="14"/>
                </a:lnTo>
                <a:lnTo>
                  <a:pt x="9" y="0"/>
                </a:lnTo>
                <a:lnTo>
                  <a:pt x="27" y="0"/>
                </a:lnTo>
                <a:close/>
              </a:path>
            </a:pathLst>
          </a:custGeom>
          <a:solidFill>
            <a:srgbClr val="3F9EFF"/>
          </a:solidFill>
          <a:ln w="9525">
            <a:noFill/>
            <a:round/>
            <a:headEnd/>
            <a:tailEnd/>
          </a:ln>
        </p:spPr>
        <p:txBody>
          <a:bodyPr>
            <a:prstTxWarp prst="textNoShape">
              <a:avLst/>
            </a:prstTxWarp>
          </a:bodyPr>
          <a:lstStyle/>
          <a:p>
            <a:endParaRPr lang="en-GB"/>
          </a:p>
        </p:txBody>
      </p:sp>
      <p:sp>
        <p:nvSpPr>
          <p:cNvPr id="188611" name="Freeform 195"/>
          <p:cNvSpPr>
            <a:spLocks/>
          </p:cNvSpPr>
          <p:nvPr/>
        </p:nvSpPr>
        <p:spPr bwMode="auto">
          <a:xfrm>
            <a:off x="2418835" y="4021230"/>
            <a:ext cx="26988" cy="130175"/>
          </a:xfrm>
          <a:custGeom>
            <a:avLst/>
            <a:gdLst/>
            <a:ahLst/>
            <a:cxnLst>
              <a:cxn ang="0">
                <a:pos x="6" y="2"/>
              </a:cxn>
              <a:cxn ang="0">
                <a:pos x="6" y="4"/>
              </a:cxn>
              <a:cxn ang="0">
                <a:pos x="4" y="8"/>
              </a:cxn>
              <a:cxn ang="0">
                <a:pos x="2" y="15"/>
              </a:cxn>
              <a:cxn ang="0">
                <a:pos x="1" y="26"/>
              </a:cxn>
              <a:cxn ang="0">
                <a:pos x="0" y="38"/>
              </a:cxn>
              <a:cxn ang="0">
                <a:pos x="1" y="50"/>
              </a:cxn>
              <a:cxn ang="0">
                <a:pos x="2" y="66"/>
              </a:cxn>
              <a:cxn ang="0">
                <a:pos x="4" y="82"/>
              </a:cxn>
              <a:cxn ang="0">
                <a:pos x="16" y="81"/>
              </a:cxn>
              <a:cxn ang="0">
                <a:pos x="16" y="78"/>
              </a:cxn>
              <a:cxn ang="0">
                <a:pos x="15" y="73"/>
              </a:cxn>
              <a:cxn ang="0">
                <a:pos x="14" y="62"/>
              </a:cxn>
              <a:cxn ang="0">
                <a:pos x="13" y="50"/>
              </a:cxn>
              <a:cxn ang="0">
                <a:pos x="11" y="38"/>
              </a:cxn>
              <a:cxn ang="0">
                <a:pos x="11" y="25"/>
              </a:cxn>
              <a:cxn ang="0">
                <a:pos x="14" y="12"/>
              </a:cxn>
              <a:cxn ang="0">
                <a:pos x="17" y="1"/>
              </a:cxn>
              <a:cxn ang="0">
                <a:pos x="17" y="1"/>
              </a:cxn>
              <a:cxn ang="0">
                <a:pos x="17" y="1"/>
              </a:cxn>
              <a:cxn ang="0">
                <a:pos x="17" y="1"/>
              </a:cxn>
              <a:cxn ang="0">
                <a:pos x="16" y="0"/>
              </a:cxn>
              <a:cxn ang="0">
                <a:pos x="15" y="0"/>
              </a:cxn>
              <a:cxn ang="0">
                <a:pos x="13" y="1"/>
              </a:cxn>
              <a:cxn ang="0">
                <a:pos x="9" y="1"/>
              </a:cxn>
              <a:cxn ang="0">
                <a:pos x="6" y="2"/>
              </a:cxn>
            </a:cxnLst>
            <a:rect l="0" t="0" r="r" b="b"/>
            <a:pathLst>
              <a:path w="17" h="82">
                <a:moveTo>
                  <a:pt x="6" y="2"/>
                </a:moveTo>
                <a:lnTo>
                  <a:pt x="6" y="4"/>
                </a:lnTo>
                <a:lnTo>
                  <a:pt x="4" y="8"/>
                </a:lnTo>
                <a:lnTo>
                  <a:pt x="2" y="15"/>
                </a:lnTo>
                <a:lnTo>
                  <a:pt x="1" y="26"/>
                </a:lnTo>
                <a:lnTo>
                  <a:pt x="0" y="38"/>
                </a:lnTo>
                <a:lnTo>
                  <a:pt x="1" y="50"/>
                </a:lnTo>
                <a:lnTo>
                  <a:pt x="2" y="66"/>
                </a:lnTo>
                <a:lnTo>
                  <a:pt x="4" y="82"/>
                </a:lnTo>
                <a:lnTo>
                  <a:pt x="16" y="81"/>
                </a:lnTo>
                <a:lnTo>
                  <a:pt x="16" y="78"/>
                </a:lnTo>
                <a:lnTo>
                  <a:pt x="15" y="73"/>
                </a:lnTo>
                <a:lnTo>
                  <a:pt x="14" y="62"/>
                </a:lnTo>
                <a:lnTo>
                  <a:pt x="13" y="50"/>
                </a:lnTo>
                <a:lnTo>
                  <a:pt x="11" y="38"/>
                </a:lnTo>
                <a:lnTo>
                  <a:pt x="11" y="25"/>
                </a:lnTo>
                <a:lnTo>
                  <a:pt x="14" y="12"/>
                </a:lnTo>
                <a:lnTo>
                  <a:pt x="17" y="1"/>
                </a:lnTo>
                <a:lnTo>
                  <a:pt x="17" y="1"/>
                </a:lnTo>
                <a:lnTo>
                  <a:pt x="17" y="1"/>
                </a:lnTo>
                <a:lnTo>
                  <a:pt x="17" y="1"/>
                </a:lnTo>
                <a:lnTo>
                  <a:pt x="16" y="0"/>
                </a:lnTo>
                <a:lnTo>
                  <a:pt x="15" y="0"/>
                </a:lnTo>
                <a:lnTo>
                  <a:pt x="13" y="1"/>
                </a:lnTo>
                <a:lnTo>
                  <a:pt x="9" y="1"/>
                </a:lnTo>
                <a:lnTo>
                  <a:pt x="6" y="2"/>
                </a:lnTo>
                <a:close/>
              </a:path>
            </a:pathLst>
          </a:custGeom>
          <a:solidFill>
            <a:srgbClr val="59B2FF"/>
          </a:solidFill>
          <a:ln w="9525">
            <a:noFill/>
            <a:round/>
            <a:headEnd/>
            <a:tailEnd/>
          </a:ln>
        </p:spPr>
        <p:txBody>
          <a:bodyPr>
            <a:prstTxWarp prst="textNoShape">
              <a:avLst/>
            </a:prstTxWarp>
          </a:bodyPr>
          <a:lstStyle/>
          <a:p>
            <a:endParaRPr lang="en-GB"/>
          </a:p>
        </p:txBody>
      </p:sp>
      <p:sp>
        <p:nvSpPr>
          <p:cNvPr id="188612" name="Freeform 196"/>
          <p:cNvSpPr>
            <a:spLocks/>
          </p:cNvSpPr>
          <p:nvPr/>
        </p:nvSpPr>
        <p:spPr bwMode="auto">
          <a:xfrm>
            <a:off x="2420423" y="4030755"/>
            <a:ext cx="22225" cy="109538"/>
          </a:xfrm>
          <a:custGeom>
            <a:avLst/>
            <a:gdLst/>
            <a:ahLst/>
            <a:cxnLst>
              <a:cxn ang="0">
                <a:pos x="5" y="1"/>
              </a:cxn>
              <a:cxn ang="0">
                <a:pos x="5" y="2"/>
              </a:cxn>
              <a:cxn ang="0">
                <a:pos x="3" y="7"/>
              </a:cxn>
              <a:cxn ang="0">
                <a:pos x="2" y="13"/>
              </a:cxn>
              <a:cxn ang="0">
                <a:pos x="1" y="21"/>
              </a:cxn>
              <a:cxn ang="0">
                <a:pos x="0" y="32"/>
              </a:cxn>
              <a:cxn ang="0">
                <a:pos x="0" y="43"/>
              </a:cxn>
              <a:cxn ang="0">
                <a:pos x="1" y="56"/>
              </a:cxn>
              <a:cxn ang="0">
                <a:pos x="3" y="69"/>
              </a:cxn>
              <a:cxn ang="0">
                <a:pos x="14" y="69"/>
              </a:cxn>
              <a:cxn ang="0">
                <a:pos x="13" y="67"/>
              </a:cxn>
              <a:cxn ang="0">
                <a:pos x="13" y="61"/>
              </a:cxn>
              <a:cxn ang="0">
                <a:pos x="12" y="53"/>
              </a:cxn>
              <a:cxn ang="0">
                <a:pos x="10" y="43"/>
              </a:cxn>
              <a:cxn ang="0">
                <a:pos x="9" y="32"/>
              </a:cxn>
              <a:cxn ang="0">
                <a:pos x="9" y="20"/>
              </a:cxn>
              <a:cxn ang="0">
                <a:pos x="12" y="9"/>
              </a:cxn>
              <a:cxn ang="0">
                <a:pos x="14" y="1"/>
              </a:cxn>
              <a:cxn ang="0">
                <a:pos x="14" y="1"/>
              </a:cxn>
              <a:cxn ang="0">
                <a:pos x="14" y="1"/>
              </a:cxn>
              <a:cxn ang="0">
                <a:pos x="14" y="0"/>
              </a:cxn>
              <a:cxn ang="0">
                <a:pos x="14" y="0"/>
              </a:cxn>
              <a:cxn ang="0">
                <a:pos x="13" y="0"/>
              </a:cxn>
              <a:cxn ang="0">
                <a:pos x="10" y="0"/>
              </a:cxn>
              <a:cxn ang="0">
                <a:pos x="8" y="1"/>
              </a:cxn>
              <a:cxn ang="0">
                <a:pos x="5" y="1"/>
              </a:cxn>
            </a:cxnLst>
            <a:rect l="0" t="0" r="r" b="b"/>
            <a:pathLst>
              <a:path w="14" h="69">
                <a:moveTo>
                  <a:pt x="5" y="1"/>
                </a:moveTo>
                <a:lnTo>
                  <a:pt x="5" y="2"/>
                </a:lnTo>
                <a:lnTo>
                  <a:pt x="3" y="7"/>
                </a:lnTo>
                <a:lnTo>
                  <a:pt x="2" y="13"/>
                </a:lnTo>
                <a:lnTo>
                  <a:pt x="1" y="21"/>
                </a:lnTo>
                <a:lnTo>
                  <a:pt x="0" y="32"/>
                </a:lnTo>
                <a:lnTo>
                  <a:pt x="0" y="43"/>
                </a:lnTo>
                <a:lnTo>
                  <a:pt x="1" y="56"/>
                </a:lnTo>
                <a:lnTo>
                  <a:pt x="3" y="69"/>
                </a:lnTo>
                <a:lnTo>
                  <a:pt x="14" y="69"/>
                </a:lnTo>
                <a:lnTo>
                  <a:pt x="13" y="67"/>
                </a:lnTo>
                <a:lnTo>
                  <a:pt x="13" y="61"/>
                </a:lnTo>
                <a:lnTo>
                  <a:pt x="12" y="53"/>
                </a:lnTo>
                <a:lnTo>
                  <a:pt x="10" y="43"/>
                </a:lnTo>
                <a:lnTo>
                  <a:pt x="9" y="32"/>
                </a:lnTo>
                <a:lnTo>
                  <a:pt x="9" y="20"/>
                </a:lnTo>
                <a:lnTo>
                  <a:pt x="12" y="9"/>
                </a:lnTo>
                <a:lnTo>
                  <a:pt x="14" y="1"/>
                </a:lnTo>
                <a:lnTo>
                  <a:pt x="14" y="1"/>
                </a:lnTo>
                <a:lnTo>
                  <a:pt x="14" y="1"/>
                </a:lnTo>
                <a:lnTo>
                  <a:pt x="14" y="0"/>
                </a:lnTo>
                <a:lnTo>
                  <a:pt x="14" y="0"/>
                </a:lnTo>
                <a:lnTo>
                  <a:pt x="13" y="0"/>
                </a:lnTo>
                <a:lnTo>
                  <a:pt x="10" y="0"/>
                </a:lnTo>
                <a:lnTo>
                  <a:pt x="8" y="1"/>
                </a:lnTo>
                <a:lnTo>
                  <a:pt x="5" y="1"/>
                </a:lnTo>
                <a:close/>
              </a:path>
            </a:pathLst>
          </a:custGeom>
          <a:solidFill>
            <a:srgbClr val="72C6FF"/>
          </a:solidFill>
          <a:ln w="9525">
            <a:noFill/>
            <a:round/>
            <a:headEnd/>
            <a:tailEnd/>
          </a:ln>
        </p:spPr>
        <p:txBody>
          <a:bodyPr>
            <a:prstTxWarp prst="textNoShape">
              <a:avLst/>
            </a:prstTxWarp>
          </a:bodyPr>
          <a:lstStyle/>
          <a:p>
            <a:endParaRPr lang="en-GB"/>
          </a:p>
        </p:txBody>
      </p:sp>
      <p:sp>
        <p:nvSpPr>
          <p:cNvPr id="188613" name="Freeform 197"/>
          <p:cNvSpPr>
            <a:spLocks/>
          </p:cNvSpPr>
          <p:nvPr/>
        </p:nvSpPr>
        <p:spPr bwMode="auto">
          <a:xfrm>
            <a:off x="2422010" y="4040280"/>
            <a:ext cx="19050" cy="90488"/>
          </a:xfrm>
          <a:custGeom>
            <a:avLst/>
            <a:gdLst/>
            <a:ahLst/>
            <a:cxnLst>
              <a:cxn ang="0">
                <a:pos x="4" y="1"/>
              </a:cxn>
              <a:cxn ang="0">
                <a:pos x="2" y="2"/>
              </a:cxn>
              <a:cxn ang="0">
                <a:pos x="2" y="5"/>
              </a:cxn>
              <a:cxn ang="0">
                <a:pos x="1" y="10"/>
              </a:cxn>
              <a:cxn ang="0">
                <a:pos x="0" y="17"/>
              </a:cxn>
              <a:cxn ang="0">
                <a:pos x="0" y="26"/>
              </a:cxn>
              <a:cxn ang="0">
                <a:pos x="0" y="35"/>
              </a:cxn>
              <a:cxn ang="0">
                <a:pos x="1" y="45"/>
              </a:cxn>
              <a:cxn ang="0">
                <a:pos x="2" y="57"/>
              </a:cxn>
              <a:cxn ang="0">
                <a:pos x="11" y="56"/>
              </a:cxn>
              <a:cxn ang="0">
                <a:pos x="11" y="55"/>
              </a:cxn>
              <a:cxn ang="0">
                <a:pos x="9" y="50"/>
              </a:cxn>
              <a:cxn ang="0">
                <a:pos x="9" y="43"/>
              </a:cxn>
              <a:cxn ang="0">
                <a:pos x="8" y="35"/>
              </a:cxn>
              <a:cxn ang="0">
                <a:pos x="7" y="26"/>
              </a:cxn>
              <a:cxn ang="0">
                <a:pos x="8" y="16"/>
              </a:cxn>
              <a:cxn ang="0">
                <a:pos x="9" y="8"/>
              </a:cxn>
              <a:cxn ang="0">
                <a:pos x="12" y="0"/>
              </a:cxn>
              <a:cxn ang="0">
                <a:pos x="12" y="0"/>
              </a:cxn>
              <a:cxn ang="0">
                <a:pos x="12" y="0"/>
              </a:cxn>
              <a:cxn ang="0">
                <a:pos x="12" y="0"/>
              </a:cxn>
              <a:cxn ang="0">
                <a:pos x="11" y="0"/>
              </a:cxn>
              <a:cxn ang="0">
                <a:pos x="9" y="0"/>
              </a:cxn>
              <a:cxn ang="0">
                <a:pos x="8" y="0"/>
              </a:cxn>
              <a:cxn ang="0">
                <a:pos x="6" y="0"/>
              </a:cxn>
              <a:cxn ang="0">
                <a:pos x="4" y="1"/>
              </a:cxn>
            </a:cxnLst>
            <a:rect l="0" t="0" r="r" b="b"/>
            <a:pathLst>
              <a:path w="12" h="57">
                <a:moveTo>
                  <a:pt x="4" y="1"/>
                </a:moveTo>
                <a:lnTo>
                  <a:pt x="2" y="2"/>
                </a:lnTo>
                <a:lnTo>
                  <a:pt x="2" y="5"/>
                </a:lnTo>
                <a:lnTo>
                  <a:pt x="1" y="10"/>
                </a:lnTo>
                <a:lnTo>
                  <a:pt x="0" y="17"/>
                </a:lnTo>
                <a:lnTo>
                  <a:pt x="0" y="26"/>
                </a:lnTo>
                <a:lnTo>
                  <a:pt x="0" y="35"/>
                </a:lnTo>
                <a:lnTo>
                  <a:pt x="1" y="45"/>
                </a:lnTo>
                <a:lnTo>
                  <a:pt x="2" y="57"/>
                </a:lnTo>
                <a:lnTo>
                  <a:pt x="11" y="56"/>
                </a:lnTo>
                <a:lnTo>
                  <a:pt x="11" y="55"/>
                </a:lnTo>
                <a:lnTo>
                  <a:pt x="9" y="50"/>
                </a:lnTo>
                <a:lnTo>
                  <a:pt x="9" y="43"/>
                </a:lnTo>
                <a:lnTo>
                  <a:pt x="8" y="35"/>
                </a:lnTo>
                <a:lnTo>
                  <a:pt x="7" y="26"/>
                </a:lnTo>
                <a:lnTo>
                  <a:pt x="8" y="16"/>
                </a:lnTo>
                <a:lnTo>
                  <a:pt x="9" y="8"/>
                </a:lnTo>
                <a:lnTo>
                  <a:pt x="12" y="0"/>
                </a:lnTo>
                <a:lnTo>
                  <a:pt x="12" y="0"/>
                </a:lnTo>
                <a:lnTo>
                  <a:pt x="12" y="0"/>
                </a:lnTo>
                <a:lnTo>
                  <a:pt x="12" y="0"/>
                </a:lnTo>
                <a:lnTo>
                  <a:pt x="11" y="0"/>
                </a:lnTo>
                <a:lnTo>
                  <a:pt x="9" y="0"/>
                </a:lnTo>
                <a:lnTo>
                  <a:pt x="8" y="0"/>
                </a:lnTo>
                <a:lnTo>
                  <a:pt x="6" y="0"/>
                </a:lnTo>
                <a:lnTo>
                  <a:pt x="4" y="1"/>
                </a:lnTo>
                <a:close/>
              </a:path>
            </a:pathLst>
          </a:custGeom>
          <a:solidFill>
            <a:srgbClr val="8CD8FF"/>
          </a:solidFill>
          <a:ln w="9525">
            <a:noFill/>
            <a:round/>
            <a:headEnd/>
            <a:tailEnd/>
          </a:ln>
        </p:spPr>
        <p:txBody>
          <a:bodyPr>
            <a:prstTxWarp prst="textNoShape">
              <a:avLst/>
            </a:prstTxWarp>
          </a:bodyPr>
          <a:lstStyle/>
          <a:p>
            <a:endParaRPr lang="en-GB"/>
          </a:p>
        </p:txBody>
      </p:sp>
      <p:sp>
        <p:nvSpPr>
          <p:cNvPr id="188614" name="Freeform 198"/>
          <p:cNvSpPr>
            <a:spLocks/>
          </p:cNvSpPr>
          <p:nvPr/>
        </p:nvSpPr>
        <p:spPr bwMode="auto">
          <a:xfrm>
            <a:off x="2422010" y="4048218"/>
            <a:ext cx="14288" cy="71438"/>
          </a:xfrm>
          <a:custGeom>
            <a:avLst/>
            <a:gdLst/>
            <a:ahLst/>
            <a:cxnLst>
              <a:cxn ang="0">
                <a:pos x="4" y="1"/>
              </a:cxn>
              <a:cxn ang="0">
                <a:pos x="2" y="2"/>
              </a:cxn>
              <a:cxn ang="0">
                <a:pos x="2" y="4"/>
              </a:cxn>
              <a:cxn ang="0">
                <a:pos x="1" y="9"/>
              </a:cxn>
              <a:cxn ang="0">
                <a:pos x="1" y="14"/>
              </a:cxn>
              <a:cxn ang="0">
                <a:pos x="0" y="21"/>
              </a:cxn>
              <a:cxn ang="0">
                <a:pos x="0" y="28"/>
              </a:cxn>
              <a:cxn ang="0">
                <a:pos x="1" y="37"/>
              </a:cxn>
              <a:cxn ang="0">
                <a:pos x="2" y="45"/>
              </a:cxn>
              <a:cxn ang="0">
                <a:pos x="9" y="45"/>
              </a:cxn>
              <a:cxn ang="0">
                <a:pos x="9" y="44"/>
              </a:cxn>
              <a:cxn ang="0">
                <a:pos x="8" y="40"/>
              </a:cxn>
              <a:cxn ang="0">
                <a:pos x="7" y="35"/>
              </a:cxn>
              <a:cxn ang="0">
                <a:pos x="7" y="28"/>
              </a:cxn>
              <a:cxn ang="0">
                <a:pos x="6" y="21"/>
              </a:cxn>
              <a:cxn ang="0">
                <a:pos x="7" y="14"/>
              </a:cxn>
              <a:cxn ang="0">
                <a:pos x="7" y="7"/>
              </a:cxn>
              <a:cxn ang="0">
                <a:pos x="9" y="1"/>
              </a:cxn>
              <a:cxn ang="0">
                <a:pos x="9" y="1"/>
              </a:cxn>
              <a:cxn ang="0">
                <a:pos x="9" y="1"/>
              </a:cxn>
              <a:cxn ang="0">
                <a:pos x="9" y="1"/>
              </a:cxn>
              <a:cxn ang="0">
                <a:pos x="9" y="0"/>
              </a:cxn>
              <a:cxn ang="0">
                <a:pos x="8" y="0"/>
              </a:cxn>
              <a:cxn ang="0">
                <a:pos x="7" y="1"/>
              </a:cxn>
              <a:cxn ang="0">
                <a:pos x="6" y="1"/>
              </a:cxn>
              <a:cxn ang="0">
                <a:pos x="4" y="1"/>
              </a:cxn>
            </a:cxnLst>
            <a:rect l="0" t="0" r="r" b="b"/>
            <a:pathLst>
              <a:path w="9" h="45">
                <a:moveTo>
                  <a:pt x="4" y="1"/>
                </a:moveTo>
                <a:lnTo>
                  <a:pt x="2" y="2"/>
                </a:lnTo>
                <a:lnTo>
                  <a:pt x="2" y="4"/>
                </a:lnTo>
                <a:lnTo>
                  <a:pt x="1" y="9"/>
                </a:lnTo>
                <a:lnTo>
                  <a:pt x="1" y="14"/>
                </a:lnTo>
                <a:lnTo>
                  <a:pt x="0" y="21"/>
                </a:lnTo>
                <a:lnTo>
                  <a:pt x="0" y="28"/>
                </a:lnTo>
                <a:lnTo>
                  <a:pt x="1" y="37"/>
                </a:lnTo>
                <a:lnTo>
                  <a:pt x="2" y="45"/>
                </a:lnTo>
                <a:lnTo>
                  <a:pt x="9" y="45"/>
                </a:lnTo>
                <a:lnTo>
                  <a:pt x="9" y="44"/>
                </a:lnTo>
                <a:lnTo>
                  <a:pt x="8" y="40"/>
                </a:lnTo>
                <a:lnTo>
                  <a:pt x="7" y="35"/>
                </a:lnTo>
                <a:lnTo>
                  <a:pt x="7" y="28"/>
                </a:lnTo>
                <a:lnTo>
                  <a:pt x="6" y="21"/>
                </a:lnTo>
                <a:lnTo>
                  <a:pt x="7" y="14"/>
                </a:lnTo>
                <a:lnTo>
                  <a:pt x="7" y="7"/>
                </a:lnTo>
                <a:lnTo>
                  <a:pt x="9" y="1"/>
                </a:lnTo>
                <a:lnTo>
                  <a:pt x="9" y="1"/>
                </a:lnTo>
                <a:lnTo>
                  <a:pt x="9" y="1"/>
                </a:lnTo>
                <a:lnTo>
                  <a:pt x="9" y="1"/>
                </a:lnTo>
                <a:lnTo>
                  <a:pt x="9" y="0"/>
                </a:lnTo>
                <a:lnTo>
                  <a:pt x="8" y="0"/>
                </a:lnTo>
                <a:lnTo>
                  <a:pt x="7" y="1"/>
                </a:lnTo>
                <a:lnTo>
                  <a:pt x="6" y="1"/>
                </a:lnTo>
                <a:lnTo>
                  <a:pt x="4" y="1"/>
                </a:lnTo>
                <a:close/>
              </a:path>
            </a:pathLst>
          </a:custGeom>
          <a:solidFill>
            <a:srgbClr val="A5EDFF"/>
          </a:solidFill>
          <a:ln w="9525">
            <a:noFill/>
            <a:round/>
            <a:headEnd/>
            <a:tailEnd/>
          </a:ln>
        </p:spPr>
        <p:txBody>
          <a:bodyPr>
            <a:prstTxWarp prst="textNoShape">
              <a:avLst/>
            </a:prstTxWarp>
          </a:bodyPr>
          <a:lstStyle/>
          <a:p>
            <a:endParaRPr lang="en-GB"/>
          </a:p>
        </p:txBody>
      </p:sp>
      <p:sp>
        <p:nvSpPr>
          <p:cNvPr id="188615" name="Freeform 199"/>
          <p:cNvSpPr>
            <a:spLocks/>
          </p:cNvSpPr>
          <p:nvPr/>
        </p:nvSpPr>
        <p:spPr bwMode="auto">
          <a:xfrm>
            <a:off x="2423598" y="4056155"/>
            <a:ext cx="11113" cy="53975"/>
          </a:xfrm>
          <a:custGeom>
            <a:avLst/>
            <a:gdLst/>
            <a:ahLst/>
            <a:cxnLst>
              <a:cxn ang="0">
                <a:pos x="3" y="2"/>
              </a:cxn>
              <a:cxn ang="0">
                <a:pos x="1" y="2"/>
              </a:cxn>
              <a:cxn ang="0">
                <a:pos x="1" y="4"/>
              </a:cxn>
              <a:cxn ang="0">
                <a:pos x="0" y="6"/>
              </a:cxn>
              <a:cxn ang="0">
                <a:pos x="0" y="11"/>
              </a:cxn>
              <a:cxn ang="0">
                <a:pos x="0" y="16"/>
              </a:cxn>
              <a:cxn ang="0">
                <a:pos x="0" y="21"/>
              </a:cxn>
              <a:cxn ang="0">
                <a:pos x="0" y="27"/>
              </a:cxn>
              <a:cxn ang="0">
                <a:pos x="1" y="34"/>
              </a:cxn>
              <a:cxn ang="0">
                <a:pos x="6" y="34"/>
              </a:cxn>
              <a:cxn ang="0">
                <a:pos x="6" y="33"/>
              </a:cxn>
              <a:cxn ang="0">
                <a:pos x="6" y="30"/>
              </a:cxn>
              <a:cxn ang="0">
                <a:pos x="5" y="26"/>
              </a:cxn>
              <a:cxn ang="0">
                <a:pos x="5" y="21"/>
              </a:cxn>
              <a:cxn ang="0">
                <a:pos x="5" y="16"/>
              </a:cxn>
              <a:cxn ang="0">
                <a:pos x="5" y="11"/>
              </a:cxn>
              <a:cxn ang="0">
                <a:pos x="5" y="5"/>
              </a:cxn>
              <a:cxn ang="0">
                <a:pos x="7" y="2"/>
              </a:cxn>
              <a:cxn ang="0">
                <a:pos x="7" y="2"/>
              </a:cxn>
              <a:cxn ang="0">
                <a:pos x="7" y="0"/>
              </a:cxn>
              <a:cxn ang="0">
                <a:pos x="6" y="0"/>
              </a:cxn>
              <a:cxn ang="0">
                <a:pos x="6" y="0"/>
              </a:cxn>
              <a:cxn ang="0">
                <a:pos x="6" y="0"/>
              </a:cxn>
              <a:cxn ang="0">
                <a:pos x="5" y="0"/>
              </a:cxn>
              <a:cxn ang="0">
                <a:pos x="4" y="0"/>
              </a:cxn>
              <a:cxn ang="0">
                <a:pos x="3" y="2"/>
              </a:cxn>
            </a:cxnLst>
            <a:rect l="0" t="0" r="r" b="b"/>
            <a:pathLst>
              <a:path w="7" h="34">
                <a:moveTo>
                  <a:pt x="3" y="2"/>
                </a:moveTo>
                <a:lnTo>
                  <a:pt x="1" y="2"/>
                </a:lnTo>
                <a:lnTo>
                  <a:pt x="1" y="4"/>
                </a:lnTo>
                <a:lnTo>
                  <a:pt x="0" y="6"/>
                </a:lnTo>
                <a:lnTo>
                  <a:pt x="0" y="11"/>
                </a:lnTo>
                <a:lnTo>
                  <a:pt x="0" y="16"/>
                </a:lnTo>
                <a:lnTo>
                  <a:pt x="0" y="21"/>
                </a:lnTo>
                <a:lnTo>
                  <a:pt x="0" y="27"/>
                </a:lnTo>
                <a:lnTo>
                  <a:pt x="1" y="34"/>
                </a:lnTo>
                <a:lnTo>
                  <a:pt x="6" y="34"/>
                </a:lnTo>
                <a:lnTo>
                  <a:pt x="6" y="33"/>
                </a:lnTo>
                <a:lnTo>
                  <a:pt x="6" y="30"/>
                </a:lnTo>
                <a:lnTo>
                  <a:pt x="5" y="26"/>
                </a:lnTo>
                <a:lnTo>
                  <a:pt x="5" y="21"/>
                </a:lnTo>
                <a:lnTo>
                  <a:pt x="5" y="16"/>
                </a:lnTo>
                <a:lnTo>
                  <a:pt x="5" y="11"/>
                </a:lnTo>
                <a:lnTo>
                  <a:pt x="5" y="5"/>
                </a:lnTo>
                <a:lnTo>
                  <a:pt x="7" y="2"/>
                </a:lnTo>
                <a:lnTo>
                  <a:pt x="7" y="2"/>
                </a:lnTo>
                <a:lnTo>
                  <a:pt x="7" y="0"/>
                </a:lnTo>
                <a:lnTo>
                  <a:pt x="6" y="0"/>
                </a:lnTo>
                <a:lnTo>
                  <a:pt x="6" y="0"/>
                </a:lnTo>
                <a:lnTo>
                  <a:pt x="6" y="0"/>
                </a:lnTo>
                <a:lnTo>
                  <a:pt x="5" y="0"/>
                </a:lnTo>
                <a:lnTo>
                  <a:pt x="4" y="0"/>
                </a:lnTo>
                <a:lnTo>
                  <a:pt x="3" y="2"/>
                </a:lnTo>
                <a:close/>
              </a:path>
            </a:pathLst>
          </a:custGeom>
          <a:solidFill>
            <a:srgbClr val="BFFFFF"/>
          </a:solidFill>
          <a:ln w="9525">
            <a:noFill/>
            <a:round/>
            <a:headEnd/>
            <a:tailEnd/>
          </a:ln>
        </p:spPr>
        <p:txBody>
          <a:bodyPr>
            <a:prstTxWarp prst="textNoShape">
              <a:avLst/>
            </a:prstTxWarp>
          </a:bodyPr>
          <a:lstStyle/>
          <a:p>
            <a:endParaRPr lang="en-GB"/>
          </a:p>
        </p:txBody>
      </p:sp>
      <p:sp>
        <p:nvSpPr>
          <p:cNvPr id="188616" name="Freeform 200"/>
          <p:cNvSpPr>
            <a:spLocks/>
          </p:cNvSpPr>
          <p:nvPr/>
        </p:nvSpPr>
        <p:spPr bwMode="auto">
          <a:xfrm>
            <a:off x="2575998" y="4005355"/>
            <a:ext cx="36513" cy="144463"/>
          </a:xfrm>
          <a:custGeom>
            <a:avLst/>
            <a:gdLst/>
            <a:ahLst/>
            <a:cxnLst>
              <a:cxn ang="0">
                <a:pos x="23" y="1"/>
              </a:cxn>
              <a:cxn ang="0">
                <a:pos x="22" y="1"/>
              </a:cxn>
              <a:cxn ang="0">
                <a:pos x="21" y="3"/>
              </a:cxn>
              <a:cxn ang="0">
                <a:pos x="19" y="8"/>
              </a:cxn>
              <a:cxn ang="0">
                <a:pos x="16" y="16"/>
              </a:cxn>
              <a:cxn ang="0">
                <a:pos x="15" y="28"/>
              </a:cxn>
              <a:cxn ang="0">
                <a:pos x="14" y="43"/>
              </a:cxn>
              <a:cxn ang="0">
                <a:pos x="15" y="64"/>
              </a:cxn>
              <a:cxn ang="0">
                <a:pos x="17" y="91"/>
              </a:cxn>
              <a:cxn ang="0">
                <a:pos x="5" y="91"/>
              </a:cxn>
              <a:cxn ang="0">
                <a:pos x="3" y="87"/>
              </a:cxn>
              <a:cxn ang="0">
                <a:pos x="2" y="80"/>
              </a:cxn>
              <a:cxn ang="0">
                <a:pos x="1" y="70"/>
              </a:cxn>
              <a:cxn ang="0">
                <a:pos x="0" y="56"/>
              </a:cxn>
              <a:cxn ang="0">
                <a:pos x="0" y="42"/>
              </a:cxn>
              <a:cxn ang="0">
                <a:pos x="1" y="27"/>
              </a:cxn>
              <a:cxn ang="0">
                <a:pos x="3" y="12"/>
              </a:cxn>
              <a:cxn ang="0">
                <a:pos x="7" y="0"/>
              </a:cxn>
              <a:cxn ang="0">
                <a:pos x="23" y="1"/>
              </a:cxn>
            </a:cxnLst>
            <a:rect l="0" t="0" r="r" b="b"/>
            <a:pathLst>
              <a:path w="23" h="91">
                <a:moveTo>
                  <a:pt x="23" y="1"/>
                </a:moveTo>
                <a:lnTo>
                  <a:pt x="22" y="1"/>
                </a:lnTo>
                <a:lnTo>
                  <a:pt x="21" y="3"/>
                </a:lnTo>
                <a:lnTo>
                  <a:pt x="19" y="8"/>
                </a:lnTo>
                <a:lnTo>
                  <a:pt x="16" y="16"/>
                </a:lnTo>
                <a:lnTo>
                  <a:pt x="15" y="28"/>
                </a:lnTo>
                <a:lnTo>
                  <a:pt x="14" y="43"/>
                </a:lnTo>
                <a:lnTo>
                  <a:pt x="15" y="64"/>
                </a:lnTo>
                <a:lnTo>
                  <a:pt x="17" y="91"/>
                </a:lnTo>
                <a:lnTo>
                  <a:pt x="5" y="91"/>
                </a:lnTo>
                <a:lnTo>
                  <a:pt x="3" y="87"/>
                </a:lnTo>
                <a:lnTo>
                  <a:pt x="2" y="80"/>
                </a:lnTo>
                <a:lnTo>
                  <a:pt x="1" y="70"/>
                </a:lnTo>
                <a:lnTo>
                  <a:pt x="0" y="56"/>
                </a:lnTo>
                <a:lnTo>
                  <a:pt x="0" y="42"/>
                </a:lnTo>
                <a:lnTo>
                  <a:pt x="1" y="27"/>
                </a:lnTo>
                <a:lnTo>
                  <a:pt x="3" y="12"/>
                </a:lnTo>
                <a:lnTo>
                  <a:pt x="7" y="0"/>
                </a:lnTo>
                <a:lnTo>
                  <a:pt x="23" y="1"/>
                </a:lnTo>
                <a:close/>
              </a:path>
            </a:pathLst>
          </a:custGeom>
          <a:solidFill>
            <a:srgbClr val="59B2FF"/>
          </a:solidFill>
          <a:ln w="9525">
            <a:noFill/>
            <a:round/>
            <a:headEnd/>
            <a:tailEnd/>
          </a:ln>
        </p:spPr>
        <p:txBody>
          <a:bodyPr>
            <a:prstTxWarp prst="textNoShape">
              <a:avLst/>
            </a:prstTxWarp>
          </a:bodyPr>
          <a:lstStyle/>
          <a:p>
            <a:endParaRPr lang="en-GB"/>
          </a:p>
        </p:txBody>
      </p:sp>
      <p:sp>
        <p:nvSpPr>
          <p:cNvPr id="188617" name="Freeform 201"/>
          <p:cNvSpPr>
            <a:spLocks/>
          </p:cNvSpPr>
          <p:nvPr/>
        </p:nvSpPr>
        <p:spPr bwMode="auto">
          <a:xfrm>
            <a:off x="2577585" y="4016468"/>
            <a:ext cx="30163" cy="122238"/>
          </a:xfrm>
          <a:custGeom>
            <a:avLst/>
            <a:gdLst/>
            <a:ahLst/>
            <a:cxnLst>
              <a:cxn ang="0">
                <a:pos x="19" y="0"/>
              </a:cxn>
              <a:cxn ang="0">
                <a:pos x="19" y="1"/>
              </a:cxn>
              <a:cxn ang="0">
                <a:pos x="18" y="2"/>
              </a:cxn>
              <a:cxn ang="0">
                <a:pos x="16" y="7"/>
              </a:cxn>
              <a:cxn ang="0">
                <a:pos x="14" y="12"/>
              </a:cxn>
              <a:cxn ang="0">
                <a:pos x="13" y="23"/>
              </a:cxn>
              <a:cxn ang="0">
                <a:pos x="12" y="36"/>
              </a:cxn>
              <a:cxn ang="0">
                <a:pos x="13" y="53"/>
              </a:cxn>
              <a:cxn ang="0">
                <a:pos x="14" y="77"/>
              </a:cxn>
              <a:cxn ang="0">
                <a:pos x="4" y="77"/>
              </a:cxn>
              <a:cxn ang="0">
                <a:pos x="4" y="74"/>
              </a:cxn>
              <a:cxn ang="0">
                <a:pos x="2" y="69"/>
              </a:cxn>
              <a:cxn ang="0">
                <a:pos x="1" y="59"/>
              </a:cxn>
              <a:cxn ang="0">
                <a:pos x="0" y="48"/>
              </a:cxn>
              <a:cxn ang="0">
                <a:pos x="0" y="35"/>
              </a:cxn>
              <a:cxn ang="0">
                <a:pos x="0" y="22"/>
              </a:cxn>
              <a:cxn ang="0">
                <a:pos x="2" y="10"/>
              </a:cxn>
              <a:cxn ang="0">
                <a:pos x="6" y="0"/>
              </a:cxn>
              <a:cxn ang="0">
                <a:pos x="19" y="0"/>
              </a:cxn>
            </a:cxnLst>
            <a:rect l="0" t="0" r="r" b="b"/>
            <a:pathLst>
              <a:path w="19" h="77">
                <a:moveTo>
                  <a:pt x="19" y="0"/>
                </a:moveTo>
                <a:lnTo>
                  <a:pt x="19" y="1"/>
                </a:lnTo>
                <a:lnTo>
                  <a:pt x="18" y="2"/>
                </a:lnTo>
                <a:lnTo>
                  <a:pt x="16" y="7"/>
                </a:lnTo>
                <a:lnTo>
                  <a:pt x="14" y="12"/>
                </a:lnTo>
                <a:lnTo>
                  <a:pt x="13" y="23"/>
                </a:lnTo>
                <a:lnTo>
                  <a:pt x="12" y="36"/>
                </a:lnTo>
                <a:lnTo>
                  <a:pt x="13" y="53"/>
                </a:lnTo>
                <a:lnTo>
                  <a:pt x="14" y="77"/>
                </a:lnTo>
                <a:lnTo>
                  <a:pt x="4" y="77"/>
                </a:lnTo>
                <a:lnTo>
                  <a:pt x="4" y="74"/>
                </a:lnTo>
                <a:lnTo>
                  <a:pt x="2" y="69"/>
                </a:lnTo>
                <a:lnTo>
                  <a:pt x="1" y="59"/>
                </a:lnTo>
                <a:lnTo>
                  <a:pt x="0" y="48"/>
                </a:lnTo>
                <a:lnTo>
                  <a:pt x="0" y="35"/>
                </a:lnTo>
                <a:lnTo>
                  <a:pt x="0" y="22"/>
                </a:lnTo>
                <a:lnTo>
                  <a:pt x="2" y="10"/>
                </a:lnTo>
                <a:lnTo>
                  <a:pt x="6" y="0"/>
                </a:lnTo>
                <a:lnTo>
                  <a:pt x="19" y="0"/>
                </a:lnTo>
                <a:close/>
              </a:path>
            </a:pathLst>
          </a:custGeom>
          <a:solidFill>
            <a:srgbClr val="72C6FF"/>
          </a:solidFill>
          <a:ln w="9525">
            <a:noFill/>
            <a:round/>
            <a:headEnd/>
            <a:tailEnd/>
          </a:ln>
        </p:spPr>
        <p:txBody>
          <a:bodyPr>
            <a:prstTxWarp prst="textNoShape">
              <a:avLst/>
            </a:prstTxWarp>
          </a:bodyPr>
          <a:lstStyle/>
          <a:p>
            <a:endParaRPr lang="en-GB"/>
          </a:p>
        </p:txBody>
      </p:sp>
      <p:sp>
        <p:nvSpPr>
          <p:cNvPr id="188618" name="Freeform 202"/>
          <p:cNvSpPr>
            <a:spLocks/>
          </p:cNvSpPr>
          <p:nvPr/>
        </p:nvSpPr>
        <p:spPr bwMode="auto">
          <a:xfrm>
            <a:off x="2579173" y="4024405"/>
            <a:ext cx="23813" cy="103188"/>
          </a:xfrm>
          <a:custGeom>
            <a:avLst/>
            <a:gdLst/>
            <a:ahLst/>
            <a:cxnLst>
              <a:cxn ang="0">
                <a:pos x="15" y="0"/>
              </a:cxn>
              <a:cxn ang="0">
                <a:pos x="15" y="2"/>
              </a:cxn>
              <a:cxn ang="0">
                <a:pos x="14" y="3"/>
              </a:cxn>
              <a:cxn ang="0">
                <a:pos x="13" y="6"/>
              </a:cxn>
              <a:cxn ang="0">
                <a:pos x="12" y="12"/>
              </a:cxn>
              <a:cxn ang="0">
                <a:pos x="11" y="20"/>
              </a:cxn>
              <a:cxn ang="0">
                <a:pos x="10" y="31"/>
              </a:cxn>
              <a:cxn ang="0">
                <a:pos x="11" y="46"/>
              </a:cxn>
              <a:cxn ang="0">
                <a:pos x="12" y="65"/>
              </a:cxn>
              <a:cxn ang="0">
                <a:pos x="3" y="65"/>
              </a:cxn>
              <a:cxn ang="0">
                <a:pos x="3" y="62"/>
              </a:cxn>
              <a:cxn ang="0">
                <a:pos x="1" y="58"/>
              </a:cxn>
              <a:cxn ang="0">
                <a:pos x="0" y="50"/>
              </a:cxn>
              <a:cxn ang="0">
                <a:pos x="0" y="40"/>
              </a:cxn>
              <a:cxn ang="0">
                <a:pos x="0" y="30"/>
              </a:cxn>
              <a:cxn ang="0">
                <a:pos x="0" y="19"/>
              </a:cxn>
              <a:cxn ang="0">
                <a:pos x="1" y="9"/>
              </a:cxn>
              <a:cxn ang="0">
                <a:pos x="5" y="0"/>
              </a:cxn>
              <a:cxn ang="0">
                <a:pos x="15" y="0"/>
              </a:cxn>
            </a:cxnLst>
            <a:rect l="0" t="0" r="r" b="b"/>
            <a:pathLst>
              <a:path w="15" h="65">
                <a:moveTo>
                  <a:pt x="15" y="0"/>
                </a:moveTo>
                <a:lnTo>
                  <a:pt x="15" y="2"/>
                </a:lnTo>
                <a:lnTo>
                  <a:pt x="14" y="3"/>
                </a:lnTo>
                <a:lnTo>
                  <a:pt x="13" y="6"/>
                </a:lnTo>
                <a:lnTo>
                  <a:pt x="12" y="12"/>
                </a:lnTo>
                <a:lnTo>
                  <a:pt x="11" y="20"/>
                </a:lnTo>
                <a:lnTo>
                  <a:pt x="10" y="31"/>
                </a:lnTo>
                <a:lnTo>
                  <a:pt x="11" y="46"/>
                </a:lnTo>
                <a:lnTo>
                  <a:pt x="12" y="65"/>
                </a:lnTo>
                <a:lnTo>
                  <a:pt x="3" y="65"/>
                </a:lnTo>
                <a:lnTo>
                  <a:pt x="3" y="62"/>
                </a:lnTo>
                <a:lnTo>
                  <a:pt x="1" y="58"/>
                </a:lnTo>
                <a:lnTo>
                  <a:pt x="0" y="50"/>
                </a:lnTo>
                <a:lnTo>
                  <a:pt x="0" y="40"/>
                </a:lnTo>
                <a:lnTo>
                  <a:pt x="0" y="30"/>
                </a:lnTo>
                <a:lnTo>
                  <a:pt x="0" y="19"/>
                </a:lnTo>
                <a:lnTo>
                  <a:pt x="1" y="9"/>
                </a:lnTo>
                <a:lnTo>
                  <a:pt x="5" y="0"/>
                </a:lnTo>
                <a:lnTo>
                  <a:pt x="15" y="0"/>
                </a:lnTo>
                <a:close/>
              </a:path>
            </a:pathLst>
          </a:custGeom>
          <a:solidFill>
            <a:srgbClr val="8CD8FF"/>
          </a:solidFill>
          <a:ln w="9525">
            <a:noFill/>
            <a:round/>
            <a:headEnd/>
            <a:tailEnd/>
          </a:ln>
        </p:spPr>
        <p:txBody>
          <a:bodyPr>
            <a:prstTxWarp prst="textNoShape">
              <a:avLst/>
            </a:prstTxWarp>
          </a:bodyPr>
          <a:lstStyle/>
          <a:p>
            <a:endParaRPr lang="en-GB"/>
          </a:p>
        </p:txBody>
      </p:sp>
      <p:sp>
        <p:nvSpPr>
          <p:cNvPr id="188619" name="Freeform 203"/>
          <p:cNvSpPr>
            <a:spLocks/>
          </p:cNvSpPr>
          <p:nvPr/>
        </p:nvSpPr>
        <p:spPr bwMode="auto">
          <a:xfrm>
            <a:off x="2579173" y="4033930"/>
            <a:ext cx="20638" cy="82550"/>
          </a:xfrm>
          <a:custGeom>
            <a:avLst/>
            <a:gdLst/>
            <a:ahLst/>
            <a:cxnLst>
              <a:cxn ang="0">
                <a:pos x="13" y="1"/>
              </a:cxn>
              <a:cxn ang="0">
                <a:pos x="13" y="1"/>
              </a:cxn>
              <a:cxn ang="0">
                <a:pos x="12" y="3"/>
              </a:cxn>
              <a:cxn ang="0">
                <a:pos x="11" y="5"/>
              </a:cxn>
              <a:cxn ang="0">
                <a:pos x="10" y="10"/>
              </a:cxn>
              <a:cxn ang="0">
                <a:pos x="10" y="17"/>
              </a:cxn>
              <a:cxn ang="0">
                <a:pos x="8" y="25"/>
              </a:cxn>
              <a:cxn ang="0">
                <a:pos x="8" y="37"/>
              </a:cxn>
              <a:cxn ang="0">
                <a:pos x="10" y="52"/>
              </a:cxn>
              <a:cxn ang="0">
                <a:pos x="3" y="52"/>
              </a:cxn>
              <a:cxn ang="0">
                <a:pos x="3" y="51"/>
              </a:cxn>
              <a:cxn ang="0">
                <a:pos x="3" y="46"/>
              </a:cxn>
              <a:cxn ang="0">
                <a:pos x="1" y="40"/>
              </a:cxn>
              <a:cxn ang="0">
                <a:pos x="1" y="32"/>
              </a:cxn>
              <a:cxn ang="0">
                <a:pos x="0" y="24"/>
              </a:cxn>
              <a:cxn ang="0">
                <a:pos x="1" y="16"/>
              </a:cxn>
              <a:cxn ang="0">
                <a:pos x="3" y="7"/>
              </a:cxn>
              <a:cxn ang="0">
                <a:pos x="5" y="0"/>
              </a:cxn>
              <a:cxn ang="0">
                <a:pos x="13" y="1"/>
              </a:cxn>
            </a:cxnLst>
            <a:rect l="0" t="0" r="r" b="b"/>
            <a:pathLst>
              <a:path w="13" h="52">
                <a:moveTo>
                  <a:pt x="13" y="1"/>
                </a:moveTo>
                <a:lnTo>
                  <a:pt x="13" y="1"/>
                </a:lnTo>
                <a:lnTo>
                  <a:pt x="12" y="3"/>
                </a:lnTo>
                <a:lnTo>
                  <a:pt x="11" y="5"/>
                </a:lnTo>
                <a:lnTo>
                  <a:pt x="10" y="10"/>
                </a:lnTo>
                <a:lnTo>
                  <a:pt x="10" y="17"/>
                </a:lnTo>
                <a:lnTo>
                  <a:pt x="8" y="25"/>
                </a:lnTo>
                <a:lnTo>
                  <a:pt x="8" y="37"/>
                </a:lnTo>
                <a:lnTo>
                  <a:pt x="10" y="52"/>
                </a:lnTo>
                <a:lnTo>
                  <a:pt x="3" y="52"/>
                </a:lnTo>
                <a:lnTo>
                  <a:pt x="3" y="51"/>
                </a:lnTo>
                <a:lnTo>
                  <a:pt x="3" y="46"/>
                </a:lnTo>
                <a:lnTo>
                  <a:pt x="1" y="40"/>
                </a:lnTo>
                <a:lnTo>
                  <a:pt x="1" y="32"/>
                </a:lnTo>
                <a:lnTo>
                  <a:pt x="0" y="24"/>
                </a:lnTo>
                <a:lnTo>
                  <a:pt x="1" y="16"/>
                </a:lnTo>
                <a:lnTo>
                  <a:pt x="3" y="7"/>
                </a:lnTo>
                <a:lnTo>
                  <a:pt x="5" y="0"/>
                </a:lnTo>
                <a:lnTo>
                  <a:pt x="13" y="1"/>
                </a:lnTo>
                <a:close/>
              </a:path>
            </a:pathLst>
          </a:custGeom>
          <a:solidFill>
            <a:srgbClr val="A5EDFF"/>
          </a:solidFill>
          <a:ln w="9525">
            <a:noFill/>
            <a:round/>
            <a:headEnd/>
            <a:tailEnd/>
          </a:ln>
        </p:spPr>
        <p:txBody>
          <a:bodyPr>
            <a:prstTxWarp prst="textNoShape">
              <a:avLst/>
            </a:prstTxWarp>
          </a:bodyPr>
          <a:lstStyle/>
          <a:p>
            <a:endParaRPr lang="en-GB"/>
          </a:p>
        </p:txBody>
      </p:sp>
      <p:sp>
        <p:nvSpPr>
          <p:cNvPr id="188620" name="Freeform 204"/>
          <p:cNvSpPr>
            <a:spLocks/>
          </p:cNvSpPr>
          <p:nvPr/>
        </p:nvSpPr>
        <p:spPr bwMode="auto">
          <a:xfrm>
            <a:off x="2580760" y="4045043"/>
            <a:ext cx="15875" cy="60325"/>
          </a:xfrm>
          <a:custGeom>
            <a:avLst/>
            <a:gdLst/>
            <a:ahLst/>
            <a:cxnLst>
              <a:cxn ang="0">
                <a:pos x="10" y="0"/>
              </a:cxn>
              <a:cxn ang="0">
                <a:pos x="10" y="0"/>
              </a:cxn>
              <a:cxn ang="0">
                <a:pos x="9" y="2"/>
              </a:cxn>
              <a:cxn ang="0">
                <a:pos x="9" y="4"/>
              </a:cxn>
              <a:cxn ang="0">
                <a:pos x="7" y="6"/>
              </a:cxn>
              <a:cxn ang="0">
                <a:pos x="6" y="11"/>
              </a:cxn>
              <a:cxn ang="0">
                <a:pos x="6" y="18"/>
              </a:cxn>
              <a:cxn ang="0">
                <a:pos x="6" y="26"/>
              </a:cxn>
              <a:cxn ang="0">
                <a:pos x="7" y="38"/>
              </a:cxn>
              <a:cxn ang="0">
                <a:pos x="3" y="38"/>
              </a:cxn>
              <a:cxn ang="0">
                <a:pos x="2" y="37"/>
              </a:cxn>
              <a:cxn ang="0">
                <a:pos x="2" y="33"/>
              </a:cxn>
              <a:cxn ang="0">
                <a:pos x="2" y="28"/>
              </a:cxn>
              <a:cxn ang="0">
                <a:pos x="0" y="24"/>
              </a:cxn>
              <a:cxn ang="0">
                <a:pos x="0" y="17"/>
              </a:cxn>
              <a:cxn ang="0">
                <a:pos x="0" y="11"/>
              </a:cxn>
              <a:cxn ang="0">
                <a:pos x="2" y="5"/>
              </a:cxn>
              <a:cxn ang="0">
                <a:pos x="4" y="0"/>
              </a:cxn>
              <a:cxn ang="0">
                <a:pos x="10" y="0"/>
              </a:cxn>
            </a:cxnLst>
            <a:rect l="0" t="0" r="r" b="b"/>
            <a:pathLst>
              <a:path w="10" h="38">
                <a:moveTo>
                  <a:pt x="10" y="0"/>
                </a:moveTo>
                <a:lnTo>
                  <a:pt x="10" y="0"/>
                </a:lnTo>
                <a:lnTo>
                  <a:pt x="9" y="2"/>
                </a:lnTo>
                <a:lnTo>
                  <a:pt x="9" y="4"/>
                </a:lnTo>
                <a:lnTo>
                  <a:pt x="7" y="6"/>
                </a:lnTo>
                <a:lnTo>
                  <a:pt x="6" y="11"/>
                </a:lnTo>
                <a:lnTo>
                  <a:pt x="6" y="18"/>
                </a:lnTo>
                <a:lnTo>
                  <a:pt x="6" y="26"/>
                </a:lnTo>
                <a:lnTo>
                  <a:pt x="7" y="38"/>
                </a:lnTo>
                <a:lnTo>
                  <a:pt x="3" y="38"/>
                </a:lnTo>
                <a:lnTo>
                  <a:pt x="2" y="37"/>
                </a:lnTo>
                <a:lnTo>
                  <a:pt x="2" y="33"/>
                </a:lnTo>
                <a:lnTo>
                  <a:pt x="2" y="28"/>
                </a:lnTo>
                <a:lnTo>
                  <a:pt x="0" y="24"/>
                </a:lnTo>
                <a:lnTo>
                  <a:pt x="0" y="17"/>
                </a:lnTo>
                <a:lnTo>
                  <a:pt x="0" y="11"/>
                </a:lnTo>
                <a:lnTo>
                  <a:pt x="2" y="5"/>
                </a:lnTo>
                <a:lnTo>
                  <a:pt x="4" y="0"/>
                </a:lnTo>
                <a:lnTo>
                  <a:pt x="10" y="0"/>
                </a:lnTo>
                <a:close/>
              </a:path>
            </a:pathLst>
          </a:custGeom>
          <a:solidFill>
            <a:srgbClr val="BFFFFF"/>
          </a:solidFill>
          <a:ln w="9525">
            <a:noFill/>
            <a:round/>
            <a:headEnd/>
            <a:tailEnd/>
          </a:ln>
        </p:spPr>
        <p:txBody>
          <a:bodyPr>
            <a:prstTxWarp prst="textNoShape">
              <a:avLst/>
            </a:prstTxWarp>
          </a:bodyPr>
          <a:lstStyle/>
          <a:p>
            <a:endParaRPr lang="en-GB"/>
          </a:p>
        </p:txBody>
      </p:sp>
      <p:sp>
        <p:nvSpPr>
          <p:cNvPr id="188621" name="Freeform 205"/>
          <p:cNvSpPr>
            <a:spLocks/>
          </p:cNvSpPr>
          <p:nvPr/>
        </p:nvSpPr>
        <p:spPr bwMode="auto">
          <a:xfrm>
            <a:off x="2453760" y="4027580"/>
            <a:ext cx="71438" cy="87313"/>
          </a:xfrm>
          <a:custGeom>
            <a:avLst/>
            <a:gdLst/>
            <a:ahLst/>
            <a:cxnLst>
              <a:cxn ang="0">
                <a:pos x="3" y="5"/>
              </a:cxn>
              <a:cxn ang="0">
                <a:pos x="3" y="7"/>
              </a:cxn>
              <a:cxn ang="0">
                <a:pos x="2" y="9"/>
              </a:cxn>
              <a:cxn ang="0">
                <a:pos x="1" y="14"/>
              </a:cxn>
              <a:cxn ang="0">
                <a:pos x="0" y="21"/>
              </a:cxn>
              <a:cxn ang="0">
                <a:pos x="0" y="28"/>
              </a:cxn>
              <a:cxn ang="0">
                <a:pos x="0" y="36"/>
              </a:cxn>
              <a:cxn ang="0">
                <a:pos x="0" y="45"/>
              </a:cxn>
              <a:cxn ang="0">
                <a:pos x="2" y="55"/>
              </a:cxn>
              <a:cxn ang="0">
                <a:pos x="2" y="55"/>
              </a:cxn>
              <a:cxn ang="0">
                <a:pos x="2" y="53"/>
              </a:cxn>
              <a:cxn ang="0">
                <a:pos x="2" y="51"/>
              </a:cxn>
              <a:cxn ang="0">
                <a:pos x="2" y="49"/>
              </a:cxn>
              <a:cxn ang="0">
                <a:pos x="2" y="45"/>
              </a:cxn>
              <a:cxn ang="0">
                <a:pos x="3" y="43"/>
              </a:cxn>
              <a:cxn ang="0">
                <a:pos x="3" y="38"/>
              </a:cxn>
              <a:cxn ang="0">
                <a:pos x="5" y="35"/>
              </a:cxn>
              <a:cxn ang="0">
                <a:pos x="6" y="31"/>
              </a:cxn>
              <a:cxn ang="0">
                <a:pos x="7" y="28"/>
              </a:cxn>
              <a:cxn ang="0">
                <a:pos x="8" y="24"/>
              </a:cxn>
              <a:cxn ang="0">
                <a:pos x="10" y="21"/>
              </a:cxn>
              <a:cxn ang="0">
                <a:pos x="14" y="18"/>
              </a:cxn>
              <a:cxn ang="0">
                <a:pos x="16" y="16"/>
              </a:cxn>
              <a:cxn ang="0">
                <a:pos x="21" y="15"/>
              </a:cxn>
              <a:cxn ang="0">
                <a:pos x="26" y="14"/>
              </a:cxn>
              <a:cxn ang="0">
                <a:pos x="26" y="13"/>
              </a:cxn>
              <a:cxn ang="0">
                <a:pos x="26" y="13"/>
              </a:cxn>
              <a:cxn ang="0">
                <a:pos x="28" y="11"/>
              </a:cxn>
              <a:cxn ang="0">
                <a:pos x="29" y="10"/>
              </a:cxn>
              <a:cxn ang="0">
                <a:pos x="33" y="9"/>
              </a:cxn>
              <a:cxn ang="0">
                <a:pos x="36" y="7"/>
              </a:cxn>
              <a:cxn ang="0">
                <a:pos x="41" y="4"/>
              </a:cxn>
              <a:cxn ang="0">
                <a:pos x="45" y="2"/>
              </a:cxn>
              <a:cxn ang="0">
                <a:pos x="45" y="2"/>
              </a:cxn>
              <a:cxn ang="0">
                <a:pos x="44" y="2"/>
              </a:cxn>
              <a:cxn ang="0">
                <a:pos x="43" y="2"/>
              </a:cxn>
              <a:cxn ang="0">
                <a:pos x="42" y="2"/>
              </a:cxn>
              <a:cxn ang="0">
                <a:pos x="40" y="1"/>
              </a:cxn>
              <a:cxn ang="0">
                <a:pos x="37" y="1"/>
              </a:cxn>
              <a:cxn ang="0">
                <a:pos x="35" y="1"/>
              </a:cxn>
              <a:cxn ang="0">
                <a:pos x="31" y="1"/>
              </a:cxn>
              <a:cxn ang="0">
                <a:pos x="28" y="0"/>
              </a:cxn>
              <a:cxn ang="0">
                <a:pos x="26" y="1"/>
              </a:cxn>
              <a:cxn ang="0">
                <a:pos x="22" y="1"/>
              </a:cxn>
              <a:cxn ang="0">
                <a:pos x="19" y="1"/>
              </a:cxn>
              <a:cxn ang="0">
                <a:pos x="14" y="2"/>
              </a:cxn>
              <a:cxn ang="0">
                <a:pos x="10" y="2"/>
              </a:cxn>
              <a:cxn ang="0">
                <a:pos x="7" y="3"/>
              </a:cxn>
              <a:cxn ang="0">
                <a:pos x="3" y="5"/>
              </a:cxn>
            </a:cxnLst>
            <a:rect l="0" t="0" r="r" b="b"/>
            <a:pathLst>
              <a:path w="45" h="55">
                <a:moveTo>
                  <a:pt x="3" y="5"/>
                </a:moveTo>
                <a:lnTo>
                  <a:pt x="3" y="7"/>
                </a:lnTo>
                <a:lnTo>
                  <a:pt x="2" y="9"/>
                </a:lnTo>
                <a:lnTo>
                  <a:pt x="1" y="14"/>
                </a:lnTo>
                <a:lnTo>
                  <a:pt x="0" y="21"/>
                </a:lnTo>
                <a:lnTo>
                  <a:pt x="0" y="28"/>
                </a:lnTo>
                <a:lnTo>
                  <a:pt x="0" y="36"/>
                </a:lnTo>
                <a:lnTo>
                  <a:pt x="0" y="45"/>
                </a:lnTo>
                <a:lnTo>
                  <a:pt x="2" y="55"/>
                </a:lnTo>
                <a:lnTo>
                  <a:pt x="2" y="55"/>
                </a:lnTo>
                <a:lnTo>
                  <a:pt x="2" y="53"/>
                </a:lnTo>
                <a:lnTo>
                  <a:pt x="2" y="51"/>
                </a:lnTo>
                <a:lnTo>
                  <a:pt x="2" y="49"/>
                </a:lnTo>
                <a:lnTo>
                  <a:pt x="2" y="45"/>
                </a:lnTo>
                <a:lnTo>
                  <a:pt x="3" y="43"/>
                </a:lnTo>
                <a:lnTo>
                  <a:pt x="3" y="38"/>
                </a:lnTo>
                <a:lnTo>
                  <a:pt x="5" y="35"/>
                </a:lnTo>
                <a:lnTo>
                  <a:pt x="6" y="31"/>
                </a:lnTo>
                <a:lnTo>
                  <a:pt x="7" y="28"/>
                </a:lnTo>
                <a:lnTo>
                  <a:pt x="8" y="24"/>
                </a:lnTo>
                <a:lnTo>
                  <a:pt x="10" y="21"/>
                </a:lnTo>
                <a:lnTo>
                  <a:pt x="14" y="18"/>
                </a:lnTo>
                <a:lnTo>
                  <a:pt x="16" y="16"/>
                </a:lnTo>
                <a:lnTo>
                  <a:pt x="21" y="15"/>
                </a:lnTo>
                <a:lnTo>
                  <a:pt x="26" y="14"/>
                </a:lnTo>
                <a:lnTo>
                  <a:pt x="26" y="13"/>
                </a:lnTo>
                <a:lnTo>
                  <a:pt x="26" y="13"/>
                </a:lnTo>
                <a:lnTo>
                  <a:pt x="28" y="11"/>
                </a:lnTo>
                <a:lnTo>
                  <a:pt x="29" y="10"/>
                </a:lnTo>
                <a:lnTo>
                  <a:pt x="33" y="9"/>
                </a:lnTo>
                <a:lnTo>
                  <a:pt x="36" y="7"/>
                </a:lnTo>
                <a:lnTo>
                  <a:pt x="41" y="4"/>
                </a:lnTo>
                <a:lnTo>
                  <a:pt x="45" y="2"/>
                </a:lnTo>
                <a:lnTo>
                  <a:pt x="45" y="2"/>
                </a:lnTo>
                <a:lnTo>
                  <a:pt x="44" y="2"/>
                </a:lnTo>
                <a:lnTo>
                  <a:pt x="43" y="2"/>
                </a:lnTo>
                <a:lnTo>
                  <a:pt x="42" y="2"/>
                </a:lnTo>
                <a:lnTo>
                  <a:pt x="40" y="1"/>
                </a:lnTo>
                <a:lnTo>
                  <a:pt x="37" y="1"/>
                </a:lnTo>
                <a:lnTo>
                  <a:pt x="35" y="1"/>
                </a:lnTo>
                <a:lnTo>
                  <a:pt x="31" y="1"/>
                </a:lnTo>
                <a:lnTo>
                  <a:pt x="28" y="0"/>
                </a:lnTo>
                <a:lnTo>
                  <a:pt x="26" y="1"/>
                </a:lnTo>
                <a:lnTo>
                  <a:pt x="22" y="1"/>
                </a:lnTo>
                <a:lnTo>
                  <a:pt x="19" y="1"/>
                </a:lnTo>
                <a:lnTo>
                  <a:pt x="14" y="2"/>
                </a:lnTo>
                <a:lnTo>
                  <a:pt x="10" y="2"/>
                </a:lnTo>
                <a:lnTo>
                  <a:pt x="7" y="3"/>
                </a:lnTo>
                <a:lnTo>
                  <a:pt x="3" y="5"/>
                </a:lnTo>
                <a:close/>
              </a:path>
            </a:pathLst>
          </a:custGeom>
          <a:solidFill>
            <a:srgbClr val="999999"/>
          </a:solidFill>
          <a:ln w="9525">
            <a:noFill/>
            <a:round/>
            <a:headEnd/>
            <a:tailEnd/>
          </a:ln>
        </p:spPr>
        <p:txBody>
          <a:bodyPr>
            <a:prstTxWarp prst="textNoShape">
              <a:avLst/>
            </a:prstTxWarp>
          </a:bodyPr>
          <a:lstStyle/>
          <a:p>
            <a:endParaRPr lang="en-GB"/>
          </a:p>
        </p:txBody>
      </p:sp>
      <p:sp>
        <p:nvSpPr>
          <p:cNvPr id="188622" name="Freeform 206"/>
          <p:cNvSpPr>
            <a:spLocks/>
          </p:cNvSpPr>
          <p:nvPr/>
        </p:nvSpPr>
        <p:spPr bwMode="auto">
          <a:xfrm>
            <a:off x="2352160" y="4092668"/>
            <a:ext cx="58738" cy="15875"/>
          </a:xfrm>
          <a:custGeom>
            <a:avLst/>
            <a:gdLst/>
            <a:ahLst/>
            <a:cxnLst>
              <a:cxn ang="0">
                <a:pos x="0" y="7"/>
              </a:cxn>
              <a:cxn ang="0">
                <a:pos x="0" y="7"/>
              </a:cxn>
              <a:cxn ang="0">
                <a:pos x="0" y="5"/>
              </a:cxn>
              <a:cxn ang="0">
                <a:pos x="1" y="5"/>
              </a:cxn>
              <a:cxn ang="0">
                <a:pos x="1" y="4"/>
              </a:cxn>
              <a:cxn ang="0">
                <a:pos x="2" y="3"/>
              </a:cxn>
              <a:cxn ang="0">
                <a:pos x="3" y="3"/>
              </a:cxn>
              <a:cxn ang="0">
                <a:pos x="4" y="2"/>
              </a:cxn>
              <a:cxn ang="0">
                <a:pos x="7" y="1"/>
              </a:cxn>
              <a:cxn ang="0">
                <a:pos x="9" y="1"/>
              </a:cxn>
              <a:cxn ang="0">
                <a:pos x="11" y="0"/>
              </a:cxn>
              <a:cxn ang="0">
                <a:pos x="15" y="0"/>
              </a:cxn>
              <a:cxn ang="0">
                <a:pos x="18" y="0"/>
              </a:cxn>
              <a:cxn ang="0">
                <a:pos x="22" y="0"/>
              </a:cxn>
              <a:cxn ang="0">
                <a:pos x="27" y="1"/>
              </a:cxn>
              <a:cxn ang="0">
                <a:pos x="31" y="2"/>
              </a:cxn>
              <a:cxn ang="0">
                <a:pos x="37" y="3"/>
              </a:cxn>
              <a:cxn ang="0">
                <a:pos x="37" y="5"/>
              </a:cxn>
              <a:cxn ang="0">
                <a:pos x="36" y="5"/>
              </a:cxn>
              <a:cxn ang="0">
                <a:pos x="36" y="5"/>
              </a:cxn>
              <a:cxn ang="0">
                <a:pos x="34" y="4"/>
              </a:cxn>
              <a:cxn ang="0">
                <a:pos x="32" y="4"/>
              </a:cxn>
              <a:cxn ang="0">
                <a:pos x="30" y="3"/>
              </a:cxn>
              <a:cxn ang="0">
                <a:pos x="28" y="3"/>
              </a:cxn>
              <a:cxn ang="0">
                <a:pos x="24" y="3"/>
              </a:cxn>
              <a:cxn ang="0">
                <a:pos x="22" y="2"/>
              </a:cxn>
              <a:cxn ang="0">
                <a:pos x="18" y="2"/>
              </a:cxn>
              <a:cxn ang="0">
                <a:pos x="15" y="2"/>
              </a:cxn>
              <a:cxn ang="0">
                <a:pos x="13" y="3"/>
              </a:cxn>
              <a:cxn ang="0">
                <a:pos x="9" y="3"/>
              </a:cxn>
              <a:cxn ang="0">
                <a:pos x="7" y="4"/>
              </a:cxn>
              <a:cxn ang="0">
                <a:pos x="4" y="5"/>
              </a:cxn>
              <a:cxn ang="0">
                <a:pos x="2" y="8"/>
              </a:cxn>
              <a:cxn ang="0">
                <a:pos x="0" y="10"/>
              </a:cxn>
              <a:cxn ang="0">
                <a:pos x="0" y="7"/>
              </a:cxn>
            </a:cxnLst>
            <a:rect l="0" t="0" r="r" b="b"/>
            <a:pathLst>
              <a:path w="37" h="10">
                <a:moveTo>
                  <a:pt x="0" y="7"/>
                </a:moveTo>
                <a:lnTo>
                  <a:pt x="0" y="7"/>
                </a:lnTo>
                <a:lnTo>
                  <a:pt x="0" y="5"/>
                </a:lnTo>
                <a:lnTo>
                  <a:pt x="1" y="5"/>
                </a:lnTo>
                <a:lnTo>
                  <a:pt x="1" y="4"/>
                </a:lnTo>
                <a:lnTo>
                  <a:pt x="2" y="3"/>
                </a:lnTo>
                <a:lnTo>
                  <a:pt x="3" y="3"/>
                </a:lnTo>
                <a:lnTo>
                  <a:pt x="4" y="2"/>
                </a:lnTo>
                <a:lnTo>
                  <a:pt x="7" y="1"/>
                </a:lnTo>
                <a:lnTo>
                  <a:pt x="9" y="1"/>
                </a:lnTo>
                <a:lnTo>
                  <a:pt x="11" y="0"/>
                </a:lnTo>
                <a:lnTo>
                  <a:pt x="15" y="0"/>
                </a:lnTo>
                <a:lnTo>
                  <a:pt x="18" y="0"/>
                </a:lnTo>
                <a:lnTo>
                  <a:pt x="22" y="0"/>
                </a:lnTo>
                <a:lnTo>
                  <a:pt x="27" y="1"/>
                </a:lnTo>
                <a:lnTo>
                  <a:pt x="31" y="2"/>
                </a:lnTo>
                <a:lnTo>
                  <a:pt x="37" y="3"/>
                </a:lnTo>
                <a:lnTo>
                  <a:pt x="37" y="5"/>
                </a:lnTo>
                <a:lnTo>
                  <a:pt x="36" y="5"/>
                </a:lnTo>
                <a:lnTo>
                  <a:pt x="36" y="5"/>
                </a:lnTo>
                <a:lnTo>
                  <a:pt x="34" y="4"/>
                </a:lnTo>
                <a:lnTo>
                  <a:pt x="32" y="4"/>
                </a:lnTo>
                <a:lnTo>
                  <a:pt x="30" y="3"/>
                </a:lnTo>
                <a:lnTo>
                  <a:pt x="28" y="3"/>
                </a:lnTo>
                <a:lnTo>
                  <a:pt x="24" y="3"/>
                </a:lnTo>
                <a:lnTo>
                  <a:pt x="22" y="2"/>
                </a:lnTo>
                <a:lnTo>
                  <a:pt x="18" y="2"/>
                </a:lnTo>
                <a:lnTo>
                  <a:pt x="15" y="2"/>
                </a:lnTo>
                <a:lnTo>
                  <a:pt x="13" y="3"/>
                </a:lnTo>
                <a:lnTo>
                  <a:pt x="9" y="3"/>
                </a:lnTo>
                <a:lnTo>
                  <a:pt x="7" y="4"/>
                </a:lnTo>
                <a:lnTo>
                  <a:pt x="4" y="5"/>
                </a:lnTo>
                <a:lnTo>
                  <a:pt x="2" y="8"/>
                </a:lnTo>
                <a:lnTo>
                  <a:pt x="0" y="10"/>
                </a:lnTo>
                <a:lnTo>
                  <a:pt x="0" y="7"/>
                </a:lnTo>
                <a:close/>
              </a:path>
            </a:pathLst>
          </a:custGeom>
          <a:solidFill>
            <a:srgbClr val="000000"/>
          </a:solidFill>
          <a:ln w="9525">
            <a:noFill/>
            <a:round/>
            <a:headEnd/>
            <a:tailEnd/>
          </a:ln>
        </p:spPr>
        <p:txBody>
          <a:bodyPr>
            <a:prstTxWarp prst="textNoShape">
              <a:avLst/>
            </a:prstTxWarp>
          </a:bodyPr>
          <a:lstStyle/>
          <a:p>
            <a:endParaRPr lang="en-GB"/>
          </a:p>
        </p:txBody>
      </p:sp>
      <p:sp>
        <p:nvSpPr>
          <p:cNvPr id="188623" name="Freeform 207"/>
          <p:cNvSpPr>
            <a:spLocks/>
          </p:cNvSpPr>
          <p:nvPr/>
        </p:nvSpPr>
        <p:spPr bwMode="auto">
          <a:xfrm>
            <a:off x="2352160" y="4052980"/>
            <a:ext cx="58738" cy="17463"/>
          </a:xfrm>
          <a:custGeom>
            <a:avLst/>
            <a:gdLst/>
            <a:ahLst/>
            <a:cxnLst>
              <a:cxn ang="0">
                <a:pos x="0" y="7"/>
              </a:cxn>
              <a:cxn ang="0">
                <a:pos x="0" y="7"/>
              </a:cxn>
              <a:cxn ang="0">
                <a:pos x="0" y="6"/>
              </a:cxn>
              <a:cxn ang="0">
                <a:pos x="1" y="6"/>
              </a:cxn>
              <a:cxn ang="0">
                <a:pos x="1" y="5"/>
              </a:cxn>
              <a:cxn ang="0">
                <a:pos x="2" y="4"/>
              </a:cxn>
              <a:cxn ang="0">
                <a:pos x="3" y="4"/>
              </a:cxn>
              <a:cxn ang="0">
                <a:pos x="4" y="2"/>
              </a:cxn>
              <a:cxn ang="0">
                <a:pos x="7" y="1"/>
              </a:cxn>
              <a:cxn ang="0">
                <a:pos x="9" y="1"/>
              </a:cxn>
              <a:cxn ang="0">
                <a:pos x="11" y="0"/>
              </a:cxn>
              <a:cxn ang="0">
                <a:pos x="15" y="0"/>
              </a:cxn>
              <a:cxn ang="0">
                <a:pos x="18" y="0"/>
              </a:cxn>
              <a:cxn ang="0">
                <a:pos x="22" y="0"/>
              </a:cxn>
              <a:cxn ang="0">
                <a:pos x="27" y="1"/>
              </a:cxn>
              <a:cxn ang="0">
                <a:pos x="31" y="2"/>
              </a:cxn>
              <a:cxn ang="0">
                <a:pos x="37" y="4"/>
              </a:cxn>
              <a:cxn ang="0">
                <a:pos x="37" y="6"/>
              </a:cxn>
              <a:cxn ang="0">
                <a:pos x="36" y="6"/>
              </a:cxn>
              <a:cxn ang="0">
                <a:pos x="36" y="6"/>
              </a:cxn>
              <a:cxn ang="0">
                <a:pos x="34" y="5"/>
              </a:cxn>
              <a:cxn ang="0">
                <a:pos x="32" y="5"/>
              </a:cxn>
              <a:cxn ang="0">
                <a:pos x="30" y="5"/>
              </a:cxn>
              <a:cxn ang="0">
                <a:pos x="28" y="4"/>
              </a:cxn>
              <a:cxn ang="0">
                <a:pos x="24" y="4"/>
              </a:cxn>
              <a:cxn ang="0">
                <a:pos x="22" y="2"/>
              </a:cxn>
              <a:cxn ang="0">
                <a:pos x="18" y="2"/>
              </a:cxn>
              <a:cxn ang="0">
                <a:pos x="15" y="2"/>
              </a:cxn>
              <a:cxn ang="0">
                <a:pos x="13" y="4"/>
              </a:cxn>
              <a:cxn ang="0">
                <a:pos x="9" y="4"/>
              </a:cxn>
              <a:cxn ang="0">
                <a:pos x="7" y="5"/>
              </a:cxn>
              <a:cxn ang="0">
                <a:pos x="4" y="6"/>
              </a:cxn>
              <a:cxn ang="0">
                <a:pos x="2" y="8"/>
              </a:cxn>
              <a:cxn ang="0">
                <a:pos x="0" y="11"/>
              </a:cxn>
              <a:cxn ang="0">
                <a:pos x="0" y="7"/>
              </a:cxn>
            </a:cxnLst>
            <a:rect l="0" t="0" r="r" b="b"/>
            <a:pathLst>
              <a:path w="37" h="11">
                <a:moveTo>
                  <a:pt x="0" y="7"/>
                </a:moveTo>
                <a:lnTo>
                  <a:pt x="0" y="7"/>
                </a:lnTo>
                <a:lnTo>
                  <a:pt x="0" y="6"/>
                </a:lnTo>
                <a:lnTo>
                  <a:pt x="1" y="6"/>
                </a:lnTo>
                <a:lnTo>
                  <a:pt x="1" y="5"/>
                </a:lnTo>
                <a:lnTo>
                  <a:pt x="2" y="4"/>
                </a:lnTo>
                <a:lnTo>
                  <a:pt x="3" y="4"/>
                </a:lnTo>
                <a:lnTo>
                  <a:pt x="4" y="2"/>
                </a:lnTo>
                <a:lnTo>
                  <a:pt x="7" y="1"/>
                </a:lnTo>
                <a:lnTo>
                  <a:pt x="9" y="1"/>
                </a:lnTo>
                <a:lnTo>
                  <a:pt x="11" y="0"/>
                </a:lnTo>
                <a:lnTo>
                  <a:pt x="15" y="0"/>
                </a:lnTo>
                <a:lnTo>
                  <a:pt x="18" y="0"/>
                </a:lnTo>
                <a:lnTo>
                  <a:pt x="22" y="0"/>
                </a:lnTo>
                <a:lnTo>
                  <a:pt x="27" y="1"/>
                </a:lnTo>
                <a:lnTo>
                  <a:pt x="31" y="2"/>
                </a:lnTo>
                <a:lnTo>
                  <a:pt x="37" y="4"/>
                </a:lnTo>
                <a:lnTo>
                  <a:pt x="37" y="6"/>
                </a:lnTo>
                <a:lnTo>
                  <a:pt x="36" y="6"/>
                </a:lnTo>
                <a:lnTo>
                  <a:pt x="36" y="6"/>
                </a:lnTo>
                <a:lnTo>
                  <a:pt x="34" y="5"/>
                </a:lnTo>
                <a:lnTo>
                  <a:pt x="32" y="5"/>
                </a:lnTo>
                <a:lnTo>
                  <a:pt x="30" y="5"/>
                </a:lnTo>
                <a:lnTo>
                  <a:pt x="28" y="4"/>
                </a:lnTo>
                <a:lnTo>
                  <a:pt x="24" y="4"/>
                </a:lnTo>
                <a:lnTo>
                  <a:pt x="22" y="2"/>
                </a:lnTo>
                <a:lnTo>
                  <a:pt x="18" y="2"/>
                </a:lnTo>
                <a:lnTo>
                  <a:pt x="15" y="2"/>
                </a:lnTo>
                <a:lnTo>
                  <a:pt x="13" y="4"/>
                </a:lnTo>
                <a:lnTo>
                  <a:pt x="9" y="4"/>
                </a:lnTo>
                <a:lnTo>
                  <a:pt x="7" y="5"/>
                </a:lnTo>
                <a:lnTo>
                  <a:pt x="4" y="6"/>
                </a:lnTo>
                <a:lnTo>
                  <a:pt x="2" y="8"/>
                </a:lnTo>
                <a:lnTo>
                  <a:pt x="0" y="11"/>
                </a:lnTo>
                <a:lnTo>
                  <a:pt x="0" y="7"/>
                </a:lnTo>
                <a:close/>
              </a:path>
            </a:pathLst>
          </a:custGeom>
          <a:solidFill>
            <a:srgbClr val="000000"/>
          </a:solidFill>
          <a:ln w="9525">
            <a:noFill/>
            <a:round/>
            <a:headEnd/>
            <a:tailEnd/>
          </a:ln>
        </p:spPr>
        <p:txBody>
          <a:bodyPr>
            <a:prstTxWarp prst="textNoShape">
              <a:avLst/>
            </a:prstTxWarp>
          </a:bodyPr>
          <a:lstStyle/>
          <a:p>
            <a:endParaRPr lang="en-GB"/>
          </a:p>
        </p:txBody>
      </p:sp>
      <p:sp>
        <p:nvSpPr>
          <p:cNvPr id="188624" name="Freeform 208"/>
          <p:cNvSpPr>
            <a:spLocks/>
          </p:cNvSpPr>
          <p:nvPr/>
        </p:nvSpPr>
        <p:spPr bwMode="auto">
          <a:xfrm>
            <a:off x="2407723" y="4033930"/>
            <a:ext cx="95250" cy="180975"/>
          </a:xfrm>
          <a:custGeom>
            <a:avLst/>
            <a:gdLst/>
            <a:ahLst/>
            <a:cxnLst>
              <a:cxn ang="0">
                <a:pos x="0" y="0"/>
              </a:cxn>
              <a:cxn ang="0">
                <a:pos x="0" y="110"/>
              </a:cxn>
              <a:cxn ang="0">
                <a:pos x="18" y="114"/>
              </a:cxn>
              <a:cxn ang="0">
                <a:pos x="17" y="98"/>
              </a:cxn>
              <a:cxn ang="0">
                <a:pos x="60" y="105"/>
              </a:cxn>
              <a:cxn ang="0">
                <a:pos x="60" y="100"/>
              </a:cxn>
              <a:cxn ang="0">
                <a:pos x="30" y="96"/>
              </a:cxn>
              <a:cxn ang="0">
                <a:pos x="29" y="83"/>
              </a:cxn>
              <a:cxn ang="0">
                <a:pos x="9" y="83"/>
              </a:cxn>
              <a:cxn ang="0">
                <a:pos x="8" y="81"/>
              </a:cxn>
              <a:cxn ang="0">
                <a:pos x="7" y="76"/>
              </a:cxn>
              <a:cxn ang="0">
                <a:pos x="6" y="69"/>
              </a:cxn>
              <a:cxn ang="0">
                <a:pos x="3" y="60"/>
              </a:cxn>
              <a:cxn ang="0">
                <a:pos x="2" y="48"/>
              </a:cxn>
              <a:cxn ang="0">
                <a:pos x="1" y="34"/>
              </a:cxn>
              <a:cxn ang="0">
                <a:pos x="2" y="20"/>
              </a:cxn>
              <a:cxn ang="0">
                <a:pos x="6" y="4"/>
              </a:cxn>
              <a:cxn ang="0">
                <a:pos x="0" y="0"/>
              </a:cxn>
            </a:cxnLst>
            <a:rect l="0" t="0" r="r" b="b"/>
            <a:pathLst>
              <a:path w="60" h="114">
                <a:moveTo>
                  <a:pt x="0" y="0"/>
                </a:moveTo>
                <a:lnTo>
                  <a:pt x="0" y="110"/>
                </a:lnTo>
                <a:lnTo>
                  <a:pt x="18" y="114"/>
                </a:lnTo>
                <a:lnTo>
                  <a:pt x="17" y="98"/>
                </a:lnTo>
                <a:lnTo>
                  <a:pt x="60" y="105"/>
                </a:lnTo>
                <a:lnTo>
                  <a:pt x="60" y="100"/>
                </a:lnTo>
                <a:lnTo>
                  <a:pt x="30" y="96"/>
                </a:lnTo>
                <a:lnTo>
                  <a:pt x="29" y="83"/>
                </a:lnTo>
                <a:lnTo>
                  <a:pt x="9" y="83"/>
                </a:lnTo>
                <a:lnTo>
                  <a:pt x="8" y="81"/>
                </a:lnTo>
                <a:lnTo>
                  <a:pt x="7" y="76"/>
                </a:lnTo>
                <a:lnTo>
                  <a:pt x="6" y="69"/>
                </a:lnTo>
                <a:lnTo>
                  <a:pt x="3" y="60"/>
                </a:lnTo>
                <a:lnTo>
                  <a:pt x="2" y="48"/>
                </a:lnTo>
                <a:lnTo>
                  <a:pt x="1" y="34"/>
                </a:lnTo>
                <a:lnTo>
                  <a:pt x="2" y="20"/>
                </a:lnTo>
                <a:lnTo>
                  <a:pt x="6" y="4"/>
                </a:lnTo>
                <a:lnTo>
                  <a:pt x="0" y="0"/>
                </a:lnTo>
                <a:close/>
              </a:path>
            </a:pathLst>
          </a:custGeom>
          <a:solidFill>
            <a:srgbClr val="001999"/>
          </a:solidFill>
          <a:ln w="9525">
            <a:noFill/>
            <a:round/>
            <a:headEnd/>
            <a:tailEnd/>
          </a:ln>
        </p:spPr>
        <p:txBody>
          <a:bodyPr>
            <a:prstTxWarp prst="textNoShape">
              <a:avLst/>
            </a:prstTxWarp>
          </a:bodyPr>
          <a:lstStyle/>
          <a:p>
            <a:endParaRPr lang="en-GB"/>
          </a:p>
        </p:txBody>
      </p:sp>
      <p:sp>
        <p:nvSpPr>
          <p:cNvPr id="188625" name="Freeform 209"/>
          <p:cNvSpPr>
            <a:spLocks/>
          </p:cNvSpPr>
          <p:nvPr/>
        </p:nvSpPr>
        <p:spPr bwMode="auto">
          <a:xfrm>
            <a:off x="2455348" y="3994243"/>
            <a:ext cx="123825" cy="23813"/>
          </a:xfrm>
          <a:custGeom>
            <a:avLst/>
            <a:gdLst/>
            <a:ahLst/>
            <a:cxnLst>
              <a:cxn ang="0">
                <a:pos x="0" y="15"/>
              </a:cxn>
              <a:cxn ang="0">
                <a:pos x="0" y="15"/>
              </a:cxn>
              <a:cxn ang="0">
                <a:pos x="2" y="14"/>
              </a:cxn>
              <a:cxn ang="0">
                <a:pos x="4" y="14"/>
              </a:cxn>
              <a:cxn ang="0">
                <a:pos x="7" y="12"/>
              </a:cxn>
              <a:cxn ang="0">
                <a:pos x="11" y="11"/>
              </a:cxn>
              <a:cxn ang="0">
                <a:pos x="14" y="10"/>
              </a:cxn>
              <a:cxn ang="0">
                <a:pos x="19" y="9"/>
              </a:cxn>
              <a:cxn ang="0">
                <a:pos x="23" y="8"/>
              </a:cxn>
              <a:cxn ang="0">
                <a:pos x="29" y="8"/>
              </a:cxn>
              <a:cxn ang="0">
                <a:pos x="35" y="7"/>
              </a:cxn>
              <a:cxn ang="0">
                <a:pos x="42" y="7"/>
              </a:cxn>
              <a:cxn ang="0">
                <a:pos x="48" y="5"/>
              </a:cxn>
              <a:cxn ang="0">
                <a:pos x="55" y="7"/>
              </a:cxn>
              <a:cxn ang="0">
                <a:pos x="62" y="7"/>
              </a:cxn>
              <a:cxn ang="0">
                <a:pos x="69" y="8"/>
              </a:cxn>
              <a:cxn ang="0">
                <a:pos x="76" y="9"/>
              </a:cxn>
              <a:cxn ang="0">
                <a:pos x="78" y="0"/>
              </a:cxn>
              <a:cxn ang="0">
                <a:pos x="78" y="0"/>
              </a:cxn>
              <a:cxn ang="0">
                <a:pos x="76" y="0"/>
              </a:cxn>
              <a:cxn ang="0">
                <a:pos x="74" y="0"/>
              </a:cxn>
              <a:cxn ang="0">
                <a:pos x="70" y="0"/>
              </a:cxn>
              <a:cxn ang="0">
                <a:pos x="65" y="0"/>
              </a:cxn>
              <a:cxn ang="0">
                <a:pos x="61" y="0"/>
              </a:cxn>
              <a:cxn ang="0">
                <a:pos x="56" y="0"/>
              </a:cxn>
              <a:cxn ang="0">
                <a:pos x="50" y="1"/>
              </a:cxn>
              <a:cxn ang="0">
                <a:pos x="43" y="1"/>
              </a:cxn>
              <a:cxn ang="0">
                <a:pos x="37" y="1"/>
              </a:cxn>
              <a:cxn ang="0">
                <a:pos x="30" y="2"/>
              </a:cxn>
              <a:cxn ang="0">
                <a:pos x="25" y="3"/>
              </a:cxn>
              <a:cxn ang="0">
                <a:pos x="18" y="4"/>
              </a:cxn>
              <a:cxn ang="0">
                <a:pos x="12" y="5"/>
              </a:cxn>
              <a:cxn ang="0">
                <a:pos x="6" y="7"/>
              </a:cxn>
              <a:cxn ang="0">
                <a:pos x="0" y="8"/>
              </a:cxn>
              <a:cxn ang="0">
                <a:pos x="0" y="15"/>
              </a:cxn>
            </a:cxnLst>
            <a:rect l="0" t="0" r="r" b="b"/>
            <a:pathLst>
              <a:path w="78" h="15">
                <a:moveTo>
                  <a:pt x="0" y="15"/>
                </a:moveTo>
                <a:lnTo>
                  <a:pt x="0" y="15"/>
                </a:lnTo>
                <a:lnTo>
                  <a:pt x="2" y="14"/>
                </a:lnTo>
                <a:lnTo>
                  <a:pt x="4" y="14"/>
                </a:lnTo>
                <a:lnTo>
                  <a:pt x="7" y="12"/>
                </a:lnTo>
                <a:lnTo>
                  <a:pt x="11" y="11"/>
                </a:lnTo>
                <a:lnTo>
                  <a:pt x="14" y="10"/>
                </a:lnTo>
                <a:lnTo>
                  <a:pt x="19" y="9"/>
                </a:lnTo>
                <a:lnTo>
                  <a:pt x="23" y="8"/>
                </a:lnTo>
                <a:lnTo>
                  <a:pt x="29" y="8"/>
                </a:lnTo>
                <a:lnTo>
                  <a:pt x="35" y="7"/>
                </a:lnTo>
                <a:lnTo>
                  <a:pt x="42" y="7"/>
                </a:lnTo>
                <a:lnTo>
                  <a:pt x="48" y="5"/>
                </a:lnTo>
                <a:lnTo>
                  <a:pt x="55" y="7"/>
                </a:lnTo>
                <a:lnTo>
                  <a:pt x="62" y="7"/>
                </a:lnTo>
                <a:lnTo>
                  <a:pt x="69" y="8"/>
                </a:lnTo>
                <a:lnTo>
                  <a:pt x="76" y="9"/>
                </a:lnTo>
                <a:lnTo>
                  <a:pt x="78" y="0"/>
                </a:lnTo>
                <a:lnTo>
                  <a:pt x="78" y="0"/>
                </a:lnTo>
                <a:lnTo>
                  <a:pt x="76" y="0"/>
                </a:lnTo>
                <a:lnTo>
                  <a:pt x="74" y="0"/>
                </a:lnTo>
                <a:lnTo>
                  <a:pt x="70" y="0"/>
                </a:lnTo>
                <a:lnTo>
                  <a:pt x="65" y="0"/>
                </a:lnTo>
                <a:lnTo>
                  <a:pt x="61" y="0"/>
                </a:lnTo>
                <a:lnTo>
                  <a:pt x="56" y="0"/>
                </a:lnTo>
                <a:lnTo>
                  <a:pt x="50" y="1"/>
                </a:lnTo>
                <a:lnTo>
                  <a:pt x="43" y="1"/>
                </a:lnTo>
                <a:lnTo>
                  <a:pt x="37" y="1"/>
                </a:lnTo>
                <a:lnTo>
                  <a:pt x="30" y="2"/>
                </a:lnTo>
                <a:lnTo>
                  <a:pt x="25" y="3"/>
                </a:lnTo>
                <a:lnTo>
                  <a:pt x="18" y="4"/>
                </a:lnTo>
                <a:lnTo>
                  <a:pt x="12" y="5"/>
                </a:lnTo>
                <a:lnTo>
                  <a:pt x="6" y="7"/>
                </a:lnTo>
                <a:lnTo>
                  <a:pt x="0" y="8"/>
                </a:lnTo>
                <a:lnTo>
                  <a:pt x="0" y="15"/>
                </a:lnTo>
                <a:close/>
              </a:path>
            </a:pathLst>
          </a:custGeom>
          <a:solidFill>
            <a:srgbClr val="333333"/>
          </a:solidFill>
          <a:ln w="9525">
            <a:noFill/>
            <a:round/>
            <a:headEnd/>
            <a:tailEnd/>
          </a:ln>
        </p:spPr>
        <p:txBody>
          <a:bodyPr>
            <a:prstTxWarp prst="textNoShape">
              <a:avLst/>
            </a:prstTxWarp>
          </a:bodyPr>
          <a:lstStyle/>
          <a:p>
            <a:endParaRPr lang="en-GB"/>
          </a:p>
        </p:txBody>
      </p:sp>
      <p:sp>
        <p:nvSpPr>
          <p:cNvPr id="188626" name="Freeform 210"/>
          <p:cNvSpPr>
            <a:spLocks/>
          </p:cNvSpPr>
          <p:nvPr/>
        </p:nvSpPr>
        <p:spPr bwMode="auto">
          <a:xfrm>
            <a:off x="2383910" y="4218080"/>
            <a:ext cx="207963" cy="69850"/>
          </a:xfrm>
          <a:custGeom>
            <a:avLst/>
            <a:gdLst/>
            <a:ahLst/>
            <a:cxnLst>
              <a:cxn ang="0">
                <a:pos x="54" y="43"/>
              </a:cxn>
              <a:cxn ang="0">
                <a:pos x="56" y="42"/>
              </a:cxn>
              <a:cxn ang="0">
                <a:pos x="56" y="42"/>
              </a:cxn>
              <a:cxn ang="0">
                <a:pos x="57" y="42"/>
              </a:cxn>
              <a:cxn ang="0">
                <a:pos x="59" y="41"/>
              </a:cxn>
              <a:cxn ang="0">
                <a:pos x="60" y="41"/>
              </a:cxn>
              <a:cxn ang="0">
                <a:pos x="63" y="40"/>
              </a:cxn>
              <a:cxn ang="0">
                <a:pos x="65" y="39"/>
              </a:cxn>
              <a:cxn ang="0">
                <a:pos x="67" y="37"/>
              </a:cxn>
              <a:cxn ang="0">
                <a:pos x="71" y="36"/>
              </a:cxn>
              <a:cxn ang="0">
                <a:pos x="73" y="34"/>
              </a:cxn>
              <a:cxn ang="0">
                <a:pos x="75" y="33"/>
              </a:cxn>
              <a:cxn ang="0">
                <a:pos x="78" y="30"/>
              </a:cxn>
              <a:cxn ang="0">
                <a:pos x="80" y="29"/>
              </a:cxn>
              <a:cxn ang="0">
                <a:pos x="81" y="27"/>
              </a:cxn>
              <a:cxn ang="0">
                <a:pos x="84" y="26"/>
              </a:cxn>
              <a:cxn ang="0">
                <a:pos x="85" y="23"/>
              </a:cxn>
              <a:cxn ang="0">
                <a:pos x="0" y="2"/>
              </a:cxn>
              <a:cxn ang="0">
                <a:pos x="5" y="0"/>
              </a:cxn>
              <a:cxn ang="0">
                <a:pos x="131" y="32"/>
              </a:cxn>
              <a:cxn ang="0">
                <a:pos x="126" y="34"/>
              </a:cxn>
              <a:cxn ang="0">
                <a:pos x="89" y="25"/>
              </a:cxn>
              <a:cxn ang="0">
                <a:pos x="89" y="25"/>
              </a:cxn>
              <a:cxn ang="0">
                <a:pos x="89" y="26"/>
              </a:cxn>
              <a:cxn ang="0">
                <a:pos x="88" y="26"/>
              </a:cxn>
              <a:cxn ang="0">
                <a:pos x="88" y="27"/>
              </a:cxn>
              <a:cxn ang="0">
                <a:pos x="87" y="28"/>
              </a:cxn>
              <a:cxn ang="0">
                <a:pos x="86" y="29"/>
              </a:cxn>
              <a:cxn ang="0">
                <a:pos x="85" y="30"/>
              </a:cxn>
              <a:cxn ang="0">
                <a:pos x="82" y="32"/>
              </a:cxn>
              <a:cxn ang="0">
                <a:pos x="80" y="33"/>
              </a:cxn>
              <a:cxn ang="0">
                <a:pos x="78" y="34"/>
              </a:cxn>
              <a:cxn ang="0">
                <a:pos x="75" y="36"/>
              </a:cxn>
              <a:cxn ang="0">
                <a:pos x="72" y="37"/>
              </a:cxn>
              <a:cxn ang="0">
                <a:pos x="70" y="40"/>
              </a:cxn>
              <a:cxn ang="0">
                <a:pos x="65" y="41"/>
              </a:cxn>
              <a:cxn ang="0">
                <a:pos x="61" y="42"/>
              </a:cxn>
              <a:cxn ang="0">
                <a:pos x="57" y="44"/>
              </a:cxn>
              <a:cxn ang="0">
                <a:pos x="54" y="43"/>
              </a:cxn>
            </a:cxnLst>
            <a:rect l="0" t="0" r="r" b="b"/>
            <a:pathLst>
              <a:path w="131" h="44">
                <a:moveTo>
                  <a:pt x="54" y="43"/>
                </a:moveTo>
                <a:lnTo>
                  <a:pt x="56" y="42"/>
                </a:lnTo>
                <a:lnTo>
                  <a:pt x="56" y="42"/>
                </a:lnTo>
                <a:lnTo>
                  <a:pt x="57" y="42"/>
                </a:lnTo>
                <a:lnTo>
                  <a:pt x="59" y="41"/>
                </a:lnTo>
                <a:lnTo>
                  <a:pt x="60" y="41"/>
                </a:lnTo>
                <a:lnTo>
                  <a:pt x="63" y="40"/>
                </a:lnTo>
                <a:lnTo>
                  <a:pt x="65" y="39"/>
                </a:lnTo>
                <a:lnTo>
                  <a:pt x="67" y="37"/>
                </a:lnTo>
                <a:lnTo>
                  <a:pt x="71" y="36"/>
                </a:lnTo>
                <a:lnTo>
                  <a:pt x="73" y="34"/>
                </a:lnTo>
                <a:lnTo>
                  <a:pt x="75" y="33"/>
                </a:lnTo>
                <a:lnTo>
                  <a:pt x="78" y="30"/>
                </a:lnTo>
                <a:lnTo>
                  <a:pt x="80" y="29"/>
                </a:lnTo>
                <a:lnTo>
                  <a:pt x="81" y="27"/>
                </a:lnTo>
                <a:lnTo>
                  <a:pt x="84" y="26"/>
                </a:lnTo>
                <a:lnTo>
                  <a:pt x="85" y="23"/>
                </a:lnTo>
                <a:lnTo>
                  <a:pt x="0" y="2"/>
                </a:lnTo>
                <a:lnTo>
                  <a:pt x="5" y="0"/>
                </a:lnTo>
                <a:lnTo>
                  <a:pt x="131" y="32"/>
                </a:lnTo>
                <a:lnTo>
                  <a:pt x="126" y="34"/>
                </a:lnTo>
                <a:lnTo>
                  <a:pt x="89" y="25"/>
                </a:lnTo>
                <a:lnTo>
                  <a:pt x="89" y="25"/>
                </a:lnTo>
                <a:lnTo>
                  <a:pt x="89" y="26"/>
                </a:lnTo>
                <a:lnTo>
                  <a:pt x="88" y="26"/>
                </a:lnTo>
                <a:lnTo>
                  <a:pt x="88" y="27"/>
                </a:lnTo>
                <a:lnTo>
                  <a:pt x="87" y="28"/>
                </a:lnTo>
                <a:lnTo>
                  <a:pt x="86" y="29"/>
                </a:lnTo>
                <a:lnTo>
                  <a:pt x="85" y="30"/>
                </a:lnTo>
                <a:lnTo>
                  <a:pt x="82" y="32"/>
                </a:lnTo>
                <a:lnTo>
                  <a:pt x="80" y="33"/>
                </a:lnTo>
                <a:lnTo>
                  <a:pt x="78" y="34"/>
                </a:lnTo>
                <a:lnTo>
                  <a:pt x="75" y="36"/>
                </a:lnTo>
                <a:lnTo>
                  <a:pt x="72" y="37"/>
                </a:lnTo>
                <a:lnTo>
                  <a:pt x="70" y="40"/>
                </a:lnTo>
                <a:lnTo>
                  <a:pt x="65" y="41"/>
                </a:lnTo>
                <a:lnTo>
                  <a:pt x="61" y="42"/>
                </a:lnTo>
                <a:lnTo>
                  <a:pt x="57" y="44"/>
                </a:lnTo>
                <a:lnTo>
                  <a:pt x="54" y="43"/>
                </a:lnTo>
                <a:close/>
              </a:path>
            </a:pathLst>
          </a:custGeom>
          <a:solidFill>
            <a:srgbClr val="000000"/>
          </a:solidFill>
          <a:ln w="9525">
            <a:noFill/>
            <a:round/>
            <a:headEnd/>
            <a:tailEnd/>
          </a:ln>
        </p:spPr>
        <p:txBody>
          <a:bodyPr>
            <a:prstTxWarp prst="textNoShape">
              <a:avLst/>
            </a:prstTxWarp>
          </a:bodyPr>
          <a:lstStyle/>
          <a:p>
            <a:endParaRPr lang="en-GB"/>
          </a:p>
        </p:txBody>
      </p:sp>
      <p:sp>
        <p:nvSpPr>
          <p:cNvPr id="188627" name="Freeform 211"/>
          <p:cNvSpPr>
            <a:spLocks/>
          </p:cNvSpPr>
          <p:nvPr/>
        </p:nvSpPr>
        <p:spPr bwMode="auto">
          <a:xfrm>
            <a:off x="2339460" y="4237130"/>
            <a:ext cx="214313" cy="61913"/>
          </a:xfrm>
          <a:custGeom>
            <a:avLst/>
            <a:gdLst/>
            <a:ahLst/>
            <a:cxnLst>
              <a:cxn ang="0">
                <a:pos x="0" y="0"/>
              </a:cxn>
              <a:cxn ang="0">
                <a:pos x="131" y="39"/>
              </a:cxn>
              <a:cxn ang="0">
                <a:pos x="135" y="39"/>
              </a:cxn>
              <a:cxn ang="0">
                <a:pos x="4" y="0"/>
              </a:cxn>
              <a:cxn ang="0">
                <a:pos x="0" y="0"/>
              </a:cxn>
            </a:cxnLst>
            <a:rect l="0" t="0" r="r" b="b"/>
            <a:pathLst>
              <a:path w="135" h="39">
                <a:moveTo>
                  <a:pt x="0" y="0"/>
                </a:moveTo>
                <a:lnTo>
                  <a:pt x="131" y="39"/>
                </a:lnTo>
                <a:lnTo>
                  <a:pt x="135" y="39"/>
                </a:lnTo>
                <a:lnTo>
                  <a:pt x="4"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628" name="Freeform 212"/>
          <p:cNvSpPr>
            <a:spLocks/>
          </p:cNvSpPr>
          <p:nvPr/>
        </p:nvSpPr>
        <p:spPr bwMode="auto">
          <a:xfrm>
            <a:off x="2375973" y="4227605"/>
            <a:ext cx="209550" cy="57150"/>
          </a:xfrm>
          <a:custGeom>
            <a:avLst/>
            <a:gdLst/>
            <a:ahLst/>
            <a:cxnLst>
              <a:cxn ang="0">
                <a:pos x="0" y="0"/>
              </a:cxn>
              <a:cxn ang="0">
                <a:pos x="129" y="36"/>
              </a:cxn>
              <a:cxn ang="0">
                <a:pos x="132" y="35"/>
              </a:cxn>
              <a:cxn ang="0">
                <a:pos x="3" y="0"/>
              </a:cxn>
              <a:cxn ang="0">
                <a:pos x="0" y="0"/>
              </a:cxn>
            </a:cxnLst>
            <a:rect l="0" t="0" r="r" b="b"/>
            <a:pathLst>
              <a:path w="132" h="36">
                <a:moveTo>
                  <a:pt x="0" y="0"/>
                </a:moveTo>
                <a:lnTo>
                  <a:pt x="129" y="36"/>
                </a:lnTo>
                <a:lnTo>
                  <a:pt x="132" y="35"/>
                </a:lnTo>
                <a:lnTo>
                  <a:pt x="3"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629" name="Freeform 213"/>
          <p:cNvSpPr>
            <a:spLocks/>
          </p:cNvSpPr>
          <p:nvPr/>
        </p:nvSpPr>
        <p:spPr bwMode="auto">
          <a:xfrm>
            <a:off x="2358510" y="4230780"/>
            <a:ext cx="211138" cy="61913"/>
          </a:xfrm>
          <a:custGeom>
            <a:avLst/>
            <a:gdLst/>
            <a:ahLst/>
            <a:cxnLst>
              <a:cxn ang="0">
                <a:pos x="0" y="0"/>
              </a:cxn>
              <a:cxn ang="0">
                <a:pos x="131" y="39"/>
              </a:cxn>
              <a:cxn ang="0">
                <a:pos x="133" y="39"/>
              </a:cxn>
              <a:cxn ang="0">
                <a:pos x="4" y="0"/>
              </a:cxn>
              <a:cxn ang="0">
                <a:pos x="0" y="0"/>
              </a:cxn>
            </a:cxnLst>
            <a:rect l="0" t="0" r="r" b="b"/>
            <a:pathLst>
              <a:path w="133" h="39">
                <a:moveTo>
                  <a:pt x="0" y="0"/>
                </a:moveTo>
                <a:lnTo>
                  <a:pt x="131" y="39"/>
                </a:lnTo>
                <a:lnTo>
                  <a:pt x="133" y="39"/>
                </a:lnTo>
                <a:lnTo>
                  <a:pt x="4" y="0"/>
                </a:lnTo>
                <a:lnTo>
                  <a:pt x="0" y="0"/>
                </a:lnTo>
                <a:close/>
              </a:path>
            </a:pathLst>
          </a:custGeom>
          <a:solidFill>
            <a:srgbClr val="000000"/>
          </a:solidFill>
          <a:ln w="9525">
            <a:noFill/>
            <a:round/>
            <a:headEnd/>
            <a:tailEnd/>
          </a:ln>
        </p:spPr>
        <p:txBody>
          <a:bodyPr>
            <a:prstTxWarp prst="textNoShape">
              <a:avLst/>
            </a:prstTxWarp>
          </a:bodyPr>
          <a:lstStyle/>
          <a:p>
            <a:endParaRPr lang="en-GB"/>
          </a:p>
        </p:txBody>
      </p:sp>
      <p:sp>
        <p:nvSpPr>
          <p:cNvPr id="188630" name="Line 214"/>
          <p:cNvSpPr>
            <a:spLocks noChangeShapeType="1"/>
          </p:cNvSpPr>
          <p:nvPr/>
        </p:nvSpPr>
        <p:spPr bwMode="auto">
          <a:xfrm>
            <a:off x="2893498" y="4724493"/>
            <a:ext cx="434975" cy="1588"/>
          </a:xfrm>
          <a:prstGeom prst="line">
            <a:avLst/>
          </a:prstGeom>
          <a:noFill/>
          <a:ln w="11113">
            <a:solidFill>
              <a:srgbClr val="000000"/>
            </a:solidFill>
            <a:round/>
            <a:headEnd/>
            <a:tailEnd/>
          </a:ln>
        </p:spPr>
        <p:txBody>
          <a:bodyPr>
            <a:prstTxWarp prst="textNoShape">
              <a:avLst/>
            </a:prstTxWarp>
          </a:bodyPr>
          <a:lstStyle/>
          <a:p>
            <a:endParaRPr lang="en-GB"/>
          </a:p>
        </p:txBody>
      </p:sp>
      <p:sp>
        <p:nvSpPr>
          <p:cNvPr id="188631" name="Freeform 215"/>
          <p:cNvSpPr>
            <a:spLocks/>
          </p:cNvSpPr>
          <p:nvPr/>
        </p:nvSpPr>
        <p:spPr bwMode="auto">
          <a:xfrm>
            <a:off x="5198548" y="4113305"/>
            <a:ext cx="1901825" cy="1141413"/>
          </a:xfrm>
          <a:custGeom>
            <a:avLst/>
            <a:gdLst/>
            <a:ahLst/>
            <a:cxnLst>
              <a:cxn ang="0">
                <a:pos x="1142" y="3"/>
              </a:cxn>
              <a:cxn ang="0">
                <a:pos x="1116" y="0"/>
              </a:cxn>
              <a:cxn ang="0">
                <a:pos x="1082" y="7"/>
              </a:cxn>
              <a:cxn ang="0">
                <a:pos x="1036" y="24"/>
              </a:cxn>
              <a:cxn ang="0">
                <a:pos x="956" y="56"/>
              </a:cxn>
              <a:cxn ang="0">
                <a:pos x="904" y="73"/>
              </a:cxn>
              <a:cxn ang="0">
                <a:pos x="866" y="77"/>
              </a:cxn>
              <a:cxn ang="0">
                <a:pos x="798" y="75"/>
              </a:cxn>
              <a:cxn ang="0">
                <a:pos x="719" y="65"/>
              </a:cxn>
              <a:cxn ang="0">
                <a:pos x="632" y="56"/>
              </a:cxn>
              <a:cxn ang="0">
                <a:pos x="574" y="58"/>
              </a:cxn>
              <a:cxn ang="0">
                <a:pos x="524" y="65"/>
              </a:cxn>
              <a:cxn ang="0">
                <a:pos x="464" y="76"/>
              </a:cxn>
              <a:cxn ang="0">
                <a:pos x="398" y="89"/>
              </a:cxn>
              <a:cxn ang="0">
                <a:pos x="274" y="117"/>
              </a:cxn>
              <a:cxn ang="0">
                <a:pos x="190" y="144"/>
              </a:cxn>
              <a:cxn ang="0">
                <a:pos x="131" y="169"/>
              </a:cxn>
              <a:cxn ang="0">
                <a:pos x="82" y="198"/>
              </a:cxn>
              <a:cxn ang="0">
                <a:pos x="47" y="232"/>
              </a:cxn>
              <a:cxn ang="0">
                <a:pos x="23" y="273"/>
              </a:cxn>
              <a:cxn ang="0">
                <a:pos x="8" y="323"/>
              </a:cxn>
              <a:cxn ang="0">
                <a:pos x="1" y="378"/>
              </a:cxn>
              <a:cxn ang="0">
                <a:pos x="0" y="434"/>
              </a:cxn>
              <a:cxn ang="0">
                <a:pos x="6" y="489"/>
              </a:cxn>
              <a:cxn ang="0">
                <a:pos x="17" y="539"/>
              </a:cxn>
              <a:cxn ang="0">
                <a:pos x="33" y="582"/>
              </a:cxn>
              <a:cxn ang="0">
                <a:pos x="51" y="615"/>
              </a:cxn>
              <a:cxn ang="0">
                <a:pos x="77" y="638"/>
              </a:cxn>
              <a:cxn ang="0">
                <a:pos x="110" y="656"/>
              </a:cxn>
              <a:cxn ang="0">
                <a:pos x="159" y="670"/>
              </a:cxn>
              <a:cxn ang="0">
                <a:pos x="248" y="683"/>
              </a:cxn>
              <a:cxn ang="0">
                <a:pos x="342" y="692"/>
              </a:cxn>
              <a:cxn ang="0">
                <a:pos x="401" y="700"/>
              </a:cxn>
              <a:cxn ang="0">
                <a:pos x="492" y="710"/>
              </a:cxn>
              <a:cxn ang="0">
                <a:pos x="631" y="717"/>
              </a:cxn>
              <a:cxn ang="0">
                <a:pos x="708" y="719"/>
              </a:cxn>
              <a:cxn ang="0">
                <a:pos x="753" y="719"/>
              </a:cxn>
              <a:cxn ang="0">
                <a:pos x="791" y="719"/>
              </a:cxn>
              <a:cxn ang="0">
                <a:pos x="824" y="718"/>
              </a:cxn>
              <a:cxn ang="0">
                <a:pos x="876" y="712"/>
              </a:cxn>
              <a:cxn ang="0">
                <a:pos x="931" y="700"/>
              </a:cxn>
              <a:cxn ang="0">
                <a:pos x="977" y="687"/>
              </a:cxn>
              <a:cxn ang="0">
                <a:pos x="1029" y="672"/>
              </a:cxn>
              <a:cxn ang="0">
                <a:pos x="1096" y="652"/>
              </a:cxn>
              <a:cxn ang="0">
                <a:pos x="1142" y="627"/>
              </a:cxn>
              <a:cxn ang="0">
                <a:pos x="1168" y="601"/>
              </a:cxn>
              <a:cxn ang="0">
                <a:pos x="1188" y="554"/>
              </a:cxn>
              <a:cxn ang="0">
                <a:pos x="1196" y="498"/>
              </a:cxn>
              <a:cxn ang="0">
                <a:pos x="1197" y="433"/>
              </a:cxn>
              <a:cxn ang="0">
                <a:pos x="1196" y="361"/>
              </a:cxn>
              <a:cxn ang="0">
                <a:pos x="1196" y="321"/>
              </a:cxn>
              <a:cxn ang="0">
                <a:pos x="1197" y="271"/>
              </a:cxn>
              <a:cxn ang="0">
                <a:pos x="1197" y="166"/>
              </a:cxn>
              <a:cxn ang="0">
                <a:pos x="1194" y="103"/>
              </a:cxn>
              <a:cxn ang="0">
                <a:pos x="1186" y="61"/>
              </a:cxn>
              <a:cxn ang="0">
                <a:pos x="1173" y="28"/>
              </a:cxn>
            </a:cxnLst>
            <a:rect l="0" t="0" r="r" b="b"/>
            <a:pathLst>
              <a:path w="1198" h="719">
                <a:moveTo>
                  <a:pt x="1160" y="13"/>
                </a:moveTo>
                <a:lnTo>
                  <a:pt x="1154" y="9"/>
                </a:lnTo>
                <a:lnTo>
                  <a:pt x="1149" y="5"/>
                </a:lnTo>
                <a:lnTo>
                  <a:pt x="1142" y="3"/>
                </a:lnTo>
                <a:lnTo>
                  <a:pt x="1137" y="2"/>
                </a:lnTo>
                <a:lnTo>
                  <a:pt x="1130" y="0"/>
                </a:lnTo>
                <a:lnTo>
                  <a:pt x="1123" y="0"/>
                </a:lnTo>
                <a:lnTo>
                  <a:pt x="1116" y="0"/>
                </a:lnTo>
                <a:lnTo>
                  <a:pt x="1107" y="2"/>
                </a:lnTo>
                <a:lnTo>
                  <a:pt x="1099" y="3"/>
                </a:lnTo>
                <a:lnTo>
                  <a:pt x="1091" y="5"/>
                </a:lnTo>
                <a:lnTo>
                  <a:pt x="1082" y="7"/>
                </a:lnTo>
                <a:lnTo>
                  <a:pt x="1074" y="10"/>
                </a:lnTo>
                <a:lnTo>
                  <a:pt x="1064" y="13"/>
                </a:lnTo>
                <a:lnTo>
                  <a:pt x="1055" y="17"/>
                </a:lnTo>
                <a:lnTo>
                  <a:pt x="1036" y="24"/>
                </a:lnTo>
                <a:lnTo>
                  <a:pt x="1016" y="32"/>
                </a:lnTo>
                <a:lnTo>
                  <a:pt x="997" y="40"/>
                </a:lnTo>
                <a:lnTo>
                  <a:pt x="977" y="49"/>
                </a:lnTo>
                <a:lnTo>
                  <a:pt x="956" y="56"/>
                </a:lnTo>
                <a:lnTo>
                  <a:pt x="936" y="65"/>
                </a:lnTo>
                <a:lnTo>
                  <a:pt x="925" y="67"/>
                </a:lnTo>
                <a:lnTo>
                  <a:pt x="915" y="70"/>
                </a:lnTo>
                <a:lnTo>
                  <a:pt x="904" y="73"/>
                </a:lnTo>
                <a:lnTo>
                  <a:pt x="895" y="75"/>
                </a:lnTo>
                <a:lnTo>
                  <a:pt x="885" y="76"/>
                </a:lnTo>
                <a:lnTo>
                  <a:pt x="875" y="77"/>
                </a:lnTo>
                <a:lnTo>
                  <a:pt x="866" y="77"/>
                </a:lnTo>
                <a:lnTo>
                  <a:pt x="855" y="79"/>
                </a:lnTo>
                <a:lnTo>
                  <a:pt x="837" y="77"/>
                </a:lnTo>
                <a:lnTo>
                  <a:pt x="817" y="76"/>
                </a:lnTo>
                <a:lnTo>
                  <a:pt x="798" y="75"/>
                </a:lnTo>
                <a:lnTo>
                  <a:pt x="778" y="73"/>
                </a:lnTo>
                <a:lnTo>
                  <a:pt x="758" y="70"/>
                </a:lnTo>
                <a:lnTo>
                  <a:pt x="739" y="67"/>
                </a:lnTo>
                <a:lnTo>
                  <a:pt x="719" y="65"/>
                </a:lnTo>
                <a:lnTo>
                  <a:pt x="698" y="61"/>
                </a:lnTo>
                <a:lnTo>
                  <a:pt x="677" y="59"/>
                </a:lnTo>
                <a:lnTo>
                  <a:pt x="655" y="58"/>
                </a:lnTo>
                <a:lnTo>
                  <a:pt x="632" y="56"/>
                </a:lnTo>
                <a:lnTo>
                  <a:pt x="610" y="56"/>
                </a:lnTo>
                <a:lnTo>
                  <a:pt x="599" y="56"/>
                </a:lnTo>
                <a:lnTo>
                  <a:pt x="586" y="56"/>
                </a:lnTo>
                <a:lnTo>
                  <a:pt x="574" y="58"/>
                </a:lnTo>
                <a:lnTo>
                  <a:pt x="562" y="59"/>
                </a:lnTo>
                <a:lnTo>
                  <a:pt x="550" y="61"/>
                </a:lnTo>
                <a:lnTo>
                  <a:pt x="537" y="63"/>
                </a:lnTo>
                <a:lnTo>
                  <a:pt x="524" y="65"/>
                </a:lnTo>
                <a:lnTo>
                  <a:pt x="510" y="68"/>
                </a:lnTo>
                <a:lnTo>
                  <a:pt x="495" y="70"/>
                </a:lnTo>
                <a:lnTo>
                  <a:pt x="480" y="73"/>
                </a:lnTo>
                <a:lnTo>
                  <a:pt x="464" y="76"/>
                </a:lnTo>
                <a:lnTo>
                  <a:pt x="448" y="79"/>
                </a:lnTo>
                <a:lnTo>
                  <a:pt x="432" y="82"/>
                </a:lnTo>
                <a:lnTo>
                  <a:pt x="415" y="86"/>
                </a:lnTo>
                <a:lnTo>
                  <a:pt x="398" y="89"/>
                </a:lnTo>
                <a:lnTo>
                  <a:pt x="380" y="93"/>
                </a:lnTo>
                <a:lnTo>
                  <a:pt x="345" y="100"/>
                </a:lnTo>
                <a:lnTo>
                  <a:pt x="310" y="108"/>
                </a:lnTo>
                <a:lnTo>
                  <a:pt x="274" y="117"/>
                </a:lnTo>
                <a:lnTo>
                  <a:pt x="240" y="128"/>
                </a:lnTo>
                <a:lnTo>
                  <a:pt x="223" y="132"/>
                </a:lnTo>
                <a:lnTo>
                  <a:pt x="206" y="138"/>
                </a:lnTo>
                <a:lnTo>
                  <a:pt x="190" y="144"/>
                </a:lnTo>
                <a:lnTo>
                  <a:pt x="175" y="150"/>
                </a:lnTo>
                <a:lnTo>
                  <a:pt x="159" y="156"/>
                </a:lnTo>
                <a:lnTo>
                  <a:pt x="145" y="163"/>
                </a:lnTo>
                <a:lnTo>
                  <a:pt x="131" y="169"/>
                </a:lnTo>
                <a:lnTo>
                  <a:pt x="117" y="176"/>
                </a:lnTo>
                <a:lnTo>
                  <a:pt x="104" y="183"/>
                </a:lnTo>
                <a:lnTo>
                  <a:pt x="92" y="191"/>
                </a:lnTo>
                <a:lnTo>
                  <a:pt x="82" y="198"/>
                </a:lnTo>
                <a:lnTo>
                  <a:pt x="71" y="206"/>
                </a:lnTo>
                <a:lnTo>
                  <a:pt x="62" y="214"/>
                </a:lnTo>
                <a:lnTo>
                  <a:pt x="54" y="222"/>
                </a:lnTo>
                <a:lnTo>
                  <a:pt x="47" y="232"/>
                </a:lnTo>
                <a:lnTo>
                  <a:pt x="40" y="241"/>
                </a:lnTo>
                <a:lnTo>
                  <a:pt x="34" y="250"/>
                </a:lnTo>
                <a:lnTo>
                  <a:pt x="28" y="262"/>
                </a:lnTo>
                <a:lnTo>
                  <a:pt x="23" y="273"/>
                </a:lnTo>
                <a:lnTo>
                  <a:pt x="19" y="284"/>
                </a:lnTo>
                <a:lnTo>
                  <a:pt x="14" y="297"/>
                </a:lnTo>
                <a:lnTo>
                  <a:pt x="10" y="310"/>
                </a:lnTo>
                <a:lnTo>
                  <a:pt x="8" y="323"/>
                </a:lnTo>
                <a:lnTo>
                  <a:pt x="6" y="336"/>
                </a:lnTo>
                <a:lnTo>
                  <a:pt x="3" y="350"/>
                </a:lnTo>
                <a:lnTo>
                  <a:pt x="2" y="364"/>
                </a:lnTo>
                <a:lnTo>
                  <a:pt x="1" y="378"/>
                </a:lnTo>
                <a:lnTo>
                  <a:pt x="0" y="391"/>
                </a:lnTo>
                <a:lnTo>
                  <a:pt x="0" y="406"/>
                </a:lnTo>
                <a:lnTo>
                  <a:pt x="0" y="420"/>
                </a:lnTo>
                <a:lnTo>
                  <a:pt x="0" y="434"/>
                </a:lnTo>
                <a:lnTo>
                  <a:pt x="1" y="448"/>
                </a:lnTo>
                <a:lnTo>
                  <a:pt x="2" y="461"/>
                </a:lnTo>
                <a:lnTo>
                  <a:pt x="5" y="475"/>
                </a:lnTo>
                <a:lnTo>
                  <a:pt x="6" y="489"/>
                </a:lnTo>
                <a:lnTo>
                  <a:pt x="8" y="502"/>
                </a:lnTo>
                <a:lnTo>
                  <a:pt x="12" y="514"/>
                </a:lnTo>
                <a:lnTo>
                  <a:pt x="14" y="526"/>
                </a:lnTo>
                <a:lnTo>
                  <a:pt x="17" y="539"/>
                </a:lnTo>
                <a:lnTo>
                  <a:pt x="21" y="551"/>
                </a:lnTo>
                <a:lnTo>
                  <a:pt x="24" y="561"/>
                </a:lnTo>
                <a:lnTo>
                  <a:pt x="28" y="572"/>
                </a:lnTo>
                <a:lnTo>
                  <a:pt x="33" y="582"/>
                </a:lnTo>
                <a:lnTo>
                  <a:pt x="37" y="590"/>
                </a:lnTo>
                <a:lnTo>
                  <a:pt x="42" y="600"/>
                </a:lnTo>
                <a:lnTo>
                  <a:pt x="47" y="607"/>
                </a:lnTo>
                <a:lnTo>
                  <a:pt x="51" y="615"/>
                </a:lnTo>
                <a:lnTo>
                  <a:pt x="57" y="621"/>
                </a:lnTo>
                <a:lnTo>
                  <a:pt x="63" y="627"/>
                </a:lnTo>
                <a:lnTo>
                  <a:pt x="70" y="632"/>
                </a:lnTo>
                <a:lnTo>
                  <a:pt x="77" y="638"/>
                </a:lnTo>
                <a:lnTo>
                  <a:pt x="85" y="643"/>
                </a:lnTo>
                <a:lnTo>
                  <a:pt x="92" y="648"/>
                </a:lnTo>
                <a:lnTo>
                  <a:pt x="101" y="651"/>
                </a:lnTo>
                <a:lnTo>
                  <a:pt x="110" y="656"/>
                </a:lnTo>
                <a:lnTo>
                  <a:pt x="119" y="659"/>
                </a:lnTo>
                <a:lnTo>
                  <a:pt x="128" y="662"/>
                </a:lnTo>
                <a:lnTo>
                  <a:pt x="138" y="665"/>
                </a:lnTo>
                <a:lnTo>
                  <a:pt x="159" y="670"/>
                </a:lnTo>
                <a:lnTo>
                  <a:pt x="180" y="673"/>
                </a:lnTo>
                <a:lnTo>
                  <a:pt x="202" y="677"/>
                </a:lnTo>
                <a:lnTo>
                  <a:pt x="225" y="680"/>
                </a:lnTo>
                <a:lnTo>
                  <a:pt x="248" y="683"/>
                </a:lnTo>
                <a:lnTo>
                  <a:pt x="272" y="685"/>
                </a:lnTo>
                <a:lnTo>
                  <a:pt x="295" y="686"/>
                </a:lnTo>
                <a:lnTo>
                  <a:pt x="319" y="689"/>
                </a:lnTo>
                <a:lnTo>
                  <a:pt x="342" y="692"/>
                </a:lnTo>
                <a:lnTo>
                  <a:pt x="365" y="696"/>
                </a:lnTo>
                <a:lnTo>
                  <a:pt x="377" y="697"/>
                </a:lnTo>
                <a:lnTo>
                  <a:pt x="389" y="698"/>
                </a:lnTo>
                <a:lnTo>
                  <a:pt x="401" y="700"/>
                </a:lnTo>
                <a:lnTo>
                  <a:pt x="413" y="701"/>
                </a:lnTo>
                <a:lnTo>
                  <a:pt x="439" y="704"/>
                </a:lnTo>
                <a:lnTo>
                  <a:pt x="466" y="707"/>
                </a:lnTo>
                <a:lnTo>
                  <a:pt x="492" y="710"/>
                </a:lnTo>
                <a:lnTo>
                  <a:pt x="520" y="711"/>
                </a:lnTo>
                <a:lnTo>
                  <a:pt x="576" y="714"/>
                </a:lnTo>
                <a:lnTo>
                  <a:pt x="604" y="715"/>
                </a:lnTo>
                <a:lnTo>
                  <a:pt x="631" y="717"/>
                </a:lnTo>
                <a:lnTo>
                  <a:pt x="658" y="718"/>
                </a:lnTo>
                <a:lnTo>
                  <a:pt x="684" y="719"/>
                </a:lnTo>
                <a:lnTo>
                  <a:pt x="695" y="719"/>
                </a:lnTo>
                <a:lnTo>
                  <a:pt x="708" y="719"/>
                </a:lnTo>
                <a:lnTo>
                  <a:pt x="720" y="719"/>
                </a:lnTo>
                <a:lnTo>
                  <a:pt x="732" y="719"/>
                </a:lnTo>
                <a:lnTo>
                  <a:pt x="742" y="719"/>
                </a:lnTo>
                <a:lnTo>
                  <a:pt x="753" y="719"/>
                </a:lnTo>
                <a:lnTo>
                  <a:pt x="763" y="719"/>
                </a:lnTo>
                <a:lnTo>
                  <a:pt x="773" y="719"/>
                </a:lnTo>
                <a:lnTo>
                  <a:pt x="782" y="719"/>
                </a:lnTo>
                <a:lnTo>
                  <a:pt x="791" y="719"/>
                </a:lnTo>
                <a:lnTo>
                  <a:pt x="801" y="719"/>
                </a:lnTo>
                <a:lnTo>
                  <a:pt x="809" y="718"/>
                </a:lnTo>
                <a:lnTo>
                  <a:pt x="816" y="718"/>
                </a:lnTo>
                <a:lnTo>
                  <a:pt x="824" y="718"/>
                </a:lnTo>
                <a:lnTo>
                  <a:pt x="839" y="717"/>
                </a:lnTo>
                <a:lnTo>
                  <a:pt x="852" y="715"/>
                </a:lnTo>
                <a:lnTo>
                  <a:pt x="865" y="713"/>
                </a:lnTo>
                <a:lnTo>
                  <a:pt x="876" y="712"/>
                </a:lnTo>
                <a:lnTo>
                  <a:pt x="888" y="710"/>
                </a:lnTo>
                <a:lnTo>
                  <a:pt x="900" y="707"/>
                </a:lnTo>
                <a:lnTo>
                  <a:pt x="910" y="705"/>
                </a:lnTo>
                <a:lnTo>
                  <a:pt x="931" y="700"/>
                </a:lnTo>
                <a:lnTo>
                  <a:pt x="943" y="697"/>
                </a:lnTo>
                <a:lnTo>
                  <a:pt x="953" y="693"/>
                </a:lnTo>
                <a:lnTo>
                  <a:pt x="965" y="691"/>
                </a:lnTo>
                <a:lnTo>
                  <a:pt x="977" y="687"/>
                </a:lnTo>
                <a:lnTo>
                  <a:pt x="990" y="683"/>
                </a:lnTo>
                <a:lnTo>
                  <a:pt x="1002" y="679"/>
                </a:lnTo>
                <a:lnTo>
                  <a:pt x="1015" y="676"/>
                </a:lnTo>
                <a:lnTo>
                  <a:pt x="1029" y="672"/>
                </a:lnTo>
                <a:lnTo>
                  <a:pt x="1056" y="665"/>
                </a:lnTo>
                <a:lnTo>
                  <a:pt x="1070" y="662"/>
                </a:lnTo>
                <a:lnTo>
                  <a:pt x="1083" y="657"/>
                </a:lnTo>
                <a:lnTo>
                  <a:pt x="1096" y="652"/>
                </a:lnTo>
                <a:lnTo>
                  <a:pt x="1109" y="647"/>
                </a:lnTo>
                <a:lnTo>
                  <a:pt x="1120" y="641"/>
                </a:lnTo>
                <a:lnTo>
                  <a:pt x="1132" y="635"/>
                </a:lnTo>
                <a:lnTo>
                  <a:pt x="1142" y="627"/>
                </a:lnTo>
                <a:lnTo>
                  <a:pt x="1152" y="620"/>
                </a:lnTo>
                <a:lnTo>
                  <a:pt x="1160" y="610"/>
                </a:lnTo>
                <a:lnTo>
                  <a:pt x="1165" y="606"/>
                </a:lnTo>
                <a:lnTo>
                  <a:pt x="1168" y="601"/>
                </a:lnTo>
                <a:lnTo>
                  <a:pt x="1174" y="590"/>
                </a:lnTo>
                <a:lnTo>
                  <a:pt x="1180" y="579"/>
                </a:lnTo>
                <a:lnTo>
                  <a:pt x="1184" y="567"/>
                </a:lnTo>
                <a:lnTo>
                  <a:pt x="1188" y="554"/>
                </a:lnTo>
                <a:lnTo>
                  <a:pt x="1191" y="541"/>
                </a:lnTo>
                <a:lnTo>
                  <a:pt x="1194" y="527"/>
                </a:lnTo>
                <a:lnTo>
                  <a:pt x="1195" y="513"/>
                </a:lnTo>
                <a:lnTo>
                  <a:pt x="1196" y="498"/>
                </a:lnTo>
                <a:lnTo>
                  <a:pt x="1197" y="483"/>
                </a:lnTo>
                <a:lnTo>
                  <a:pt x="1197" y="467"/>
                </a:lnTo>
                <a:lnTo>
                  <a:pt x="1197" y="450"/>
                </a:lnTo>
                <a:lnTo>
                  <a:pt x="1197" y="433"/>
                </a:lnTo>
                <a:lnTo>
                  <a:pt x="1197" y="415"/>
                </a:lnTo>
                <a:lnTo>
                  <a:pt x="1197" y="398"/>
                </a:lnTo>
                <a:lnTo>
                  <a:pt x="1197" y="380"/>
                </a:lnTo>
                <a:lnTo>
                  <a:pt x="1196" y="361"/>
                </a:lnTo>
                <a:lnTo>
                  <a:pt x="1196" y="352"/>
                </a:lnTo>
                <a:lnTo>
                  <a:pt x="1196" y="343"/>
                </a:lnTo>
                <a:lnTo>
                  <a:pt x="1196" y="331"/>
                </a:lnTo>
                <a:lnTo>
                  <a:pt x="1196" y="321"/>
                </a:lnTo>
                <a:lnTo>
                  <a:pt x="1197" y="309"/>
                </a:lnTo>
                <a:lnTo>
                  <a:pt x="1197" y="297"/>
                </a:lnTo>
                <a:lnTo>
                  <a:pt x="1197" y="284"/>
                </a:lnTo>
                <a:lnTo>
                  <a:pt x="1197" y="271"/>
                </a:lnTo>
                <a:lnTo>
                  <a:pt x="1198" y="246"/>
                </a:lnTo>
                <a:lnTo>
                  <a:pt x="1198" y="219"/>
                </a:lnTo>
                <a:lnTo>
                  <a:pt x="1198" y="192"/>
                </a:lnTo>
                <a:lnTo>
                  <a:pt x="1197" y="166"/>
                </a:lnTo>
                <a:lnTo>
                  <a:pt x="1196" y="141"/>
                </a:lnTo>
                <a:lnTo>
                  <a:pt x="1196" y="128"/>
                </a:lnTo>
                <a:lnTo>
                  <a:pt x="1195" y="116"/>
                </a:lnTo>
                <a:lnTo>
                  <a:pt x="1194" y="103"/>
                </a:lnTo>
                <a:lnTo>
                  <a:pt x="1191" y="93"/>
                </a:lnTo>
                <a:lnTo>
                  <a:pt x="1190" y="81"/>
                </a:lnTo>
                <a:lnTo>
                  <a:pt x="1188" y="70"/>
                </a:lnTo>
                <a:lnTo>
                  <a:pt x="1186" y="61"/>
                </a:lnTo>
                <a:lnTo>
                  <a:pt x="1183" y="52"/>
                </a:lnTo>
                <a:lnTo>
                  <a:pt x="1180" y="44"/>
                </a:lnTo>
                <a:lnTo>
                  <a:pt x="1176" y="35"/>
                </a:lnTo>
                <a:lnTo>
                  <a:pt x="1173" y="28"/>
                </a:lnTo>
                <a:lnTo>
                  <a:pt x="1169" y="23"/>
                </a:lnTo>
                <a:lnTo>
                  <a:pt x="1165" y="17"/>
                </a:lnTo>
                <a:lnTo>
                  <a:pt x="1160" y="13"/>
                </a:lnTo>
                <a:close/>
              </a:path>
            </a:pathLst>
          </a:custGeom>
          <a:solidFill>
            <a:srgbClr val="00FFFF"/>
          </a:solidFill>
          <a:ln w="9525">
            <a:noFill/>
            <a:round/>
            <a:headEnd/>
            <a:tailEnd/>
          </a:ln>
        </p:spPr>
        <p:txBody>
          <a:bodyPr>
            <a:prstTxWarp prst="textNoShape">
              <a:avLst/>
            </a:prstTxWarp>
          </a:bodyPr>
          <a:lstStyle/>
          <a:p>
            <a:endParaRPr lang="en-GB"/>
          </a:p>
        </p:txBody>
      </p:sp>
      <p:sp>
        <p:nvSpPr>
          <p:cNvPr id="188632" name="Line 216"/>
          <p:cNvSpPr>
            <a:spLocks noChangeShapeType="1"/>
          </p:cNvSpPr>
          <p:nvPr/>
        </p:nvSpPr>
        <p:spPr bwMode="auto">
          <a:xfrm flipV="1">
            <a:off x="3955535" y="4707030"/>
            <a:ext cx="261938" cy="3175"/>
          </a:xfrm>
          <a:prstGeom prst="line">
            <a:avLst/>
          </a:prstGeom>
          <a:noFill/>
          <a:ln w="11113">
            <a:solidFill>
              <a:srgbClr val="000000"/>
            </a:solidFill>
            <a:round/>
            <a:headEnd/>
            <a:tailEnd/>
          </a:ln>
        </p:spPr>
        <p:txBody>
          <a:bodyPr>
            <a:prstTxWarp prst="textNoShape">
              <a:avLst/>
            </a:prstTxWarp>
          </a:bodyPr>
          <a:lstStyle/>
          <a:p>
            <a:endParaRPr lang="en-GB"/>
          </a:p>
        </p:txBody>
      </p:sp>
      <p:grpSp>
        <p:nvGrpSpPr>
          <p:cNvPr id="5" name="Group 217"/>
          <p:cNvGrpSpPr>
            <a:grpSpLocks/>
          </p:cNvGrpSpPr>
          <p:nvPr/>
        </p:nvGrpSpPr>
        <p:grpSpPr bwMode="auto">
          <a:xfrm>
            <a:off x="4161910" y="4170455"/>
            <a:ext cx="441325" cy="1095375"/>
            <a:chOff x="2550" y="2912"/>
            <a:chExt cx="278" cy="690"/>
          </a:xfrm>
        </p:grpSpPr>
        <p:sp>
          <p:nvSpPr>
            <p:cNvPr id="188634" name="Freeform 218"/>
            <p:cNvSpPr>
              <a:spLocks/>
            </p:cNvSpPr>
            <p:nvPr/>
          </p:nvSpPr>
          <p:spPr bwMode="auto">
            <a:xfrm>
              <a:off x="2578" y="2963"/>
              <a:ext cx="138" cy="638"/>
            </a:xfrm>
            <a:custGeom>
              <a:avLst/>
              <a:gdLst/>
              <a:ahLst/>
              <a:cxnLst>
                <a:cxn ang="0">
                  <a:pos x="0" y="485"/>
                </a:cxn>
                <a:cxn ang="0">
                  <a:pos x="138" y="638"/>
                </a:cxn>
                <a:cxn ang="0">
                  <a:pos x="138" y="77"/>
                </a:cxn>
                <a:cxn ang="0">
                  <a:pos x="116" y="49"/>
                </a:cxn>
                <a:cxn ang="0">
                  <a:pos x="0" y="0"/>
                </a:cxn>
                <a:cxn ang="0">
                  <a:pos x="0" y="485"/>
                </a:cxn>
              </a:cxnLst>
              <a:rect l="0" t="0" r="r" b="b"/>
              <a:pathLst>
                <a:path w="138" h="638">
                  <a:moveTo>
                    <a:pt x="0" y="485"/>
                  </a:moveTo>
                  <a:lnTo>
                    <a:pt x="138" y="638"/>
                  </a:lnTo>
                  <a:lnTo>
                    <a:pt x="138" y="77"/>
                  </a:lnTo>
                  <a:lnTo>
                    <a:pt x="116" y="49"/>
                  </a:lnTo>
                  <a:lnTo>
                    <a:pt x="0" y="0"/>
                  </a:lnTo>
                  <a:lnTo>
                    <a:pt x="0" y="485"/>
                  </a:lnTo>
                  <a:close/>
                </a:path>
              </a:pathLst>
            </a:custGeom>
            <a:solidFill>
              <a:srgbClr val="606060"/>
            </a:solidFill>
            <a:ln w="9525">
              <a:noFill/>
              <a:round/>
              <a:headEnd/>
              <a:tailEnd/>
            </a:ln>
          </p:spPr>
          <p:txBody>
            <a:bodyPr>
              <a:prstTxWarp prst="textNoShape">
                <a:avLst/>
              </a:prstTxWarp>
            </a:bodyPr>
            <a:lstStyle/>
            <a:p>
              <a:endParaRPr lang="en-GB"/>
            </a:p>
          </p:txBody>
        </p:sp>
        <p:sp>
          <p:nvSpPr>
            <p:cNvPr id="188635" name="Rectangle 219"/>
            <p:cNvSpPr>
              <a:spLocks noChangeArrowheads="1"/>
            </p:cNvSpPr>
            <p:nvPr/>
          </p:nvSpPr>
          <p:spPr bwMode="auto">
            <a:xfrm>
              <a:off x="2716" y="3035"/>
              <a:ext cx="84" cy="567"/>
            </a:xfrm>
            <a:prstGeom prst="rect">
              <a:avLst/>
            </a:prstGeom>
            <a:solidFill>
              <a:srgbClr val="E0E0E0"/>
            </a:solidFill>
            <a:ln w="9525">
              <a:noFill/>
              <a:miter lim="800000"/>
              <a:headEnd/>
              <a:tailEnd/>
            </a:ln>
          </p:spPr>
          <p:txBody>
            <a:bodyPr>
              <a:prstTxWarp prst="textNoShape">
                <a:avLst/>
              </a:prstTxWarp>
            </a:bodyPr>
            <a:lstStyle/>
            <a:p>
              <a:endParaRPr lang="en-GB"/>
            </a:p>
          </p:txBody>
        </p:sp>
        <p:sp>
          <p:nvSpPr>
            <p:cNvPr id="188636" name="Freeform 220"/>
            <p:cNvSpPr>
              <a:spLocks/>
            </p:cNvSpPr>
            <p:nvPr/>
          </p:nvSpPr>
          <p:spPr bwMode="auto">
            <a:xfrm>
              <a:off x="2713" y="3035"/>
              <a:ext cx="86" cy="64"/>
            </a:xfrm>
            <a:custGeom>
              <a:avLst/>
              <a:gdLst/>
              <a:ahLst/>
              <a:cxnLst>
                <a:cxn ang="0">
                  <a:pos x="0" y="0"/>
                </a:cxn>
                <a:cxn ang="0">
                  <a:pos x="86" y="0"/>
                </a:cxn>
                <a:cxn ang="0">
                  <a:pos x="86" y="64"/>
                </a:cxn>
                <a:cxn ang="0">
                  <a:pos x="0" y="30"/>
                </a:cxn>
                <a:cxn ang="0">
                  <a:pos x="0" y="0"/>
                </a:cxn>
              </a:cxnLst>
              <a:rect l="0" t="0" r="r" b="b"/>
              <a:pathLst>
                <a:path w="86" h="64">
                  <a:moveTo>
                    <a:pt x="0" y="0"/>
                  </a:moveTo>
                  <a:lnTo>
                    <a:pt x="86" y="0"/>
                  </a:lnTo>
                  <a:lnTo>
                    <a:pt x="86" y="64"/>
                  </a:lnTo>
                  <a:lnTo>
                    <a:pt x="0" y="30"/>
                  </a:lnTo>
                  <a:lnTo>
                    <a:pt x="0" y="0"/>
                  </a:lnTo>
                  <a:close/>
                </a:path>
              </a:pathLst>
            </a:custGeom>
            <a:solidFill>
              <a:srgbClr val="808080"/>
            </a:solidFill>
            <a:ln w="9525">
              <a:noFill/>
              <a:round/>
              <a:headEnd/>
              <a:tailEnd/>
            </a:ln>
          </p:spPr>
          <p:txBody>
            <a:bodyPr>
              <a:prstTxWarp prst="textNoShape">
                <a:avLst/>
              </a:prstTxWarp>
            </a:bodyPr>
            <a:lstStyle/>
            <a:p>
              <a:endParaRPr lang="en-GB"/>
            </a:p>
          </p:txBody>
        </p:sp>
        <p:sp>
          <p:nvSpPr>
            <p:cNvPr id="188637" name="Rectangle 221"/>
            <p:cNvSpPr>
              <a:spLocks noChangeArrowheads="1"/>
            </p:cNvSpPr>
            <p:nvPr/>
          </p:nvSpPr>
          <p:spPr bwMode="auto">
            <a:xfrm>
              <a:off x="2716" y="3118"/>
              <a:ext cx="41"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38" name="Rectangle 222"/>
            <p:cNvSpPr>
              <a:spLocks noChangeArrowheads="1"/>
            </p:cNvSpPr>
            <p:nvPr/>
          </p:nvSpPr>
          <p:spPr bwMode="auto">
            <a:xfrm>
              <a:off x="2759" y="3117"/>
              <a:ext cx="43" cy="34"/>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39" name="Rectangle 223"/>
            <p:cNvSpPr>
              <a:spLocks noChangeArrowheads="1"/>
            </p:cNvSpPr>
            <p:nvPr/>
          </p:nvSpPr>
          <p:spPr bwMode="auto">
            <a:xfrm>
              <a:off x="2737" y="3080"/>
              <a:ext cx="43" cy="32"/>
            </a:xfrm>
            <a:prstGeom prst="rect">
              <a:avLst/>
            </a:prstGeom>
            <a:solidFill>
              <a:srgbClr val="600000"/>
            </a:solidFill>
            <a:ln w="9525">
              <a:noFill/>
              <a:miter lim="800000"/>
              <a:headEnd/>
              <a:tailEnd/>
            </a:ln>
          </p:spPr>
          <p:txBody>
            <a:bodyPr>
              <a:prstTxWarp prst="textNoShape">
                <a:avLst/>
              </a:prstTxWarp>
            </a:bodyPr>
            <a:lstStyle/>
            <a:p>
              <a:endParaRPr lang="en-GB"/>
            </a:p>
          </p:txBody>
        </p:sp>
        <p:sp>
          <p:nvSpPr>
            <p:cNvPr id="188640" name="Rectangle 224"/>
            <p:cNvSpPr>
              <a:spLocks noChangeArrowheads="1"/>
            </p:cNvSpPr>
            <p:nvPr/>
          </p:nvSpPr>
          <p:spPr bwMode="auto">
            <a:xfrm>
              <a:off x="2781" y="3080"/>
              <a:ext cx="21"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41" name="Rectangle 225"/>
            <p:cNvSpPr>
              <a:spLocks noChangeArrowheads="1"/>
            </p:cNvSpPr>
            <p:nvPr/>
          </p:nvSpPr>
          <p:spPr bwMode="auto">
            <a:xfrm>
              <a:off x="2712" y="3080"/>
              <a:ext cx="22"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42" name="Rectangle 226"/>
            <p:cNvSpPr>
              <a:spLocks noChangeArrowheads="1"/>
            </p:cNvSpPr>
            <p:nvPr/>
          </p:nvSpPr>
          <p:spPr bwMode="auto">
            <a:xfrm>
              <a:off x="2715" y="3041"/>
              <a:ext cx="43" cy="34"/>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43" name="Rectangle 227"/>
            <p:cNvSpPr>
              <a:spLocks noChangeArrowheads="1"/>
            </p:cNvSpPr>
            <p:nvPr/>
          </p:nvSpPr>
          <p:spPr bwMode="auto">
            <a:xfrm>
              <a:off x="2760" y="3042"/>
              <a:ext cx="43"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44" name="Rectangle 228"/>
            <p:cNvSpPr>
              <a:spLocks noChangeArrowheads="1"/>
            </p:cNvSpPr>
            <p:nvPr/>
          </p:nvSpPr>
          <p:spPr bwMode="auto">
            <a:xfrm>
              <a:off x="2715" y="3193"/>
              <a:ext cx="40"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45" name="Rectangle 229"/>
            <p:cNvSpPr>
              <a:spLocks noChangeArrowheads="1"/>
            </p:cNvSpPr>
            <p:nvPr/>
          </p:nvSpPr>
          <p:spPr bwMode="auto">
            <a:xfrm>
              <a:off x="2759" y="3193"/>
              <a:ext cx="42"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46" name="Rectangle 230"/>
            <p:cNvSpPr>
              <a:spLocks noChangeArrowheads="1"/>
            </p:cNvSpPr>
            <p:nvPr/>
          </p:nvSpPr>
          <p:spPr bwMode="auto">
            <a:xfrm>
              <a:off x="2780" y="3155"/>
              <a:ext cx="22"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47" name="Rectangle 231"/>
            <p:cNvSpPr>
              <a:spLocks noChangeArrowheads="1"/>
            </p:cNvSpPr>
            <p:nvPr/>
          </p:nvSpPr>
          <p:spPr bwMode="auto">
            <a:xfrm>
              <a:off x="2716" y="3155"/>
              <a:ext cx="17"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48" name="Rectangle 232"/>
            <p:cNvSpPr>
              <a:spLocks noChangeArrowheads="1"/>
            </p:cNvSpPr>
            <p:nvPr/>
          </p:nvSpPr>
          <p:spPr bwMode="auto">
            <a:xfrm>
              <a:off x="2715" y="3266"/>
              <a:ext cx="40"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49" name="Rectangle 233"/>
            <p:cNvSpPr>
              <a:spLocks noChangeArrowheads="1"/>
            </p:cNvSpPr>
            <p:nvPr/>
          </p:nvSpPr>
          <p:spPr bwMode="auto">
            <a:xfrm>
              <a:off x="2759" y="3266"/>
              <a:ext cx="42"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50" name="Rectangle 234"/>
            <p:cNvSpPr>
              <a:spLocks noChangeArrowheads="1"/>
            </p:cNvSpPr>
            <p:nvPr/>
          </p:nvSpPr>
          <p:spPr bwMode="auto">
            <a:xfrm>
              <a:off x="2737" y="3229"/>
              <a:ext cx="42"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51" name="Rectangle 235"/>
            <p:cNvSpPr>
              <a:spLocks noChangeArrowheads="1"/>
            </p:cNvSpPr>
            <p:nvPr/>
          </p:nvSpPr>
          <p:spPr bwMode="auto">
            <a:xfrm>
              <a:off x="2780" y="3229"/>
              <a:ext cx="22" cy="32"/>
            </a:xfrm>
            <a:prstGeom prst="rect">
              <a:avLst/>
            </a:prstGeom>
            <a:solidFill>
              <a:srgbClr val="600000"/>
            </a:solidFill>
            <a:ln w="9525">
              <a:noFill/>
              <a:miter lim="800000"/>
              <a:headEnd/>
              <a:tailEnd/>
            </a:ln>
          </p:spPr>
          <p:txBody>
            <a:bodyPr>
              <a:prstTxWarp prst="textNoShape">
                <a:avLst/>
              </a:prstTxWarp>
            </a:bodyPr>
            <a:lstStyle/>
            <a:p>
              <a:endParaRPr lang="en-GB"/>
            </a:p>
          </p:txBody>
        </p:sp>
        <p:sp>
          <p:nvSpPr>
            <p:cNvPr id="188652" name="Rectangle 236"/>
            <p:cNvSpPr>
              <a:spLocks noChangeArrowheads="1"/>
            </p:cNvSpPr>
            <p:nvPr/>
          </p:nvSpPr>
          <p:spPr bwMode="auto">
            <a:xfrm>
              <a:off x="2715" y="3229"/>
              <a:ext cx="18"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53" name="Rectangle 237"/>
            <p:cNvSpPr>
              <a:spLocks noChangeArrowheads="1"/>
            </p:cNvSpPr>
            <p:nvPr/>
          </p:nvSpPr>
          <p:spPr bwMode="auto">
            <a:xfrm>
              <a:off x="2715" y="3342"/>
              <a:ext cx="40"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54" name="Rectangle 238"/>
            <p:cNvSpPr>
              <a:spLocks noChangeArrowheads="1"/>
            </p:cNvSpPr>
            <p:nvPr/>
          </p:nvSpPr>
          <p:spPr bwMode="auto">
            <a:xfrm>
              <a:off x="2759" y="3342"/>
              <a:ext cx="42"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55" name="Rectangle 239"/>
            <p:cNvSpPr>
              <a:spLocks noChangeArrowheads="1"/>
            </p:cNvSpPr>
            <p:nvPr/>
          </p:nvSpPr>
          <p:spPr bwMode="auto">
            <a:xfrm>
              <a:off x="2736" y="3304"/>
              <a:ext cx="43" cy="33"/>
            </a:xfrm>
            <a:prstGeom prst="rect">
              <a:avLst/>
            </a:prstGeom>
            <a:solidFill>
              <a:srgbClr val="600000"/>
            </a:solidFill>
            <a:ln w="9525">
              <a:noFill/>
              <a:miter lim="800000"/>
              <a:headEnd/>
              <a:tailEnd/>
            </a:ln>
          </p:spPr>
          <p:txBody>
            <a:bodyPr>
              <a:prstTxWarp prst="textNoShape">
                <a:avLst/>
              </a:prstTxWarp>
            </a:bodyPr>
            <a:lstStyle/>
            <a:p>
              <a:endParaRPr lang="en-GB"/>
            </a:p>
          </p:txBody>
        </p:sp>
        <p:sp>
          <p:nvSpPr>
            <p:cNvPr id="188656" name="Rectangle 240"/>
            <p:cNvSpPr>
              <a:spLocks noChangeArrowheads="1"/>
            </p:cNvSpPr>
            <p:nvPr/>
          </p:nvSpPr>
          <p:spPr bwMode="auto">
            <a:xfrm>
              <a:off x="2780" y="3304"/>
              <a:ext cx="21"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57" name="Rectangle 241"/>
            <p:cNvSpPr>
              <a:spLocks noChangeArrowheads="1"/>
            </p:cNvSpPr>
            <p:nvPr/>
          </p:nvSpPr>
          <p:spPr bwMode="auto">
            <a:xfrm>
              <a:off x="2716" y="3304"/>
              <a:ext cx="17"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58" name="Rectangle 242"/>
            <p:cNvSpPr>
              <a:spLocks noChangeArrowheads="1"/>
            </p:cNvSpPr>
            <p:nvPr/>
          </p:nvSpPr>
          <p:spPr bwMode="auto">
            <a:xfrm>
              <a:off x="2715" y="3417"/>
              <a:ext cx="42"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59" name="Rectangle 243"/>
            <p:cNvSpPr>
              <a:spLocks noChangeArrowheads="1"/>
            </p:cNvSpPr>
            <p:nvPr/>
          </p:nvSpPr>
          <p:spPr bwMode="auto">
            <a:xfrm>
              <a:off x="2759" y="3416"/>
              <a:ext cx="43" cy="34"/>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60" name="Rectangle 244"/>
            <p:cNvSpPr>
              <a:spLocks noChangeArrowheads="1"/>
            </p:cNvSpPr>
            <p:nvPr/>
          </p:nvSpPr>
          <p:spPr bwMode="auto">
            <a:xfrm>
              <a:off x="2737" y="3379"/>
              <a:ext cx="43"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61" name="Rectangle 245"/>
            <p:cNvSpPr>
              <a:spLocks noChangeArrowheads="1"/>
            </p:cNvSpPr>
            <p:nvPr/>
          </p:nvSpPr>
          <p:spPr bwMode="auto">
            <a:xfrm>
              <a:off x="2781" y="3379"/>
              <a:ext cx="21"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62" name="Rectangle 246"/>
            <p:cNvSpPr>
              <a:spLocks noChangeArrowheads="1"/>
            </p:cNvSpPr>
            <p:nvPr/>
          </p:nvSpPr>
          <p:spPr bwMode="auto">
            <a:xfrm>
              <a:off x="2715" y="3492"/>
              <a:ext cx="40" cy="33"/>
            </a:xfrm>
            <a:prstGeom prst="rect">
              <a:avLst/>
            </a:prstGeom>
            <a:solidFill>
              <a:srgbClr val="600000"/>
            </a:solidFill>
            <a:ln w="9525">
              <a:noFill/>
              <a:miter lim="800000"/>
              <a:headEnd/>
              <a:tailEnd/>
            </a:ln>
          </p:spPr>
          <p:txBody>
            <a:bodyPr>
              <a:prstTxWarp prst="textNoShape">
                <a:avLst/>
              </a:prstTxWarp>
            </a:bodyPr>
            <a:lstStyle/>
            <a:p>
              <a:endParaRPr lang="en-GB"/>
            </a:p>
          </p:txBody>
        </p:sp>
        <p:sp>
          <p:nvSpPr>
            <p:cNvPr id="188663" name="Rectangle 247"/>
            <p:cNvSpPr>
              <a:spLocks noChangeArrowheads="1"/>
            </p:cNvSpPr>
            <p:nvPr/>
          </p:nvSpPr>
          <p:spPr bwMode="auto">
            <a:xfrm>
              <a:off x="2759" y="3492"/>
              <a:ext cx="42"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64" name="Rectangle 248"/>
            <p:cNvSpPr>
              <a:spLocks noChangeArrowheads="1"/>
            </p:cNvSpPr>
            <p:nvPr/>
          </p:nvSpPr>
          <p:spPr bwMode="auto">
            <a:xfrm>
              <a:off x="2737" y="3455"/>
              <a:ext cx="42" cy="31"/>
            </a:xfrm>
            <a:prstGeom prst="rect">
              <a:avLst/>
            </a:prstGeom>
            <a:solidFill>
              <a:srgbClr val="600000"/>
            </a:solidFill>
            <a:ln w="9525">
              <a:noFill/>
              <a:miter lim="800000"/>
              <a:headEnd/>
              <a:tailEnd/>
            </a:ln>
          </p:spPr>
          <p:txBody>
            <a:bodyPr>
              <a:prstTxWarp prst="textNoShape">
                <a:avLst/>
              </a:prstTxWarp>
            </a:bodyPr>
            <a:lstStyle/>
            <a:p>
              <a:endParaRPr lang="en-GB"/>
            </a:p>
          </p:txBody>
        </p:sp>
        <p:sp>
          <p:nvSpPr>
            <p:cNvPr id="188665" name="Rectangle 249"/>
            <p:cNvSpPr>
              <a:spLocks noChangeArrowheads="1"/>
            </p:cNvSpPr>
            <p:nvPr/>
          </p:nvSpPr>
          <p:spPr bwMode="auto">
            <a:xfrm>
              <a:off x="2780" y="3453"/>
              <a:ext cx="22"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66" name="Rectangle 250"/>
            <p:cNvSpPr>
              <a:spLocks noChangeArrowheads="1"/>
            </p:cNvSpPr>
            <p:nvPr/>
          </p:nvSpPr>
          <p:spPr bwMode="auto">
            <a:xfrm>
              <a:off x="2716" y="3453"/>
              <a:ext cx="17" cy="33"/>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67" name="Rectangle 251"/>
            <p:cNvSpPr>
              <a:spLocks noChangeArrowheads="1"/>
            </p:cNvSpPr>
            <p:nvPr/>
          </p:nvSpPr>
          <p:spPr bwMode="auto">
            <a:xfrm>
              <a:off x="2715" y="3566"/>
              <a:ext cx="40"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68" name="Rectangle 252"/>
            <p:cNvSpPr>
              <a:spLocks noChangeArrowheads="1"/>
            </p:cNvSpPr>
            <p:nvPr/>
          </p:nvSpPr>
          <p:spPr bwMode="auto">
            <a:xfrm>
              <a:off x="2759" y="3566"/>
              <a:ext cx="42" cy="32"/>
            </a:xfrm>
            <a:prstGeom prst="rect">
              <a:avLst/>
            </a:prstGeom>
            <a:solidFill>
              <a:srgbClr val="400000"/>
            </a:solidFill>
            <a:ln w="9525">
              <a:noFill/>
              <a:miter lim="800000"/>
              <a:headEnd/>
              <a:tailEnd/>
            </a:ln>
          </p:spPr>
          <p:txBody>
            <a:bodyPr>
              <a:prstTxWarp prst="textNoShape">
                <a:avLst/>
              </a:prstTxWarp>
            </a:bodyPr>
            <a:lstStyle/>
            <a:p>
              <a:endParaRPr lang="en-GB"/>
            </a:p>
          </p:txBody>
        </p:sp>
        <p:sp>
          <p:nvSpPr>
            <p:cNvPr id="188669" name="Rectangle 253"/>
            <p:cNvSpPr>
              <a:spLocks noChangeArrowheads="1"/>
            </p:cNvSpPr>
            <p:nvPr/>
          </p:nvSpPr>
          <p:spPr bwMode="auto">
            <a:xfrm>
              <a:off x="2737" y="3528"/>
              <a:ext cx="42" cy="32"/>
            </a:xfrm>
            <a:prstGeom prst="rect">
              <a:avLst/>
            </a:prstGeom>
            <a:solidFill>
              <a:srgbClr val="600000"/>
            </a:solidFill>
            <a:ln w="9525">
              <a:noFill/>
              <a:miter lim="800000"/>
              <a:headEnd/>
              <a:tailEnd/>
            </a:ln>
          </p:spPr>
          <p:txBody>
            <a:bodyPr>
              <a:prstTxWarp prst="textNoShape">
                <a:avLst/>
              </a:prstTxWarp>
            </a:bodyPr>
            <a:lstStyle/>
            <a:p>
              <a:endParaRPr lang="en-GB"/>
            </a:p>
          </p:txBody>
        </p:sp>
        <p:sp>
          <p:nvSpPr>
            <p:cNvPr id="188670" name="Rectangle 254"/>
            <p:cNvSpPr>
              <a:spLocks noChangeArrowheads="1"/>
            </p:cNvSpPr>
            <p:nvPr/>
          </p:nvSpPr>
          <p:spPr bwMode="auto">
            <a:xfrm>
              <a:off x="2780" y="3528"/>
              <a:ext cx="22"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71" name="Rectangle 255"/>
            <p:cNvSpPr>
              <a:spLocks noChangeArrowheads="1"/>
            </p:cNvSpPr>
            <p:nvPr/>
          </p:nvSpPr>
          <p:spPr bwMode="auto">
            <a:xfrm>
              <a:off x="2715" y="3528"/>
              <a:ext cx="18" cy="32"/>
            </a:xfrm>
            <a:prstGeom prst="rect">
              <a:avLst/>
            </a:prstGeom>
            <a:solidFill>
              <a:srgbClr val="E00000"/>
            </a:solidFill>
            <a:ln w="9525">
              <a:noFill/>
              <a:miter lim="800000"/>
              <a:headEnd/>
              <a:tailEnd/>
            </a:ln>
          </p:spPr>
          <p:txBody>
            <a:bodyPr>
              <a:prstTxWarp prst="textNoShape">
                <a:avLst/>
              </a:prstTxWarp>
            </a:bodyPr>
            <a:lstStyle/>
            <a:p>
              <a:endParaRPr lang="en-GB"/>
            </a:p>
          </p:txBody>
        </p:sp>
        <p:sp>
          <p:nvSpPr>
            <p:cNvPr id="188672" name="Freeform 256"/>
            <p:cNvSpPr>
              <a:spLocks/>
            </p:cNvSpPr>
            <p:nvPr/>
          </p:nvSpPr>
          <p:spPr bwMode="auto">
            <a:xfrm>
              <a:off x="2704" y="3555"/>
              <a:ext cx="12" cy="41"/>
            </a:xfrm>
            <a:custGeom>
              <a:avLst/>
              <a:gdLst/>
              <a:ahLst/>
              <a:cxnLst>
                <a:cxn ang="0">
                  <a:pos x="12" y="11"/>
                </a:cxn>
                <a:cxn ang="0">
                  <a:pos x="12" y="41"/>
                </a:cxn>
                <a:cxn ang="0">
                  <a:pos x="0" y="29"/>
                </a:cxn>
                <a:cxn ang="0">
                  <a:pos x="0" y="0"/>
                </a:cxn>
                <a:cxn ang="0">
                  <a:pos x="12" y="11"/>
                </a:cxn>
              </a:cxnLst>
              <a:rect l="0" t="0" r="r" b="b"/>
              <a:pathLst>
                <a:path w="12" h="41">
                  <a:moveTo>
                    <a:pt x="12" y="11"/>
                  </a:moveTo>
                  <a:lnTo>
                    <a:pt x="12" y="41"/>
                  </a:lnTo>
                  <a:lnTo>
                    <a:pt x="0" y="29"/>
                  </a:lnTo>
                  <a:lnTo>
                    <a:pt x="0" y="0"/>
                  </a:lnTo>
                  <a:lnTo>
                    <a:pt x="12" y="11"/>
                  </a:lnTo>
                  <a:close/>
                </a:path>
              </a:pathLst>
            </a:custGeom>
            <a:solidFill>
              <a:srgbClr val="800000"/>
            </a:solidFill>
            <a:ln w="9525">
              <a:noFill/>
              <a:round/>
              <a:headEnd/>
              <a:tailEnd/>
            </a:ln>
          </p:spPr>
          <p:txBody>
            <a:bodyPr>
              <a:prstTxWarp prst="textNoShape">
                <a:avLst/>
              </a:prstTxWarp>
            </a:bodyPr>
            <a:lstStyle/>
            <a:p>
              <a:endParaRPr lang="en-GB"/>
            </a:p>
          </p:txBody>
        </p:sp>
        <p:sp>
          <p:nvSpPr>
            <p:cNvPr id="188673" name="Freeform 257"/>
            <p:cNvSpPr>
              <a:spLocks/>
            </p:cNvSpPr>
            <p:nvPr/>
          </p:nvSpPr>
          <p:spPr bwMode="auto">
            <a:xfrm>
              <a:off x="2667" y="3513"/>
              <a:ext cx="35" cy="70"/>
            </a:xfrm>
            <a:custGeom>
              <a:avLst/>
              <a:gdLst/>
              <a:ahLst/>
              <a:cxnLst>
                <a:cxn ang="0">
                  <a:pos x="35" y="40"/>
                </a:cxn>
                <a:cxn ang="0">
                  <a:pos x="35" y="70"/>
                </a:cxn>
                <a:cxn ang="0">
                  <a:pos x="0" y="30"/>
                </a:cxn>
                <a:cxn ang="0">
                  <a:pos x="0" y="0"/>
                </a:cxn>
                <a:cxn ang="0">
                  <a:pos x="35" y="40"/>
                </a:cxn>
              </a:cxnLst>
              <a:rect l="0" t="0" r="r" b="b"/>
              <a:pathLst>
                <a:path w="35" h="70">
                  <a:moveTo>
                    <a:pt x="35" y="40"/>
                  </a:moveTo>
                  <a:lnTo>
                    <a:pt x="35" y="70"/>
                  </a:lnTo>
                  <a:lnTo>
                    <a:pt x="0" y="30"/>
                  </a:lnTo>
                  <a:lnTo>
                    <a:pt x="0" y="0"/>
                  </a:lnTo>
                  <a:lnTo>
                    <a:pt x="35" y="40"/>
                  </a:lnTo>
                  <a:close/>
                </a:path>
              </a:pathLst>
            </a:custGeom>
            <a:solidFill>
              <a:srgbClr val="400000"/>
            </a:solidFill>
            <a:ln w="9525">
              <a:noFill/>
              <a:round/>
              <a:headEnd/>
              <a:tailEnd/>
            </a:ln>
          </p:spPr>
          <p:txBody>
            <a:bodyPr>
              <a:prstTxWarp prst="textNoShape">
                <a:avLst/>
              </a:prstTxWarp>
            </a:bodyPr>
            <a:lstStyle/>
            <a:p>
              <a:endParaRPr lang="en-GB"/>
            </a:p>
          </p:txBody>
        </p:sp>
        <p:sp>
          <p:nvSpPr>
            <p:cNvPr id="188674" name="Freeform 258"/>
            <p:cNvSpPr>
              <a:spLocks/>
            </p:cNvSpPr>
            <p:nvPr/>
          </p:nvSpPr>
          <p:spPr bwMode="auto">
            <a:xfrm>
              <a:off x="2631" y="3474"/>
              <a:ext cx="35" cy="67"/>
            </a:xfrm>
            <a:custGeom>
              <a:avLst/>
              <a:gdLst/>
              <a:ahLst/>
              <a:cxnLst>
                <a:cxn ang="0">
                  <a:pos x="35" y="39"/>
                </a:cxn>
                <a:cxn ang="0">
                  <a:pos x="35" y="67"/>
                </a:cxn>
                <a:cxn ang="0">
                  <a:pos x="0" y="28"/>
                </a:cxn>
                <a:cxn ang="0">
                  <a:pos x="0" y="0"/>
                </a:cxn>
                <a:cxn ang="0">
                  <a:pos x="35" y="39"/>
                </a:cxn>
              </a:cxnLst>
              <a:rect l="0" t="0" r="r" b="b"/>
              <a:pathLst>
                <a:path w="35" h="67">
                  <a:moveTo>
                    <a:pt x="35" y="39"/>
                  </a:moveTo>
                  <a:lnTo>
                    <a:pt x="35" y="67"/>
                  </a:lnTo>
                  <a:lnTo>
                    <a:pt x="0" y="28"/>
                  </a:lnTo>
                  <a:lnTo>
                    <a:pt x="0" y="0"/>
                  </a:lnTo>
                  <a:lnTo>
                    <a:pt x="35" y="39"/>
                  </a:lnTo>
                  <a:close/>
                </a:path>
              </a:pathLst>
            </a:custGeom>
            <a:solidFill>
              <a:srgbClr val="800000"/>
            </a:solidFill>
            <a:ln w="9525">
              <a:noFill/>
              <a:round/>
              <a:headEnd/>
              <a:tailEnd/>
            </a:ln>
          </p:spPr>
          <p:txBody>
            <a:bodyPr>
              <a:prstTxWarp prst="textNoShape">
                <a:avLst/>
              </a:prstTxWarp>
            </a:bodyPr>
            <a:lstStyle/>
            <a:p>
              <a:endParaRPr lang="en-GB"/>
            </a:p>
          </p:txBody>
        </p:sp>
        <p:sp>
          <p:nvSpPr>
            <p:cNvPr id="188675" name="Freeform 259"/>
            <p:cNvSpPr>
              <a:spLocks/>
            </p:cNvSpPr>
            <p:nvPr/>
          </p:nvSpPr>
          <p:spPr bwMode="auto">
            <a:xfrm>
              <a:off x="2594" y="3435"/>
              <a:ext cx="34" cy="65"/>
            </a:xfrm>
            <a:custGeom>
              <a:avLst/>
              <a:gdLst/>
              <a:ahLst/>
              <a:cxnLst>
                <a:cxn ang="0">
                  <a:pos x="34" y="37"/>
                </a:cxn>
                <a:cxn ang="0">
                  <a:pos x="34" y="65"/>
                </a:cxn>
                <a:cxn ang="0">
                  <a:pos x="0" y="28"/>
                </a:cxn>
                <a:cxn ang="0">
                  <a:pos x="0" y="0"/>
                </a:cxn>
                <a:cxn ang="0">
                  <a:pos x="34" y="37"/>
                </a:cxn>
              </a:cxnLst>
              <a:rect l="0" t="0" r="r" b="b"/>
              <a:pathLst>
                <a:path w="34" h="65">
                  <a:moveTo>
                    <a:pt x="34" y="37"/>
                  </a:moveTo>
                  <a:lnTo>
                    <a:pt x="34" y="65"/>
                  </a:lnTo>
                  <a:lnTo>
                    <a:pt x="0" y="28"/>
                  </a:lnTo>
                  <a:lnTo>
                    <a:pt x="0" y="0"/>
                  </a:lnTo>
                  <a:lnTo>
                    <a:pt x="34" y="37"/>
                  </a:lnTo>
                  <a:close/>
                </a:path>
              </a:pathLst>
            </a:custGeom>
            <a:solidFill>
              <a:srgbClr val="600000"/>
            </a:solidFill>
            <a:ln w="9525">
              <a:noFill/>
              <a:round/>
              <a:headEnd/>
              <a:tailEnd/>
            </a:ln>
          </p:spPr>
          <p:txBody>
            <a:bodyPr>
              <a:prstTxWarp prst="textNoShape">
                <a:avLst/>
              </a:prstTxWarp>
            </a:bodyPr>
            <a:lstStyle/>
            <a:p>
              <a:endParaRPr lang="en-GB"/>
            </a:p>
          </p:txBody>
        </p:sp>
        <p:sp>
          <p:nvSpPr>
            <p:cNvPr id="188676" name="Freeform 260"/>
            <p:cNvSpPr>
              <a:spLocks/>
            </p:cNvSpPr>
            <p:nvPr/>
          </p:nvSpPr>
          <p:spPr bwMode="auto">
            <a:xfrm>
              <a:off x="2575" y="3414"/>
              <a:ext cx="17" cy="46"/>
            </a:xfrm>
            <a:custGeom>
              <a:avLst/>
              <a:gdLst/>
              <a:ahLst/>
              <a:cxnLst>
                <a:cxn ang="0">
                  <a:pos x="17" y="18"/>
                </a:cxn>
                <a:cxn ang="0">
                  <a:pos x="17" y="46"/>
                </a:cxn>
                <a:cxn ang="0">
                  <a:pos x="0" y="27"/>
                </a:cxn>
                <a:cxn ang="0">
                  <a:pos x="0" y="0"/>
                </a:cxn>
                <a:cxn ang="0">
                  <a:pos x="17" y="18"/>
                </a:cxn>
              </a:cxnLst>
              <a:rect l="0" t="0" r="r" b="b"/>
              <a:pathLst>
                <a:path w="17" h="46">
                  <a:moveTo>
                    <a:pt x="17" y="18"/>
                  </a:moveTo>
                  <a:lnTo>
                    <a:pt x="17" y="46"/>
                  </a:lnTo>
                  <a:lnTo>
                    <a:pt x="0" y="27"/>
                  </a:lnTo>
                  <a:lnTo>
                    <a:pt x="0" y="0"/>
                  </a:lnTo>
                  <a:lnTo>
                    <a:pt x="17" y="18"/>
                  </a:lnTo>
                  <a:close/>
                </a:path>
              </a:pathLst>
            </a:custGeom>
            <a:solidFill>
              <a:srgbClr val="800000"/>
            </a:solidFill>
            <a:ln w="9525">
              <a:noFill/>
              <a:round/>
              <a:headEnd/>
              <a:tailEnd/>
            </a:ln>
          </p:spPr>
          <p:txBody>
            <a:bodyPr>
              <a:prstTxWarp prst="textNoShape">
                <a:avLst/>
              </a:prstTxWarp>
            </a:bodyPr>
            <a:lstStyle/>
            <a:p>
              <a:endParaRPr lang="en-GB"/>
            </a:p>
          </p:txBody>
        </p:sp>
        <p:sp>
          <p:nvSpPr>
            <p:cNvPr id="188677" name="Freeform 261"/>
            <p:cNvSpPr>
              <a:spLocks/>
            </p:cNvSpPr>
            <p:nvPr/>
          </p:nvSpPr>
          <p:spPr bwMode="auto">
            <a:xfrm>
              <a:off x="2704" y="3036"/>
              <a:ext cx="12" cy="36"/>
            </a:xfrm>
            <a:custGeom>
              <a:avLst/>
              <a:gdLst/>
              <a:ahLst/>
              <a:cxnLst>
                <a:cxn ang="0">
                  <a:pos x="12" y="5"/>
                </a:cxn>
                <a:cxn ang="0">
                  <a:pos x="12" y="36"/>
                </a:cxn>
                <a:cxn ang="0">
                  <a:pos x="0" y="31"/>
                </a:cxn>
                <a:cxn ang="0">
                  <a:pos x="0" y="0"/>
                </a:cxn>
                <a:cxn ang="0">
                  <a:pos x="12" y="5"/>
                </a:cxn>
              </a:cxnLst>
              <a:rect l="0" t="0" r="r" b="b"/>
              <a:pathLst>
                <a:path w="12" h="36">
                  <a:moveTo>
                    <a:pt x="12" y="5"/>
                  </a:moveTo>
                  <a:lnTo>
                    <a:pt x="12" y="36"/>
                  </a:lnTo>
                  <a:lnTo>
                    <a:pt x="0" y="31"/>
                  </a:lnTo>
                  <a:lnTo>
                    <a:pt x="0" y="0"/>
                  </a:lnTo>
                  <a:lnTo>
                    <a:pt x="12" y="5"/>
                  </a:lnTo>
                  <a:close/>
                </a:path>
              </a:pathLst>
            </a:custGeom>
            <a:solidFill>
              <a:srgbClr val="800000"/>
            </a:solidFill>
            <a:ln w="9525">
              <a:noFill/>
              <a:round/>
              <a:headEnd/>
              <a:tailEnd/>
            </a:ln>
          </p:spPr>
          <p:txBody>
            <a:bodyPr>
              <a:prstTxWarp prst="textNoShape">
                <a:avLst/>
              </a:prstTxWarp>
            </a:bodyPr>
            <a:lstStyle/>
            <a:p>
              <a:endParaRPr lang="en-GB"/>
            </a:p>
          </p:txBody>
        </p:sp>
        <p:sp>
          <p:nvSpPr>
            <p:cNvPr id="188678" name="Freeform 262"/>
            <p:cNvSpPr>
              <a:spLocks/>
            </p:cNvSpPr>
            <p:nvPr/>
          </p:nvSpPr>
          <p:spPr bwMode="auto">
            <a:xfrm>
              <a:off x="2667" y="3016"/>
              <a:ext cx="35" cy="49"/>
            </a:xfrm>
            <a:custGeom>
              <a:avLst/>
              <a:gdLst/>
              <a:ahLst/>
              <a:cxnLst>
                <a:cxn ang="0">
                  <a:pos x="35" y="19"/>
                </a:cxn>
                <a:cxn ang="0">
                  <a:pos x="35" y="49"/>
                </a:cxn>
                <a:cxn ang="0">
                  <a:pos x="0" y="30"/>
                </a:cxn>
                <a:cxn ang="0">
                  <a:pos x="0" y="0"/>
                </a:cxn>
                <a:cxn ang="0">
                  <a:pos x="35" y="19"/>
                </a:cxn>
              </a:cxnLst>
              <a:rect l="0" t="0" r="r" b="b"/>
              <a:pathLst>
                <a:path w="35" h="49">
                  <a:moveTo>
                    <a:pt x="35" y="19"/>
                  </a:moveTo>
                  <a:lnTo>
                    <a:pt x="35" y="49"/>
                  </a:lnTo>
                  <a:lnTo>
                    <a:pt x="0" y="30"/>
                  </a:lnTo>
                  <a:lnTo>
                    <a:pt x="0" y="0"/>
                  </a:lnTo>
                  <a:lnTo>
                    <a:pt x="35" y="19"/>
                  </a:lnTo>
                  <a:close/>
                </a:path>
              </a:pathLst>
            </a:custGeom>
            <a:solidFill>
              <a:srgbClr val="600000"/>
            </a:solidFill>
            <a:ln w="9525">
              <a:noFill/>
              <a:round/>
              <a:headEnd/>
              <a:tailEnd/>
            </a:ln>
          </p:spPr>
          <p:txBody>
            <a:bodyPr>
              <a:prstTxWarp prst="textNoShape">
                <a:avLst/>
              </a:prstTxWarp>
            </a:bodyPr>
            <a:lstStyle/>
            <a:p>
              <a:endParaRPr lang="en-GB"/>
            </a:p>
          </p:txBody>
        </p:sp>
        <p:sp>
          <p:nvSpPr>
            <p:cNvPr id="188679" name="Freeform 263"/>
            <p:cNvSpPr>
              <a:spLocks/>
            </p:cNvSpPr>
            <p:nvPr/>
          </p:nvSpPr>
          <p:spPr bwMode="auto">
            <a:xfrm>
              <a:off x="2631" y="2997"/>
              <a:ext cx="35" cy="46"/>
            </a:xfrm>
            <a:custGeom>
              <a:avLst/>
              <a:gdLst/>
              <a:ahLst/>
              <a:cxnLst>
                <a:cxn ang="0">
                  <a:pos x="35" y="18"/>
                </a:cxn>
                <a:cxn ang="0">
                  <a:pos x="35" y="46"/>
                </a:cxn>
                <a:cxn ang="0">
                  <a:pos x="0" y="28"/>
                </a:cxn>
                <a:cxn ang="0">
                  <a:pos x="0" y="0"/>
                </a:cxn>
                <a:cxn ang="0">
                  <a:pos x="35" y="18"/>
                </a:cxn>
              </a:cxnLst>
              <a:rect l="0" t="0" r="r" b="b"/>
              <a:pathLst>
                <a:path w="35" h="46">
                  <a:moveTo>
                    <a:pt x="35" y="18"/>
                  </a:moveTo>
                  <a:lnTo>
                    <a:pt x="35" y="46"/>
                  </a:lnTo>
                  <a:lnTo>
                    <a:pt x="0" y="28"/>
                  </a:lnTo>
                  <a:lnTo>
                    <a:pt x="0" y="0"/>
                  </a:lnTo>
                  <a:lnTo>
                    <a:pt x="35" y="18"/>
                  </a:lnTo>
                  <a:close/>
                </a:path>
              </a:pathLst>
            </a:custGeom>
            <a:solidFill>
              <a:srgbClr val="800000"/>
            </a:solidFill>
            <a:ln w="9525">
              <a:noFill/>
              <a:round/>
              <a:headEnd/>
              <a:tailEnd/>
            </a:ln>
          </p:spPr>
          <p:txBody>
            <a:bodyPr>
              <a:prstTxWarp prst="textNoShape">
                <a:avLst/>
              </a:prstTxWarp>
            </a:bodyPr>
            <a:lstStyle/>
            <a:p>
              <a:endParaRPr lang="en-GB"/>
            </a:p>
          </p:txBody>
        </p:sp>
        <p:sp>
          <p:nvSpPr>
            <p:cNvPr id="188680" name="Freeform 264"/>
            <p:cNvSpPr>
              <a:spLocks/>
            </p:cNvSpPr>
            <p:nvPr/>
          </p:nvSpPr>
          <p:spPr bwMode="auto">
            <a:xfrm>
              <a:off x="2594" y="2977"/>
              <a:ext cx="34" cy="46"/>
            </a:xfrm>
            <a:custGeom>
              <a:avLst/>
              <a:gdLst/>
              <a:ahLst/>
              <a:cxnLst>
                <a:cxn ang="0">
                  <a:pos x="34" y="18"/>
                </a:cxn>
                <a:cxn ang="0">
                  <a:pos x="34" y="46"/>
                </a:cxn>
                <a:cxn ang="0">
                  <a:pos x="0" y="28"/>
                </a:cxn>
                <a:cxn ang="0">
                  <a:pos x="0" y="0"/>
                </a:cxn>
                <a:cxn ang="0">
                  <a:pos x="34" y="18"/>
                </a:cxn>
              </a:cxnLst>
              <a:rect l="0" t="0" r="r" b="b"/>
              <a:pathLst>
                <a:path w="34" h="46">
                  <a:moveTo>
                    <a:pt x="34" y="18"/>
                  </a:moveTo>
                  <a:lnTo>
                    <a:pt x="34" y="46"/>
                  </a:lnTo>
                  <a:lnTo>
                    <a:pt x="0" y="28"/>
                  </a:lnTo>
                  <a:lnTo>
                    <a:pt x="0" y="0"/>
                  </a:lnTo>
                  <a:lnTo>
                    <a:pt x="34" y="18"/>
                  </a:lnTo>
                  <a:close/>
                </a:path>
              </a:pathLst>
            </a:custGeom>
            <a:solidFill>
              <a:srgbClr val="800000"/>
            </a:solidFill>
            <a:ln w="9525">
              <a:noFill/>
              <a:round/>
              <a:headEnd/>
              <a:tailEnd/>
            </a:ln>
          </p:spPr>
          <p:txBody>
            <a:bodyPr>
              <a:prstTxWarp prst="textNoShape">
                <a:avLst/>
              </a:prstTxWarp>
            </a:bodyPr>
            <a:lstStyle/>
            <a:p>
              <a:endParaRPr lang="en-GB"/>
            </a:p>
          </p:txBody>
        </p:sp>
        <p:sp>
          <p:nvSpPr>
            <p:cNvPr id="188681" name="Freeform 265"/>
            <p:cNvSpPr>
              <a:spLocks/>
            </p:cNvSpPr>
            <p:nvPr/>
          </p:nvSpPr>
          <p:spPr bwMode="auto">
            <a:xfrm>
              <a:off x="2575" y="2966"/>
              <a:ext cx="17" cy="36"/>
            </a:xfrm>
            <a:custGeom>
              <a:avLst/>
              <a:gdLst/>
              <a:ahLst/>
              <a:cxnLst>
                <a:cxn ang="0">
                  <a:pos x="17" y="10"/>
                </a:cxn>
                <a:cxn ang="0">
                  <a:pos x="17" y="36"/>
                </a:cxn>
                <a:cxn ang="0">
                  <a:pos x="0" y="28"/>
                </a:cxn>
                <a:cxn ang="0">
                  <a:pos x="0" y="0"/>
                </a:cxn>
                <a:cxn ang="0">
                  <a:pos x="17" y="10"/>
                </a:cxn>
              </a:cxnLst>
              <a:rect l="0" t="0" r="r" b="b"/>
              <a:pathLst>
                <a:path w="17" h="36">
                  <a:moveTo>
                    <a:pt x="17" y="10"/>
                  </a:moveTo>
                  <a:lnTo>
                    <a:pt x="17" y="36"/>
                  </a:lnTo>
                  <a:lnTo>
                    <a:pt x="0" y="28"/>
                  </a:lnTo>
                  <a:lnTo>
                    <a:pt x="0" y="0"/>
                  </a:lnTo>
                  <a:lnTo>
                    <a:pt x="17" y="10"/>
                  </a:lnTo>
                  <a:close/>
                </a:path>
              </a:pathLst>
            </a:custGeom>
            <a:solidFill>
              <a:srgbClr val="400000"/>
            </a:solidFill>
            <a:ln w="9525">
              <a:noFill/>
              <a:round/>
              <a:headEnd/>
              <a:tailEnd/>
            </a:ln>
          </p:spPr>
          <p:txBody>
            <a:bodyPr>
              <a:prstTxWarp prst="textNoShape">
                <a:avLst/>
              </a:prstTxWarp>
            </a:bodyPr>
            <a:lstStyle/>
            <a:p>
              <a:endParaRPr lang="en-GB"/>
            </a:p>
          </p:txBody>
        </p:sp>
        <p:sp>
          <p:nvSpPr>
            <p:cNvPr id="188682" name="Freeform 266"/>
            <p:cNvSpPr>
              <a:spLocks/>
            </p:cNvSpPr>
            <p:nvPr/>
          </p:nvSpPr>
          <p:spPr bwMode="auto">
            <a:xfrm>
              <a:off x="2667" y="3087"/>
              <a:ext cx="35" cy="52"/>
            </a:xfrm>
            <a:custGeom>
              <a:avLst/>
              <a:gdLst/>
              <a:ahLst/>
              <a:cxnLst>
                <a:cxn ang="0">
                  <a:pos x="35" y="22"/>
                </a:cxn>
                <a:cxn ang="0">
                  <a:pos x="35" y="52"/>
                </a:cxn>
                <a:cxn ang="0">
                  <a:pos x="0" y="29"/>
                </a:cxn>
                <a:cxn ang="0">
                  <a:pos x="0" y="0"/>
                </a:cxn>
                <a:cxn ang="0">
                  <a:pos x="35" y="22"/>
                </a:cxn>
              </a:cxnLst>
              <a:rect l="0" t="0" r="r" b="b"/>
              <a:pathLst>
                <a:path w="35" h="52">
                  <a:moveTo>
                    <a:pt x="35" y="22"/>
                  </a:moveTo>
                  <a:lnTo>
                    <a:pt x="35" y="52"/>
                  </a:lnTo>
                  <a:lnTo>
                    <a:pt x="0" y="29"/>
                  </a:lnTo>
                  <a:lnTo>
                    <a:pt x="0" y="0"/>
                  </a:lnTo>
                  <a:lnTo>
                    <a:pt x="35" y="22"/>
                  </a:lnTo>
                  <a:close/>
                </a:path>
              </a:pathLst>
            </a:custGeom>
            <a:solidFill>
              <a:srgbClr val="800000"/>
            </a:solidFill>
            <a:ln w="9525">
              <a:noFill/>
              <a:round/>
              <a:headEnd/>
              <a:tailEnd/>
            </a:ln>
          </p:spPr>
          <p:txBody>
            <a:bodyPr>
              <a:prstTxWarp prst="textNoShape">
                <a:avLst/>
              </a:prstTxWarp>
            </a:bodyPr>
            <a:lstStyle/>
            <a:p>
              <a:endParaRPr lang="en-GB"/>
            </a:p>
          </p:txBody>
        </p:sp>
        <p:sp>
          <p:nvSpPr>
            <p:cNvPr id="188683" name="Freeform 267"/>
            <p:cNvSpPr>
              <a:spLocks/>
            </p:cNvSpPr>
            <p:nvPr/>
          </p:nvSpPr>
          <p:spPr bwMode="auto">
            <a:xfrm>
              <a:off x="2631" y="3064"/>
              <a:ext cx="35" cy="52"/>
            </a:xfrm>
            <a:custGeom>
              <a:avLst/>
              <a:gdLst/>
              <a:ahLst/>
              <a:cxnLst>
                <a:cxn ang="0">
                  <a:pos x="35" y="23"/>
                </a:cxn>
                <a:cxn ang="0">
                  <a:pos x="35" y="52"/>
                </a:cxn>
                <a:cxn ang="0">
                  <a:pos x="0" y="30"/>
                </a:cxn>
                <a:cxn ang="0">
                  <a:pos x="0" y="0"/>
                </a:cxn>
                <a:cxn ang="0">
                  <a:pos x="35" y="23"/>
                </a:cxn>
              </a:cxnLst>
              <a:rect l="0" t="0" r="r" b="b"/>
              <a:pathLst>
                <a:path w="35" h="52">
                  <a:moveTo>
                    <a:pt x="35" y="23"/>
                  </a:moveTo>
                  <a:lnTo>
                    <a:pt x="35" y="52"/>
                  </a:lnTo>
                  <a:lnTo>
                    <a:pt x="0" y="30"/>
                  </a:lnTo>
                  <a:lnTo>
                    <a:pt x="0" y="0"/>
                  </a:lnTo>
                  <a:lnTo>
                    <a:pt x="35" y="23"/>
                  </a:lnTo>
                  <a:close/>
                </a:path>
              </a:pathLst>
            </a:custGeom>
            <a:solidFill>
              <a:srgbClr val="600000"/>
            </a:solidFill>
            <a:ln w="9525">
              <a:noFill/>
              <a:round/>
              <a:headEnd/>
              <a:tailEnd/>
            </a:ln>
          </p:spPr>
          <p:txBody>
            <a:bodyPr>
              <a:prstTxWarp prst="textNoShape">
                <a:avLst/>
              </a:prstTxWarp>
            </a:bodyPr>
            <a:lstStyle/>
            <a:p>
              <a:endParaRPr lang="en-GB"/>
            </a:p>
          </p:txBody>
        </p:sp>
        <p:sp>
          <p:nvSpPr>
            <p:cNvPr id="188684" name="Freeform 268"/>
            <p:cNvSpPr>
              <a:spLocks/>
            </p:cNvSpPr>
            <p:nvPr/>
          </p:nvSpPr>
          <p:spPr bwMode="auto">
            <a:xfrm>
              <a:off x="2594" y="3042"/>
              <a:ext cx="34" cy="49"/>
            </a:xfrm>
            <a:custGeom>
              <a:avLst/>
              <a:gdLst/>
              <a:ahLst/>
              <a:cxnLst>
                <a:cxn ang="0">
                  <a:pos x="34" y="21"/>
                </a:cxn>
                <a:cxn ang="0">
                  <a:pos x="34" y="49"/>
                </a:cxn>
                <a:cxn ang="0">
                  <a:pos x="0" y="27"/>
                </a:cxn>
                <a:cxn ang="0">
                  <a:pos x="0" y="0"/>
                </a:cxn>
                <a:cxn ang="0">
                  <a:pos x="34" y="21"/>
                </a:cxn>
              </a:cxnLst>
              <a:rect l="0" t="0" r="r" b="b"/>
              <a:pathLst>
                <a:path w="34" h="49">
                  <a:moveTo>
                    <a:pt x="34" y="21"/>
                  </a:moveTo>
                  <a:lnTo>
                    <a:pt x="34" y="49"/>
                  </a:lnTo>
                  <a:lnTo>
                    <a:pt x="0" y="27"/>
                  </a:lnTo>
                  <a:lnTo>
                    <a:pt x="0" y="0"/>
                  </a:lnTo>
                  <a:lnTo>
                    <a:pt x="34" y="21"/>
                  </a:lnTo>
                  <a:close/>
                </a:path>
              </a:pathLst>
            </a:custGeom>
            <a:solidFill>
              <a:srgbClr val="400000"/>
            </a:solidFill>
            <a:ln w="9525">
              <a:noFill/>
              <a:round/>
              <a:headEnd/>
              <a:tailEnd/>
            </a:ln>
          </p:spPr>
          <p:txBody>
            <a:bodyPr>
              <a:prstTxWarp prst="textNoShape">
                <a:avLst/>
              </a:prstTxWarp>
            </a:bodyPr>
            <a:lstStyle/>
            <a:p>
              <a:endParaRPr lang="en-GB"/>
            </a:p>
          </p:txBody>
        </p:sp>
        <p:sp>
          <p:nvSpPr>
            <p:cNvPr id="188685" name="Freeform 269"/>
            <p:cNvSpPr>
              <a:spLocks/>
            </p:cNvSpPr>
            <p:nvPr/>
          </p:nvSpPr>
          <p:spPr bwMode="auto">
            <a:xfrm>
              <a:off x="2575" y="3030"/>
              <a:ext cx="17" cy="39"/>
            </a:xfrm>
            <a:custGeom>
              <a:avLst/>
              <a:gdLst/>
              <a:ahLst/>
              <a:cxnLst>
                <a:cxn ang="0">
                  <a:pos x="17" y="11"/>
                </a:cxn>
                <a:cxn ang="0">
                  <a:pos x="17" y="39"/>
                </a:cxn>
                <a:cxn ang="0">
                  <a:pos x="0" y="27"/>
                </a:cxn>
                <a:cxn ang="0">
                  <a:pos x="0" y="0"/>
                </a:cxn>
                <a:cxn ang="0">
                  <a:pos x="17" y="11"/>
                </a:cxn>
              </a:cxnLst>
              <a:rect l="0" t="0" r="r" b="b"/>
              <a:pathLst>
                <a:path w="17" h="39">
                  <a:moveTo>
                    <a:pt x="17" y="11"/>
                  </a:moveTo>
                  <a:lnTo>
                    <a:pt x="17" y="39"/>
                  </a:lnTo>
                  <a:lnTo>
                    <a:pt x="0" y="27"/>
                  </a:lnTo>
                  <a:lnTo>
                    <a:pt x="0" y="0"/>
                  </a:lnTo>
                  <a:lnTo>
                    <a:pt x="17" y="11"/>
                  </a:lnTo>
                  <a:close/>
                </a:path>
              </a:pathLst>
            </a:custGeom>
            <a:solidFill>
              <a:srgbClr val="800000"/>
            </a:solidFill>
            <a:ln w="9525">
              <a:noFill/>
              <a:round/>
              <a:headEnd/>
              <a:tailEnd/>
            </a:ln>
          </p:spPr>
          <p:txBody>
            <a:bodyPr>
              <a:prstTxWarp prst="textNoShape">
                <a:avLst/>
              </a:prstTxWarp>
            </a:bodyPr>
            <a:lstStyle/>
            <a:p>
              <a:endParaRPr lang="en-GB"/>
            </a:p>
          </p:txBody>
        </p:sp>
        <p:sp>
          <p:nvSpPr>
            <p:cNvPr id="188686" name="Freeform 270"/>
            <p:cNvSpPr>
              <a:spLocks/>
            </p:cNvSpPr>
            <p:nvPr/>
          </p:nvSpPr>
          <p:spPr bwMode="auto">
            <a:xfrm>
              <a:off x="2704" y="3185"/>
              <a:ext cx="12" cy="38"/>
            </a:xfrm>
            <a:custGeom>
              <a:avLst/>
              <a:gdLst/>
              <a:ahLst/>
              <a:cxnLst>
                <a:cxn ang="0">
                  <a:pos x="12" y="8"/>
                </a:cxn>
                <a:cxn ang="0">
                  <a:pos x="12" y="38"/>
                </a:cxn>
                <a:cxn ang="0">
                  <a:pos x="0" y="30"/>
                </a:cxn>
                <a:cxn ang="0">
                  <a:pos x="0" y="0"/>
                </a:cxn>
                <a:cxn ang="0">
                  <a:pos x="12" y="8"/>
                </a:cxn>
              </a:cxnLst>
              <a:rect l="0" t="0" r="r" b="b"/>
              <a:pathLst>
                <a:path w="12" h="38">
                  <a:moveTo>
                    <a:pt x="12" y="8"/>
                  </a:moveTo>
                  <a:lnTo>
                    <a:pt x="12" y="38"/>
                  </a:lnTo>
                  <a:lnTo>
                    <a:pt x="0" y="30"/>
                  </a:lnTo>
                  <a:lnTo>
                    <a:pt x="0" y="0"/>
                  </a:lnTo>
                  <a:lnTo>
                    <a:pt x="12" y="8"/>
                  </a:lnTo>
                  <a:close/>
                </a:path>
              </a:pathLst>
            </a:custGeom>
            <a:solidFill>
              <a:srgbClr val="800000"/>
            </a:solidFill>
            <a:ln w="9525">
              <a:noFill/>
              <a:round/>
              <a:headEnd/>
              <a:tailEnd/>
            </a:ln>
          </p:spPr>
          <p:txBody>
            <a:bodyPr>
              <a:prstTxWarp prst="textNoShape">
                <a:avLst/>
              </a:prstTxWarp>
            </a:bodyPr>
            <a:lstStyle/>
            <a:p>
              <a:endParaRPr lang="en-GB"/>
            </a:p>
          </p:txBody>
        </p:sp>
        <p:sp>
          <p:nvSpPr>
            <p:cNvPr id="188687" name="Freeform 271"/>
            <p:cNvSpPr>
              <a:spLocks/>
            </p:cNvSpPr>
            <p:nvPr/>
          </p:nvSpPr>
          <p:spPr bwMode="auto">
            <a:xfrm>
              <a:off x="2667" y="3158"/>
              <a:ext cx="35" cy="55"/>
            </a:xfrm>
            <a:custGeom>
              <a:avLst/>
              <a:gdLst/>
              <a:ahLst/>
              <a:cxnLst>
                <a:cxn ang="0">
                  <a:pos x="35" y="24"/>
                </a:cxn>
                <a:cxn ang="0">
                  <a:pos x="35" y="55"/>
                </a:cxn>
                <a:cxn ang="0">
                  <a:pos x="0" y="30"/>
                </a:cxn>
                <a:cxn ang="0">
                  <a:pos x="0" y="0"/>
                </a:cxn>
                <a:cxn ang="0">
                  <a:pos x="35" y="24"/>
                </a:cxn>
              </a:cxnLst>
              <a:rect l="0" t="0" r="r" b="b"/>
              <a:pathLst>
                <a:path w="35" h="55">
                  <a:moveTo>
                    <a:pt x="35" y="24"/>
                  </a:moveTo>
                  <a:lnTo>
                    <a:pt x="35" y="55"/>
                  </a:lnTo>
                  <a:lnTo>
                    <a:pt x="0" y="30"/>
                  </a:lnTo>
                  <a:lnTo>
                    <a:pt x="0" y="0"/>
                  </a:lnTo>
                  <a:lnTo>
                    <a:pt x="35" y="24"/>
                  </a:lnTo>
                  <a:close/>
                </a:path>
              </a:pathLst>
            </a:custGeom>
            <a:solidFill>
              <a:srgbClr val="600000"/>
            </a:solidFill>
            <a:ln w="9525">
              <a:noFill/>
              <a:round/>
              <a:headEnd/>
              <a:tailEnd/>
            </a:ln>
          </p:spPr>
          <p:txBody>
            <a:bodyPr>
              <a:prstTxWarp prst="textNoShape">
                <a:avLst/>
              </a:prstTxWarp>
            </a:bodyPr>
            <a:lstStyle/>
            <a:p>
              <a:endParaRPr lang="en-GB"/>
            </a:p>
          </p:txBody>
        </p:sp>
        <p:sp>
          <p:nvSpPr>
            <p:cNvPr id="188688" name="Freeform 272"/>
            <p:cNvSpPr>
              <a:spLocks/>
            </p:cNvSpPr>
            <p:nvPr/>
          </p:nvSpPr>
          <p:spPr bwMode="auto">
            <a:xfrm>
              <a:off x="2631" y="3132"/>
              <a:ext cx="35" cy="54"/>
            </a:xfrm>
            <a:custGeom>
              <a:avLst/>
              <a:gdLst/>
              <a:ahLst/>
              <a:cxnLst>
                <a:cxn ang="0">
                  <a:pos x="35" y="26"/>
                </a:cxn>
                <a:cxn ang="0">
                  <a:pos x="35" y="54"/>
                </a:cxn>
                <a:cxn ang="0">
                  <a:pos x="0" y="28"/>
                </a:cxn>
                <a:cxn ang="0">
                  <a:pos x="0" y="0"/>
                </a:cxn>
                <a:cxn ang="0">
                  <a:pos x="35" y="26"/>
                </a:cxn>
              </a:cxnLst>
              <a:rect l="0" t="0" r="r" b="b"/>
              <a:pathLst>
                <a:path w="35" h="54">
                  <a:moveTo>
                    <a:pt x="35" y="26"/>
                  </a:moveTo>
                  <a:lnTo>
                    <a:pt x="35" y="54"/>
                  </a:lnTo>
                  <a:lnTo>
                    <a:pt x="0" y="28"/>
                  </a:lnTo>
                  <a:lnTo>
                    <a:pt x="0" y="0"/>
                  </a:lnTo>
                  <a:lnTo>
                    <a:pt x="35" y="26"/>
                  </a:lnTo>
                  <a:close/>
                </a:path>
              </a:pathLst>
            </a:custGeom>
            <a:solidFill>
              <a:srgbClr val="800000"/>
            </a:solidFill>
            <a:ln w="9525">
              <a:noFill/>
              <a:round/>
              <a:headEnd/>
              <a:tailEnd/>
            </a:ln>
          </p:spPr>
          <p:txBody>
            <a:bodyPr>
              <a:prstTxWarp prst="textNoShape">
                <a:avLst/>
              </a:prstTxWarp>
            </a:bodyPr>
            <a:lstStyle/>
            <a:p>
              <a:endParaRPr lang="en-GB"/>
            </a:p>
          </p:txBody>
        </p:sp>
        <p:sp>
          <p:nvSpPr>
            <p:cNvPr id="188689" name="Freeform 273"/>
            <p:cNvSpPr>
              <a:spLocks/>
            </p:cNvSpPr>
            <p:nvPr/>
          </p:nvSpPr>
          <p:spPr bwMode="auto">
            <a:xfrm>
              <a:off x="2594" y="3108"/>
              <a:ext cx="34" cy="52"/>
            </a:xfrm>
            <a:custGeom>
              <a:avLst/>
              <a:gdLst/>
              <a:ahLst/>
              <a:cxnLst>
                <a:cxn ang="0">
                  <a:pos x="34" y="24"/>
                </a:cxn>
                <a:cxn ang="0">
                  <a:pos x="34" y="52"/>
                </a:cxn>
                <a:cxn ang="0">
                  <a:pos x="0" y="28"/>
                </a:cxn>
                <a:cxn ang="0">
                  <a:pos x="0" y="0"/>
                </a:cxn>
                <a:cxn ang="0">
                  <a:pos x="34" y="24"/>
                </a:cxn>
              </a:cxnLst>
              <a:rect l="0" t="0" r="r" b="b"/>
              <a:pathLst>
                <a:path w="34" h="52">
                  <a:moveTo>
                    <a:pt x="34" y="24"/>
                  </a:moveTo>
                  <a:lnTo>
                    <a:pt x="34" y="52"/>
                  </a:lnTo>
                  <a:lnTo>
                    <a:pt x="0" y="28"/>
                  </a:lnTo>
                  <a:lnTo>
                    <a:pt x="0" y="0"/>
                  </a:lnTo>
                  <a:lnTo>
                    <a:pt x="34" y="24"/>
                  </a:lnTo>
                  <a:close/>
                </a:path>
              </a:pathLst>
            </a:custGeom>
            <a:solidFill>
              <a:srgbClr val="600000"/>
            </a:solidFill>
            <a:ln w="9525">
              <a:noFill/>
              <a:round/>
              <a:headEnd/>
              <a:tailEnd/>
            </a:ln>
          </p:spPr>
          <p:txBody>
            <a:bodyPr>
              <a:prstTxWarp prst="textNoShape">
                <a:avLst/>
              </a:prstTxWarp>
            </a:bodyPr>
            <a:lstStyle/>
            <a:p>
              <a:endParaRPr lang="en-GB"/>
            </a:p>
          </p:txBody>
        </p:sp>
        <p:sp>
          <p:nvSpPr>
            <p:cNvPr id="188690" name="Freeform 274"/>
            <p:cNvSpPr>
              <a:spLocks/>
            </p:cNvSpPr>
            <p:nvPr/>
          </p:nvSpPr>
          <p:spPr bwMode="auto">
            <a:xfrm>
              <a:off x="2575" y="3095"/>
              <a:ext cx="17" cy="38"/>
            </a:xfrm>
            <a:custGeom>
              <a:avLst/>
              <a:gdLst/>
              <a:ahLst/>
              <a:cxnLst>
                <a:cxn ang="0">
                  <a:pos x="17" y="10"/>
                </a:cxn>
                <a:cxn ang="0">
                  <a:pos x="17" y="38"/>
                </a:cxn>
                <a:cxn ang="0">
                  <a:pos x="0" y="27"/>
                </a:cxn>
                <a:cxn ang="0">
                  <a:pos x="0" y="0"/>
                </a:cxn>
                <a:cxn ang="0">
                  <a:pos x="17" y="10"/>
                </a:cxn>
              </a:cxnLst>
              <a:rect l="0" t="0" r="r" b="b"/>
              <a:pathLst>
                <a:path w="17" h="38">
                  <a:moveTo>
                    <a:pt x="17" y="10"/>
                  </a:moveTo>
                  <a:lnTo>
                    <a:pt x="17" y="38"/>
                  </a:lnTo>
                  <a:lnTo>
                    <a:pt x="0" y="27"/>
                  </a:lnTo>
                  <a:lnTo>
                    <a:pt x="0" y="0"/>
                  </a:lnTo>
                  <a:lnTo>
                    <a:pt x="17" y="10"/>
                  </a:lnTo>
                  <a:close/>
                </a:path>
              </a:pathLst>
            </a:custGeom>
            <a:solidFill>
              <a:srgbClr val="800000"/>
            </a:solidFill>
            <a:ln w="9525">
              <a:noFill/>
              <a:round/>
              <a:headEnd/>
              <a:tailEnd/>
            </a:ln>
          </p:spPr>
          <p:txBody>
            <a:bodyPr>
              <a:prstTxWarp prst="textNoShape">
                <a:avLst/>
              </a:prstTxWarp>
            </a:bodyPr>
            <a:lstStyle/>
            <a:p>
              <a:endParaRPr lang="en-GB"/>
            </a:p>
          </p:txBody>
        </p:sp>
        <p:sp>
          <p:nvSpPr>
            <p:cNvPr id="188691" name="Freeform 275"/>
            <p:cNvSpPr>
              <a:spLocks/>
            </p:cNvSpPr>
            <p:nvPr/>
          </p:nvSpPr>
          <p:spPr bwMode="auto">
            <a:xfrm>
              <a:off x="2704" y="3257"/>
              <a:ext cx="11" cy="40"/>
            </a:xfrm>
            <a:custGeom>
              <a:avLst/>
              <a:gdLst/>
              <a:ahLst/>
              <a:cxnLst>
                <a:cxn ang="0">
                  <a:pos x="11" y="9"/>
                </a:cxn>
                <a:cxn ang="0">
                  <a:pos x="11" y="40"/>
                </a:cxn>
                <a:cxn ang="0">
                  <a:pos x="0" y="32"/>
                </a:cxn>
                <a:cxn ang="0">
                  <a:pos x="0" y="0"/>
                </a:cxn>
                <a:cxn ang="0">
                  <a:pos x="11" y="9"/>
                </a:cxn>
              </a:cxnLst>
              <a:rect l="0" t="0" r="r" b="b"/>
              <a:pathLst>
                <a:path w="11" h="40">
                  <a:moveTo>
                    <a:pt x="11" y="9"/>
                  </a:moveTo>
                  <a:lnTo>
                    <a:pt x="11" y="40"/>
                  </a:lnTo>
                  <a:lnTo>
                    <a:pt x="0" y="32"/>
                  </a:lnTo>
                  <a:lnTo>
                    <a:pt x="0" y="0"/>
                  </a:lnTo>
                  <a:lnTo>
                    <a:pt x="11" y="9"/>
                  </a:lnTo>
                  <a:close/>
                </a:path>
              </a:pathLst>
            </a:custGeom>
            <a:solidFill>
              <a:srgbClr val="800000"/>
            </a:solidFill>
            <a:ln w="9525">
              <a:noFill/>
              <a:round/>
              <a:headEnd/>
              <a:tailEnd/>
            </a:ln>
          </p:spPr>
          <p:txBody>
            <a:bodyPr>
              <a:prstTxWarp prst="textNoShape">
                <a:avLst/>
              </a:prstTxWarp>
            </a:bodyPr>
            <a:lstStyle/>
            <a:p>
              <a:endParaRPr lang="en-GB"/>
            </a:p>
          </p:txBody>
        </p:sp>
        <p:sp>
          <p:nvSpPr>
            <p:cNvPr id="188692" name="Freeform 276"/>
            <p:cNvSpPr>
              <a:spLocks/>
            </p:cNvSpPr>
            <p:nvPr/>
          </p:nvSpPr>
          <p:spPr bwMode="auto">
            <a:xfrm>
              <a:off x="2667" y="3229"/>
              <a:ext cx="35" cy="57"/>
            </a:xfrm>
            <a:custGeom>
              <a:avLst/>
              <a:gdLst/>
              <a:ahLst/>
              <a:cxnLst>
                <a:cxn ang="0">
                  <a:pos x="35" y="27"/>
                </a:cxn>
                <a:cxn ang="0">
                  <a:pos x="35" y="57"/>
                </a:cxn>
                <a:cxn ang="0">
                  <a:pos x="0" y="29"/>
                </a:cxn>
                <a:cxn ang="0">
                  <a:pos x="0" y="0"/>
                </a:cxn>
                <a:cxn ang="0">
                  <a:pos x="35" y="27"/>
                </a:cxn>
              </a:cxnLst>
              <a:rect l="0" t="0" r="r" b="b"/>
              <a:pathLst>
                <a:path w="35" h="57">
                  <a:moveTo>
                    <a:pt x="35" y="27"/>
                  </a:moveTo>
                  <a:lnTo>
                    <a:pt x="35" y="57"/>
                  </a:lnTo>
                  <a:lnTo>
                    <a:pt x="0" y="29"/>
                  </a:lnTo>
                  <a:lnTo>
                    <a:pt x="0" y="0"/>
                  </a:lnTo>
                  <a:lnTo>
                    <a:pt x="35" y="27"/>
                  </a:lnTo>
                  <a:close/>
                </a:path>
              </a:pathLst>
            </a:custGeom>
            <a:solidFill>
              <a:srgbClr val="800000"/>
            </a:solidFill>
            <a:ln w="9525">
              <a:noFill/>
              <a:round/>
              <a:headEnd/>
              <a:tailEnd/>
            </a:ln>
          </p:spPr>
          <p:txBody>
            <a:bodyPr>
              <a:prstTxWarp prst="textNoShape">
                <a:avLst/>
              </a:prstTxWarp>
            </a:bodyPr>
            <a:lstStyle/>
            <a:p>
              <a:endParaRPr lang="en-GB"/>
            </a:p>
          </p:txBody>
        </p:sp>
        <p:sp>
          <p:nvSpPr>
            <p:cNvPr id="188693" name="Freeform 277"/>
            <p:cNvSpPr>
              <a:spLocks/>
            </p:cNvSpPr>
            <p:nvPr/>
          </p:nvSpPr>
          <p:spPr bwMode="auto">
            <a:xfrm>
              <a:off x="2631" y="3201"/>
              <a:ext cx="35" cy="56"/>
            </a:xfrm>
            <a:custGeom>
              <a:avLst/>
              <a:gdLst/>
              <a:ahLst/>
              <a:cxnLst>
                <a:cxn ang="0">
                  <a:pos x="35" y="28"/>
                </a:cxn>
                <a:cxn ang="0">
                  <a:pos x="35" y="56"/>
                </a:cxn>
                <a:cxn ang="0">
                  <a:pos x="0" y="28"/>
                </a:cxn>
                <a:cxn ang="0">
                  <a:pos x="0" y="0"/>
                </a:cxn>
                <a:cxn ang="0">
                  <a:pos x="35" y="28"/>
                </a:cxn>
              </a:cxnLst>
              <a:rect l="0" t="0" r="r" b="b"/>
              <a:pathLst>
                <a:path w="35" h="56">
                  <a:moveTo>
                    <a:pt x="35" y="28"/>
                  </a:moveTo>
                  <a:lnTo>
                    <a:pt x="35" y="56"/>
                  </a:lnTo>
                  <a:lnTo>
                    <a:pt x="0" y="28"/>
                  </a:lnTo>
                  <a:lnTo>
                    <a:pt x="0" y="0"/>
                  </a:lnTo>
                  <a:lnTo>
                    <a:pt x="35" y="28"/>
                  </a:lnTo>
                  <a:close/>
                </a:path>
              </a:pathLst>
            </a:custGeom>
            <a:solidFill>
              <a:srgbClr val="800000"/>
            </a:solidFill>
            <a:ln w="9525">
              <a:noFill/>
              <a:round/>
              <a:headEnd/>
              <a:tailEnd/>
            </a:ln>
          </p:spPr>
          <p:txBody>
            <a:bodyPr>
              <a:prstTxWarp prst="textNoShape">
                <a:avLst/>
              </a:prstTxWarp>
            </a:bodyPr>
            <a:lstStyle/>
            <a:p>
              <a:endParaRPr lang="en-GB"/>
            </a:p>
          </p:txBody>
        </p:sp>
        <p:sp>
          <p:nvSpPr>
            <p:cNvPr id="188694" name="Freeform 278"/>
            <p:cNvSpPr>
              <a:spLocks/>
            </p:cNvSpPr>
            <p:nvPr/>
          </p:nvSpPr>
          <p:spPr bwMode="auto">
            <a:xfrm>
              <a:off x="2594" y="3172"/>
              <a:ext cx="34" cy="56"/>
            </a:xfrm>
            <a:custGeom>
              <a:avLst/>
              <a:gdLst/>
              <a:ahLst/>
              <a:cxnLst>
                <a:cxn ang="0">
                  <a:pos x="34" y="28"/>
                </a:cxn>
                <a:cxn ang="0">
                  <a:pos x="34" y="56"/>
                </a:cxn>
                <a:cxn ang="0">
                  <a:pos x="0" y="28"/>
                </a:cxn>
                <a:cxn ang="0">
                  <a:pos x="0" y="0"/>
                </a:cxn>
                <a:cxn ang="0">
                  <a:pos x="34" y="28"/>
                </a:cxn>
              </a:cxnLst>
              <a:rect l="0" t="0" r="r" b="b"/>
              <a:pathLst>
                <a:path w="34" h="56">
                  <a:moveTo>
                    <a:pt x="34" y="28"/>
                  </a:moveTo>
                  <a:lnTo>
                    <a:pt x="34" y="56"/>
                  </a:lnTo>
                  <a:lnTo>
                    <a:pt x="0" y="28"/>
                  </a:lnTo>
                  <a:lnTo>
                    <a:pt x="0" y="0"/>
                  </a:lnTo>
                  <a:lnTo>
                    <a:pt x="34" y="28"/>
                  </a:lnTo>
                  <a:close/>
                </a:path>
              </a:pathLst>
            </a:custGeom>
            <a:solidFill>
              <a:srgbClr val="800000"/>
            </a:solidFill>
            <a:ln w="9525">
              <a:noFill/>
              <a:round/>
              <a:headEnd/>
              <a:tailEnd/>
            </a:ln>
          </p:spPr>
          <p:txBody>
            <a:bodyPr>
              <a:prstTxWarp prst="textNoShape">
                <a:avLst/>
              </a:prstTxWarp>
            </a:bodyPr>
            <a:lstStyle/>
            <a:p>
              <a:endParaRPr lang="en-GB"/>
            </a:p>
          </p:txBody>
        </p:sp>
        <p:sp>
          <p:nvSpPr>
            <p:cNvPr id="188695" name="Freeform 279"/>
            <p:cNvSpPr>
              <a:spLocks/>
            </p:cNvSpPr>
            <p:nvPr/>
          </p:nvSpPr>
          <p:spPr bwMode="auto">
            <a:xfrm>
              <a:off x="2575" y="3158"/>
              <a:ext cx="17" cy="41"/>
            </a:xfrm>
            <a:custGeom>
              <a:avLst/>
              <a:gdLst/>
              <a:ahLst/>
              <a:cxnLst>
                <a:cxn ang="0">
                  <a:pos x="17" y="13"/>
                </a:cxn>
                <a:cxn ang="0">
                  <a:pos x="17" y="41"/>
                </a:cxn>
                <a:cxn ang="0">
                  <a:pos x="0" y="25"/>
                </a:cxn>
                <a:cxn ang="0">
                  <a:pos x="0" y="0"/>
                </a:cxn>
                <a:cxn ang="0">
                  <a:pos x="17" y="13"/>
                </a:cxn>
              </a:cxnLst>
              <a:rect l="0" t="0" r="r" b="b"/>
              <a:pathLst>
                <a:path w="17" h="41">
                  <a:moveTo>
                    <a:pt x="17" y="13"/>
                  </a:moveTo>
                  <a:lnTo>
                    <a:pt x="17" y="41"/>
                  </a:lnTo>
                  <a:lnTo>
                    <a:pt x="0" y="25"/>
                  </a:lnTo>
                  <a:lnTo>
                    <a:pt x="0" y="0"/>
                  </a:lnTo>
                  <a:lnTo>
                    <a:pt x="17" y="13"/>
                  </a:lnTo>
                  <a:close/>
                </a:path>
              </a:pathLst>
            </a:custGeom>
            <a:solidFill>
              <a:srgbClr val="400000"/>
            </a:solidFill>
            <a:ln w="9525">
              <a:noFill/>
              <a:round/>
              <a:headEnd/>
              <a:tailEnd/>
            </a:ln>
          </p:spPr>
          <p:txBody>
            <a:bodyPr>
              <a:prstTxWarp prst="textNoShape">
                <a:avLst/>
              </a:prstTxWarp>
            </a:bodyPr>
            <a:lstStyle/>
            <a:p>
              <a:endParaRPr lang="en-GB"/>
            </a:p>
          </p:txBody>
        </p:sp>
        <p:sp>
          <p:nvSpPr>
            <p:cNvPr id="188696" name="Freeform 280"/>
            <p:cNvSpPr>
              <a:spLocks/>
            </p:cNvSpPr>
            <p:nvPr/>
          </p:nvSpPr>
          <p:spPr bwMode="auto">
            <a:xfrm>
              <a:off x="2704" y="3332"/>
              <a:ext cx="12" cy="41"/>
            </a:xfrm>
            <a:custGeom>
              <a:avLst/>
              <a:gdLst/>
              <a:ahLst/>
              <a:cxnLst>
                <a:cxn ang="0">
                  <a:pos x="12" y="10"/>
                </a:cxn>
                <a:cxn ang="0">
                  <a:pos x="12" y="41"/>
                </a:cxn>
                <a:cxn ang="0">
                  <a:pos x="0" y="30"/>
                </a:cxn>
                <a:cxn ang="0">
                  <a:pos x="0" y="0"/>
                </a:cxn>
                <a:cxn ang="0">
                  <a:pos x="12" y="10"/>
                </a:cxn>
              </a:cxnLst>
              <a:rect l="0" t="0" r="r" b="b"/>
              <a:pathLst>
                <a:path w="12" h="41">
                  <a:moveTo>
                    <a:pt x="12" y="10"/>
                  </a:moveTo>
                  <a:lnTo>
                    <a:pt x="12" y="41"/>
                  </a:lnTo>
                  <a:lnTo>
                    <a:pt x="0" y="30"/>
                  </a:lnTo>
                  <a:lnTo>
                    <a:pt x="0" y="0"/>
                  </a:lnTo>
                  <a:lnTo>
                    <a:pt x="12" y="10"/>
                  </a:lnTo>
                  <a:close/>
                </a:path>
              </a:pathLst>
            </a:custGeom>
            <a:solidFill>
              <a:srgbClr val="800000"/>
            </a:solidFill>
            <a:ln w="9525">
              <a:noFill/>
              <a:round/>
              <a:headEnd/>
              <a:tailEnd/>
            </a:ln>
          </p:spPr>
          <p:txBody>
            <a:bodyPr>
              <a:prstTxWarp prst="textNoShape">
                <a:avLst/>
              </a:prstTxWarp>
            </a:bodyPr>
            <a:lstStyle/>
            <a:p>
              <a:endParaRPr lang="en-GB"/>
            </a:p>
          </p:txBody>
        </p:sp>
        <p:sp>
          <p:nvSpPr>
            <p:cNvPr id="188697" name="Freeform 281"/>
            <p:cNvSpPr>
              <a:spLocks/>
            </p:cNvSpPr>
            <p:nvPr/>
          </p:nvSpPr>
          <p:spPr bwMode="auto">
            <a:xfrm>
              <a:off x="2667" y="3300"/>
              <a:ext cx="35" cy="59"/>
            </a:xfrm>
            <a:custGeom>
              <a:avLst/>
              <a:gdLst/>
              <a:ahLst/>
              <a:cxnLst>
                <a:cxn ang="0">
                  <a:pos x="35" y="30"/>
                </a:cxn>
                <a:cxn ang="0">
                  <a:pos x="35" y="59"/>
                </a:cxn>
                <a:cxn ang="0">
                  <a:pos x="0" y="30"/>
                </a:cxn>
                <a:cxn ang="0">
                  <a:pos x="0" y="0"/>
                </a:cxn>
                <a:cxn ang="0">
                  <a:pos x="35" y="30"/>
                </a:cxn>
              </a:cxnLst>
              <a:rect l="0" t="0" r="r" b="b"/>
              <a:pathLst>
                <a:path w="35" h="59">
                  <a:moveTo>
                    <a:pt x="35" y="30"/>
                  </a:moveTo>
                  <a:lnTo>
                    <a:pt x="35" y="59"/>
                  </a:lnTo>
                  <a:lnTo>
                    <a:pt x="0" y="30"/>
                  </a:lnTo>
                  <a:lnTo>
                    <a:pt x="0" y="0"/>
                  </a:lnTo>
                  <a:lnTo>
                    <a:pt x="35" y="30"/>
                  </a:lnTo>
                  <a:close/>
                </a:path>
              </a:pathLst>
            </a:custGeom>
            <a:solidFill>
              <a:srgbClr val="800000"/>
            </a:solidFill>
            <a:ln w="9525">
              <a:noFill/>
              <a:round/>
              <a:headEnd/>
              <a:tailEnd/>
            </a:ln>
          </p:spPr>
          <p:txBody>
            <a:bodyPr>
              <a:prstTxWarp prst="textNoShape">
                <a:avLst/>
              </a:prstTxWarp>
            </a:bodyPr>
            <a:lstStyle/>
            <a:p>
              <a:endParaRPr lang="en-GB"/>
            </a:p>
          </p:txBody>
        </p:sp>
        <p:sp>
          <p:nvSpPr>
            <p:cNvPr id="188698" name="Freeform 282"/>
            <p:cNvSpPr>
              <a:spLocks/>
            </p:cNvSpPr>
            <p:nvPr/>
          </p:nvSpPr>
          <p:spPr bwMode="auto">
            <a:xfrm>
              <a:off x="2631" y="3269"/>
              <a:ext cx="35" cy="59"/>
            </a:xfrm>
            <a:custGeom>
              <a:avLst/>
              <a:gdLst/>
              <a:ahLst/>
              <a:cxnLst>
                <a:cxn ang="0">
                  <a:pos x="35" y="30"/>
                </a:cxn>
                <a:cxn ang="0">
                  <a:pos x="35" y="59"/>
                </a:cxn>
                <a:cxn ang="0">
                  <a:pos x="0" y="28"/>
                </a:cxn>
                <a:cxn ang="0">
                  <a:pos x="0" y="0"/>
                </a:cxn>
                <a:cxn ang="0">
                  <a:pos x="35" y="30"/>
                </a:cxn>
              </a:cxnLst>
              <a:rect l="0" t="0" r="r" b="b"/>
              <a:pathLst>
                <a:path w="35" h="59">
                  <a:moveTo>
                    <a:pt x="35" y="30"/>
                  </a:moveTo>
                  <a:lnTo>
                    <a:pt x="35" y="59"/>
                  </a:lnTo>
                  <a:lnTo>
                    <a:pt x="0" y="28"/>
                  </a:lnTo>
                  <a:lnTo>
                    <a:pt x="0" y="0"/>
                  </a:lnTo>
                  <a:lnTo>
                    <a:pt x="35" y="30"/>
                  </a:lnTo>
                  <a:close/>
                </a:path>
              </a:pathLst>
            </a:custGeom>
            <a:solidFill>
              <a:srgbClr val="800000"/>
            </a:solidFill>
            <a:ln w="9525">
              <a:noFill/>
              <a:round/>
              <a:headEnd/>
              <a:tailEnd/>
            </a:ln>
          </p:spPr>
          <p:txBody>
            <a:bodyPr>
              <a:prstTxWarp prst="textNoShape">
                <a:avLst/>
              </a:prstTxWarp>
            </a:bodyPr>
            <a:lstStyle/>
            <a:p>
              <a:endParaRPr lang="en-GB"/>
            </a:p>
          </p:txBody>
        </p:sp>
        <p:sp>
          <p:nvSpPr>
            <p:cNvPr id="188699" name="Freeform 283"/>
            <p:cNvSpPr>
              <a:spLocks/>
            </p:cNvSpPr>
            <p:nvPr/>
          </p:nvSpPr>
          <p:spPr bwMode="auto">
            <a:xfrm>
              <a:off x="2594" y="3237"/>
              <a:ext cx="34" cy="59"/>
            </a:xfrm>
            <a:custGeom>
              <a:avLst/>
              <a:gdLst/>
              <a:ahLst/>
              <a:cxnLst>
                <a:cxn ang="0">
                  <a:pos x="34" y="31"/>
                </a:cxn>
                <a:cxn ang="0">
                  <a:pos x="34" y="59"/>
                </a:cxn>
                <a:cxn ang="0">
                  <a:pos x="0" y="28"/>
                </a:cxn>
                <a:cxn ang="0">
                  <a:pos x="0" y="0"/>
                </a:cxn>
                <a:cxn ang="0">
                  <a:pos x="34" y="31"/>
                </a:cxn>
              </a:cxnLst>
              <a:rect l="0" t="0" r="r" b="b"/>
              <a:pathLst>
                <a:path w="34" h="59">
                  <a:moveTo>
                    <a:pt x="34" y="31"/>
                  </a:moveTo>
                  <a:lnTo>
                    <a:pt x="34" y="59"/>
                  </a:lnTo>
                  <a:lnTo>
                    <a:pt x="0" y="28"/>
                  </a:lnTo>
                  <a:lnTo>
                    <a:pt x="0" y="0"/>
                  </a:lnTo>
                  <a:lnTo>
                    <a:pt x="34" y="31"/>
                  </a:lnTo>
                  <a:close/>
                </a:path>
              </a:pathLst>
            </a:custGeom>
            <a:solidFill>
              <a:srgbClr val="800000"/>
            </a:solidFill>
            <a:ln w="9525">
              <a:noFill/>
              <a:round/>
              <a:headEnd/>
              <a:tailEnd/>
            </a:ln>
          </p:spPr>
          <p:txBody>
            <a:bodyPr>
              <a:prstTxWarp prst="textNoShape">
                <a:avLst/>
              </a:prstTxWarp>
            </a:bodyPr>
            <a:lstStyle/>
            <a:p>
              <a:endParaRPr lang="en-GB"/>
            </a:p>
          </p:txBody>
        </p:sp>
        <p:sp>
          <p:nvSpPr>
            <p:cNvPr id="188700" name="Freeform 284"/>
            <p:cNvSpPr>
              <a:spLocks/>
            </p:cNvSpPr>
            <p:nvPr/>
          </p:nvSpPr>
          <p:spPr bwMode="auto">
            <a:xfrm>
              <a:off x="2575" y="3222"/>
              <a:ext cx="17" cy="42"/>
            </a:xfrm>
            <a:custGeom>
              <a:avLst/>
              <a:gdLst/>
              <a:ahLst/>
              <a:cxnLst>
                <a:cxn ang="0">
                  <a:pos x="17" y="14"/>
                </a:cxn>
                <a:cxn ang="0">
                  <a:pos x="17" y="42"/>
                </a:cxn>
                <a:cxn ang="0">
                  <a:pos x="0" y="27"/>
                </a:cxn>
                <a:cxn ang="0">
                  <a:pos x="0" y="0"/>
                </a:cxn>
                <a:cxn ang="0">
                  <a:pos x="17" y="14"/>
                </a:cxn>
              </a:cxnLst>
              <a:rect l="0" t="0" r="r" b="b"/>
              <a:pathLst>
                <a:path w="17" h="42">
                  <a:moveTo>
                    <a:pt x="17" y="14"/>
                  </a:moveTo>
                  <a:lnTo>
                    <a:pt x="17" y="42"/>
                  </a:lnTo>
                  <a:lnTo>
                    <a:pt x="0" y="27"/>
                  </a:lnTo>
                  <a:lnTo>
                    <a:pt x="0" y="0"/>
                  </a:lnTo>
                  <a:lnTo>
                    <a:pt x="17" y="14"/>
                  </a:lnTo>
                  <a:close/>
                </a:path>
              </a:pathLst>
            </a:custGeom>
            <a:solidFill>
              <a:srgbClr val="600000"/>
            </a:solidFill>
            <a:ln w="9525">
              <a:noFill/>
              <a:round/>
              <a:headEnd/>
              <a:tailEnd/>
            </a:ln>
          </p:spPr>
          <p:txBody>
            <a:bodyPr>
              <a:prstTxWarp prst="textNoShape">
                <a:avLst/>
              </a:prstTxWarp>
            </a:bodyPr>
            <a:lstStyle/>
            <a:p>
              <a:endParaRPr lang="en-GB"/>
            </a:p>
          </p:txBody>
        </p:sp>
        <p:sp>
          <p:nvSpPr>
            <p:cNvPr id="188701" name="Freeform 285"/>
            <p:cNvSpPr>
              <a:spLocks/>
            </p:cNvSpPr>
            <p:nvPr/>
          </p:nvSpPr>
          <p:spPr bwMode="auto">
            <a:xfrm>
              <a:off x="2704" y="3408"/>
              <a:ext cx="11" cy="38"/>
            </a:xfrm>
            <a:custGeom>
              <a:avLst/>
              <a:gdLst/>
              <a:ahLst/>
              <a:cxnLst>
                <a:cxn ang="0">
                  <a:pos x="11" y="8"/>
                </a:cxn>
                <a:cxn ang="0">
                  <a:pos x="11" y="38"/>
                </a:cxn>
                <a:cxn ang="0">
                  <a:pos x="0" y="27"/>
                </a:cxn>
                <a:cxn ang="0">
                  <a:pos x="0" y="0"/>
                </a:cxn>
                <a:cxn ang="0">
                  <a:pos x="11" y="8"/>
                </a:cxn>
              </a:cxnLst>
              <a:rect l="0" t="0" r="r" b="b"/>
              <a:pathLst>
                <a:path w="11" h="38">
                  <a:moveTo>
                    <a:pt x="11" y="8"/>
                  </a:moveTo>
                  <a:lnTo>
                    <a:pt x="11" y="38"/>
                  </a:lnTo>
                  <a:lnTo>
                    <a:pt x="0" y="27"/>
                  </a:lnTo>
                  <a:lnTo>
                    <a:pt x="0" y="0"/>
                  </a:lnTo>
                  <a:lnTo>
                    <a:pt x="11" y="8"/>
                  </a:lnTo>
                  <a:close/>
                </a:path>
              </a:pathLst>
            </a:custGeom>
            <a:solidFill>
              <a:srgbClr val="800000"/>
            </a:solidFill>
            <a:ln w="9525">
              <a:noFill/>
              <a:round/>
              <a:headEnd/>
              <a:tailEnd/>
            </a:ln>
          </p:spPr>
          <p:txBody>
            <a:bodyPr>
              <a:prstTxWarp prst="textNoShape">
                <a:avLst/>
              </a:prstTxWarp>
            </a:bodyPr>
            <a:lstStyle/>
            <a:p>
              <a:endParaRPr lang="en-GB"/>
            </a:p>
          </p:txBody>
        </p:sp>
        <p:sp>
          <p:nvSpPr>
            <p:cNvPr id="188702" name="Freeform 286"/>
            <p:cNvSpPr>
              <a:spLocks/>
            </p:cNvSpPr>
            <p:nvPr/>
          </p:nvSpPr>
          <p:spPr bwMode="auto">
            <a:xfrm>
              <a:off x="2667" y="3372"/>
              <a:ext cx="35" cy="63"/>
            </a:xfrm>
            <a:custGeom>
              <a:avLst/>
              <a:gdLst/>
              <a:ahLst/>
              <a:cxnLst>
                <a:cxn ang="0">
                  <a:pos x="35" y="32"/>
                </a:cxn>
                <a:cxn ang="0">
                  <a:pos x="35" y="63"/>
                </a:cxn>
                <a:cxn ang="0">
                  <a:pos x="0" y="29"/>
                </a:cxn>
                <a:cxn ang="0">
                  <a:pos x="0" y="0"/>
                </a:cxn>
                <a:cxn ang="0">
                  <a:pos x="35" y="32"/>
                </a:cxn>
              </a:cxnLst>
              <a:rect l="0" t="0" r="r" b="b"/>
              <a:pathLst>
                <a:path w="35" h="63">
                  <a:moveTo>
                    <a:pt x="35" y="32"/>
                  </a:moveTo>
                  <a:lnTo>
                    <a:pt x="35" y="63"/>
                  </a:lnTo>
                  <a:lnTo>
                    <a:pt x="0" y="29"/>
                  </a:lnTo>
                  <a:lnTo>
                    <a:pt x="0" y="0"/>
                  </a:lnTo>
                  <a:lnTo>
                    <a:pt x="35" y="32"/>
                  </a:lnTo>
                  <a:close/>
                </a:path>
              </a:pathLst>
            </a:custGeom>
            <a:solidFill>
              <a:srgbClr val="800000"/>
            </a:solidFill>
            <a:ln w="9525">
              <a:noFill/>
              <a:round/>
              <a:headEnd/>
              <a:tailEnd/>
            </a:ln>
          </p:spPr>
          <p:txBody>
            <a:bodyPr>
              <a:prstTxWarp prst="textNoShape">
                <a:avLst/>
              </a:prstTxWarp>
            </a:bodyPr>
            <a:lstStyle/>
            <a:p>
              <a:endParaRPr lang="en-GB"/>
            </a:p>
          </p:txBody>
        </p:sp>
        <p:sp>
          <p:nvSpPr>
            <p:cNvPr id="188703" name="Freeform 287"/>
            <p:cNvSpPr>
              <a:spLocks/>
            </p:cNvSpPr>
            <p:nvPr/>
          </p:nvSpPr>
          <p:spPr bwMode="auto">
            <a:xfrm>
              <a:off x="2631" y="3338"/>
              <a:ext cx="35" cy="60"/>
            </a:xfrm>
            <a:custGeom>
              <a:avLst/>
              <a:gdLst/>
              <a:ahLst/>
              <a:cxnLst>
                <a:cxn ang="0">
                  <a:pos x="35" y="32"/>
                </a:cxn>
                <a:cxn ang="0">
                  <a:pos x="35" y="60"/>
                </a:cxn>
                <a:cxn ang="0">
                  <a:pos x="0" y="28"/>
                </a:cxn>
                <a:cxn ang="0">
                  <a:pos x="0" y="0"/>
                </a:cxn>
                <a:cxn ang="0">
                  <a:pos x="35" y="32"/>
                </a:cxn>
              </a:cxnLst>
              <a:rect l="0" t="0" r="r" b="b"/>
              <a:pathLst>
                <a:path w="35" h="60">
                  <a:moveTo>
                    <a:pt x="35" y="32"/>
                  </a:moveTo>
                  <a:lnTo>
                    <a:pt x="35" y="60"/>
                  </a:lnTo>
                  <a:lnTo>
                    <a:pt x="0" y="28"/>
                  </a:lnTo>
                  <a:lnTo>
                    <a:pt x="0" y="0"/>
                  </a:lnTo>
                  <a:lnTo>
                    <a:pt x="35" y="32"/>
                  </a:lnTo>
                  <a:close/>
                </a:path>
              </a:pathLst>
            </a:custGeom>
            <a:solidFill>
              <a:srgbClr val="800000"/>
            </a:solidFill>
            <a:ln w="9525">
              <a:noFill/>
              <a:round/>
              <a:headEnd/>
              <a:tailEnd/>
            </a:ln>
          </p:spPr>
          <p:txBody>
            <a:bodyPr>
              <a:prstTxWarp prst="textNoShape">
                <a:avLst/>
              </a:prstTxWarp>
            </a:bodyPr>
            <a:lstStyle/>
            <a:p>
              <a:endParaRPr lang="en-GB"/>
            </a:p>
          </p:txBody>
        </p:sp>
        <p:sp>
          <p:nvSpPr>
            <p:cNvPr id="188704" name="Freeform 288"/>
            <p:cNvSpPr>
              <a:spLocks/>
            </p:cNvSpPr>
            <p:nvPr/>
          </p:nvSpPr>
          <p:spPr bwMode="auto">
            <a:xfrm>
              <a:off x="2593" y="3302"/>
              <a:ext cx="35" cy="61"/>
            </a:xfrm>
            <a:custGeom>
              <a:avLst/>
              <a:gdLst/>
              <a:ahLst/>
              <a:cxnLst>
                <a:cxn ang="0">
                  <a:pos x="35" y="35"/>
                </a:cxn>
                <a:cxn ang="0">
                  <a:pos x="35" y="61"/>
                </a:cxn>
                <a:cxn ang="0">
                  <a:pos x="0" y="29"/>
                </a:cxn>
                <a:cxn ang="0">
                  <a:pos x="0" y="0"/>
                </a:cxn>
                <a:cxn ang="0">
                  <a:pos x="35" y="35"/>
                </a:cxn>
              </a:cxnLst>
              <a:rect l="0" t="0" r="r" b="b"/>
              <a:pathLst>
                <a:path w="35" h="61">
                  <a:moveTo>
                    <a:pt x="35" y="35"/>
                  </a:moveTo>
                  <a:lnTo>
                    <a:pt x="35" y="61"/>
                  </a:lnTo>
                  <a:lnTo>
                    <a:pt x="0" y="29"/>
                  </a:lnTo>
                  <a:lnTo>
                    <a:pt x="0" y="0"/>
                  </a:lnTo>
                  <a:lnTo>
                    <a:pt x="35" y="35"/>
                  </a:lnTo>
                  <a:close/>
                </a:path>
              </a:pathLst>
            </a:custGeom>
            <a:solidFill>
              <a:srgbClr val="800000"/>
            </a:solidFill>
            <a:ln w="9525">
              <a:noFill/>
              <a:round/>
              <a:headEnd/>
              <a:tailEnd/>
            </a:ln>
          </p:spPr>
          <p:txBody>
            <a:bodyPr>
              <a:prstTxWarp prst="textNoShape">
                <a:avLst/>
              </a:prstTxWarp>
            </a:bodyPr>
            <a:lstStyle/>
            <a:p>
              <a:endParaRPr lang="en-GB"/>
            </a:p>
          </p:txBody>
        </p:sp>
        <p:sp>
          <p:nvSpPr>
            <p:cNvPr id="188705" name="Freeform 289"/>
            <p:cNvSpPr>
              <a:spLocks/>
            </p:cNvSpPr>
            <p:nvPr/>
          </p:nvSpPr>
          <p:spPr bwMode="auto">
            <a:xfrm>
              <a:off x="2575" y="3286"/>
              <a:ext cx="17" cy="42"/>
            </a:xfrm>
            <a:custGeom>
              <a:avLst/>
              <a:gdLst/>
              <a:ahLst/>
              <a:cxnLst>
                <a:cxn ang="0">
                  <a:pos x="17" y="14"/>
                </a:cxn>
                <a:cxn ang="0">
                  <a:pos x="17" y="42"/>
                </a:cxn>
                <a:cxn ang="0">
                  <a:pos x="0" y="26"/>
                </a:cxn>
                <a:cxn ang="0">
                  <a:pos x="0" y="0"/>
                </a:cxn>
                <a:cxn ang="0">
                  <a:pos x="17" y="14"/>
                </a:cxn>
              </a:cxnLst>
              <a:rect l="0" t="0" r="r" b="b"/>
              <a:pathLst>
                <a:path w="17" h="42">
                  <a:moveTo>
                    <a:pt x="17" y="14"/>
                  </a:moveTo>
                  <a:lnTo>
                    <a:pt x="17" y="42"/>
                  </a:lnTo>
                  <a:lnTo>
                    <a:pt x="0" y="26"/>
                  </a:lnTo>
                  <a:lnTo>
                    <a:pt x="0" y="0"/>
                  </a:lnTo>
                  <a:lnTo>
                    <a:pt x="17" y="14"/>
                  </a:lnTo>
                  <a:close/>
                </a:path>
              </a:pathLst>
            </a:custGeom>
            <a:solidFill>
              <a:srgbClr val="800000"/>
            </a:solidFill>
            <a:ln w="9525">
              <a:noFill/>
              <a:round/>
              <a:headEnd/>
              <a:tailEnd/>
            </a:ln>
          </p:spPr>
          <p:txBody>
            <a:bodyPr>
              <a:prstTxWarp prst="textNoShape">
                <a:avLst/>
              </a:prstTxWarp>
            </a:bodyPr>
            <a:lstStyle/>
            <a:p>
              <a:endParaRPr lang="en-GB"/>
            </a:p>
          </p:txBody>
        </p:sp>
        <p:sp>
          <p:nvSpPr>
            <p:cNvPr id="188706" name="Freeform 290"/>
            <p:cNvSpPr>
              <a:spLocks/>
            </p:cNvSpPr>
            <p:nvPr/>
          </p:nvSpPr>
          <p:spPr bwMode="auto">
            <a:xfrm>
              <a:off x="2704" y="3479"/>
              <a:ext cx="11" cy="44"/>
            </a:xfrm>
            <a:custGeom>
              <a:avLst/>
              <a:gdLst/>
              <a:ahLst/>
              <a:cxnLst>
                <a:cxn ang="0">
                  <a:pos x="11" y="13"/>
                </a:cxn>
                <a:cxn ang="0">
                  <a:pos x="11" y="44"/>
                </a:cxn>
                <a:cxn ang="0">
                  <a:pos x="0" y="32"/>
                </a:cxn>
                <a:cxn ang="0">
                  <a:pos x="0" y="0"/>
                </a:cxn>
                <a:cxn ang="0">
                  <a:pos x="11" y="13"/>
                </a:cxn>
              </a:cxnLst>
              <a:rect l="0" t="0" r="r" b="b"/>
              <a:pathLst>
                <a:path w="11" h="44">
                  <a:moveTo>
                    <a:pt x="11" y="13"/>
                  </a:moveTo>
                  <a:lnTo>
                    <a:pt x="11" y="44"/>
                  </a:lnTo>
                  <a:lnTo>
                    <a:pt x="0" y="32"/>
                  </a:lnTo>
                  <a:lnTo>
                    <a:pt x="0" y="0"/>
                  </a:lnTo>
                  <a:lnTo>
                    <a:pt x="11" y="13"/>
                  </a:lnTo>
                  <a:close/>
                </a:path>
              </a:pathLst>
            </a:custGeom>
            <a:solidFill>
              <a:srgbClr val="800000"/>
            </a:solidFill>
            <a:ln w="9525">
              <a:noFill/>
              <a:round/>
              <a:headEnd/>
              <a:tailEnd/>
            </a:ln>
          </p:spPr>
          <p:txBody>
            <a:bodyPr>
              <a:prstTxWarp prst="textNoShape">
                <a:avLst/>
              </a:prstTxWarp>
            </a:bodyPr>
            <a:lstStyle/>
            <a:p>
              <a:endParaRPr lang="en-GB"/>
            </a:p>
          </p:txBody>
        </p:sp>
        <p:sp>
          <p:nvSpPr>
            <p:cNvPr id="188707" name="Freeform 291"/>
            <p:cNvSpPr>
              <a:spLocks/>
            </p:cNvSpPr>
            <p:nvPr/>
          </p:nvSpPr>
          <p:spPr bwMode="auto">
            <a:xfrm>
              <a:off x="2667" y="3443"/>
              <a:ext cx="35" cy="65"/>
            </a:xfrm>
            <a:custGeom>
              <a:avLst/>
              <a:gdLst/>
              <a:ahLst/>
              <a:cxnLst>
                <a:cxn ang="0">
                  <a:pos x="35" y="35"/>
                </a:cxn>
                <a:cxn ang="0">
                  <a:pos x="35" y="65"/>
                </a:cxn>
                <a:cxn ang="0">
                  <a:pos x="0" y="29"/>
                </a:cxn>
                <a:cxn ang="0">
                  <a:pos x="0" y="0"/>
                </a:cxn>
                <a:cxn ang="0">
                  <a:pos x="35" y="35"/>
                </a:cxn>
              </a:cxnLst>
              <a:rect l="0" t="0" r="r" b="b"/>
              <a:pathLst>
                <a:path w="35" h="65">
                  <a:moveTo>
                    <a:pt x="35" y="35"/>
                  </a:moveTo>
                  <a:lnTo>
                    <a:pt x="35" y="65"/>
                  </a:lnTo>
                  <a:lnTo>
                    <a:pt x="0" y="29"/>
                  </a:lnTo>
                  <a:lnTo>
                    <a:pt x="0" y="0"/>
                  </a:lnTo>
                  <a:lnTo>
                    <a:pt x="35" y="35"/>
                  </a:lnTo>
                  <a:close/>
                </a:path>
              </a:pathLst>
            </a:custGeom>
            <a:solidFill>
              <a:srgbClr val="800000"/>
            </a:solidFill>
            <a:ln w="9525">
              <a:noFill/>
              <a:round/>
              <a:headEnd/>
              <a:tailEnd/>
            </a:ln>
          </p:spPr>
          <p:txBody>
            <a:bodyPr>
              <a:prstTxWarp prst="textNoShape">
                <a:avLst/>
              </a:prstTxWarp>
            </a:bodyPr>
            <a:lstStyle/>
            <a:p>
              <a:endParaRPr lang="en-GB"/>
            </a:p>
          </p:txBody>
        </p:sp>
        <p:sp>
          <p:nvSpPr>
            <p:cNvPr id="188708" name="Freeform 292"/>
            <p:cNvSpPr>
              <a:spLocks/>
            </p:cNvSpPr>
            <p:nvPr/>
          </p:nvSpPr>
          <p:spPr bwMode="auto">
            <a:xfrm>
              <a:off x="2631" y="3405"/>
              <a:ext cx="35" cy="65"/>
            </a:xfrm>
            <a:custGeom>
              <a:avLst/>
              <a:gdLst/>
              <a:ahLst/>
              <a:cxnLst>
                <a:cxn ang="0">
                  <a:pos x="35" y="37"/>
                </a:cxn>
                <a:cxn ang="0">
                  <a:pos x="35" y="65"/>
                </a:cxn>
                <a:cxn ang="0">
                  <a:pos x="0" y="30"/>
                </a:cxn>
                <a:cxn ang="0">
                  <a:pos x="0" y="0"/>
                </a:cxn>
                <a:cxn ang="0">
                  <a:pos x="35" y="37"/>
                </a:cxn>
              </a:cxnLst>
              <a:rect l="0" t="0" r="r" b="b"/>
              <a:pathLst>
                <a:path w="35" h="65">
                  <a:moveTo>
                    <a:pt x="35" y="37"/>
                  </a:moveTo>
                  <a:lnTo>
                    <a:pt x="35" y="65"/>
                  </a:lnTo>
                  <a:lnTo>
                    <a:pt x="0" y="30"/>
                  </a:lnTo>
                  <a:lnTo>
                    <a:pt x="0" y="0"/>
                  </a:lnTo>
                  <a:lnTo>
                    <a:pt x="35" y="37"/>
                  </a:lnTo>
                  <a:close/>
                </a:path>
              </a:pathLst>
            </a:custGeom>
            <a:solidFill>
              <a:srgbClr val="800000"/>
            </a:solidFill>
            <a:ln w="9525">
              <a:noFill/>
              <a:round/>
              <a:headEnd/>
              <a:tailEnd/>
            </a:ln>
          </p:spPr>
          <p:txBody>
            <a:bodyPr>
              <a:prstTxWarp prst="textNoShape">
                <a:avLst/>
              </a:prstTxWarp>
            </a:bodyPr>
            <a:lstStyle/>
            <a:p>
              <a:endParaRPr lang="en-GB"/>
            </a:p>
          </p:txBody>
        </p:sp>
        <p:sp>
          <p:nvSpPr>
            <p:cNvPr id="188709" name="Freeform 293"/>
            <p:cNvSpPr>
              <a:spLocks/>
            </p:cNvSpPr>
            <p:nvPr/>
          </p:nvSpPr>
          <p:spPr bwMode="auto">
            <a:xfrm>
              <a:off x="2594" y="3369"/>
              <a:ext cx="34" cy="63"/>
            </a:xfrm>
            <a:custGeom>
              <a:avLst/>
              <a:gdLst/>
              <a:ahLst/>
              <a:cxnLst>
                <a:cxn ang="0">
                  <a:pos x="34" y="35"/>
                </a:cxn>
                <a:cxn ang="0">
                  <a:pos x="34" y="63"/>
                </a:cxn>
                <a:cxn ang="0">
                  <a:pos x="0" y="28"/>
                </a:cxn>
                <a:cxn ang="0">
                  <a:pos x="0" y="0"/>
                </a:cxn>
                <a:cxn ang="0">
                  <a:pos x="34" y="35"/>
                </a:cxn>
              </a:cxnLst>
              <a:rect l="0" t="0" r="r" b="b"/>
              <a:pathLst>
                <a:path w="34" h="63">
                  <a:moveTo>
                    <a:pt x="34" y="35"/>
                  </a:moveTo>
                  <a:lnTo>
                    <a:pt x="34" y="63"/>
                  </a:lnTo>
                  <a:lnTo>
                    <a:pt x="0" y="28"/>
                  </a:lnTo>
                  <a:lnTo>
                    <a:pt x="0" y="0"/>
                  </a:lnTo>
                  <a:lnTo>
                    <a:pt x="34" y="35"/>
                  </a:lnTo>
                  <a:close/>
                </a:path>
              </a:pathLst>
            </a:custGeom>
            <a:solidFill>
              <a:srgbClr val="200000"/>
            </a:solidFill>
            <a:ln w="9525">
              <a:noFill/>
              <a:round/>
              <a:headEnd/>
              <a:tailEnd/>
            </a:ln>
          </p:spPr>
          <p:txBody>
            <a:bodyPr>
              <a:prstTxWarp prst="textNoShape">
                <a:avLst/>
              </a:prstTxWarp>
            </a:bodyPr>
            <a:lstStyle/>
            <a:p>
              <a:endParaRPr lang="en-GB"/>
            </a:p>
          </p:txBody>
        </p:sp>
        <p:sp>
          <p:nvSpPr>
            <p:cNvPr id="188710" name="Freeform 294"/>
            <p:cNvSpPr>
              <a:spLocks/>
            </p:cNvSpPr>
            <p:nvPr/>
          </p:nvSpPr>
          <p:spPr bwMode="auto">
            <a:xfrm>
              <a:off x="2575" y="3352"/>
              <a:ext cx="17" cy="44"/>
            </a:xfrm>
            <a:custGeom>
              <a:avLst/>
              <a:gdLst/>
              <a:ahLst/>
              <a:cxnLst>
                <a:cxn ang="0">
                  <a:pos x="17" y="16"/>
                </a:cxn>
                <a:cxn ang="0">
                  <a:pos x="17" y="44"/>
                </a:cxn>
                <a:cxn ang="0">
                  <a:pos x="0" y="24"/>
                </a:cxn>
                <a:cxn ang="0">
                  <a:pos x="0" y="0"/>
                </a:cxn>
                <a:cxn ang="0">
                  <a:pos x="17" y="16"/>
                </a:cxn>
              </a:cxnLst>
              <a:rect l="0" t="0" r="r" b="b"/>
              <a:pathLst>
                <a:path w="17" h="44">
                  <a:moveTo>
                    <a:pt x="17" y="16"/>
                  </a:moveTo>
                  <a:lnTo>
                    <a:pt x="17" y="44"/>
                  </a:lnTo>
                  <a:lnTo>
                    <a:pt x="0" y="24"/>
                  </a:lnTo>
                  <a:lnTo>
                    <a:pt x="0" y="0"/>
                  </a:lnTo>
                  <a:lnTo>
                    <a:pt x="17" y="16"/>
                  </a:lnTo>
                  <a:close/>
                </a:path>
              </a:pathLst>
            </a:custGeom>
            <a:solidFill>
              <a:srgbClr val="800000"/>
            </a:solidFill>
            <a:ln w="9525">
              <a:noFill/>
              <a:round/>
              <a:headEnd/>
              <a:tailEnd/>
            </a:ln>
          </p:spPr>
          <p:txBody>
            <a:bodyPr>
              <a:prstTxWarp prst="textNoShape">
                <a:avLst/>
              </a:prstTxWarp>
            </a:bodyPr>
            <a:lstStyle/>
            <a:p>
              <a:endParaRPr lang="en-GB"/>
            </a:p>
          </p:txBody>
        </p:sp>
        <p:sp>
          <p:nvSpPr>
            <p:cNvPr id="188711" name="Freeform 295"/>
            <p:cNvSpPr>
              <a:spLocks/>
            </p:cNvSpPr>
            <p:nvPr/>
          </p:nvSpPr>
          <p:spPr bwMode="auto">
            <a:xfrm>
              <a:off x="2575" y="3383"/>
              <a:ext cx="29" cy="55"/>
            </a:xfrm>
            <a:custGeom>
              <a:avLst/>
              <a:gdLst/>
              <a:ahLst/>
              <a:cxnLst>
                <a:cxn ang="0">
                  <a:pos x="29" y="30"/>
                </a:cxn>
                <a:cxn ang="0">
                  <a:pos x="29" y="55"/>
                </a:cxn>
                <a:cxn ang="0">
                  <a:pos x="0" y="27"/>
                </a:cxn>
                <a:cxn ang="0">
                  <a:pos x="0" y="0"/>
                </a:cxn>
                <a:cxn ang="0">
                  <a:pos x="29" y="30"/>
                </a:cxn>
              </a:cxnLst>
              <a:rect l="0" t="0" r="r" b="b"/>
              <a:pathLst>
                <a:path w="29" h="55">
                  <a:moveTo>
                    <a:pt x="29" y="30"/>
                  </a:moveTo>
                  <a:lnTo>
                    <a:pt x="29" y="55"/>
                  </a:lnTo>
                  <a:lnTo>
                    <a:pt x="0" y="27"/>
                  </a:lnTo>
                  <a:lnTo>
                    <a:pt x="0" y="0"/>
                  </a:lnTo>
                  <a:lnTo>
                    <a:pt x="29" y="30"/>
                  </a:lnTo>
                  <a:close/>
                </a:path>
              </a:pathLst>
            </a:custGeom>
            <a:solidFill>
              <a:srgbClr val="800000"/>
            </a:solidFill>
            <a:ln w="9525">
              <a:noFill/>
              <a:round/>
              <a:headEnd/>
              <a:tailEnd/>
            </a:ln>
          </p:spPr>
          <p:txBody>
            <a:bodyPr>
              <a:prstTxWarp prst="textNoShape">
                <a:avLst/>
              </a:prstTxWarp>
            </a:bodyPr>
            <a:lstStyle/>
            <a:p>
              <a:endParaRPr lang="en-GB"/>
            </a:p>
          </p:txBody>
        </p:sp>
        <p:sp>
          <p:nvSpPr>
            <p:cNvPr id="188712" name="Freeform 296"/>
            <p:cNvSpPr>
              <a:spLocks/>
            </p:cNvSpPr>
            <p:nvPr/>
          </p:nvSpPr>
          <p:spPr bwMode="auto">
            <a:xfrm>
              <a:off x="2676" y="3486"/>
              <a:ext cx="39" cy="71"/>
            </a:xfrm>
            <a:custGeom>
              <a:avLst/>
              <a:gdLst/>
              <a:ahLst/>
              <a:cxnLst>
                <a:cxn ang="0">
                  <a:pos x="39" y="43"/>
                </a:cxn>
                <a:cxn ang="0">
                  <a:pos x="39" y="71"/>
                </a:cxn>
                <a:cxn ang="0">
                  <a:pos x="0" y="30"/>
                </a:cxn>
                <a:cxn ang="0">
                  <a:pos x="0" y="0"/>
                </a:cxn>
                <a:cxn ang="0">
                  <a:pos x="39" y="43"/>
                </a:cxn>
              </a:cxnLst>
              <a:rect l="0" t="0" r="r" b="b"/>
              <a:pathLst>
                <a:path w="39" h="71">
                  <a:moveTo>
                    <a:pt x="39" y="43"/>
                  </a:moveTo>
                  <a:lnTo>
                    <a:pt x="39" y="71"/>
                  </a:lnTo>
                  <a:lnTo>
                    <a:pt x="0" y="30"/>
                  </a:lnTo>
                  <a:lnTo>
                    <a:pt x="0" y="0"/>
                  </a:lnTo>
                  <a:lnTo>
                    <a:pt x="39" y="43"/>
                  </a:lnTo>
                  <a:close/>
                </a:path>
              </a:pathLst>
            </a:custGeom>
            <a:solidFill>
              <a:srgbClr val="800000"/>
            </a:solidFill>
            <a:ln w="9525">
              <a:noFill/>
              <a:round/>
              <a:headEnd/>
              <a:tailEnd/>
            </a:ln>
          </p:spPr>
          <p:txBody>
            <a:bodyPr>
              <a:prstTxWarp prst="textNoShape">
                <a:avLst/>
              </a:prstTxWarp>
            </a:bodyPr>
            <a:lstStyle/>
            <a:p>
              <a:endParaRPr lang="en-GB"/>
            </a:p>
          </p:txBody>
        </p:sp>
        <p:sp>
          <p:nvSpPr>
            <p:cNvPr id="188713" name="Freeform 297"/>
            <p:cNvSpPr>
              <a:spLocks/>
            </p:cNvSpPr>
            <p:nvPr/>
          </p:nvSpPr>
          <p:spPr bwMode="auto">
            <a:xfrm>
              <a:off x="2642" y="3451"/>
              <a:ext cx="32" cy="64"/>
            </a:xfrm>
            <a:custGeom>
              <a:avLst/>
              <a:gdLst/>
              <a:ahLst/>
              <a:cxnLst>
                <a:cxn ang="0">
                  <a:pos x="32" y="34"/>
                </a:cxn>
                <a:cxn ang="0">
                  <a:pos x="32" y="64"/>
                </a:cxn>
                <a:cxn ang="0">
                  <a:pos x="0" y="29"/>
                </a:cxn>
                <a:cxn ang="0">
                  <a:pos x="0" y="0"/>
                </a:cxn>
                <a:cxn ang="0">
                  <a:pos x="32" y="34"/>
                </a:cxn>
              </a:cxnLst>
              <a:rect l="0" t="0" r="r" b="b"/>
              <a:pathLst>
                <a:path w="32" h="64">
                  <a:moveTo>
                    <a:pt x="32" y="34"/>
                  </a:moveTo>
                  <a:lnTo>
                    <a:pt x="32" y="64"/>
                  </a:lnTo>
                  <a:lnTo>
                    <a:pt x="0" y="29"/>
                  </a:lnTo>
                  <a:lnTo>
                    <a:pt x="0" y="0"/>
                  </a:lnTo>
                  <a:lnTo>
                    <a:pt x="32" y="34"/>
                  </a:lnTo>
                  <a:close/>
                </a:path>
              </a:pathLst>
            </a:custGeom>
            <a:solidFill>
              <a:srgbClr val="800000"/>
            </a:solidFill>
            <a:ln w="9525">
              <a:noFill/>
              <a:round/>
              <a:headEnd/>
              <a:tailEnd/>
            </a:ln>
          </p:spPr>
          <p:txBody>
            <a:bodyPr>
              <a:prstTxWarp prst="textNoShape">
                <a:avLst/>
              </a:prstTxWarp>
            </a:bodyPr>
            <a:lstStyle/>
            <a:p>
              <a:endParaRPr lang="en-GB"/>
            </a:p>
          </p:txBody>
        </p:sp>
        <p:sp>
          <p:nvSpPr>
            <p:cNvPr id="188714" name="Freeform 298"/>
            <p:cNvSpPr>
              <a:spLocks/>
            </p:cNvSpPr>
            <p:nvPr/>
          </p:nvSpPr>
          <p:spPr bwMode="auto">
            <a:xfrm>
              <a:off x="2606" y="3415"/>
              <a:ext cx="34" cy="62"/>
            </a:xfrm>
            <a:custGeom>
              <a:avLst/>
              <a:gdLst/>
              <a:ahLst/>
              <a:cxnLst>
                <a:cxn ang="0">
                  <a:pos x="34" y="34"/>
                </a:cxn>
                <a:cxn ang="0">
                  <a:pos x="34" y="62"/>
                </a:cxn>
                <a:cxn ang="0">
                  <a:pos x="0" y="26"/>
                </a:cxn>
                <a:cxn ang="0">
                  <a:pos x="0" y="0"/>
                </a:cxn>
                <a:cxn ang="0">
                  <a:pos x="34" y="34"/>
                </a:cxn>
              </a:cxnLst>
              <a:rect l="0" t="0" r="r" b="b"/>
              <a:pathLst>
                <a:path w="34" h="62">
                  <a:moveTo>
                    <a:pt x="34" y="34"/>
                  </a:moveTo>
                  <a:lnTo>
                    <a:pt x="34" y="62"/>
                  </a:lnTo>
                  <a:lnTo>
                    <a:pt x="0" y="26"/>
                  </a:lnTo>
                  <a:lnTo>
                    <a:pt x="0" y="0"/>
                  </a:lnTo>
                  <a:lnTo>
                    <a:pt x="34" y="34"/>
                  </a:lnTo>
                  <a:close/>
                </a:path>
              </a:pathLst>
            </a:custGeom>
            <a:solidFill>
              <a:srgbClr val="800000"/>
            </a:solidFill>
            <a:ln w="9525">
              <a:noFill/>
              <a:round/>
              <a:headEnd/>
              <a:tailEnd/>
            </a:ln>
          </p:spPr>
          <p:txBody>
            <a:bodyPr>
              <a:prstTxWarp prst="textNoShape">
                <a:avLst/>
              </a:prstTxWarp>
            </a:bodyPr>
            <a:lstStyle/>
            <a:p>
              <a:endParaRPr lang="en-GB"/>
            </a:p>
          </p:txBody>
        </p:sp>
        <p:sp>
          <p:nvSpPr>
            <p:cNvPr id="188715" name="Freeform 299"/>
            <p:cNvSpPr>
              <a:spLocks/>
            </p:cNvSpPr>
            <p:nvPr/>
          </p:nvSpPr>
          <p:spPr bwMode="auto">
            <a:xfrm>
              <a:off x="2575" y="2999"/>
              <a:ext cx="30" cy="44"/>
            </a:xfrm>
            <a:custGeom>
              <a:avLst/>
              <a:gdLst/>
              <a:ahLst/>
              <a:cxnLst>
                <a:cxn ang="0">
                  <a:pos x="30" y="17"/>
                </a:cxn>
                <a:cxn ang="0">
                  <a:pos x="30" y="44"/>
                </a:cxn>
                <a:cxn ang="0">
                  <a:pos x="0" y="27"/>
                </a:cxn>
                <a:cxn ang="0">
                  <a:pos x="0" y="0"/>
                </a:cxn>
                <a:cxn ang="0">
                  <a:pos x="30" y="17"/>
                </a:cxn>
              </a:cxnLst>
              <a:rect l="0" t="0" r="r" b="b"/>
              <a:pathLst>
                <a:path w="30" h="44">
                  <a:moveTo>
                    <a:pt x="30" y="17"/>
                  </a:moveTo>
                  <a:lnTo>
                    <a:pt x="30" y="44"/>
                  </a:lnTo>
                  <a:lnTo>
                    <a:pt x="0" y="27"/>
                  </a:lnTo>
                  <a:lnTo>
                    <a:pt x="0" y="0"/>
                  </a:lnTo>
                  <a:lnTo>
                    <a:pt x="30" y="17"/>
                  </a:lnTo>
                  <a:close/>
                </a:path>
              </a:pathLst>
            </a:custGeom>
            <a:solidFill>
              <a:srgbClr val="800000"/>
            </a:solidFill>
            <a:ln w="9525">
              <a:noFill/>
              <a:round/>
              <a:headEnd/>
              <a:tailEnd/>
            </a:ln>
          </p:spPr>
          <p:txBody>
            <a:bodyPr>
              <a:prstTxWarp prst="textNoShape">
                <a:avLst/>
              </a:prstTxWarp>
            </a:bodyPr>
            <a:lstStyle/>
            <a:p>
              <a:endParaRPr lang="en-GB"/>
            </a:p>
          </p:txBody>
        </p:sp>
        <p:sp>
          <p:nvSpPr>
            <p:cNvPr id="188716" name="Freeform 300"/>
            <p:cNvSpPr>
              <a:spLocks/>
            </p:cNvSpPr>
            <p:nvPr/>
          </p:nvSpPr>
          <p:spPr bwMode="auto">
            <a:xfrm>
              <a:off x="2643" y="3037"/>
              <a:ext cx="33" cy="50"/>
            </a:xfrm>
            <a:custGeom>
              <a:avLst/>
              <a:gdLst/>
              <a:ahLst/>
              <a:cxnLst>
                <a:cxn ang="0">
                  <a:pos x="33" y="19"/>
                </a:cxn>
                <a:cxn ang="0">
                  <a:pos x="33" y="50"/>
                </a:cxn>
                <a:cxn ang="0">
                  <a:pos x="0" y="30"/>
                </a:cxn>
                <a:cxn ang="0">
                  <a:pos x="0" y="0"/>
                </a:cxn>
                <a:cxn ang="0">
                  <a:pos x="33" y="19"/>
                </a:cxn>
              </a:cxnLst>
              <a:rect l="0" t="0" r="r" b="b"/>
              <a:pathLst>
                <a:path w="33" h="50">
                  <a:moveTo>
                    <a:pt x="33" y="19"/>
                  </a:moveTo>
                  <a:lnTo>
                    <a:pt x="33" y="50"/>
                  </a:lnTo>
                  <a:lnTo>
                    <a:pt x="0" y="30"/>
                  </a:lnTo>
                  <a:lnTo>
                    <a:pt x="0" y="0"/>
                  </a:lnTo>
                  <a:lnTo>
                    <a:pt x="33" y="19"/>
                  </a:lnTo>
                  <a:close/>
                </a:path>
              </a:pathLst>
            </a:custGeom>
            <a:solidFill>
              <a:srgbClr val="800000"/>
            </a:solidFill>
            <a:ln w="9525">
              <a:noFill/>
              <a:round/>
              <a:headEnd/>
              <a:tailEnd/>
            </a:ln>
          </p:spPr>
          <p:txBody>
            <a:bodyPr>
              <a:prstTxWarp prst="textNoShape">
                <a:avLst/>
              </a:prstTxWarp>
            </a:bodyPr>
            <a:lstStyle/>
            <a:p>
              <a:endParaRPr lang="en-GB"/>
            </a:p>
          </p:txBody>
        </p:sp>
        <p:sp>
          <p:nvSpPr>
            <p:cNvPr id="188717" name="Freeform 301"/>
            <p:cNvSpPr>
              <a:spLocks/>
            </p:cNvSpPr>
            <p:nvPr/>
          </p:nvSpPr>
          <p:spPr bwMode="auto">
            <a:xfrm>
              <a:off x="2607" y="3016"/>
              <a:ext cx="34" cy="49"/>
            </a:xfrm>
            <a:custGeom>
              <a:avLst/>
              <a:gdLst/>
              <a:ahLst/>
              <a:cxnLst>
                <a:cxn ang="0">
                  <a:pos x="34" y="21"/>
                </a:cxn>
                <a:cxn ang="0">
                  <a:pos x="34" y="49"/>
                </a:cxn>
                <a:cxn ang="0">
                  <a:pos x="0" y="28"/>
                </a:cxn>
                <a:cxn ang="0">
                  <a:pos x="0" y="0"/>
                </a:cxn>
                <a:cxn ang="0">
                  <a:pos x="34" y="21"/>
                </a:cxn>
              </a:cxnLst>
              <a:rect l="0" t="0" r="r" b="b"/>
              <a:pathLst>
                <a:path w="34" h="49">
                  <a:moveTo>
                    <a:pt x="34" y="21"/>
                  </a:moveTo>
                  <a:lnTo>
                    <a:pt x="34" y="49"/>
                  </a:lnTo>
                  <a:lnTo>
                    <a:pt x="0" y="28"/>
                  </a:lnTo>
                  <a:lnTo>
                    <a:pt x="0" y="0"/>
                  </a:lnTo>
                  <a:lnTo>
                    <a:pt x="34" y="21"/>
                  </a:lnTo>
                  <a:close/>
                </a:path>
              </a:pathLst>
            </a:custGeom>
            <a:solidFill>
              <a:srgbClr val="800000"/>
            </a:solidFill>
            <a:ln w="9525">
              <a:noFill/>
              <a:round/>
              <a:headEnd/>
              <a:tailEnd/>
            </a:ln>
          </p:spPr>
          <p:txBody>
            <a:bodyPr>
              <a:prstTxWarp prst="textNoShape">
                <a:avLst/>
              </a:prstTxWarp>
            </a:bodyPr>
            <a:lstStyle/>
            <a:p>
              <a:endParaRPr lang="en-GB"/>
            </a:p>
          </p:txBody>
        </p:sp>
        <p:sp>
          <p:nvSpPr>
            <p:cNvPr id="188718" name="Freeform 302"/>
            <p:cNvSpPr>
              <a:spLocks/>
            </p:cNvSpPr>
            <p:nvPr/>
          </p:nvSpPr>
          <p:spPr bwMode="auto">
            <a:xfrm>
              <a:off x="2575" y="3062"/>
              <a:ext cx="30" cy="48"/>
            </a:xfrm>
            <a:custGeom>
              <a:avLst/>
              <a:gdLst/>
              <a:ahLst/>
              <a:cxnLst>
                <a:cxn ang="0">
                  <a:pos x="30" y="21"/>
                </a:cxn>
                <a:cxn ang="0">
                  <a:pos x="30" y="48"/>
                </a:cxn>
                <a:cxn ang="0">
                  <a:pos x="0" y="27"/>
                </a:cxn>
                <a:cxn ang="0">
                  <a:pos x="0" y="0"/>
                </a:cxn>
                <a:cxn ang="0">
                  <a:pos x="30" y="21"/>
                </a:cxn>
              </a:cxnLst>
              <a:rect l="0" t="0" r="r" b="b"/>
              <a:pathLst>
                <a:path w="30" h="48">
                  <a:moveTo>
                    <a:pt x="30" y="21"/>
                  </a:moveTo>
                  <a:lnTo>
                    <a:pt x="30" y="48"/>
                  </a:lnTo>
                  <a:lnTo>
                    <a:pt x="0" y="27"/>
                  </a:lnTo>
                  <a:lnTo>
                    <a:pt x="0" y="0"/>
                  </a:lnTo>
                  <a:lnTo>
                    <a:pt x="30" y="21"/>
                  </a:lnTo>
                  <a:close/>
                </a:path>
              </a:pathLst>
            </a:custGeom>
            <a:solidFill>
              <a:srgbClr val="800000"/>
            </a:solidFill>
            <a:ln w="9525">
              <a:noFill/>
              <a:round/>
              <a:headEnd/>
              <a:tailEnd/>
            </a:ln>
          </p:spPr>
          <p:txBody>
            <a:bodyPr>
              <a:prstTxWarp prst="textNoShape">
                <a:avLst/>
              </a:prstTxWarp>
            </a:bodyPr>
            <a:lstStyle/>
            <a:p>
              <a:endParaRPr lang="en-GB"/>
            </a:p>
          </p:txBody>
        </p:sp>
        <p:sp>
          <p:nvSpPr>
            <p:cNvPr id="188719" name="Freeform 303"/>
            <p:cNvSpPr>
              <a:spLocks/>
            </p:cNvSpPr>
            <p:nvPr/>
          </p:nvSpPr>
          <p:spPr bwMode="auto">
            <a:xfrm>
              <a:off x="2677" y="3130"/>
              <a:ext cx="39" cy="56"/>
            </a:xfrm>
            <a:custGeom>
              <a:avLst/>
              <a:gdLst/>
              <a:ahLst/>
              <a:cxnLst>
                <a:cxn ang="0">
                  <a:pos x="39" y="25"/>
                </a:cxn>
                <a:cxn ang="0">
                  <a:pos x="39" y="56"/>
                </a:cxn>
                <a:cxn ang="0">
                  <a:pos x="0" y="30"/>
                </a:cxn>
                <a:cxn ang="0">
                  <a:pos x="0" y="0"/>
                </a:cxn>
                <a:cxn ang="0">
                  <a:pos x="39" y="25"/>
                </a:cxn>
              </a:cxnLst>
              <a:rect l="0" t="0" r="r" b="b"/>
              <a:pathLst>
                <a:path w="39" h="56">
                  <a:moveTo>
                    <a:pt x="39" y="25"/>
                  </a:moveTo>
                  <a:lnTo>
                    <a:pt x="39" y="56"/>
                  </a:lnTo>
                  <a:lnTo>
                    <a:pt x="0" y="30"/>
                  </a:lnTo>
                  <a:lnTo>
                    <a:pt x="0" y="0"/>
                  </a:lnTo>
                  <a:lnTo>
                    <a:pt x="39" y="25"/>
                  </a:lnTo>
                  <a:close/>
                </a:path>
              </a:pathLst>
            </a:custGeom>
            <a:solidFill>
              <a:srgbClr val="800000"/>
            </a:solidFill>
            <a:ln w="9525">
              <a:noFill/>
              <a:round/>
              <a:headEnd/>
              <a:tailEnd/>
            </a:ln>
          </p:spPr>
          <p:txBody>
            <a:bodyPr>
              <a:prstTxWarp prst="textNoShape">
                <a:avLst/>
              </a:prstTxWarp>
            </a:bodyPr>
            <a:lstStyle/>
            <a:p>
              <a:endParaRPr lang="en-GB"/>
            </a:p>
          </p:txBody>
        </p:sp>
        <p:sp>
          <p:nvSpPr>
            <p:cNvPr id="188720" name="Freeform 304"/>
            <p:cNvSpPr>
              <a:spLocks/>
            </p:cNvSpPr>
            <p:nvPr/>
          </p:nvSpPr>
          <p:spPr bwMode="auto">
            <a:xfrm>
              <a:off x="2643" y="3108"/>
              <a:ext cx="33" cy="51"/>
            </a:xfrm>
            <a:custGeom>
              <a:avLst/>
              <a:gdLst/>
              <a:ahLst/>
              <a:cxnLst>
                <a:cxn ang="0">
                  <a:pos x="33" y="21"/>
                </a:cxn>
                <a:cxn ang="0">
                  <a:pos x="33" y="51"/>
                </a:cxn>
                <a:cxn ang="0">
                  <a:pos x="0" y="29"/>
                </a:cxn>
                <a:cxn ang="0">
                  <a:pos x="0" y="0"/>
                </a:cxn>
                <a:cxn ang="0">
                  <a:pos x="33" y="21"/>
                </a:cxn>
              </a:cxnLst>
              <a:rect l="0" t="0" r="r" b="b"/>
              <a:pathLst>
                <a:path w="33" h="51">
                  <a:moveTo>
                    <a:pt x="33" y="21"/>
                  </a:moveTo>
                  <a:lnTo>
                    <a:pt x="33" y="51"/>
                  </a:lnTo>
                  <a:lnTo>
                    <a:pt x="0" y="29"/>
                  </a:lnTo>
                  <a:lnTo>
                    <a:pt x="0" y="0"/>
                  </a:lnTo>
                  <a:lnTo>
                    <a:pt x="33" y="21"/>
                  </a:lnTo>
                  <a:close/>
                </a:path>
              </a:pathLst>
            </a:custGeom>
            <a:solidFill>
              <a:srgbClr val="800000"/>
            </a:solidFill>
            <a:ln w="9525">
              <a:noFill/>
              <a:round/>
              <a:headEnd/>
              <a:tailEnd/>
            </a:ln>
          </p:spPr>
          <p:txBody>
            <a:bodyPr>
              <a:prstTxWarp prst="textNoShape">
                <a:avLst/>
              </a:prstTxWarp>
            </a:bodyPr>
            <a:lstStyle/>
            <a:p>
              <a:endParaRPr lang="en-GB"/>
            </a:p>
          </p:txBody>
        </p:sp>
        <p:sp>
          <p:nvSpPr>
            <p:cNvPr id="188721" name="Freeform 305"/>
            <p:cNvSpPr>
              <a:spLocks/>
            </p:cNvSpPr>
            <p:nvPr/>
          </p:nvSpPr>
          <p:spPr bwMode="auto">
            <a:xfrm>
              <a:off x="2607" y="3084"/>
              <a:ext cx="34" cy="50"/>
            </a:xfrm>
            <a:custGeom>
              <a:avLst/>
              <a:gdLst/>
              <a:ahLst/>
              <a:cxnLst>
                <a:cxn ang="0">
                  <a:pos x="34" y="22"/>
                </a:cxn>
                <a:cxn ang="0">
                  <a:pos x="34" y="50"/>
                </a:cxn>
                <a:cxn ang="0">
                  <a:pos x="0" y="27"/>
                </a:cxn>
                <a:cxn ang="0">
                  <a:pos x="0" y="0"/>
                </a:cxn>
                <a:cxn ang="0">
                  <a:pos x="34" y="22"/>
                </a:cxn>
              </a:cxnLst>
              <a:rect l="0" t="0" r="r" b="b"/>
              <a:pathLst>
                <a:path w="34" h="50">
                  <a:moveTo>
                    <a:pt x="34" y="22"/>
                  </a:moveTo>
                  <a:lnTo>
                    <a:pt x="34" y="50"/>
                  </a:lnTo>
                  <a:lnTo>
                    <a:pt x="0" y="27"/>
                  </a:lnTo>
                  <a:lnTo>
                    <a:pt x="0" y="0"/>
                  </a:lnTo>
                  <a:lnTo>
                    <a:pt x="34" y="22"/>
                  </a:lnTo>
                  <a:close/>
                </a:path>
              </a:pathLst>
            </a:custGeom>
            <a:solidFill>
              <a:srgbClr val="800000"/>
            </a:solidFill>
            <a:ln w="9525">
              <a:noFill/>
              <a:round/>
              <a:headEnd/>
              <a:tailEnd/>
            </a:ln>
          </p:spPr>
          <p:txBody>
            <a:bodyPr>
              <a:prstTxWarp prst="textNoShape">
                <a:avLst/>
              </a:prstTxWarp>
            </a:bodyPr>
            <a:lstStyle/>
            <a:p>
              <a:endParaRPr lang="en-GB"/>
            </a:p>
          </p:txBody>
        </p:sp>
        <p:sp>
          <p:nvSpPr>
            <p:cNvPr id="188722" name="Freeform 306"/>
            <p:cNvSpPr>
              <a:spLocks/>
            </p:cNvSpPr>
            <p:nvPr/>
          </p:nvSpPr>
          <p:spPr bwMode="auto">
            <a:xfrm>
              <a:off x="2575" y="3126"/>
              <a:ext cx="30" cy="49"/>
            </a:xfrm>
            <a:custGeom>
              <a:avLst/>
              <a:gdLst/>
              <a:ahLst/>
              <a:cxnLst>
                <a:cxn ang="0">
                  <a:pos x="30" y="24"/>
                </a:cxn>
                <a:cxn ang="0">
                  <a:pos x="30" y="49"/>
                </a:cxn>
                <a:cxn ang="0">
                  <a:pos x="0" y="27"/>
                </a:cxn>
                <a:cxn ang="0">
                  <a:pos x="0" y="0"/>
                </a:cxn>
                <a:cxn ang="0">
                  <a:pos x="30" y="24"/>
                </a:cxn>
              </a:cxnLst>
              <a:rect l="0" t="0" r="r" b="b"/>
              <a:pathLst>
                <a:path w="30" h="49">
                  <a:moveTo>
                    <a:pt x="30" y="24"/>
                  </a:moveTo>
                  <a:lnTo>
                    <a:pt x="30" y="49"/>
                  </a:lnTo>
                  <a:lnTo>
                    <a:pt x="0" y="27"/>
                  </a:lnTo>
                  <a:lnTo>
                    <a:pt x="0" y="0"/>
                  </a:lnTo>
                  <a:lnTo>
                    <a:pt x="30" y="24"/>
                  </a:lnTo>
                  <a:close/>
                </a:path>
              </a:pathLst>
            </a:custGeom>
            <a:solidFill>
              <a:srgbClr val="800000"/>
            </a:solidFill>
            <a:ln w="9525">
              <a:noFill/>
              <a:round/>
              <a:headEnd/>
              <a:tailEnd/>
            </a:ln>
          </p:spPr>
          <p:txBody>
            <a:bodyPr>
              <a:prstTxWarp prst="textNoShape">
                <a:avLst/>
              </a:prstTxWarp>
            </a:bodyPr>
            <a:lstStyle/>
            <a:p>
              <a:endParaRPr lang="en-GB"/>
            </a:p>
          </p:txBody>
        </p:sp>
        <p:sp>
          <p:nvSpPr>
            <p:cNvPr id="188723" name="Freeform 307"/>
            <p:cNvSpPr>
              <a:spLocks/>
            </p:cNvSpPr>
            <p:nvPr/>
          </p:nvSpPr>
          <p:spPr bwMode="auto">
            <a:xfrm>
              <a:off x="2643" y="3176"/>
              <a:ext cx="33" cy="54"/>
            </a:xfrm>
            <a:custGeom>
              <a:avLst/>
              <a:gdLst/>
              <a:ahLst/>
              <a:cxnLst>
                <a:cxn ang="0">
                  <a:pos x="33" y="24"/>
                </a:cxn>
                <a:cxn ang="0">
                  <a:pos x="33" y="54"/>
                </a:cxn>
                <a:cxn ang="0">
                  <a:pos x="0" y="30"/>
                </a:cxn>
                <a:cxn ang="0">
                  <a:pos x="0" y="0"/>
                </a:cxn>
                <a:cxn ang="0">
                  <a:pos x="33" y="24"/>
                </a:cxn>
              </a:cxnLst>
              <a:rect l="0" t="0" r="r" b="b"/>
              <a:pathLst>
                <a:path w="33" h="54">
                  <a:moveTo>
                    <a:pt x="33" y="24"/>
                  </a:moveTo>
                  <a:lnTo>
                    <a:pt x="33" y="54"/>
                  </a:lnTo>
                  <a:lnTo>
                    <a:pt x="0" y="30"/>
                  </a:lnTo>
                  <a:lnTo>
                    <a:pt x="0" y="0"/>
                  </a:lnTo>
                  <a:lnTo>
                    <a:pt x="33" y="24"/>
                  </a:lnTo>
                  <a:close/>
                </a:path>
              </a:pathLst>
            </a:custGeom>
            <a:solidFill>
              <a:srgbClr val="800000"/>
            </a:solidFill>
            <a:ln w="9525">
              <a:noFill/>
              <a:round/>
              <a:headEnd/>
              <a:tailEnd/>
            </a:ln>
          </p:spPr>
          <p:txBody>
            <a:bodyPr>
              <a:prstTxWarp prst="textNoShape">
                <a:avLst/>
              </a:prstTxWarp>
            </a:bodyPr>
            <a:lstStyle/>
            <a:p>
              <a:endParaRPr lang="en-GB"/>
            </a:p>
          </p:txBody>
        </p:sp>
        <p:sp>
          <p:nvSpPr>
            <p:cNvPr id="188724" name="Freeform 308"/>
            <p:cNvSpPr>
              <a:spLocks/>
            </p:cNvSpPr>
            <p:nvPr/>
          </p:nvSpPr>
          <p:spPr bwMode="auto">
            <a:xfrm>
              <a:off x="2607" y="3150"/>
              <a:ext cx="34" cy="53"/>
            </a:xfrm>
            <a:custGeom>
              <a:avLst/>
              <a:gdLst/>
              <a:ahLst/>
              <a:cxnLst>
                <a:cxn ang="0">
                  <a:pos x="34" y="25"/>
                </a:cxn>
                <a:cxn ang="0">
                  <a:pos x="34" y="53"/>
                </a:cxn>
                <a:cxn ang="0">
                  <a:pos x="0" y="28"/>
                </a:cxn>
                <a:cxn ang="0">
                  <a:pos x="0" y="0"/>
                </a:cxn>
                <a:cxn ang="0">
                  <a:pos x="34" y="25"/>
                </a:cxn>
              </a:cxnLst>
              <a:rect l="0" t="0" r="r" b="b"/>
              <a:pathLst>
                <a:path w="34" h="53">
                  <a:moveTo>
                    <a:pt x="34" y="25"/>
                  </a:moveTo>
                  <a:lnTo>
                    <a:pt x="34" y="53"/>
                  </a:lnTo>
                  <a:lnTo>
                    <a:pt x="0" y="28"/>
                  </a:lnTo>
                  <a:lnTo>
                    <a:pt x="0" y="0"/>
                  </a:lnTo>
                  <a:lnTo>
                    <a:pt x="34" y="25"/>
                  </a:lnTo>
                  <a:close/>
                </a:path>
              </a:pathLst>
            </a:custGeom>
            <a:solidFill>
              <a:srgbClr val="800000"/>
            </a:solidFill>
            <a:ln w="9525">
              <a:noFill/>
              <a:round/>
              <a:headEnd/>
              <a:tailEnd/>
            </a:ln>
          </p:spPr>
          <p:txBody>
            <a:bodyPr>
              <a:prstTxWarp prst="textNoShape">
                <a:avLst/>
              </a:prstTxWarp>
            </a:bodyPr>
            <a:lstStyle/>
            <a:p>
              <a:endParaRPr lang="en-GB"/>
            </a:p>
          </p:txBody>
        </p:sp>
        <p:sp>
          <p:nvSpPr>
            <p:cNvPr id="188725" name="Freeform 309"/>
            <p:cNvSpPr>
              <a:spLocks/>
            </p:cNvSpPr>
            <p:nvPr/>
          </p:nvSpPr>
          <p:spPr bwMode="auto">
            <a:xfrm>
              <a:off x="2575" y="3191"/>
              <a:ext cx="29" cy="50"/>
            </a:xfrm>
            <a:custGeom>
              <a:avLst/>
              <a:gdLst/>
              <a:ahLst/>
              <a:cxnLst>
                <a:cxn ang="0">
                  <a:pos x="29" y="23"/>
                </a:cxn>
                <a:cxn ang="0">
                  <a:pos x="29" y="50"/>
                </a:cxn>
                <a:cxn ang="0">
                  <a:pos x="0" y="26"/>
                </a:cxn>
                <a:cxn ang="0">
                  <a:pos x="0" y="0"/>
                </a:cxn>
                <a:cxn ang="0">
                  <a:pos x="29" y="23"/>
                </a:cxn>
              </a:cxnLst>
              <a:rect l="0" t="0" r="r" b="b"/>
              <a:pathLst>
                <a:path w="29" h="50">
                  <a:moveTo>
                    <a:pt x="29" y="23"/>
                  </a:moveTo>
                  <a:lnTo>
                    <a:pt x="29" y="50"/>
                  </a:lnTo>
                  <a:lnTo>
                    <a:pt x="0" y="26"/>
                  </a:lnTo>
                  <a:lnTo>
                    <a:pt x="0" y="0"/>
                  </a:lnTo>
                  <a:lnTo>
                    <a:pt x="29" y="23"/>
                  </a:lnTo>
                  <a:close/>
                </a:path>
              </a:pathLst>
            </a:custGeom>
            <a:solidFill>
              <a:srgbClr val="800000"/>
            </a:solidFill>
            <a:ln w="9525">
              <a:noFill/>
              <a:round/>
              <a:headEnd/>
              <a:tailEnd/>
            </a:ln>
          </p:spPr>
          <p:txBody>
            <a:bodyPr>
              <a:prstTxWarp prst="textNoShape">
                <a:avLst/>
              </a:prstTxWarp>
            </a:bodyPr>
            <a:lstStyle/>
            <a:p>
              <a:endParaRPr lang="en-GB"/>
            </a:p>
          </p:txBody>
        </p:sp>
        <p:sp>
          <p:nvSpPr>
            <p:cNvPr id="188726" name="Freeform 310"/>
            <p:cNvSpPr>
              <a:spLocks/>
            </p:cNvSpPr>
            <p:nvPr/>
          </p:nvSpPr>
          <p:spPr bwMode="auto">
            <a:xfrm>
              <a:off x="2676" y="3271"/>
              <a:ext cx="40" cy="63"/>
            </a:xfrm>
            <a:custGeom>
              <a:avLst/>
              <a:gdLst/>
              <a:ahLst/>
              <a:cxnLst>
                <a:cxn ang="0">
                  <a:pos x="40" y="33"/>
                </a:cxn>
                <a:cxn ang="0">
                  <a:pos x="40" y="63"/>
                </a:cxn>
                <a:cxn ang="0">
                  <a:pos x="0" y="32"/>
                </a:cxn>
                <a:cxn ang="0">
                  <a:pos x="0" y="0"/>
                </a:cxn>
                <a:cxn ang="0">
                  <a:pos x="40" y="33"/>
                </a:cxn>
              </a:cxnLst>
              <a:rect l="0" t="0" r="r" b="b"/>
              <a:pathLst>
                <a:path w="40" h="63">
                  <a:moveTo>
                    <a:pt x="40" y="33"/>
                  </a:moveTo>
                  <a:lnTo>
                    <a:pt x="40" y="63"/>
                  </a:lnTo>
                  <a:lnTo>
                    <a:pt x="0" y="32"/>
                  </a:lnTo>
                  <a:lnTo>
                    <a:pt x="0" y="0"/>
                  </a:lnTo>
                  <a:lnTo>
                    <a:pt x="40" y="33"/>
                  </a:lnTo>
                  <a:close/>
                </a:path>
              </a:pathLst>
            </a:custGeom>
            <a:solidFill>
              <a:srgbClr val="400000"/>
            </a:solidFill>
            <a:ln w="9525">
              <a:noFill/>
              <a:round/>
              <a:headEnd/>
              <a:tailEnd/>
            </a:ln>
          </p:spPr>
          <p:txBody>
            <a:bodyPr>
              <a:prstTxWarp prst="textNoShape">
                <a:avLst/>
              </a:prstTxWarp>
            </a:bodyPr>
            <a:lstStyle/>
            <a:p>
              <a:endParaRPr lang="en-GB"/>
            </a:p>
          </p:txBody>
        </p:sp>
        <p:sp>
          <p:nvSpPr>
            <p:cNvPr id="188727" name="Freeform 311"/>
            <p:cNvSpPr>
              <a:spLocks/>
            </p:cNvSpPr>
            <p:nvPr/>
          </p:nvSpPr>
          <p:spPr bwMode="auto">
            <a:xfrm>
              <a:off x="2642" y="3244"/>
              <a:ext cx="32" cy="58"/>
            </a:xfrm>
            <a:custGeom>
              <a:avLst/>
              <a:gdLst/>
              <a:ahLst/>
              <a:cxnLst>
                <a:cxn ang="0">
                  <a:pos x="32" y="26"/>
                </a:cxn>
                <a:cxn ang="0">
                  <a:pos x="32" y="58"/>
                </a:cxn>
                <a:cxn ang="0">
                  <a:pos x="0" y="29"/>
                </a:cxn>
                <a:cxn ang="0">
                  <a:pos x="0" y="0"/>
                </a:cxn>
                <a:cxn ang="0">
                  <a:pos x="32" y="26"/>
                </a:cxn>
              </a:cxnLst>
              <a:rect l="0" t="0" r="r" b="b"/>
              <a:pathLst>
                <a:path w="32" h="58">
                  <a:moveTo>
                    <a:pt x="32" y="26"/>
                  </a:moveTo>
                  <a:lnTo>
                    <a:pt x="32" y="58"/>
                  </a:lnTo>
                  <a:lnTo>
                    <a:pt x="0" y="29"/>
                  </a:lnTo>
                  <a:lnTo>
                    <a:pt x="0" y="0"/>
                  </a:lnTo>
                  <a:lnTo>
                    <a:pt x="32" y="26"/>
                  </a:lnTo>
                  <a:close/>
                </a:path>
              </a:pathLst>
            </a:custGeom>
            <a:solidFill>
              <a:srgbClr val="800000"/>
            </a:solidFill>
            <a:ln w="9525">
              <a:noFill/>
              <a:round/>
              <a:headEnd/>
              <a:tailEnd/>
            </a:ln>
          </p:spPr>
          <p:txBody>
            <a:bodyPr>
              <a:prstTxWarp prst="textNoShape">
                <a:avLst/>
              </a:prstTxWarp>
            </a:bodyPr>
            <a:lstStyle/>
            <a:p>
              <a:endParaRPr lang="en-GB"/>
            </a:p>
          </p:txBody>
        </p:sp>
        <p:sp>
          <p:nvSpPr>
            <p:cNvPr id="188728" name="Freeform 312"/>
            <p:cNvSpPr>
              <a:spLocks/>
            </p:cNvSpPr>
            <p:nvPr/>
          </p:nvSpPr>
          <p:spPr bwMode="auto">
            <a:xfrm>
              <a:off x="2606" y="3215"/>
              <a:ext cx="34" cy="56"/>
            </a:xfrm>
            <a:custGeom>
              <a:avLst/>
              <a:gdLst/>
              <a:ahLst/>
              <a:cxnLst>
                <a:cxn ang="0">
                  <a:pos x="34" y="28"/>
                </a:cxn>
                <a:cxn ang="0">
                  <a:pos x="34" y="56"/>
                </a:cxn>
                <a:cxn ang="0">
                  <a:pos x="0" y="29"/>
                </a:cxn>
                <a:cxn ang="0">
                  <a:pos x="0" y="0"/>
                </a:cxn>
                <a:cxn ang="0">
                  <a:pos x="34" y="28"/>
                </a:cxn>
              </a:cxnLst>
              <a:rect l="0" t="0" r="r" b="b"/>
              <a:pathLst>
                <a:path w="34" h="56">
                  <a:moveTo>
                    <a:pt x="34" y="28"/>
                  </a:moveTo>
                  <a:lnTo>
                    <a:pt x="34" y="56"/>
                  </a:lnTo>
                  <a:lnTo>
                    <a:pt x="0" y="29"/>
                  </a:lnTo>
                  <a:lnTo>
                    <a:pt x="0" y="0"/>
                  </a:lnTo>
                  <a:lnTo>
                    <a:pt x="34" y="28"/>
                  </a:lnTo>
                  <a:close/>
                </a:path>
              </a:pathLst>
            </a:custGeom>
            <a:solidFill>
              <a:srgbClr val="600000"/>
            </a:solidFill>
            <a:ln w="9525">
              <a:noFill/>
              <a:round/>
              <a:headEnd/>
              <a:tailEnd/>
            </a:ln>
          </p:spPr>
          <p:txBody>
            <a:bodyPr>
              <a:prstTxWarp prst="textNoShape">
                <a:avLst/>
              </a:prstTxWarp>
            </a:bodyPr>
            <a:lstStyle/>
            <a:p>
              <a:endParaRPr lang="en-GB"/>
            </a:p>
          </p:txBody>
        </p:sp>
        <p:sp>
          <p:nvSpPr>
            <p:cNvPr id="188729" name="Freeform 313"/>
            <p:cNvSpPr>
              <a:spLocks/>
            </p:cNvSpPr>
            <p:nvPr/>
          </p:nvSpPr>
          <p:spPr bwMode="auto">
            <a:xfrm>
              <a:off x="2575" y="3255"/>
              <a:ext cx="29" cy="51"/>
            </a:xfrm>
            <a:custGeom>
              <a:avLst/>
              <a:gdLst/>
              <a:ahLst/>
              <a:cxnLst>
                <a:cxn ang="0">
                  <a:pos x="29" y="24"/>
                </a:cxn>
                <a:cxn ang="0">
                  <a:pos x="29" y="51"/>
                </a:cxn>
                <a:cxn ang="0">
                  <a:pos x="0" y="25"/>
                </a:cxn>
                <a:cxn ang="0">
                  <a:pos x="0" y="0"/>
                </a:cxn>
                <a:cxn ang="0">
                  <a:pos x="29" y="24"/>
                </a:cxn>
              </a:cxnLst>
              <a:rect l="0" t="0" r="r" b="b"/>
              <a:pathLst>
                <a:path w="29" h="51">
                  <a:moveTo>
                    <a:pt x="29" y="24"/>
                  </a:moveTo>
                  <a:lnTo>
                    <a:pt x="29" y="51"/>
                  </a:lnTo>
                  <a:lnTo>
                    <a:pt x="0" y="25"/>
                  </a:lnTo>
                  <a:lnTo>
                    <a:pt x="0" y="0"/>
                  </a:lnTo>
                  <a:lnTo>
                    <a:pt x="29" y="24"/>
                  </a:lnTo>
                  <a:close/>
                </a:path>
              </a:pathLst>
            </a:custGeom>
            <a:solidFill>
              <a:srgbClr val="800000"/>
            </a:solidFill>
            <a:ln w="9525">
              <a:noFill/>
              <a:round/>
              <a:headEnd/>
              <a:tailEnd/>
            </a:ln>
          </p:spPr>
          <p:txBody>
            <a:bodyPr>
              <a:prstTxWarp prst="textNoShape">
                <a:avLst/>
              </a:prstTxWarp>
            </a:bodyPr>
            <a:lstStyle/>
            <a:p>
              <a:endParaRPr lang="en-GB"/>
            </a:p>
          </p:txBody>
        </p:sp>
        <p:sp>
          <p:nvSpPr>
            <p:cNvPr id="188730" name="Freeform 314"/>
            <p:cNvSpPr>
              <a:spLocks/>
            </p:cNvSpPr>
            <p:nvPr/>
          </p:nvSpPr>
          <p:spPr bwMode="auto">
            <a:xfrm>
              <a:off x="2676" y="3344"/>
              <a:ext cx="40" cy="64"/>
            </a:xfrm>
            <a:custGeom>
              <a:avLst/>
              <a:gdLst/>
              <a:ahLst/>
              <a:cxnLst>
                <a:cxn ang="0">
                  <a:pos x="40" y="35"/>
                </a:cxn>
                <a:cxn ang="0">
                  <a:pos x="40" y="64"/>
                </a:cxn>
                <a:cxn ang="0">
                  <a:pos x="0" y="30"/>
                </a:cxn>
                <a:cxn ang="0">
                  <a:pos x="0" y="0"/>
                </a:cxn>
                <a:cxn ang="0">
                  <a:pos x="40" y="35"/>
                </a:cxn>
              </a:cxnLst>
              <a:rect l="0" t="0" r="r" b="b"/>
              <a:pathLst>
                <a:path w="40" h="64">
                  <a:moveTo>
                    <a:pt x="40" y="35"/>
                  </a:moveTo>
                  <a:lnTo>
                    <a:pt x="40" y="64"/>
                  </a:lnTo>
                  <a:lnTo>
                    <a:pt x="0" y="30"/>
                  </a:lnTo>
                  <a:lnTo>
                    <a:pt x="0" y="0"/>
                  </a:lnTo>
                  <a:lnTo>
                    <a:pt x="40" y="35"/>
                  </a:lnTo>
                  <a:close/>
                </a:path>
              </a:pathLst>
            </a:custGeom>
            <a:solidFill>
              <a:srgbClr val="800000"/>
            </a:solidFill>
            <a:ln w="9525">
              <a:noFill/>
              <a:round/>
              <a:headEnd/>
              <a:tailEnd/>
            </a:ln>
          </p:spPr>
          <p:txBody>
            <a:bodyPr>
              <a:prstTxWarp prst="textNoShape">
                <a:avLst/>
              </a:prstTxWarp>
            </a:bodyPr>
            <a:lstStyle/>
            <a:p>
              <a:endParaRPr lang="en-GB"/>
            </a:p>
          </p:txBody>
        </p:sp>
        <p:sp>
          <p:nvSpPr>
            <p:cNvPr id="188731" name="Freeform 315"/>
            <p:cNvSpPr>
              <a:spLocks/>
            </p:cNvSpPr>
            <p:nvPr/>
          </p:nvSpPr>
          <p:spPr bwMode="auto">
            <a:xfrm>
              <a:off x="2642" y="3313"/>
              <a:ext cx="32" cy="60"/>
            </a:xfrm>
            <a:custGeom>
              <a:avLst/>
              <a:gdLst/>
              <a:ahLst/>
              <a:cxnLst>
                <a:cxn ang="0">
                  <a:pos x="32" y="29"/>
                </a:cxn>
                <a:cxn ang="0">
                  <a:pos x="32" y="60"/>
                </a:cxn>
                <a:cxn ang="0">
                  <a:pos x="0" y="29"/>
                </a:cxn>
                <a:cxn ang="0">
                  <a:pos x="0" y="0"/>
                </a:cxn>
                <a:cxn ang="0">
                  <a:pos x="32" y="29"/>
                </a:cxn>
              </a:cxnLst>
              <a:rect l="0" t="0" r="r" b="b"/>
              <a:pathLst>
                <a:path w="32" h="60">
                  <a:moveTo>
                    <a:pt x="32" y="29"/>
                  </a:moveTo>
                  <a:lnTo>
                    <a:pt x="32" y="60"/>
                  </a:lnTo>
                  <a:lnTo>
                    <a:pt x="0" y="29"/>
                  </a:lnTo>
                  <a:lnTo>
                    <a:pt x="0" y="0"/>
                  </a:lnTo>
                  <a:lnTo>
                    <a:pt x="32" y="29"/>
                  </a:lnTo>
                  <a:close/>
                </a:path>
              </a:pathLst>
            </a:custGeom>
            <a:solidFill>
              <a:srgbClr val="600000"/>
            </a:solidFill>
            <a:ln w="9525">
              <a:noFill/>
              <a:round/>
              <a:headEnd/>
              <a:tailEnd/>
            </a:ln>
          </p:spPr>
          <p:txBody>
            <a:bodyPr>
              <a:prstTxWarp prst="textNoShape">
                <a:avLst/>
              </a:prstTxWarp>
            </a:bodyPr>
            <a:lstStyle/>
            <a:p>
              <a:endParaRPr lang="en-GB"/>
            </a:p>
          </p:txBody>
        </p:sp>
        <p:sp>
          <p:nvSpPr>
            <p:cNvPr id="188732" name="Freeform 316"/>
            <p:cNvSpPr>
              <a:spLocks/>
            </p:cNvSpPr>
            <p:nvPr/>
          </p:nvSpPr>
          <p:spPr bwMode="auto">
            <a:xfrm>
              <a:off x="2606" y="3280"/>
              <a:ext cx="34" cy="60"/>
            </a:xfrm>
            <a:custGeom>
              <a:avLst/>
              <a:gdLst/>
              <a:ahLst/>
              <a:cxnLst>
                <a:cxn ang="0">
                  <a:pos x="34" y="32"/>
                </a:cxn>
                <a:cxn ang="0">
                  <a:pos x="34" y="60"/>
                </a:cxn>
                <a:cxn ang="0">
                  <a:pos x="0" y="30"/>
                </a:cxn>
                <a:cxn ang="0">
                  <a:pos x="0" y="0"/>
                </a:cxn>
                <a:cxn ang="0">
                  <a:pos x="34" y="32"/>
                </a:cxn>
              </a:cxnLst>
              <a:rect l="0" t="0" r="r" b="b"/>
              <a:pathLst>
                <a:path w="34" h="60">
                  <a:moveTo>
                    <a:pt x="34" y="32"/>
                  </a:moveTo>
                  <a:lnTo>
                    <a:pt x="34" y="60"/>
                  </a:lnTo>
                  <a:lnTo>
                    <a:pt x="0" y="30"/>
                  </a:lnTo>
                  <a:lnTo>
                    <a:pt x="0" y="0"/>
                  </a:lnTo>
                  <a:lnTo>
                    <a:pt x="34" y="32"/>
                  </a:lnTo>
                  <a:close/>
                </a:path>
              </a:pathLst>
            </a:custGeom>
            <a:solidFill>
              <a:srgbClr val="800000"/>
            </a:solidFill>
            <a:ln w="9525">
              <a:noFill/>
              <a:round/>
              <a:headEnd/>
              <a:tailEnd/>
            </a:ln>
          </p:spPr>
          <p:txBody>
            <a:bodyPr>
              <a:prstTxWarp prst="textNoShape">
                <a:avLst/>
              </a:prstTxWarp>
            </a:bodyPr>
            <a:lstStyle/>
            <a:p>
              <a:endParaRPr lang="en-GB"/>
            </a:p>
          </p:txBody>
        </p:sp>
        <p:sp>
          <p:nvSpPr>
            <p:cNvPr id="188733" name="Freeform 317"/>
            <p:cNvSpPr>
              <a:spLocks/>
            </p:cNvSpPr>
            <p:nvPr/>
          </p:nvSpPr>
          <p:spPr bwMode="auto">
            <a:xfrm>
              <a:off x="2575" y="3318"/>
              <a:ext cx="29" cy="56"/>
            </a:xfrm>
            <a:custGeom>
              <a:avLst/>
              <a:gdLst/>
              <a:ahLst/>
              <a:cxnLst>
                <a:cxn ang="0">
                  <a:pos x="29" y="29"/>
                </a:cxn>
                <a:cxn ang="0">
                  <a:pos x="29" y="56"/>
                </a:cxn>
                <a:cxn ang="0">
                  <a:pos x="0" y="28"/>
                </a:cxn>
                <a:cxn ang="0">
                  <a:pos x="0" y="0"/>
                </a:cxn>
                <a:cxn ang="0">
                  <a:pos x="29" y="29"/>
                </a:cxn>
              </a:cxnLst>
              <a:rect l="0" t="0" r="r" b="b"/>
              <a:pathLst>
                <a:path w="29" h="56">
                  <a:moveTo>
                    <a:pt x="29" y="29"/>
                  </a:moveTo>
                  <a:lnTo>
                    <a:pt x="29" y="56"/>
                  </a:lnTo>
                  <a:lnTo>
                    <a:pt x="0" y="28"/>
                  </a:lnTo>
                  <a:lnTo>
                    <a:pt x="0" y="0"/>
                  </a:lnTo>
                  <a:lnTo>
                    <a:pt x="29" y="29"/>
                  </a:lnTo>
                  <a:close/>
                </a:path>
              </a:pathLst>
            </a:custGeom>
            <a:solidFill>
              <a:srgbClr val="800000"/>
            </a:solidFill>
            <a:ln w="9525">
              <a:noFill/>
              <a:round/>
              <a:headEnd/>
              <a:tailEnd/>
            </a:ln>
          </p:spPr>
          <p:txBody>
            <a:bodyPr>
              <a:prstTxWarp prst="textNoShape">
                <a:avLst/>
              </a:prstTxWarp>
            </a:bodyPr>
            <a:lstStyle/>
            <a:p>
              <a:endParaRPr lang="en-GB"/>
            </a:p>
          </p:txBody>
        </p:sp>
        <p:sp>
          <p:nvSpPr>
            <p:cNvPr id="188734" name="Freeform 318"/>
            <p:cNvSpPr>
              <a:spLocks/>
            </p:cNvSpPr>
            <p:nvPr/>
          </p:nvSpPr>
          <p:spPr bwMode="auto">
            <a:xfrm>
              <a:off x="2676" y="3415"/>
              <a:ext cx="40" cy="70"/>
            </a:xfrm>
            <a:custGeom>
              <a:avLst/>
              <a:gdLst/>
              <a:ahLst/>
              <a:cxnLst>
                <a:cxn ang="0">
                  <a:pos x="40" y="38"/>
                </a:cxn>
                <a:cxn ang="0">
                  <a:pos x="40" y="70"/>
                </a:cxn>
                <a:cxn ang="0">
                  <a:pos x="0" y="31"/>
                </a:cxn>
                <a:cxn ang="0">
                  <a:pos x="0" y="0"/>
                </a:cxn>
                <a:cxn ang="0">
                  <a:pos x="40" y="38"/>
                </a:cxn>
              </a:cxnLst>
              <a:rect l="0" t="0" r="r" b="b"/>
              <a:pathLst>
                <a:path w="40" h="70">
                  <a:moveTo>
                    <a:pt x="40" y="38"/>
                  </a:moveTo>
                  <a:lnTo>
                    <a:pt x="40" y="70"/>
                  </a:lnTo>
                  <a:lnTo>
                    <a:pt x="0" y="31"/>
                  </a:lnTo>
                  <a:lnTo>
                    <a:pt x="0" y="0"/>
                  </a:lnTo>
                  <a:lnTo>
                    <a:pt x="40" y="38"/>
                  </a:lnTo>
                  <a:close/>
                </a:path>
              </a:pathLst>
            </a:custGeom>
            <a:solidFill>
              <a:srgbClr val="800000"/>
            </a:solidFill>
            <a:ln w="9525">
              <a:noFill/>
              <a:round/>
              <a:headEnd/>
              <a:tailEnd/>
            </a:ln>
          </p:spPr>
          <p:txBody>
            <a:bodyPr>
              <a:prstTxWarp prst="textNoShape">
                <a:avLst/>
              </a:prstTxWarp>
            </a:bodyPr>
            <a:lstStyle/>
            <a:p>
              <a:endParaRPr lang="en-GB"/>
            </a:p>
          </p:txBody>
        </p:sp>
        <p:sp>
          <p:nvSpPr>
            <p:cNvPr id="188735" name="Freeform 319"/>
            <p:cNvSpPr>
              <a:spLocks/>
            </p:cNvSpPr>
            <p:nvPr/>
          </p:nvSpPr>
          <p:spPr bwMode="auto">
            <a:xfrm>
              <a:off x="2642" y="3383"/>
              <a:ext cx="32" cy="62"/>
            </a:xfrm>
            <a:custGeom>
              <a:avLst/>
              <a:gdLst/>
              <a:ahLst/>
              <a:cxnLst>
                <a:cxn ang="0">
                  <a:pos x="32" y="31"/>
                </a:cxn>
                <a:cxn ang="0">
                  <a:pos x="32" y="62"/>
                </a:cxn>
                <a:cxn ang="0">
                  <a:pos x="0" y="30"/>
                </a:cxn>
                <a:cxn ang="0">
                  <a:pos x="0" y="0"/>
                </a:cxn>
                <a:cxn ang="0">
                  <a:pos x="32" y="31"/>
                </a:cxn>
              </a:cxnLst>
              <a:rect l="0" t="0" r="r" b="b"/>
              <a:pathLst>
                <a:path w="32" h="62">
                  <a:moveTo>
                    <a:pt x="32" y="31"/>
                  </a:moveTo>
                  <a:lnTo>
                    <a:pt x="32" y="62"/>
                  </a:lnTo>
                  <a:lnTo>
                    <a:pt x="0" y="30"/>
                  </a:lnTo>
                  <a:lnTo>
                    <a:pt x="0" y="0"/>
                  </a:lnTo>
                  <a:lnTo>
                    <a:pt x="32" y="31"/>
                  </a:lnTo>
                  <a:close/>
                </a:path>
              </a:pathLst>
            </a:custGeom>
            <a:solidFill>
              <a:srgbClr val="600000"/>
            </a:solidFill>
            <a:ln w="9525">
              <a:noFill/>
              <a:round/>
              <a:headEnd/>
              <a:tailEnd/>
            </a:ln>
          </p:spPr>
          <p:txBody>
            <a:bodyPr>
              <a:prstTxWarp prst="textNoShape">
                <a:avLst/>
              </a:prstTxWarp>
            </a:bodyPr>
            <a:lstStyle/>
            <a:p>
              <a:endParaRPr lang="en-GB"/>
            </a:p>
          </p:txBody>
        </p:sp>
        <p:sp>
          <p:nvSpPr>
            <p:cNvPr id="188736" name="Freeform 320"/>
            <p:cNvSpPr>
              <a:spLocks/>
            </p:cNvSpPr>
            <p:nvPr/>
          </p:nvSpPr>
          <p:spPr bwMode="auto">
            <a:xfrm>
              <a:off x="2606" y="3348"/>
              <a:ext cx="34" cy="62"/>
            </a:xfrm>
            <a:custGeom>
              <a:avLst/>
              <a:gdLst/>
              <a:ahLst/>
              <a:cxnLst>
                <a:cxn ang="0">
                  <a:pos x="34" y="34"/>
                </a:cxn>
                <a:cxn ang="0">
                  <a:pos x="34" y="62"/>
                </a:cxn>
                <a:cxn ang="0">
                  <a:pos x="0" y="28"/>
                </a:cxn>
                <a:cxn ang="0">
                  <a:pos x="0" y="0"/>
                </a:cxn>
                <a:cxn ang="0">
                  <a:pos x="34" y="34"/>
                </a:cxn>
              </a:cxnLst>
              <a:rect l="0" t="0" r="r" b="b"/>
              <a:pathLst>
                <a:path w="34" h="62">
                  <a:moveTo>
                    <a:pt x="34" y="34"/>
                  </a:moveTo>
                  <a:lnTo>
                    <a:pt x="34" y="62"/>
                  </a:lnTo>
                  <a:lnTo>
                    <a:pt x="0" y="28"/>
                  </a:lnTo>
                  <a:lnTo>
                    <a:pt x="0" y="0"/>
                  </a:lnTo>
                  <a:lnTo>
                    <a:pt x="34" y="34"/>
                  </a:lnTo>
                  <a:close/>
                </a:path>
              </a:pathLst>
            </a:custGeom>
            <a:solidFill>
              <a:srgbClr val="800000"/>
            </a:solidFill>
            <a:ln w="9525">
              <a:noFill/>
              <a:round/>
              <a:headEnd/>
              <a:tailEnd/>
            </a:ln>
          </p:spPr>
          <p:txBody>
            <a:bodyPr>
              <a:prstTxWarp prst="textNoShape">
                <a:avLst/>
              </a:prstTxWarp>
            </a:bodyPr>
            <a:lstStyle/>
            <a:p>
              <a:endParaRPr lang="en-GB"/>
            </a:p>
          </p:txBody>
        </p:sp>
        <p:sp>
          <p:nvSpPr>
            <p:cNvPr id="188737" name="Freeform 321"/>
            <p:cNvSpPr>
              <a:spLocks/>
            </p:cNvSpPr>
            <p:nvPr/>
          </p:nvSpPr>
          <p:spPr bwMode="auto">
            <a:xfrm>
              <a:off x="2677" y="3057"/>
              <a:ext cx="38" cy="54"/>
            </a:xfrm>
            <a:custGeom>
              <a:avLst/>
              <a:gdLst/>
              <a:ahLst/>
              <a:cxnLst>
                <a:cxn ang="0">
                  <a:pos x="38" y="23"/>
                </a:cxn>
                <a:cxn ang="0">
                  <a:pos x="38" y="54"/>
                </a:cxn>
                <a:cxn ang="0">
                  <a:pos x="0" y="31"/>
                </a:cxn>
                <a:cxn ang="0">
                  <a:pos x="0" y="0"/>
                </a:cxn>
                <a:cxn ang="0">
                  <a:pos x="38" y="23"/>
                </a:cxn>
              </a:cxnLst>
              <a:rect l="0" t="0" r="r" b="b"/>
              <a:pathLst>
                <a:path w="38" h="54">
                  <a:moveTo>
                    <a:pt x="38" y="23"/>
                  </a:moveTo>
                  <a:lnTo>
                    <a:pt x="38" y="54"/>
                  </a:lnTo>
                  <a:lnTo>
                    <a:pt x="0" y="31"/>
                  </a:lnTo>
                  <a:lnTo>
                    <a:pt x="0" y="0"/>
                  </a:lnTo>
                  <a:lnTo>
                    <a:pt x="38" y="23"/>
                  </a:lnTo>
                  <a:close/>
                </a:path>
              </a:pathLst>
            </a:custGeom>
            <a:solidFill>
              <a:srgbClr val="800000"/>
            </a:solidFill>
            <a:ln w="9525">
              <a:noFill/>
              <a:round/>
              <a:headEnd/>
              <a:tailEnd/>
            </a:ln>
          </p:spPr>
          <p:txBody>
            <a:bodyPr>
              <a:prstTxWarp prst="textNoShape">
                <a:avLst/>
              </a:prstTxWarp>
            </a:bodyPr>
            <a:lstStyle/>
            <a:p>
              <a:endParaRPr lang="en-GB"/>
            </a:p>
          </p:txBody>
        </p:sp>
        <p:sp>
          <p:nvSpPr>
            <p:cNvPr id="188738" name="Freeform 322"/>
            <p:cNvSpPr>
              <a:spLocks/>
            </p:cNvSpPr>
            <p:nvPr/>
          </p:nvSpPr>
          <p:spPr bwMode="auto">
            <a:xfrm>
              <a:off x="2704" y="3110"/>
              <a:ext cx="12" cy="38"/>
            </a:xfrm>
            <a:custGeom>
              <a:avLst/>
              <a:gdLst/>
              <a:ahLst/>
              <a:cxnLst>
                <a:cxn ang="0">
                  <a:pos x="12" y="8"/>
                </a:cxn>
                <a:cxn ang="0">
                  <a:pos x="12" y="38"/>
                </a:cxn>
                <a:cxn ang="0">
                  <a:pos x="0" y="30"/>
                </a:cxn>
                <a:cxn ang="0">
                  <a:pos x="0" y="0"/>
                </a:cxn>
                <a:cxn ang="0">
                  <a:pos x="12" y="8"/>
                </a:cxn>
              </a:cxnLst>
              <a:rect l="0" t="0" r="r" b="b"/>
              <a:pathLst>
                <a:path w="12" h="38">
                  <a:moveTo>
                    <a:pt x="12" y="8"/>
                  </a:moveTo>
                  <a:lnTo>
                    <a:pt x="12" y="38"/>
                  </a:lnTo>
                  <a:lnTo>
                    <a:pt x="0" y="30"/>
                  </a:lnTo>
                  <a:lnTo>
                    <a:pt x="0" y="0"/>
                  </a:lnTo>
                  <a:lnTo>
                    <a:pt x="12" y="8"/>
                  </a:lnTo>
                  <a:close/>
                </a:path>
              </a:pathLst>
            </a:custGeom>
            <a:solidFill>
              <a:srgbClr val="800000"/>
            </a:solidFill>
            <a:ln w="9525">
              <a:noFill/>
              <a:round/>
              <a:headEnd/>
              <a:tailEnd/>
            </a:ln>
          </p:spPr>
          <p:txBody>
            <a:bodyPr>
              <a:prstTxWarp prst="textNoShape">
                <a:avLst/>
              </a:prstTxWarp>
            </a:bodyPr>
            <a:lstStyle/>
            <a:p>
              <a:endParaRPr lang="en-GB"/>
            </a:p>
          </p:txBody>
        </p:sp>
        <p:sp>
          <p:nvSpPr>
            <p:cNvPr id="188739" name="Freeform 323"/>
            <p:cNvSpPr>
              <a:spLocks/>
            </p:cNvSpPr>
            <p:nvPr/>
          </p:nvSpPr>
          <p:spPr bwMode="auto">
            <a:xfrm>
              <a:off x="2677" y="3201"/>
              <a:ext cx="38" cy="58"/>
            </a:xfrm>
            <a:custGeom>
              <a:avLst/>
              <a:gdLst/>
              <a:ahLst/>
              <a:cxnLst>
                <a:cxn ang="0">
                  <a:pos x="38" y="27"/>
                </a:cxn>
                <a:cxn ang="0">
                  <a:pos x="38" y="58"/>
                </a:cxn>
                <a:cxn ang="0">
                  <a:pos x="0" y="30"/>
                </a:cxn>
                <a:cxn ang="0">
                  <a:pos x="0" y="0"/>
                </a:cxn>
                <a:cxn ang="0">
                  <a:pos x="38" y="27"/>
                </a:cxn>
              </a:cxnLst>
              <a:rect l="0" t="0" r="r" b="b"/>
              <a:pathLst>
                <a:path w="38" h="58">
                  <a:moveTo>
                    <a:pt x="38" y="27"/>
                  </a:moveTo>
                  <a:lnTo>
                    <a:pt x="38" y="58"/>
                  </a:lnTo>
                  <a:lnTo>
                    <a:pt x="0" y="30"/>
                  </a:lnTo>
                  <a:lnTo>
                    <a:pt x="0" y="0"/>
                  </a:lnTo>
                  <a:lnTo>
                    <a:pt x="38" y="27"/>
                  </a:lnTo>
                  <a:close/>
                </a:path>
              </a:pathLst>
            </a:custGeom>
            <a:solidFill>
              <a:srgbClr val="800000"/>
            </a:solidFill>
            <a:ln w="9525">
              <a:noFill/>
              <a:round/>
              <a:headEnd/>
              <a:tailEnd/>
            </a:ln>
          </p:spPr>
          <p:txBody>
            <a:bodyPr>
              <a:prstTxWarp prst="textNoShape">
                <a:avLst/>
              </a:prstTxWarp>
            </a:bodyPr>
            <a:lstStyle/>
            <a:p>
              <a:endParaRPr lang="en-GB"/>
            </a:p>
          </p:txBody>
        </p:sp>
        <p:sp>
          <p:nvSpPr>
            <p:cNvPr id="188740" name="Rectangle 324"/>
            <p:cNvSpPr>
              <a:spLocks noChangeArrowheads="1"/>
            </p:cNvSpPr>
            <p:nvPr/>
          </p:nvSpPr>
          <p:spPr bwMode="auto">
            <a:xfrm>
              <a:off x="2715" y="3379"/>
              <a:ext cx="18" cy="32"/>
            </a:xfrm>
            <a:prstGeom prst="rect">
              <a:avLst/>
            </a:prstGeom>
            <a:solidFill>
              <a:srgbClr val="600000"/>
            </a:solidFill>
            <a:ln w="9525">
              <a:noFill/>
              <a:miter lim="800000"/>
              <a:headEnd/>
              <a:tailEnd/>
            </a:ln>
          </p:spPr>
          <p:txBody>
            <a:bodyPr>
              <a:prstTxWarp prst="textNoShape">
                <a:avLst/>
              </a:prstTxWarp>
            </a:bodyPr>
            <a:lstStyle/>
            <a:p>
              <a:endParaRPr lang="en-GB"/>
            </a:p>
          </p:txBody>
        </p:sp>
        <p:sp>
          <p:nvSpPr>
            <p:cNvPr id="188741" name="Freeform 325"/>
            <p:cNvSpPr>
              <a:spLocks/>
            </p:cNvSpPr>
            <p:nvPr/>
          </p:nvSpPr>
          <p:spPr bwMode="auto">
            <a:xfrm>
              <a:off x="2550" y="2912"/>
              <a:ext cx="278" cy="79"/>
            </a:xfrm>
            <a:custGeom>
              <a:avLst/>
              <a:gdLst/>
              <a:ahLst/>
              <a:cxnLst>
                <a:cxn ang="0">
                  <a:pos x="0" y="0"/>
                </a:cxn>
                <a:cxn ang="0">
                  <a:pos x="119" y="6"/>
                </a:cxn>
                <a:cxn ang="0">
                  <a:pos x="278" y="75"/>
                </a:cxn>
                <a:cxn ang="0">
                  <a:pos x="168" y="79"/>
                </a:cxn>
                <a:cxn ang="0">
                  <a:pos x="0" y="0"/>
                </a:cxn>
              </a:cxnLst>
              <a:rect l="0" t="0" r="r" b="b"/>
              <a:pathLst>
                <a:path w="278" h="79">
                  <a:moveTo>
                    <a:pt x="0" y="0"/>
                  </a:moveTo>
                  <a:lnTo>
                    <a:pt x="119" y="6"/>
                  </a:lnTo>
                  <a:lnTo>
                    <a:pt x="278" y="75"/>
                  </a:lnTo>
                  <a:lnTo>
                    <a:pt x="168" y="79"/>
                  </a:lnTo>
                  <a:lnTo>
                    <a:pt x="0" y="0"/>
                  </a:lnTo>
                  <a:close/>
                </a:path>
              </a:pathLst>
            </a:custGeom>
            <a:solidFill>
              <a:srgbClr val="C0C0C0"/>
            </a:solidFill>
            <a:ln w="9525">
              <a:noFill/>
              <a:round/>
              <a:headEnd/>
              <a:tailEnd/>
            </a:ln>
          </p:spPr>
          <p:txBody>
            <a:bodyPr>
              <a:prstTxWarp prst="textNoShape">
                <a:avLst/>
              </a:prstTxWarp>
            </a:bodyPr>
            <a:lstStyle/>
            <a:p>
              <a:endParaRPr lang="en-GB"/>
            </a:p>
          </p:txBody>
        </p:sp>
        <p:sp>
          <p:nvSpPr>
            <p:cNvPr id="188742" name="Freeform 326"/>
            <p:cNvSpPr>
              <a:spLocks/>
            </p:cNvSpPr>
            <p:nvPr/>
          </p:nvSpPr>
          <p:spPr bwMode="auto">
            <a:xfrm>
              <a:off x="2719" y="2985"/>
              <a:ext cx="108" cy="59"/>
            </a:xfrm>
            <a:custGeom>
              <a:avLst/>
              <a:gdLst/>
              <a:ahLst/>
              <a:cxnLst>
                <a:cxn ang="0">
                  <a:pos x="1" y="1"/>
                </a:cxn>
                <a:cxn ang="0">
                  <a:pos x="108" y="0"/>
                </a:cxn>
                <a:cxn ang="0">
                  <a:pos x="108" y="59"/>
                </a:cxn>
                <a:cxn ang="0">
                  <a:pos x="0" y="59"/>
                </a:cxn>
                <a:cxn ang="0">
                  <a:pos x="1" y="1"/>
                </a:cxn>
              </a:cxnLst>
              <a:rect l="0" t="0" r="r" b="b"/>
              <a:pathLst>
                <a:path w="108" h="59">
                  <a:moveTo>
                    <a:pt x="1" y="1"/>
                  </a:moveTo>
                  <a:lnTo>
                    <a:pt x="108" y="0"/>
                  </a:lnTo>
                  <a:lnTo>
                    <a:pt x="108" y="59"/>
                  </a:lnTo>
                  <a:lnTo>
                    <a:pt x="0" y="59"/>
                  </a:lnTo>
                  <a:lnTo>
                    <a:pt x="1" y="1"/>
                  </a:lnTo>
                  <a:close/>
                </a:path>
              </a:pathLst>
            </a:custGeom>
            <a:solidFill>
              <a:srgbClr val="E0E0E0"/>
            </a:solidFill>
            <a:ln w="9525">
              <a:noFill/>
              <a:round/>
              <a:headEnd/>
              <a:tailEnd/>
            </a:ln>
          </p:spPr>
          <p:txBody>
            <a:bodyPr>
              <a:prstTxWarp prst="textNoShape">
                <a:avLst/>
              </a:prstTxWarp>
            </a:bodyPr>
            <a:lstStyle/>
            <a:p>
              <a:endParaRPr lang="en-GB"/>
            </a:p>
          </p:txBody>
        </p:sp>
        <p:sp>
          <p:nvSpPr>
            <p:cNvPr id="188743" name="Freeform 327"/>
            <p:cNvSpPr>
              <a:spLocks/>
            </p:cNvSpPr>
            <p:nvPr/>
          </p:nvSpPr>
          <p:spPr bwMode="auto">
            <a:xfrm>
              <a:off x="2551" y="2912"/>
              <a:ext cx="172" cy="131"/>
            </a:xfrm>
            <a:custGeom>
              <a:avLst/>
              <a:gdLst/>
              <a:ahLst/>
              <a:cxnLst>
                <a:cxn ang="0">
                  <a:pos x="0" y="0"/>
                </a:cxn>
                <a:cxn ang="0">
                  <a:pos x="0" y="45"/>
                </a:cxn>
                <a:cxn ang="0">
                  <a:pos x="172" y="131"/>
                </a:cxn>
                <a:cxn ang="0">
                  <a:pos x="172" y="73"/>
                </a:cxn>
                <a:cxn ang="0">
                  <a:pos x="0" y="0"/>
                </a:cxn>
              </a:cxnLst>
              <a:rect l="0" t="0" r="r" b="b"/>
              <a:pathLst>
                <a:path w="172" h="131">
                  <a:moveTo>
                    <a:pt x="0" y="0"/>
                  </a:moveTo>
                  <a:lnTo>
                    <a:pt x="0" y="45"/>
                  </a:lnTo>
                  <a:lnTo>
                    <a:pt x="172" y="131"/>
                  </a:lnTo>
                  <a:lnTo>
                    <a:pt x="172" y="73"/>
                  </a:lnTo>
                  <a:lnTo>
                    <a:pt x="0" y="0"/>
                  </a:lnTo>
                  <a:close/>
                </a:path>
              </a:pathLst>
            </a:custGeom>
            <a:solidFill>
              <a:srgbClr val="A0A0A0"/>
            </a:solidFill>
            <a:ln w="9525">
              <a:noFill/>
              <a:round/>
              <a:headEnd/>
              <a:tailEnd/>
            </a:ln>
          </p:spPr>
          <p:txBody>
            <a:bodyPr>
              <a:prstTxWarp prst="textNoShape">
                <a:avLst/>
              </a:prstTxWarp>
            </a:bodyPr>
            <a:lstStyle/>
            <a:p>
              <a:endParaRPr lang="en-GB"/>
            </a:p>
          </p:txBody>
        </p:sp>
      </p:grpSp>
      <p:sp>
        <p:nvSpPr>
          <p:cNvPr id="188744" name="Line 328"/>
          <p:cNvSpPr>
            <a:spLocks noChangeShapeType="1"/>
          </p:cNvSpPr>
          <p:nvPr/>
        </p:nvSpPr>
        <p:spPr bwMode="auto">
          <a:xfrm>
            <a:off x="4558785" y="4729255"/>
            <a:ext cx="647700" cy="0"/>
          </a:xfrm>
          <a:prstGeom prst="line">
            <a:avLst/>
          </a:prstGeom>
          <a:noFill/>
          <a:ln w="9525">
            <a:solidFill>
              <a:schemeClr val="tx1"/>
            </a:solidFill>
            <a:round/>
            <a:headEnd/>
            <a:tailEnd/>
          </a:ln>
          <a:effectLst/>
        </p:spPr>
        <p:txBody>
          <a:bodyPr>
            <a:prstTxWarp prst="textNoShape">
              <a:avLst/>
            </a:prstTxWarp>
          </a:bodyPr>
          <a:lstStyle/>
          <a:p>
            <a:endParaRPr lang="en-GB"/>
          </a:p>
        </p:txBody>
      </p:sp>
      <p:grpSp>
        <p:nvGrpSpPr>
          <p:cNvPr id="6" name="Group 341"/>
          <p:cNvGrpSpPr>
            <a:grpSpLocks/>
          </p:cNvGrpSpPr>
          <p:nvPr/>
        </p:nvGrpSpPr>
        <p:grpSpPr bwMode="auto">
          <a:xfrm>
            <a:off x="1346200" y="5434013"/>
            <a:ext cx="5721350" cy="795337"/>
            <a:chOff x="848" y="3423"/>
            <a:chExt cx="3604" cy="501"/>
          </a:xfrm>
        </p:grpSpPr>
        <p:sp>
          <p:nvSpPr>
            <p:cNvPr id="188745" name="Text Box 329"/>
            <p:cNvSpPr txBox="1">
              <a:spLocks noChangeArrowheads="1"/>
            </p:cNvSpPr>
            <p:nvPr/>
          </p:nvSpPr>
          <p:spPr bwMode="auto">
            <a:xfrm>
              <a:off x="3522" y="3423"/>
              <a:ext cx="708" cy="231"/>
            </a:xfrm>
            <a:prstGeom prst="rect">
              <a:avLst/>
            </a:prstGeom>
            <a:noFill/>
            <a:ln w="9525">
              <a:noFill/>
              <a:miter lim="800000"/>
              <a:headEnd/>
              <a:tailEnd/>
            </a:ln>
            <a:effectLst/>
          </p:spPr>
          <p:txBody>
            <a:bodyPr wrap="none">
              <a:prstTxWarp prst="textNoShape">
                <a:avLst/>
              </a:prstTxWarp>
              <a:spAutoFit/>
            </a:bodyPr>
            <a:lstStyle/>
            <a:p>
              <a:r>
                <a:rPr lang="en-US" sz="1800">
                  <a:latin typeface="Verdana"/>
                  <a:cs typeface="Verdana"/>
                </a:rPr>
                <a:t>Internet</a:t>
              </a:r>
            </a:p>
          </p:txBody>
        </p:sp>
        <p:sp>
          <p:nvSpPr>
            <p:cNvPr id="188746" name="Text Box 330"/>
            <p:cNvSpPr txBox="1">
              <a:spLocks noChangeArrowheads="1"/>
            </p:cNvSpPr>
            <p:nvPr/>
          </p:nvSpPr>
          <p:spPr bwMode="auto">
            <a:xfrm>
              <a:off x="1063" y="3446"/>
              <a:ext cx="1753" cy="233"/>
            </a:xfrm>
            <a:prstGeom prst="rect">
              <a:avLst/>
            </a:prstGeom>
            <a:noFill/>
            <a:ln w="9525">
              <a:noFill/>
              <a:miter lim="800000"/>
              <a:headEnd/>
              <a:tailEnd/>
            </a:ln>
            <a:effectLst/>
          </p:spPr>
          <p:txBody>
            <a:bodyPr wrap="none">
              <a:prstTxWarp prst="textNoShape">
                <a:avLst/>
              </a:prstTxWarp>
              <a:spAutoFit/>
            </a:bodyPr>
            <a:lstStyle/>
            <a:p>
              <a:r>
                <a:rPr lang="en-US" sz="1800">
                  <a:latin typeface="Verdana"/>
                  <a:cs typeface="Verdana"/>
                </a:rPr>
                <a:t>privately administered</a:t>
              </a:r>
            </a:p>
          </p:txBody>
        </p:sp>
        <p:sp>
          <p:nvSpPr>
            <p:cNvPr id="188747" name="Line 331"/>
            <p:cNvSpPr>
              <a:spLocks noChangeShapeType="1"/>
            </p:cNvSpPr>
            <p:nvPr/>
          </p:nvSpPr>
          <p:spPr bwMode="auto">
            <a:xfrm flipV="1">
              <a:off x="2685" y="3542"/>
              <a:ext cx="156" cy="7"/>
            </a:xfrm>
            <a:prstGeom prst="line">
              <a:avLst/>
            </a:prstGeom>
            <a:noFill/>
            <a:ln w="9525">
              <a:solidFill>
                <a:schemeClr val="tx1"/>
              </a:solidFill>
              <a:round/>
              <a:headEnd/>
              <a:tailEnd type="triangle" w="med" len="med"/>
            </a:ln>
            <a:effectLst/>
          </p:spPr>
          <p:txBody>
            <a:bodyPr>
              <a:prstTxWarp prst="textNoShape">
                <a:avLst/>
              </a:prstTxWarp>
            </a:bodyPr>
            <a:lstStyle/>
            <a:p>
              <a:endParaRPr lang="en-GB">
                <a:latin typeface="Verdana"/>
                <a:cs typeface="Verdana"/>
              </a:endParaRPr>
            </a:p>
          </p:txBody>
        </p:sp>
        <p:sp>
          <p:nvSpPr>
            <p:cNvPr id="188748" name="Line 332"/>
            <p:cNvSpPr>
              <a:spLocks noChangeShapeType="1"/>
            </p:cNvSpPr>
            <p:nvPr/>
          </p:nvSpPr>
          <p:spPr bwMode="auto">
            <a:xfrm flipH="1">
              <a:off x="848" y="3565"/>
              <a:ext cx="226" cy="0"/>
            </a:xfrm>
            <a:prstGeom prst="line">
              <a:avLst/>
            </a:prstGeom>
            <a:noFill/>
            <a:ln w="9525">
              <a:solidFill>
                <a:schemeClr val="tx1"/>
              </a:solidFill>
              <a:round/>
              <a:headEnd/>
              <a:tailEnd type="triangle" w="med" len="med"/>
            </a:ln>
            <a:effectLst/>
          </p:spPr>
          <p:txBody>
            <a:bodyPr>
              <a:prstTxWarp prst="textNoShape">
                <a:avLst/>
              </a:prstTxWarp>
            </a:bodyPr>
            <a:lstStyle/>
            <a:p>
              <a:endParaRPr lang="en-GB">
                <a:latin typeface="Verdana"/>
                <a:cs typeface="Verdana"/>
              </a:endParaRPr>
            </a:p>
          </p:txBody>
        </p:sp>
        <p:sp>
          <p:nvSpPr>
            <p:cNvPr id="188749" name="Line 333"/>
            <p:cNvSpPr>
              <a:spLocks noChangeShapeType="1"/>
            </p:cNvSpPr>
            <p:nvPr/>
          </p:nvSpPr>
          <p:spPr bwMode="auto">
            <a:xfrm>
              <a:off x="856" y="3456"/>
              <a:ext cx="0" cy="210"/>
            </a:xfrm>
            <a:prstGeom prst="line">
              <a:avLst/>
            </a:prstGeom>
            <a:noFill/>
            <a:ln w="9525">
              <a:solidFill>
                <a:schemeClr val="tx1"/>
              </a:solidFill>
              <a:round/>
              <a:headEnd/>
              <a:tailEnd/>
            </a:ln>
            <a:effectLst/>
          </p:spPr>
          <p:txBody>
            <a:bodyPr>
              <a:prstTxWarp prst="textNoShape">
                <a:avLst/>
              </a:prstTxWarp>
            </a:bodyPr>
            <a:lstStyle/>
            <a:p>
              <a:endParaRPr lang="en-GB">
                <a:latin typeface="Verdana"/>
                <a:cs typeface="Verdana"/>
              </a:endParaRPr>
            </a:p>
          </p:txBody>
        </p:sp>
        <p:sp>
          <p:nvSpPr>
            <p:cNvPr id="188750" name="Line 334"/>
            <p:cNvSpPr>
              <a:spLocks noChangeShapeType="1"/>
            </p:cNvSpPr>
            <p:nvPr/>
          </p:nvSpPr>
          <p:spPr bwMode="auto">
            <a:xfrm>
              <a:off x="2826" y="3448"/>
              <a:ext cx="0" cy="203"/>
            </a:xfrm>
            <a:prstGeom prst="line">
              <a:avLst/>
            </a:prstGeom>
            <a:noFill/>
            <a:ln w="9525">
              <a:solidFill>
                <a:schemeClr val="tx1"/>
              </a:solidFill>
              <a:round/>
              <a:headEnd/>
              <a:tailEnd/>
            </a:ln>
            <a:effectLst/>
          </p:spPr>
          <p:txBody>
            <a:bodyPr>
              <a:prstTxWarp prst="textNoShape">
                <a:avLst/>
              </a:prstTxWarp>
            </a:bodyPr>
            <a:lstStyle/>
            <a:p>
              <a:endParaRPr lang="en-GB">
                <a:latin typeface="Verdana"/>
                <a:cs typeface="Verdana"/>
              </a:endParaRPr>
            </a:p>
          </p:txBody>
        </p:sp>
        <p:sp>
          <p:nvSpPr>
            <p:cNvPr id="188751" name="Line 335"/>
            <p:cNvSpPr>
              <a:spLocks noChangeShapeType="1"/>
            </p:cNvSpPr>
            <p:nvPr/>
          </p:nvSpPr>
          <p:spPr bwMode="auto">
            <a:xfrm flipH="1">
              <a:off x="2833" y="3540"/>
              <a:ext cx="716" cy="7"/>
            </a:xfrm>
            <a:prstGeom prst="line">
              <a:avLst/>
            </a:prstGeom>
            <a:noFill/>
            <a:ln w="9525">
              <a:solidFill>
                <a:schemeClr val="tx1"/>
              </a:solidFill>
              <a:round/>
              <a:headEnd/>
              <a:tailEnd type="triangle" w="med" len="med"/>
            </a:ln>
            <a:effectLst/>
          </p:spPr>
          <p:txBody>
            <a:bodyPr>
              <a:prstTxWarp prst="textNoShape">
                <a:avLst/>
              </a:prstTxWarp>
            </a:bodyPr>
            <a:lstStyle/>
            <a:p>
              <a:endParaRPr lang="en-GB">
                <a:latin typeface="Verdana"/>
                <a:cs typeface="Verdana"/>
              </a:endParaRPr>
            </a:p>
          </p:txBody>
        </p:sp>
        <p:sp>
          <p:nvSpPr>
            <p:cNvPr id="188752" name="Line 336"/>
            <p:cNvSpPr>
              <a:spLocks noChangeShapeType="1"/>
            </p:cNvSpPr>
            <p:nvPr/>
          </p:nvSpPr>
          <p:spPr bwMode="auto">
            <a:xfrm>
              <a:off x="4452" y="3441"/>
              <a:ext cx="0" cy="187"/>
            </a:xfrm>
            <a:prstGeom prst="line">
              <a:avLst/>
            </a:prstGeom>
            <a:noFill/>
            <a:ln w="9525">
              <a:solidFill>
                <a:schemeClr val="tx1"/>
              </a:solidFill>
              <a:round/>
              <a:headEnd/>
              <a:tailEnd/>
            </a:ln>
            <a:effectLst/>
          </p:spPr>
          <p:txBody>
            <a:bodyPr>
              <a:prstTxWarp prst="textNoShape">
                <a:avLst/>
              </a:prstTxWarp>
            </a:bodyPr>
            <a:lstStyle/>
            <a:p>
              <a:endParaRPr lang="en-GB">
                <a:latin typeface="Verdana"/>
                <a:cs typeface="Verdana"/>
              </a:endParaRPr>
            </a:p>
          </p:txBody>
        </p:sp>
        <p:sp>
          <p:nvSpPr>
            <p:cNvPr id="188753" name="Line 337"/>
            <p:cNvSpPr>
              <a:spLocks noChangeShapeType="1"/>
            </p:cNvSpPr>
            <p:nvPr/>
          </p:nvSpPr>
          <p:spPr bwMode="auto">
            <a:xfrm>
              <a:off x="4180" y="3534"/>
              <a:ext cx="265" cy="0"/>
            </a:xfrm>
            <a:prstGeom prst="line">
              <a:avLst/>
            </a:prstGeom>
            <a:noFill/>
            <a:ln w="9525">
              <a:solidFill>
                <a:schemeClr val="tx1"/>
              </a:solidFill>
              <a:round/>
              <a:headEnd/>
              <a:tailEnd type="triangle" w="med" len="med"/>
            </a:ln>
            <a:effectLst/>
          </p:spPr>
          <p:txBody>
            <a:bodyPr>
              <a:prstTxWarp prst="textNoShape">
                <a:avLst/>
              </a:prstTxWarp>
            </a:bodyPr>
            <a:lstStyle/>
            <a:p>
              <a:endParaRPr lang="en-GB">
                <a:latin typeface="Verdana"/>
                <a:cs typeface="Verdana"/>
              </a:endParaRPr>
            </a:p>
          </p:txBody>
        </p:sp>
        <p:sp>
          <p:nvSpPr>
            <p:cNvPr id="188754" name="Text Box 338"/>
            <p:cNvSpPr txBox="1">
              <a:spLocks noChangeArrowheads="1"/>
            </p:cNvSpPr>
            <p:nvPr/>
          </p:nvSpPr>
          <p:spPr bwMode="auto">
            <a:xfrm>
              <a:off x="1289" y="3672"/>
              <a:ext cx="967" cy="252"/>
            </a:xfrm>
            <a:prstGeom prst="rect">
              <a:avLst/>
            </a:prstGeom>
            <a:noFill/>
            <a:ln w="9525">
              <a:noFill/>
              <a:miter lim="800000"/>
              <a:headEnd/>
              <a:tailEnd/>
            </a:ln>
            <a:effectLst/>
          </p:spPr>
          <p:txBody>
            <a:bodyPr wrap="none">
              <a:prstTxWarp prst="textNoShape">
                <a:avLst/>
              </a:prstTxWarp>
              <a:spAutoFit/>
            </a:bodyPr>
            <a:lstStyle/>
            <a:p>
              <a:r>
                <a:rPr lang="en-US" sz="2000">
                  <a:latin typeface="Verdana"/>
                  <a:cs typeface="Verdana"/>
                </a:rPr>
                <a:t>222.22/16</a:t>
              </a:r>
            </a:p>
          </p:txBody>
        </p:sp>
      </p:grpSp>
      <p:sp>
        <p:nvSpPr>
          <p:cNvPr id="188756" name="Text Box 340"/>
          <p:cNvSpPr txBox="1">
            <a:spLocks noChangeArrowheads="1"/>
          </p:cNvSpPr>
          <p:nvPr/>
        </p:nvSpPr>
        <p:spPr bwMode="auto">
          <a:xfrm>
            <a:off x="3454400" y="328613"/>
            <a:ext cx="6012244" cy="830997"/>
          </a:xfrm>
          <a:prstGeom prst="rect">
            <a:avLst/>
          </a:prstGeom>
          <a:noFill/>
          <a:ln w="9525">
            <a:noFill/>
            <a:miter lim="800000"/>
            <a:headEnd/>
            <a:tailEnd/>
          </a:ln>
          <a:effectLst/>
        </p:spPr>
        <p:txBody>
          <a:bodyPr wrap="none">
            <a:prstTxWarp prst="textNoShape">
              <a:avLst/>
            </a:prstTxWarp>
            <a:spAutoFit/>
          </a:bodyPr>
          <a:lstStyle/>
          <a:p>
            <a:r>
              <a:rPr lang="en-US" sz="1600" i="1" dirty="0">
                <a:solidFill>
                  <a:srgbClr val="339933"/>
                </a:solidFill>
                <a:latin typeface="Verdana"/>
                <a:cs typeface="Verdana"/>
              </a:rPr>
              <a:t>By conventional definition, a firewall is a partition made</a:t>
            </a:r>
          </a:p>
          <a:p>
            <a:r>
              <a:rPr lang="en-US" sz="1600" i="1" dirty="0">
                <a:solidFill>
                  <a:srgbClr val="339933"/>
                </a:solidFill>
                <a:latin typeface="Verdana"/>
                <a:cs typeface="Verdana"/>
              </a:rPr>
              <a:t>of fireproof material designed to prevent the spread</a:t>
            </a:r>
          </a:p>
          <a:p>
            <a:r>
              <a:rPr lang="en-US" sz="1600" i="1" dirty="0">
                <a:solidFill>
                  <a:srgbClr val="339933"/>
                </a:solidFill>
                <a:latin typeface="Verdana"/>
                <a:cs typeface="Verdana"/>
              </a:rPr>
              <a:t>of fire from one part of a building to another.</a:t>
            </a:r>
          </a:p>
        </p:txBody>
      </p:sp>
      <p:sp>
        <p:nvSpPr>
          <p:cNvPr id="342" name="Freeform 63"/>
          <p:cNvSpPr>
            <a:spLocks/>
          </p:cNvSpPr>
          <p:nvPr/>
        </p:nvSpPr>
        <p:spPr bwMode="auto">
          <a:xfrm>
            <a:off x="3399598" y="4749400"/>
            <a:ext cx="517525" cy="103188"/>
          </a:xfrm>
          <a:custGeom>
            <a:avLst/>
            <a:gdLst/>
            <a:ahLst/>
            <a:cxnLst>
              <a:cxn ang="0">
                <a:pos x="146" y="0"/>
              </a:cxn>
              <a:cxn ang="0">
                <a:pos x="115" y="1"/>
              </a:cxn>
              <a:cxn ang="0">
                <a:pos x="85" y="3"/>
              </a:cxn>
              <a:cxn ang="0">
                <a:pos x="60" y="7"/>
              </a:cxn>
              <a:cxn ang="0">
                <a:pos x="38" y="12"/>
              </a:cxn>
              <a:cxn ang="0">
                <a:pos x="28" y="14"/>
              </a:cxn>
              <a:cxn ang="0">
                <a:pos x="20" y="17"/>
              </a:cxn>
              <a:cxn ang="0">
                <a:pos x="13" y="20"/>
              </a:cxn>
              <a:cxn ang="0">
                <a:pos x="7" y="23"/>
              </a:cxn>
              <a:cxn ang="0">
                <a:pos x="4" y="26"/>
              </a:cxn>
              <a:cxn ang="0">
                <a:pos x="0" y="29"/>
              </a:cxn>
              <a:cxn ang="0">
                <a:pos x="0" y="33"/>
              </a:cxn>
              <a:cxn ang="0">
                <a:pos x="0" y="36"/>
              </a:cxn>
              <a:cxn ang="0">
                <a:pos x="4" y="40"/>
              </a:cxn>
              <a:cxn ang="0">
                <a:pos x="7" y="43"/>
              </a:cxn>
              <a:cxn ang="0">
                <a:pos x="13" y="46"/>
              </a:cxn>
              <a:cxn ang="0">
                <a:pos x="20" y="49"/>
              </a:cxn>
              <a:cxn ang="0">
                <a:pos x="28" y="51"/>
              </a:cxn>
              <a:cxn ang="0">
                <a:pos x="38" y="54"/>
              </a:cxn>
              <a:cxn ang="0">
                <a:pos x="60" y="58"/>
              </a:cxn>
              <a:cxn ang="0">
                <a:pos x="85" y="62"/>
              </a:cxn>
              <a:cxn ang="0">
                <a:pos x="115" y="64"/>
              </a:cxn>
              <a:cxn ang="0">
                <a:pos x="146" y="65"/>
              </a:cxn>
              <a:cxn ang="0">
                <a:pos x="180" y="65"/>
              </a:cxn>
              <a:cxn ang="0">
                <a:pos x="211" y="64"/>
              </a:cxn>
              <a:cxn ang="0">
                <a:pos x="241" y="62"/>
              </a:cxn>
              <a:cxn ang="0">
                <a:pos x="266" y="58"/>
              </a:cxn>
              <a:cxn ang="0">
                <a:pos x="288" y="54"/>
              </a:cxn>
              <a:cxn ang="0">
                <a:pos x="298" y="51"/>
              </a:cxn>
              <a:cxn ang="0">
                <a:pos x="306" y="49"/>
              </a:cxn>
              <a:cxn ang="0">
                <a:pos x="313" y="46"/>
              </a:cxn>
              <a:cxn ang="0">
                <a:pos x="319" y="43"/>
              </a:cxn>
              <a:cxn ang="0">
                <a:pos x="322" y="40"/>
              </a:cxn>
              <a:cxn ang="0">
                <a:pos x="325" y="36"/>
              </a:cxn>
              <a:cxn ang="0">
                <a:pos x="326" y="33"/>
              </a:cxn>
              <a:cxn ang="0">
                <a:pos x="325" y="29"/>
              </a:cxn>
              <a:cxn ang="0">
                <a:pos x="322" y="26"/>
              </a:cxn>
              <a:cxn ang="0">
                <a:pos x="319" y="23"/>
              </a:cxn>
              <a:cxn ang="0">
                <a:pos x="313" y="20"/>
              </a:cxn>
              <a:cxn ang="0">
                <a:pos x="306" y="17"/>
              </a:cxn>
              <a:cxn ang="0">
                <a:pos x="298" y="14"/>
              </a:cxn>
              <a:cxn ang="0">
                <a:pos x="288" y="12"/>
              </a:cxn>
              <a:cxn ang="0">
                <a:pos x="266" y="7"/>
              </a:cxn>
              <a:cxn ang="0">
                <a:pos x="241" y="3"/>
              </a:cxn>
              <a:cxn ang="0">
                <a:pos x="211" y="1"/>
              </a:cxn>
              <a:cxn ang="0">
                <a:pos x="180" y="0"/>
              </a:cxn>
            </a:cxnLst>
            <a:rect l="0" t="0" r="r" b="b"/>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close/>
              </a:path>
            </a:pathLst>
          </a:custGeom>
          <a:solidFill>
            <a:srgbClr val="CCCCFF"/>
          </a:solidFill>
          <a:ln w="9525">
            <a:noFill/>
            <a:round/>
            <a:headEnd/>
            <a:tailEnd/>
          </a:ln>
        </p:spPr>
        <p:txBody>
          <a:bodyPr>
            <a:prstTxWarp prst="textNoShape">
              <a:avLst/>
            </a:prstTxWarp>
          </a:bodyPr>
          <a:lstStyle/>
          <a:p>
            <a:endParaRPr lang="en-GB"/>
          </a:p>
        </p:txBody>
      </p:sp>
      <p:sp>
        <p:nvSpPr>
          <p:cNvPr id="343" name="Freeform 64"/>
          <p:cNvSpPr>
            <a:spLocks/>
          </p:cNvSpPr>
          <p:nvPr/>
        </p:nvSpPr>
        <p:spPr bwMode="auto">
          <a:xfrm>
            <a:off x="3399598" y="4749400"/>
            <a:ext cx="517525" cy="103188"/>
          </a:xfrm>
          <a:custGeom>
            <a:avLst/>
            <a:gdLst/>
            <a:ahLst/>
            <a:cxnLst>
              <a:cxn ang="0">
                <a:pos x="146" y="0"/>
              </a:cxn>
              <a:cxn ang="0">
                <a:pos x="115" y="1"/>
              </a:cxn>
              <a:cxn ang="0">
                <a:pos x="85" y="3"/>
              </a:cxn>
              <a:cxn ang="0">
                <a:pos x="60" y="7"/>
              </a:cxn>
              <a:cxn ang="0">
                <a:pos x="38" y="12"/>
              </a:cxn>
              <a:cxn ang="0">
                <a:pos x="28" y="14"/>
              </a:cxn>
              <a:cxn ang="0">
                <a:pos x="20" y="17"/>
              </a:cxn>
              <a:cxn ang="0">
                <a:pos x="13" y="20"/>
              </a:cxn>
              <a:cxn ang="0">
                <a:pos x="7" y="23"/>
              </a:cxn>
              <a:cxn ang="0">
                <a:pos x="4" y="26"/>
              </a:cxn>
              <a:cxn ang="0">
                <a:pos x="0" y="29"/>
              </a:cxn>
              <a:cxn ang="0">
                <a:pos x="0" y="33"/>
              </a:cxn>
              <a:cxn ang="0">
                <a:pos x="0" y="36"/>
              </a:cxn>
              <a:cxn ang="0">
                <a:pos x="4" y="40"/>
              </a:cxn>
              <a:cxn ang="0">
                <a:pos x="7" y="43"/>
              </a:cxn>
              <a:cxn ang="0">
                <a:pos x="13" y="46"/>
              </a:cxn>
              <a:cxn ang="0">
                <a:pos x="20" y="49"/>
              </a:cxn>
              <a:cxn ang="0">
                <a:pos x="28" y="51"/>
              </a:cxn>
              <a:cxn ang="0">
                <a:pos x="38" y="54"/>
              </a:cxn>
              <a:cxn ang="0">
                <a:pos x="60" y="58"/>
              </a:cxn>
              <a:cxn ang="0">
                <a:pos x="85" y="62"/>
              </a:cxn>
              <a:cxn ang="0">
                <a:pos x="115" y="64"/>
              </a:cxn>
              <a:cxn ang="0">
                <a:pos x="146" y="65"/>
              </a:cxn>
              <a:cxn ang="0">
                <a:pos x="180" y="65"/>
              </a:cxn>
              <a:cxn ang="0">
                <a:pos x="211" y="64"/>
              </a:cxn>
              <a:cxn ang="0">
                <a:pos x="241" y="62"/>
              </a:cxn>
              <a:cxn ang="0">
                <a:pos x="266" y="58"/>
              </a:cxn>
              <a:cxn ang="0">
                <a:pos x="288" y="54"/>
              </a:cxn>
              <a:cxn ang="0">
                <a:pos x="298" y="51"/>
              </a:cxn>
              <a:cxn ang="0">
                <a:pos x="306" y="49"/>
              </a:cxn>
              <a:cxn ang="0">
                <a:pos x="313" y="46"/>
              </a:cxn>
              <a:cxn ang="0">
                <a:pos x="319" y="43"/>
              </a:cxn>
              <a:cxn ang="0">
                <a:pos x="322" y="40"/>
              </a:cxn>
              <a:cxn ang="0">
                <a:pos x="325" y="36"/>
              </a:cxn>
              <a:cxn ang="0">
                <a:pos x="326" y="33"/>
              </a:cxn>
              <a:cxn ang="0">
                <a:pos x="325" y="29"/>
              </a:cxn>
              <a:cxn ang="0">
                <a:pos x="322" y="26"/>
              </a:cxn>
              <a:cxn ang="0">
                <a:pos x="319" y="23"/>
              </a:cxn>
              <a:cxn ang="0">
                <a:pos x="313" y="20"/>
              </a:cxn>
              <a:cxn ang="0">
                <a:pos x="306" y="17"/>
              </a:cxn>
              <a:cxn ang="0">
                <a:pos x="298" y="14"/>
              </a:cxn>
              <a:cxn ang="0">
                <a:pos x="288" y="12"/>
              </a:cxn>
              <a:cxn ang="0">
                <a:pos x="266" y="7"/>
              </a:cxn>
              <a:cxn ang="0">
                <a:pos x="241" y="3"/>
              </a:cxn>
              <a:cxn ang="0">
                <a:pos x="211" y="1"/>
              </a:cxn>
              <a:cxn ang="0">
                <a:pos x="180" y="0"/>
              </a:cxn>
            </a:cxnLst>
            <a:rect l="0" t="0" r="r" b="b"/>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path>
            </a:pathLst>
          </a:custGeom>
          <a:noFill/>
          <a:ln w="14288">
            <a:solidFill>
              <a:srgbClr val="000000"/>
            </a:solidFill>
            <a:prstDash val="solid"/>
            <a:round/>
            <a:headEnd/>
            <a:tailEnd/>
          </a:ln>
        </p:spPr>
        <p:txBody>
          <a:bodyPr>
            <a:prstTxWarp prst="textNoShape">
              <a:avLst/>
            </a:prstTxWarp>
          </a:bodyPr>
          <a:lstStyle/>
          <a:p>
            <a:endParaRPr lang="en-GB"/>
          </a:p>
        </p:txBody>
      </p:sp>
      <p:sp>
        <p:nvSpPr>
          <p:cNvPr id="344" name="Line 65"/>
          <p:cNvSpPr>
            <a:spLocks noChangeShapeType="1"/>
          </p:cNvSpPr>
          <p:nvPr/>
        </p:nvSpPr>
        <p:spPr bwMode="auto">
          <a:xfrm>
            <a:off x="3399598" y="4739875"/>
            <a:ext cx="1588" cy="65088"/>
          </a:xfrm>
          <a:prstGeom prst="line">
            <a:avLst/>
          </a:prstGeom>
          <a:noFill/>
          <a:ln w="14288">
            <a:solidFill>
              <a:srgbClr val="000000"/>
            </a:solidFill>
            <a:round/>
            <a:headEnd/>
            <a:tailEnd/>
          </a:ln>
        </p:spPr>
        <p:txBody>
          <a:bodyPr>
            <a:prstTxWarp prst="textNoShape">
              <a:avLst/>
            </a:prstTxWarp>
          </a:bodyPr>
          <a:lstStyle/>
          <a:p>
            <a:endParaRPr lang="en-GB"/>
          </a:p>
        </p:txBody>
      </p:sp>
      <p:sp>
        <p:nvSpPr>
          <p:cNvPr id="345" name="Line 66"/>
          <p:cNvSpPr>
            <a:spLocks noChangeShapeType="1"/>
          </p:cNvSpPr>
          <p:nvPr/>
        </p:nvSpPr>
        <p:spPr bwMode="auto">
          <a:xfrm>
            <a:off x="3917123" y="4739875"/>
            <a:ext cx="1588" cy="65088"/>
          </a:xfrm>
          <a:prstGeom prst="line">
            <a:avLst/>
          </a:prstGeom>
          <a:noFill/>
          <a:ln w="14288">
            <a:solidFill>
              <a:srgbClr val="000000"/>
            </a:solidFill>
            <a:round/>
            <a:headEnd/>
            <a:tailEnd/>
          </a:ln>
        </p:spPr>
        <p:txBody>
          <a:bodyPr>
            <a:prstTxWarp prst="textNoShape">
              <a:avLst/>
            </a:prstTxWarp>
          </a:bodyPr>
          <a:lstStyle/>
          <a:p>
            <a:endParaRPr lang="en-GB"/>
          </a:p>
        </p:txBody>
      </p:sp>
      <p:sp>
        <p:nvSpPr>
          <p:cNvPr id="346" name="Rectangle 67"/>
          <p:cNvSpPr>
            <a:spLocks noChangeArrowheads="1"/>
          </p:cNvSpPr>
          <p:nvPr/>
        </p:nvSpPr>
        <p:spPr bwMode="auto">
          <a:xfrm>
            <a:off x="3399598" y="4739875"/>
            <a:ext cx="511175" cy="63500"/>
          </a:xfrm>
          <a:prstGeom prst="rect">
            <a:avLst/>
          </a:prstGeom>
          <a:solidFill>
            <a:srgbClr val="CCCCFF"/>
          </a:solidFill>
          <a:ln w="9525">
            <a:noFill/>
            <a:miter lim="800000"/>
            <a:headEnd/>
            <a:tailEnd/>
          </a:ln>
        </p:spPr>
        <p:txBody>
          <a:bodyPr>
            <a:prstTxWarp prst="textNoShape">
              <a:avLst/>
            </a:prstTxWarp>
          </a:bodyPr>
          <a:lstStyle/>
          <a:p>
            <a:endParaRPr lang="en-GB"/>
          </a:p>
        </p:txBody>
      </p:sp>
      <p:sp>
        <p:nvSpPr>
          <p:cNvPr id="347" name="Rectangle 68"/>
          <p:cNvSpPr>
            <a:spLocks noChangeArrowheads="1"/>
          </p:cNvSpPr>
          <p:nvPr/>
        </p:nvSpPr>
        <p:spPr bwMode="auto">
          <a:xfrm>
            <a:off x="3691698" y="4766862"/>
            <a:ext cx="41275" cy="198438"/>
          </a:xfrm>
          <a:prstGeom prst="rect">
            <a:avLst/>
          </a:prstGeom>
          <a:noFill/>
          <a:ln w="9525">
            <a:noFill/>
            <a:miter lim="800000"/>
            <a:headEnd/>
            <a:tailEnd/>
          </a:ln>
        </p:spPr>
        <p:txBody>
          <a:bodyPr wrap="none" lIns="0" tIns="0" rIns="0" bIns="0">
            <a:prstTxWarp prst="textNoShape">
              <a:avLst/>
            </a:prstTxWarp>
            <a:spAutoFit/>
          </a:bodyPr>
          <a:lstStyle/>
          <a:p>
            <a:pPr algn="ctr"/>
            <a:r>
              <a:rPr lang="en-US" sz="1300">
                <a:solidFill>
                  <a:srgbClr val="000000"/>
                </a:solidFill>
                <a:latin typeface="Times New Roman" charset="0"/>
              </a:rPr>
              <a:t> </a:t>
            </a:r>
            <a:endParaRPr lang="en-US">
              <a:latin typeface="Times New Roman" charset="0"/>
            </a:endParaRPr>
          </a:p>
        </p:txBody>
      </p:sp>
      <p:sp>
        <p:nvSpPr>
          <p:cNvPr id="348" name="Freeform 69"/>
          <p:cNvSpPr>
            <a:spLocks/>
          </p:cNvSpPr>
          <p:nvPr/>
        </p:nvSpPr>
        <p:spPr bwMode="auto">
          <a:xfrm>
            <a:off x="3394836" y="4663675"/>
            <a:ext cx="515938" cy="122238"/>
          </a:xfrm>
          <a:custGeom>
            <a:avLst/>
            <a:gdLst/>
            <a:ahLst/>
            <a:cxnLst>
              <a:cxn ang="0">
                <a:pos x="147" y="0"/>
              </a:cxn>
              <a:cxn ang="0">
                <a:pos x="114" y="1"/>
              </a:cxn>
              <a:cxn ang="0">
                <a:pos x="85" y="5"/>
              </a:cxn>
              <a:cxn ang="0">
                <a:pos x="59" y="10"/>
              </a:cxn>
              <a:cxn ang="0">
                <a:pos x="37" y="14"/>
              </a:cxn>
              <a:cxn ang="0">
                <a:pos x="28" y="18"/>
              </a:cxn>
              <a:cxn ang="0">
                <a:pos x="20" y="20"/>
              </a:cxn>
              <a:cxn ang="0">
                <a:pos x="13" y="24"/>
              </a:cxn>
              <a:cxn ang="0">
                <a:pos x="8" y="27"/>
              </a:cxn>
              <a:cxn ang="0">
                <a:pos x="3" y="31"/>
              </a:cxn>
              <a:cxn ang="0">
                <a:pos x="1" y="35"/>
              </a:cxn>
              <a:cxn ang="0">
                <a:pos x="0" y="39"/>
              </a:cxn>
              <a:cxn ang="0">
                <a:pos x="1" y="42"/>
              </a:cxn>
              <a:cxn ang="0">
                <a:pos x="3" y="47"/>
              </a:cxn>
              <a:cxn ang="0">
                <a:pos x="8" y="50"/>
              </a:cxn>
              <a:cxn ang="0">
                <a:pos x="13" y="54"/>
              </a:cxn>
              <a:cxn ang="0">
                <a:pos x="20" y="57"/>
              </a:cxn>
              <a:cxn ang="0">
                <a:pos x="28" y="61"/>
              </a:cxn>
              <a:cxn ang="0">
                <a:pos x="37" y="63"/>
              </a:cxn>
              <a:cxn ang="0">
                <a:pos x="59" y="69"/>
              </a:cxn>
              <a:cxn ang="0">
                <a:pos x="85" y="73"/>
              </a:cxn>
              <a:cxn ang="0">
                <a:pos x="114" y="76"/>
              </a:cxn>
              <a:cxn ang="0">
                <a:pos x="146" y="77"/>
              </a:cxn>
              <a:cxn ang="0">
                <a:pos x="179" y="77"/>
              </a:cxn>
              <a:cxn ang="0">
                <a:pos x="211" y="76"/>
              </a:cxn>
              <a:cxn ang="0">
                <a:pos x="240" y="73"/>
              </a:cxn>
              <a:cxn ang="0">
                <a:pos x="267" y="69"/>
              </a:cxn>
              <a:cxn ang="0">
                <a:pos x="289" y="63"/>
              </a:cxn>
              <a:cxn ang="0">
                <a:pos x="298" y="61"/>
              </a:cxn>
              <a:cxn ang="0">
                <a:pos x="307" y="57"/>
              </a:cxn>
              <a:cxn ang="0">
                <a:pos x="312" y="54"/>
              </a:cxn>
              <a:cxn ang="0">
                <a:pos x="318" y="50"/>
              </a:cxn>
              <a:cxn ang="0">
                <a:pos x="323" y="47"/>
              </a:cxn>
              <a:cxn ang="0">
                <a:pos x="325" y="42"/>
              </a:cxn>
              <a:cxn ang="0">
                <a:pos x="325" y="39"/>
              </a:cxn>
              <a:cxn ang="0">
                <a:pos x="325" y="35"/>
              </a:cxn>
              <a:cxn ang="0">
                <a:pos x="323" y="31"/>
              </a:cxn>
              <a:cxn ang="0">
                <a:pos x="318" y="27"/>
              </a:cxn>
              <a:cxn ang="0">
                <a:pos x="312" y="24"/>
              </a:cxn>
              <a:cxn ang="0">
                <a:pos x="307" y="20"/>
              </a:cxn>
              <a:cxn ang="0">
                <a:pos x="298" y="18"/>
              </a:cxn>
              <a:cxn ang="0">
                <a:pos x="289" y="14"/>
              </a:cxn>
              <a:cxn ang="0">
                <a:pos x="267" y="10"/>
              </a:cxn>
              <a:cxn ang="0">
                <a:pos x="240" y="5"/>
              </a:cxn>
              <a:cxn ang="0">
                <a:pos x="211" y="1"/>
              </a:cxn>
              <a:cxn ang="0">
                <a:pos x="179" y="0"/>
              </a:cxn>
            </a:cxnLst>
            <a:rect l="0" t="0" r="r" b="b"/>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close/>
              </a:path>
            </a:pathLst>
          </a:custGeom>
          <a:solidFill>
            <a:srgbClr val="CCCCFF"/>
          </a:solidFill>
          <a:ln w="9525">
            <a:noFill/>
            <a:round/>
            <a:headEnd/>
            <a:tailEnd/>
          </a:ln>
        </p:spPr>
        <p:txBody>
          <a:bodyPr>
            <a:prstTxWarp prst="textNoShape">
              <a:avLst/>
            </a:prstTxWarp>
          </a:bodyPr>
          <a:lstStyle/>
          <a:p>
            <a:endParaRPr lang="en-GB"/>
          </a:p>
        </p:txBody>
      </p:sp>
      <p:sp>
        <p:nvSpPr>
          <p:cNvPr id="349" name="Freeform 70"/>
          <p:cNvSpPr>
            <a:spLocks/>
          </p:cNvSpPr>
          <p:nvPr/>
        </p:nvSpPr>
        <p:spPr bwMode="auto">
          <a:xfrm>
            <a:off x="3394836" y="4663675"/>
            <a:ext cx="515938" cy="122238"/>
          </a:xfrm>
          <a:custGeom>
            <a:avLst/>
            <a:gdLst/>
            <a:ahLst/>
            <a:cxnLst>
              <a:cxn ang="0">
                <a:pos x="147" y="0"/>
              </a:cxn>
              <a:cxn ang="0">
                <a:pos x="114" y="1"/>
              </a:cxn>
              <a:cxn ang="0">
                <a:pos x="85" y="5"/>
              </a:cxn>
              <a:cxn ang="0">
                <a:pos x="59" y="10"/>
              </a:cxn>
              <a:cxn ang="0">
                <a:pos x="37" y="14"/>
              </a:cxn>
              <a:cxn ang="0">
                <a:pos x="28" y="18"/>
              </a:cxn>
              <a:cxn ang="0">
                <a:pos x="20" y="20"/>
              </a:cxn>
              <a:cxn ang="0">
                <a:pos x="13" y="24"/>
              </a:cxn>
              <a:cxn ang="0">
                <a:pos x="8" y="27"/>
              </a:cxn>
              <a:cxn ang="0">
                <a:pos x="3" y="31"/>
              </a:cxn>
              <a:cxn ang="0">
                <a:pos x="1" y="35"/>
              </a:cxn>
              <a:cxn ang="0">
                <a:pos x="0" y="39"/>
              </a:cxn>
              <a:cxn ang="0">
                <a:pos x="1" y="42"/>
              </a:cxn>
              <a:cxn ang="0">
                <a:pos x="3" y="47"/>
              </a:cxn>
              <a:cxn ang="0">
                <a:pos x="8" y="50"/>
              </a:cxn>
              <a:cxn ang="0">
                <a:pos x="13" y="54"/>
              </a:cxn>
              <a:cxn ang="0">
                <a:pos x="20" y="57"/>
              </a:cxn>
              <a:cxn ang="0">
                <a:pos x="28" y="61"/>
              </a:cxn>
              <a:cxn ang="0">
                <a:pos x="37" y="63"/>
              </a:cxn>
              <a:cxn ang="0">
                <a:pos x="59" y="69"/>
              </a:cxn>
              <a:cxn ang="0">
                <a:pos x="85" y="73"/>
              </a:cxn>
              <a:cxn ang="0">
                <a:pos x="114" y="76"/>
              </a:cxn>
              <a:cxn ang="0">
                <a:pos x="146" y="77"/>
              </a:cxn>
              <a:cxn ang="0">
                <a:pos x="179" y="77"/>
              </a:cxn>
              <a:cxn ang="0">
                <a:pos x="211" y="76"/>
              </a:cxn>
              <a:cxn ang="0">
                <a:pos x="240" y="73"/>
              </a:cxn>
              <a:cxn ang="0">
                <a:pos x="267" y="69"/>
              </a:cxn>
              <a:cxn ang="0">
                <a:pos x="289" y="63"/>
              </a:cxn>
              <a:cxn ang="0">
                <a:pos x="298" y="61"/>
              </a:cxn>
              <a:cxn ang="0">
                <a:pos x="307" y="57"/>
              </a:cxn>
              <a:cxn ang="0">
                <a:pos x="312" y="54"/>
              </a:cxn>
              <a:cxn ang="0">
                <a:pos x="318" y="50"/>
              </a:cxn>
              <a:cxn ang="0">
                <a:pos x="323" y="47"/>
              </a:cxn>
              <a:cxn ang="0">
                <a:pos x="325" y="42"/>
              </a:cxn>
              <a:cxn ang="0">
                <a:pos x="325" y="39"/>
              </a:cxn>
              <a:cxn ang="0">
                <a:pos x="325" y="35"/>
              </a:cxn>
              <a:cxn ang="0">
                <a:pos x="323" y="31"/>
              </a:cxn>
              <a:cxn ang="0">
                <a:pos x="318" y="27"/>
              </a:cxn>
              <a:cxn ang="0">
                <a:pos x="312" y="24"/>
              </a:cxn>
              <a:cxn ang="0">
                <a:pos x="307" y="20"/>
              </a:cxn>
              <a:cxn ang="0">
                <a:pos x="298" y="18"/>
              </a:cxn>
              <a:cxn ang="0">
                <a:pos x="289" y="14"/>
              </a:cxn>
              <a:cxn ang="0">
                <a:pos x="267" y="10"/>
              </a:cxn>
              <a:cxn ang="0">
                <a:pos x="240" y="5"/>
              </a:cxn>
              <a:cxn ang="0">
                <a:pos x="211" y="1"/>
              </a:cxn>
              <a:cxn ang="0">
                <a:pos x="179" y="0"/>
              </a:cxn>
            </a:cxnLst>
            <a:rect l="0" t="0" r="r" b="b"/>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path>
            </a:pathLst>
          </a:custGeom>
          <a:noFill/>
          <a:ln w="14288">
            <a:solidFill>
              <a:srgbClr val="000000"/>
            </a:solidFill>
            <a:prstDash val="solid"/>
            <a:round/>
            <a:headEnd/>
            <a:tailEnd/>
          </a:ln>
        </p:spPr>
        <p:txBody>
          <a:bodyPr>
            <a:prstTxWarp prst="textNoShape">
              <a:avLst/>
            </a:prstTxWarp>
          </a:bodyPr>
          <a:lstStyle/>
          <a:p>
            <a:endParaRPr lang="en-GB"/>
          </a:p>
        </p:txBody>
      </p:sp>
      <p:sp>
        <p:nvSpPr>
          <p:cNvPr id="350" name="Line 71"/>
          <p:cNvSpPr>
            <a:spLocks noChangeShapeType="1"/>
          </p:cNvSpPr>
          <p:nvPr/>
        </p:nvSpPr>
        <p:spPr bwMode="auto">
          <a:xfrm>
            <a:off x="3518661" y="4692250"/>
            <a:ext cx="92075" cy="1588"/>
          </a:xfrm>
          <a:prstGeom prst="line">
            <a:avLst/>
          </a:prstGeom>
          <a:noFill/>
          <a:ln w="34925">
            <a:solidFill>
              <a:srgbClr val="000000"/>
            </a:solidFill>
            <a:round/>
            <a:headEnd/>
            <a:tailEnd/>
          </a:ln>
        </p:spPr>
        <p:txBody>
          <a:bodyPr>
            <a:prstTxWarp prst="textNoShape">
              <a:avLst/>
            </a:prstTxWarp>
          </a:bodyPr>
          <a:lstStyle/>
          <a:p>
            <a:endParaRPr lang="en-GB"/>
          </a:p>
        </p:txBody>
      </p:sp>
      <p:sp>
        <p:nvSpPr>
          <p:cNvPr id="351" name="Line 72"/>
          <p:cNvSpPr>
            <a:spLocks noChangeShapeType="1"/>
          </p:cNvSpPr>
          <p:nvPr/>
        </p:nvSpPr>
        <p:spPr bwMode="auto">
          <a:xfrm>
            <a:off x="3694873" y="4762100"/>
            <a:ext cx="80963" cy="1588"/>
          </a:xfrm>
          <a:prstGeom prst="line">
            <a:avLst/>
          </a:prstGeom>
          <a:noFill/>
          <a:ln w="34925">
            <a:solidFill>
              <a:srgbClr val="000000"/>
            </a:solidFill>
            <a:round/>
            <a:headEnd/>
            <a:tailEnd/>
          </a:ln>
        </p:spPr>
        <p:txBody>
          <a:bodyPr>
            <a:prstTxWarp prst="textNoShape">
              <a:avLst/>
            </a:prstTxWarp>
          </a:bodyPr>
          <a:lstStyle/>
          <a:p>
            <a:endParaRPr lang="en-GB"/>
          </a:p>
        </p:txBody>
      </p:sp>
      <p:sp>
        <p:nvSpPr>
          <p:cNvPr id="352" name="Line 73"/>
          <p:cNvSpPr>
            <a:spLocks noChangeShapeType="1"/>
          </p:cNvSpPr>
          <p:nvPr/>
        </p:nvSpPr>
        <p:spPr bwMode="auto">
          <a:xfrm>
            <a:off x="3604386" y="4692250"/>
            <a:ext cx="93663" cy="69850"/>
          </a:xfrm>
          <a:prstGeom prst="line">
            <a:avLst/>
          </a:prstGeom>
          <a:noFill/>
          <a:ln w="34925">
            <a:solidFill>
              <a:srgbClr val="000000"/>
            </a:solidFill>
            <a:round/>
            <a:headEnd/>
            <a:tailEnd/>
          </a:ln>
        </p:spPr>
        <p:txBody>
          <a:bodyPr>
            <a:prstTxWarp prst="textNoShape">
              <a:avLst/>
            </a:prstTxWarp>
          </a:bodyPr>
          <a:lstStyle/>
          <a:p>
            <a:endParaRPr lang="en-GB"/>
          </a:p>
        </p:txBody>
      </p:sp>
      <p:sp>
        <p:nvSpPr>
          <p:cNvPr id="353" name="Line 74"/>
          <p:cNvSpPr>
            <a:spLocks noChangeShapeType="1"/>
          </p:cNvSpPr>
          <p:nvPr/>
        </p:nvSpPr>
        <p:spPr bwMode="auto">
          <a:xfrm>
            <a:off x="3518661" y="4760512"/>
            <a:ext cx="92075" cy="1588"/>
          </a:xfrm>
          <a:prstGeom prst="line">
            <a:avLst/>
          </a:prstGeom>
          <a:noFill/>
          <a:ln w="34925">
            <a:solidFill>
              <a:srgbClr val="000000"/>
            </a:solidFill>
            <a:round/>
            <a:headEnd/>
            <a:tailEnd/>
          </a:ln>
        </p:spPr>
        <p:txBody>
          <a:bodyPr>
            <a:prstTxWarp prst="textNoShape">
              <a:avLst/>
            </a:prstTxWarp>
          </a:bodyPr>
          <a:lstStyle/>
          <a:p>
            <a:endParaRPr lang="en-GB"/>
          </a:p>
        </p:txBody>
      </p:sp>
      <p:sp>
        <p:nvSpPr>
          <p:cNvPr id="354" name="Line 75"/>
          <p:cNvSpPr>
            <a:spLocks noChangeShapeType="1"/>
          </p:cNvSpPr>
          <p:nvPr/>
        </p:nvSpPr>
        <p:spPr bwMode="auto">
          <a:xfrm>
            <a:off x="3694873" y="4690662"/>
            <a:ext cx="80963" cy="1588"/>
          </a:xfrm>
          <a:prstGeom prst="line">
            <a:avLst/>
          </a:prstGeom>
          <a:noFill/>
          <a:ln w="34925">
            <a:solidFill>
              <a:srgbClr val="000000"/>
            </a:solidFill>
            <a:round/>
            <a:headEnd/>
            <a:tailEnd/>
          </a:ln>
        </p:spPr>
        <p:txBody>
          <a:bodyPr>
            <a:prstTxWarp prst="textNoShape">
              <a:avLst/>
            </a:prstTxWarp>
          </a:bodyPr>
          <a:lstStyle/>
          <a:p>
            <a:endParaRPr lang="en-GB"/>
          </a:p>
        </p:txBody>
      </p:sp>
      <p:sp>
        <p:nvSpPr>
          <p:cNvPr id="355" name="Line 76"/>
          <p:cNvSpPr>
            <a:spLocks noChangeShapeType="1"/>
          </p:cNvSpPr>
          <p:nvPr/>
        </p:nvSpPr>
        <p:spPr bwMode="auto">
          <a:xfrm flipV="1">
            <a:off x="3604386" y="4690662"/>
            <a:ext cx="93663" cy="69850"/>
          </a:xfrm>
          <a:prstGeom prst="line">
            <a:avLst/>
          </a:prstGeom>
          <a:noFill/>
          <a:ln w="34925">
            <a:solidFill>
              <a:srgbClr val="000000"/>
            </a:solidFill>
            <a:round/>
            <a:headEnd/>
            <a:tailEnd/>
          </a:ln>
        </p:spPr>
        <p:txBody>
          <a:bodyPr>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smtClean="0"/>
              <a:t>Firewall goals</a:t>
            </a:r>
            <a:endParaRPr lang="en-US" dirty="0"/>
          </a:p>
        </p:txBody>
      </p:sp>
      <p:sp>
        <p:nvSpPr>
          <p:cNvPr id="206851" name="Rectangle 3"/>
          <p:cNvSpPr>
            <a:spLocks noGrp="1" noChangeArrowheads="1"/>
          </p:cNvSpPr>
          <p:nvPr>
            <p:ph type="body" idx="1"/>
          </p:nvPr>
        </p:nvSpPr>
        <p:spPr/>
        <p:txBody>
          <a:bodyPr/>
          <a:lstStyle/>
          <a:p>
            <a:r>
              <a:rPr lang="en-US" dirty="0" smtClean="0"/>
              <a:t>All traffic from outside to inside and vice-versa passes through the firewall.</a:t>
            </a:r>
          </a:p>
          <a:p>
            <a:r>
              <a:rPr lang="en-US" dirty="0" smtClean="0"/>
              <a:t>Only authorized traffic, as defined by local security policy, will be allowed to pass.</a:t>
            </a:r>
          </a:p>
          <a:p>
            <a:r>
              <a:rPr lang="en-US" dirty="0" smtClean="0"/>
              <a:t>The firewall itself is immune to penetration.</a:t>
            </a: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p:txBody>
          <a:bodyPr/>
          <a:lstStyle/>
          <a:p>
            <a:r>
              <a:rPr lang="en-US"/>
              <a:t>Firewalls: taxonomy</a:t>
            </a:r>
          </a:p>
        </p:txBody>
      </p:sp>
      <p:sp>
        <p:nvSpPr>
          <p:cNvPr id="194565" name="Rectangle 5"/>
          <p:cNvSpPr>
            <a:spLocks noGrp="1" noChangeArrowheads="1"/>
          </p:cNvSpPr>
          <p:nvPr>
            <p:ph type="body" sz="half" idx="1"/>
          </p:nvPr>
        </p:nvSpPr>
        <p:spPr/>
        <p:txBody>
          <a:bodyPr/>
          <a:lstStyle/>
          <a:p>
            <a:pPr marL="457200" indent="-457200">
              <a:buFont typeface="ZapfDingbats" pitchFamily="82" charset="2"/>
              <a:buAutoNum type="arabicPeriod"/>
            </a:pPr>
            <a:r>
              <a:rPr lang="en-US" sz="2400" dirty="0"/>
              <a:t>Traditional packet filters</a:t>
            </a:r>
          </a:p>
          <a:p>
            <a:pPr marL="838200" lvl="1" indent="-381000"/>
            <a:r>
              <a:rPr lang="en-US" sz="2000" dirty="0"/>
              <a:t>filters often combined with  router, creating a firewall</a:t>
            </a:r>
          </a:p>
          <a:p>
            <a:pPr marL="457200" indent="-457200">
              <a:buFont typeface="ZapfDingbats" pitchFamily="82" charset="2"/>
              <a:buAutoNum type="arabicPeriod"/>
            </a:pPr>
            <a:r>
              <a:rPr lang="en-US" sz="2400" dirty="0" err="1"/>
              <a:t>Stateful</a:t>
            </a:r>
            <a:r>
              <a:rPr lang="en-US" sz="2400" dirty="0"/>
              <a:t> filters</a:t>
            </a:r>
          </a:p>
          <a:p>
            <a:pPr marL="457200" indent="-457200">
              <a:buFont typeface="ZapfDingbats" pitchFamily="82" charset="2"/>
              <a:buAutoNum type="arabicPeriod"/>
            </a:pPr>
            <a:r>
              <a:rPr lang="en-US" sz="2400" dirty="0"/>
              <a:t>Application gateways</a:t>
            </a:r>
          </a:p>
          <a:p>
            <a:pPr marL="457200" indent="-457200">
              <a:buFont typeface="ZapfDingbats" pitchFamily="82" charset="2"/>
              <a:buNone/>
            </a:pPr>
            <a:endParaRPr lang="en-US" sz="2400" dirty="0"/>
          </a:p>
        </p:txBody>
      </p:sp>
      <p:sp>
        <p:nvSpPr>
          <p:cNvPr id="194567" name="Text Box 7"/>
          <p:cNvSpPr txBox="1">
            <a:spLocks noChangeArrowheads="1"/>
          </p:cNvSpPr>
          <p:nvPr/>
        </p:nvSpPr>
        <p:spPr bwMode="auto">
          <a:xfrm>
            <a:off x="4764088" y="2047875"/>
            <a:ext cx="2860654" cy="923330"/>
          </a:xfrm>
          <a:prstGeom prst="rect">
            <a:avLst/>
          </a:prstGeom>
          <a:noFill/>
          <a:ln w="9525">
            <a:solidFill>
              <a:srgbClr val="FF0000"/>
            </a:solidFill>
            <a:miter lim="800000"/>
            <a:headEnd/>
            <a:tailEnd/>
          </a:ln>
          <a:effectLst/>
        </p:spPr>
        <p:txBody>
          <a:bodyPr wrap="none">
            <a:prstTxWarp prst="textNoShape">
              <a:avLst/>
            </a:prstTxWarp>
            <a:spAutoFit/>
          </a:bodyPr>
          <a:lstStyle/>
          <a:p>
            <a:r>
              <a:rPr lang="en-US" u="sng" dirty="0">
                <a:solidFill>
                  <a:srgbClr val="FF0000"/>
                </a:solidFill>
                <a:latin typeface="Verdana"/>
                <a:cs typeface="Verdana"/>
              </a:rPr>
              <a:t>Major firewall vendors:</a:t>
            </a:r>
          </a:p>
          <a:p>
            <a:r>
              <a:rPr lang="en-US" dirty="0">
                <a:latin typeface="Verdana"/>
                <a:cs typeface="Verdana"/>
              </a:rPr>
              <a:t>Checkpoint</a:t>
            </a:r>
          </a:p>
          <a:p>
            <a:r>
              <a:rPr lang="en-US" dirty="0">
                <a:latin typeface="Verdana"/>
                <a:cs typeface="Verdana"/>
              </a:rPr>
              <a:t>Cisco PIX</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lstStyle/>
          <a:p>
            <a:r>
              <a:rPr lang="en-GB" smtClean="0"/>
              <a:t>Internet Exchange Point</a:t>
            </a:r>
            <a:endParaRPr lang="en-GB"/>
          </a:p>
        </p:txBody>
      </p:sp>
      <p:sp>
        <p:nvSpPr>
          <p:cNvPr id="148485" name="Rectangle 5"/>
          <p:cNvSpPr>
            <a:spLocks noGrp="1" noChangeArrowheads="1"/>
          </p:cNvSpPr>
          <p:nvPr>
            <p:ph idx="1"/>
          </p:nvPr>
        </p:nvSpPr>
        <p:spPr/>
        <p:txBody>
          <a:bodyPr/>
          <a:lstStyle/>
          <a:p>
            <a:pPr>
              <a:lnSpc>
                <a:spcPct val="90000"/>
              </a:lnSpc>
            </a:pPr>
            <a:r>
              <a:rPr lang="en-GB" sz="2400" smtClean="0"/>
              <a:t>Solution</a:t>
            </a:r>
          </a:p>
          <a:p>
            <a:pPr lvl="1">
              <a:lnSpc>
                <a:spcPct val="90000"/>
              </a:lnSpc>
            </a:pPr>
            <a:r>
              <a:rPr lang="en-GB" sz="2000" smtClean="0"/>
              <a:t>Every ISP participates in the IXP</a:t>
            </a:r>
          </a:p>
          <a:p>
            <a:pPr lvl="1">
              <a:lnSpc>
                <a:spcPct val="90000"/>
              </a:lnSpc>
            </a:pPr>
            <a:r>
              <a:rPr lang="en-GB" sz="2000" smtClean="0"/>
              <a:t>Cost is minimal – one local circuit covers all domestic traffic</a:t>
            </a:r>
          </a:p>
          <a:p>
            <a:pPr lvl="1">
              <a:lnSpc>
                <a:spcPct val="90000"/>
              </a:lnSpc>
            </a:pPr>
            <a:r>
              <a:rPr lang="en-GB" sz="2000" smtClean="0"/>
              <a:t>International circuits are used for just international traffic – and backing up domestic links in case the IXP fails</a:t>
            </a:r>
          </a:p>
          <a:p>
            <a:pPr>
              <a:lnSpc>
                <a:spcPct val="90000"/>
              </a:lnSpc>
            </a:pPr>
            <a:r>
              <a:rPr lang="en-GB" sz="2400" smtClean="0"/>
              <a:t>Result:</a:t>
            </a:r>
          </a:p>
          <a:p>
            <a:pPr lvl="1">
              <a:lnSpc>
                <a:spcPct val="90000"/>
              </a:lnSpc>
            </a:pPr>
            <a:r>
              <a:rPr lang="en-GB" sz="2000" smtClean="0"/>
              <a:t>Local traffic stays local</a:t>
            </a:r>
          </a:p>
          <a:p>
            <a:pPr lvl="1">
              <a:lnSpc>
                <a:spcPct val="90000"/>
              </a:lnSpc>
            </a:pPr>
            <a:r>
              <a:rPr lang="en-GB" sz="2000" smtClean="0"/>
              <a:t>QoS considerations for local traffic is not an issue</a:t>
            </a:r>
          </a:p>
          <a:p>
            <a:pPr lvl="1">
              <a:lnSpc>
                <a:spcPct val="90000"/>
              </a:lnSpc>
            </a:pPr>
            <a:r>
              <a:rPr lang="en-GB" sz="2000" smtClean="0"/>
              <a:t>RTTs are typically sub 10ms</a:t>
            </a:r>
          </a:p>
          <a:p>
            <a:pPr lvl="1">
              <a:lnSpc>
                <a:spcPct val="90000"/>
              </a:lnSpc>
            </a:pPr>
            <a:r>
              <a:rPr lang="en-GB" sz="2000" smtClean="0"/>
              <a:t>Customers enjoy the Internet experience</a:t>
            </a:r>
          </a:p>
          <a:p>
            <a:pPr lvl="1">
              <a:lnSpc>
                <a:spcPct val="90000"/>
              </a:lnSpc>
            </a:pPr>
            <a:r>
              <a:rPr lang="en-GB" sz="2000" smtClean="0"/>
              <a:t>Local Internet economy grows rapidly</a:t>
            </a:r>
            <a:endParaRPr lang="en-GB" sz="2000"/>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Traditional packet filters</a:t>
            </a:r>
          </a:p>
        </p:txBody>
      </p:sp>
      <p:sp>
        <p:nvSpPr>
          <p:cNvPr id="196612" name="Rectangle 4"/>
          <p:cNvSpPr>
            <a:spLocks noGrp="1" noChangeArrowheads="1"/>
          </p:cNvSpPr>
          <p:nvPr>
            <p:ph type="body" sz="half" idx="1"/>
          </p:nvPr>
        </p:nvSpPr>
        <p:spPr>
          <a:xfrm>
            <a:off x="533400" y="2266455"/>
            <a:ext cx="3810000" cy="4067175"/>
          </a:xfrm>
        </p:spPr>
        <p:txBody>
          <a:bodyPr/>
          <a:lstStyle/>
          <a:p>
            <a:pPr>
              <a:lnSpc>
                <a:spcPct val="90000"/>
              </a:lnSpc>
            </a:pPr>
            <a:r>
              <a:rPr lang="en-US" sz="2400" dirty="0"/>
              <a:t>source IP address</a:t>
            </a:r>
          </a:p>
          <a:p>
            <a:pPr>
              <a:lnSpc>
                <a:spcPct val="90000"/>
              </a:lnSpc>
            </a:pPr>
            <a:r>
              <a:rPr lang="en-US" sz="2400" dirty="0"/>
              <a:t>destination IP address</a:t>
            </a:r>
          </a:p>
          <a:p>
            <a:pPr>
              <a:lnSpc>
                <a:spcPct val="90000"/>
              </a:lnSpc>
            </a:pPr>
            <a:r>
              <a:rPr lang="en-US" sz="2400" dirty="0"/>
              <a:t>source port</a:t>
            </a:r>
          </a:p>
          <a:p>
            <a:pPr>
              <a:lnSpc>
                <a:spcPct val="90000"/>
              </a:lnSpc>
            </a:pPr>
            <a:r>
              <a:rPr lang="en-US" sz="2400" dirty="0"/>
              <a:t>destination port</a:t>
            </a:r>
          </a:p>
          <a:p>
            <a:pPr>
              <a:lnSpc>
                <a:spcPct val="90000"/>
              </a:lnSpc>
            </a:pPr>
            <a:r>
              <a:rPr lang="en-US" sz="2400" dirty="0"/>
              <a:t>TCP flag bits</a:t>
            </a:r>
          </a:p>
          <a:p>
            <a:pPr lvl="1">
              <a:lnSpc>
                <a:spcPct val="90000"/>
              </a:lnSpc>
            </a:pPr>
            <a:r>
              <a:rPr lang="en-US" sz="2000" dirty="0"/>
              <a:t>SYN bit set: datagram for connection initiation</a:t>
            </a:r>
          </a:p>
          <a:p>
            <a:pPr lvl="1">
              <a:lnSpc>
                <a:spcPct val="90000"/>
              </a:lnSpc>
            </a:pPr>
            <a:r>
              <a:rPr lang="en-US" sz="2000" dirty="0"/>
              <a:t>ACK bit set: part of established connection</a:t>
            </a:r>
          </a:p>
          <a:p>
            <a:pPr>
              <a:lnSpc>
                <a:spcPct val="90000"/>
              </a:lnSpc>
              <a:buFont typeface="ZapfDingbats" pitchFamily="82" charset="2"/>
              <a:buNone/>
            </a:pPr>
            <a:endParaRPr lang="en-US" sz="2400" dirty="0"/>
          </a:p>
        </p:txBody>
      </p:sp>
      <p:sp>
        <p:nvSpPr>
          <p:cNvPr id="196613" name="Rectangle 5"/>
          <p:cNvSpPr>
            <a:spLocks noGrp="1" noChangeArrowheads="1"/>
          </p:cNvSpPr>
          <p:nvPr>
            <p:ph type="body" sz="half" idx="2"/>
          </p:nvPr>
        </p:nvSpPr>
        <p:spPr>
          <a:xfrm>
            <a:off x="4495800" y="2290268"/>
            <a:ext cx="3810000" cy="4043362"/>
          </a:xfrm>
        </p:spPr>
        <p:txBody>
          <a:bodyPr/>
          <a:lstStyle/>
          <a:p>
            <a:pPr>
              <a:lnSpc>
                <a:spcPct val="90000"/>
              </a:lnSpc>
            </a:pPr>
            <a:r>
              <a:rPr lang="en-US" sz="2400"/>
              <a:t>TCP or UDP or ICMP</a:t>
            </a:r>
          </a:p>
          <a:p>
            <a:pPr lvl="1">
              <a:lnSpc>
                <a:spcPct val="90000"/>
              </a:lnSpc>
            </a:pPr>
            <a:r>
              <a:rPr lang="en-US" sz="2000"/>
              <a:t>Firewalls often configured to block all UDP</a:t>
            </a:r>
          </a:p>
          <a:p>
            <a:pPr>
              <a:lnSpc>
                <a:spcPct val="90000"/>
              </a:lnSpc>
            </a:pPr>
            <a:r>
              <a:rPr lang="en-US" sz="2400"/>
              <a:t>direction</a:t>
            </a:r>
          </a:p>
          <a:p>
            <a:pPr lvl="1">
              <a:lnSpc>
                <a:spcPct val="90000"/>
              </a:lnSpc>
            </a:pPr>
            <a:r>
              <a:rPr lang="en-US" sz="2000"/>
              <a:t>Is the datagram leaving or entering the internal network?</a:t>
            </a:r>
          </a:p>
          <a:p>
            <a:pPr>
              <a:lnSpc>
                <a:spcPct val="90000"/>
              </a:lnSpc>
            </a:pPr>
            <a:r>
              <a:rPr lang="en-US" sz="2400"/>
              <a:t>router interface</a:t>
            </a:r>
          </a:p>
          <a:p>
            <a:pPr lvl="1">
              <a:lnSpc>
                <a:spcPct val="90000"/>
              </a:lnSpc>
            </a:pPr>
            <a:r>
              <a:rPr lang="en-US" sz="2000"/>
              <a:t>decisions can be different for different interfaces</a:t>
            </a:r>
          </a:p>
        </p:txBody>
      </p:sp>
      <p:sp>
        <p:nvSpPr>
          <p:cNvPr id="196614" name="Text Box 6"/>
          <p:cNvSpPr txBox="1">
            <a:spLocks noChangeArrowheads="1"/>
          </p:cNvSpPr>
          <p:nvPr/>
        </p:nvSpPr>
        <p:spPr bwMode="auto">
          <a:xfrm>
            <a:off x="600075" y="1443973"/>
            <a:ext cx="7855621" cy="830997"/>
          </a:xfrm>
          <a:prstGeom prst="rect">
            <a:avLst/>
          </a:prstGeom>
          <a:noFill/>
          <a:ln w="9525">
            <a:noFill/>
            <a:miter lim="800000"/>
            <a:headEnd/>
            <a:tailEnd/>
          </a:ln>
          <a:effectLst/>
        </p:spPr>
        <p:txBody>
          <a:bodyPr wrap="square">
            <a:prstTxWarp prst="textNoShape">
              <a:avLst/>
            </a:prstTxWarp>
            <a:spAutoFit/>
          </a:bodyPr>
          <a:lstStyle/>
          <a:p>
            <a:r>
              <a:rPr lang="en-US" sz="2400" dirty="0">
                <a:solidFill>
                  <a:schemeClr val="accent2"/>
                </a:solidFill>
                <a:latin typeface="Verdana"/>
                <a:cs typeface="Verdana"/>
              </a:rPr>
              <a:t>Analyzes each datagram going through it; makes </a:t>
            </a:r>
            <a:r>
              <a:rPr lang="en-US" sz="2400" dirty="0" smtClean="0">
                <a:solidFill>
                  <a:schemeClr val="accent2"/>
                </a:solidFill>
                <a:latin typeface="Verdana"/>
                <a:cs typeface="Verdana"/>
              </a:rPr>
              <a:t>drop decision </a:t>
            </a:r>
            <a:r>
              <a:rPr lang="en-US" sz="2400" dirty="0">
                <a:solidFill>
                  <a:schemeClr val="accent2"/>
                </a:solidFill>
                <a:latin typeface="Verdana"/>
                <a:cs typeface="Verdana"/>
              </a:rPr>
              <a:t>based on:</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mtClean="0"/>
              <a:t>Filtering Rules - Examples</a:t>
            </a:r>
            <a:endParaRPr lang="en-US"/>
          </a:p>
        </p:txBody>
      </p:sp>
      <p:sp>
        <p:nvSpPr>
          <p:cNvPr id="224259" name="Text Box 3"/>
          <p:cNvSpPr txBox="1">
            <a:spLocks noGrp="1" noChangeArrowheads="1"/>
          </p:cNvSpPr>
          <p:nvPr>
            <p:ph type="body" idx="4294967295"/>
          </p:nvPr>
        </p:nvSpPr>
        <p:spPr>
          <a:xfrm>
            <a:off x="0" y="1687977"/>
            <a:ext cx="4267200" cy="4684713"/>
          </a:xfrm>
          <a:noFill/>
          <a:ln/>
        </p:spPr>
        <p:txBody>
          <a:bodyPr/>
          <a:lstStyle/>
          <a:p>
            <a:pPr>
              <a:spcBef>
                <a:spcPct val="0"/>
              </a:spcBef>
              <a:spcAft>
                <a:spcPct val="50000"/>
              </a:spcAft>
              <a:buClrTx/>
              <a:buSzTx/>
              <a:buFontTx/>
              <a:buNone/>
            </a:pPr>
            <a:r>
              <a:rPr lang="en-US" sz="1800">
                <a:solidFill>
                  <a:srgbClr val="800000"/>
                </a:solidFill>
              </a:rPr>
              <a:t>	</a:t>
            </a:r>
          </a:p>
        </p:txBody>
      </p:sp>
      <p:graphicFrame>
        <p:nvGraphicFramePr>
          <p:cNvPr id="224290" name="Group 34"/>
          <p:cNvGraphicFramePr>
            <a:graphicFrameLocks noGrp="1"/>
          </p:cNvGraphicFramePr>
          <p:nvPr/>
        </p:nvGraphicFramePr>
        <p:xfrm>
          <a:off x="1589088" y="1789577"/>
          <a:ext cx="6096000" cy="4650423"/>
        </p:xfrm>
        <a:graphic>
          <a:graphicData uri="http://schemas.openxmlformats.org/drawingml/2006/table">
            <a:tbl>
              <a:tblPr/>
              <a:tblGrid>
                <a:gridCol w="3048000"/>
                <a:gridCol w="3048000"/>
              </a:tblGrid>
              <a:tr h="5000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sng" strike="noStrike" cap="none" normalizeH="0" baseline="0">
                          <a:ln>
                            <a:noFill/>
                          </a:ln>
                          <a:solidFill>
                            <a:srgbClr val="0000CC"/>
                          </a:solidFill>
                          <a:effectLst/>
                          <a:latin typeface="Comic Sans MS" charset="0"/>
                        </a:rPr>
                        <a:t>Policy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600" b="0" i="0" u="sng" strike="noStrike" cap="none" normalizeH="0" baseline="0">
                          <a:ln>
                            <a:noFill/>
                          </a:ln>
                          <a:solidFill>
                            <a:srgbClr val="FF3300"/>
                          </a:solidFill>
                          <a:effectLst/>
                          <a:latin typeface="Comic Sans MS" charset="0"/>
                        </a:rPr>
                        <a:t>Firewall Setting</a:t>
                      </a:r>
                      <a:endParaRPr kumimoji="0" lang="en-US" sz="2400" b="0" i="0" u="none" strike="noStrike" cap="none" normalizeH="0" baseline="0">
                        <a:ln>
                          <a:noFill/>
                        </a:ln>
                        <a:solidFill>
                          <a:srgbClr val="FF3300"/>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a:ln>
                            <a:noFill/>
                          </a:ln>
                          <a:solidFill>
                            <a:srgbClr val="0000CC"/>
                          </a:solidFill>
                          <a:effectLst/>
                          <a:latin typeface="Comic Sans MS" charset="0"/>
                        </a:rPr>
                        <a:t>No outside Web access.</a:t>
                      </a:r>
                      <a:endParaRPr kumimoji="0" lang="en-US" sz="2400" b="0" i="0" u="none" strike="noStrike" cap="none" normalizeH="0" baseline="0">
                        <a:ln>
                          <a:noFill/>
                        </a:ln>
                        <a:solidFill>
                          <a:srgbClr val="0000CC"/>
                        </a:solidFill>
                        <a:effectLst/>
                        <a:latin typeface="Comic Sans MS"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600" b="0" i="0" u="none" strike="noStrike" cap="none" normalizeH="0" baseline="0">
                          <a:ln>
                            <a:noFill/>
                          </a:ln>
                          <a:solidFill>
                            <a:srgbClr val="FF3300"/>
                          </a:solidFill>
                          <a:effectLst/>
                          <a:latin typeface="Comic Sans MS" charset="0"/>
                        </a:rPr>
                        <a:t>Drop all outgoing packets to any IP address, port 80</a:t>
                      </a:r>
                      <a:endParaRPr kumimoji="0" lang="en-US" sz="2400" b="0" i="0" u="none" strike="noStrike" cap="none" normalizeH="0" baseline="0">
                        <a:ln>
                          <a:noFill/>
                        </a:ln>
                        <a:solidFill>
                          <a:srgbClr val="FF3300"/>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a:ln>
                            <a:noFill/>
                          </a:ln>
                          <a:solidFill>
                            <a:srgbClr val="0000CC"/>
                          </a:solidFill>
                          <a:effectLst/>
                          <a:latin typeface="Comic Sans MS" charset="0"/>
                        </a:rPr>
                        <a:t>Outside connections to public Web server only.</a:t>
                      </a:r>
                      <a:endParaRPr kumimoji="0" lang="en-US" sz="2400" b="0" i="0" u="none" strike="noStrike" cap="none" normalizeH="0" baseline="0">
                        <a:ln>
                          <a:noFill/>
                        </a:ln>
                        <a:solidFill>
                          <a:srgbClr val="0000CC"/>
                        </a:solidFill>
                        <a:effectLst/>
                        <a:latin typeface="Comic Sans MS"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rgbClr val="FF3300"/>
                          </a:solidFill>
                          <a:effectLst/>
                          <a:latin typeface="Comic Sans MS" charset="0"/>
                        </a:rPr>
                        <a:t>Drop all incoming TCP SYN packets to any IP except 130.207.244.203, port 80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a:ln>
                            <a:noFill/>
                          </a:ln>
                          <a:solidFill>
                            <a:srgbClr val="0000CC"/>
                          </a:solidFill>
                          <a:effectLst/>
                          <a:latin typeface="Comic Sans MS" charset="0"/>
                        </a:rPr>
                        <a:t>Prevent Web-radios from eating up the available bandwidth.</a:t>
                      </a:r>
                      <a:endParaRPr kumimoji="0" lang="en-US" sz="2400" b="0" i="0" u="none" strike="noStrike" cap="none" normalizeH="0" baseline="0">
                        <a:ln>
                          <a:noFill/>
                        </a:ln>
                        <a:solidFill>
                          <a:srgbClr val="0000CC"/>
                        </a:solidFill>
                        <a:effectLst/>
                        <a:latin typeface="Comic Sans MS"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600" b="0" i="0" u="none" strike="noStrike" cap="none" normalizeH="0" baseline="0">
                          <a:ln>
                            <a:noFill/>
                          </a:ln>
                          <a:solidFill>
                            <a:srgbClr val="FF3300"/>
                          </a:solidFill>
                          <a:effectLst/>
                          <a:latin typeface="Comic Sans MS" charset="0"/>
                        </a:rPr>
                        <a:t>Drop all incoming UDP packets - except DNS and router broadcasts.</a:t>
                      </a:r>
                      <a:endParaRPr kumimoji="0" lang="en-US" sz="2400" b="0" i="0" u="none" strike="noStrike" cap="none" normalizeH="0" baseline="0">
                        <a:ln>
                          <a:noFill/>
                        </a:ln>
                        <a:solidFill>
                          <a:srgbClr val="FF3300"/>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a:ln>
                            <a:noFill/>
                          </a:ln>
                          <a:solidFill>
                            <a:srgbClr val="0000CC"/>
                          </a:solidFill>
                          <a:effectLst/>
                          <a:latin typeface="Comic Sans MS" charset="0"/>
                        </a:rPr>
                        <a:t>Prevent your network from being used for a Smuft DoS attack.</a:t>
                      </a:r>
                      <a:endParaRPr kumimoji="0" lang="en-US" sz="2400" b="0" i="0" u="none" strike="noStrike" cap="none" normalizeH="0" baseline="0">
                        <a:ln>
                          <a:noFill/>
                        </a:ln>
                        <a:solidFill>
                          <a:srgbClr val="0000CC"/>
                        </a:solidFill>
                        <a:effectLst/>
                        <a:latin typeface="Comic Sans MS"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600" b="0" i="0" u="none" strike="noStrike" cap="none" normalizeH="0" baseline="0">
                          <a:ln>
                            <a:noFill/>
                          </a:ln>
                          <a:solidFill>
                            <a:srgbClr val="FF3300"/>
                          </a:solidFill>
                          <a:effectLst/>
                          <a:latin typeface="Comic Sans MS" charset="0"/>
                        </a:rPr>
                        <a:t>Drop all ICMP packets going to a “broadcast” address (eg 130.207.255.255).</a:t>
                      </a:r>
                      <a:endParaRPr kumimoji="0" lang="en-US" sz="2400" b="0" i="0" u="none" strike="noStrike" cap="none" normalizeH="0" baseline="0">
                        <a:ln>
                          <a:noFill/>
                        </a:ln>
                        <a:solidFill>
                          <a:srgbClr val="FF3300"/>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a:ln>
                            <a:noFill/>
                          </a:ln>
                          <a:solidFill>
                            <a:srgbClr val="0000CC"/>
                          </a:solidFill>
                          <a:effectLst/>
                          <a:latin typeface="Comic Sans MS" charset="0"/>
                        </a:rPr>
                        <a:t>Prevent your network from being tracerouted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600" b="0" i="0" u="none" strike="noStrike" cap="none" normalizeH="0" baseline="0">
                          <a:ln>
                            <a:noFill/>
                          </a:ln>
                          <a:solidFill>
                            <a:srgbClr val="FF3300"/>
                          </a:solidFill>
                          <a:effectLst/>
                          <a:latin typeface="Comic Sans MS" charset="0"/>
                        </a:rPr>
                        <a:t>Drop all incoming ICMP</a:t>
                      </a:r>
                      <a:endParaRPr kumimoji="0" lang="en-US" sz="2400" b="0" i="0" u="none" strike="noStrike" cap="none" normalizeH="0" baseline="0">
                        <a:ln>
                          <a:noFill/>
                        </a:ln>
                        <a:solidFill>
                          <a:srgbClr val="FF3300"/>
                        </a:solidFill>
                        <a:effectLst/>
                        <a:latin typeface="Comic Sans MS"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44513" y="0"/>
            <a:ext cx="7772400" cy="993775"/>
          </a:xfrm>
        </p:spPr>
        <p:txBody>
          <a:bodyPr/>
          <a:lstStyle/>
          <a:p>
            <a:r>
              <a:rPr lang="en-US"/>
              <a:t>Access control lists </a:t>
            </a:r>
          </a:p>
        </p:txBody>
      </p:sp>
      <p:graphicFrame>
        <p:nvGraphicFramePr>
          <p:cNvPr id="198819" name="Group 163"/>
          <p:cNvGraphicFramePr>
            <a:graphicFrameLocks noGrp="1"/>
          </p:cNvGraphicFramePr>
          <p:nvPr>
            <p:ph type="tbl" idx="1"/>
          </p:nvPr>
        </p:nvGraphicFramePr>
        <p:xfrm>
          <a:off x="582613" y="1664129"/>
          <a:ext cx="8042275" cy="4641469"/>
        </p:xfrm>
        <a:graphic>
          <a:graphicData uri="http://schemas.openxmlformats.org/drawingml/2006/table">
            <a:tbl>
              <a:tblPr/>
              <a:tblGrid>
                <a:gridCol w="1173162"/>
                <a:gridCol w="1174750"/>
                <a:gridCol w="1270000"/>
                <a:gridCol w="1187450"/>
                <a:gridCol w="1065213"/>
                <a:gridCol w="1174750"/>
                <a:gridCol w="996950"/>
              </a:tblGrid>
              <a:tr h="1381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source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dest</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protocol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source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dest</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flag</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bit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9215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allow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outside of</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TCP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any</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24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43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allow</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2400" b="0" i="0" u="none" strike="noStrike" cap="none" normalizeH="0" baseline="0">
                        <a:ln>
                          <a:noFill/>
                        </a:ln>
                        <a:solidFill>
                          <a:schemeClr val="tx1"/>
                        </a:solidFill>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outside of</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222.22/16</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24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TCP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ACK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allow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outside of</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UDP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t>
                      </a:r>
                      <a:endParaRPr kumimoji="0" lang="en-US" sz="24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allow</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2400" b="0" i="0" u="none" strike="noStrike" cap="none" normalizeH="0" baseline="0">
                        <a:ln>
                          <a:noFill/>
                        </a:ln>
                        <a:solidFill>
                          <a:schemeClr val="tx1"/>
                        </a:solidFill>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outside of</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222.22/16</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24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UDP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deny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8729" name="Text Box 73"/>
          <p:cNvSpPr txBox="1">
            <a:spLocks noChangeArrowheads="1"/>
          </p:cNvSpPr>
          <p:nvPr/>
        </p:nvSpPr>
        <p:spPr bwMode="auto">
          <a:xfrm>
            <a:off x="1082675" y="1489504"/>
            <a:ext cx="184150" cy="457200"/>
          </a:xfrm>
          <a:prstGeom prst="rect">
            <a:avLst/>
          </a:prstGeom>
          <a:noFill/>
          <a:ln w="9525">
            <a:noFill/>
            <a:miter lim="800000"/>
            <a:headEnd/>
            <a:tailEnd/>
          </a:ln>
          <a:effectLst/>
        </p:spPr>
        <p:txBody>
          <a:bodyPr wrap="none">
            <a:prstTxWarp prst="textNoShape">
              <a:avLst/>
            </a:prstTxWarp>
            <a:spAutoFit/>
          </a:bodyPr>
          <a:lstStyle/>
          <a:p>
            <a:endParaRPr lang="en-GB"/>
          </a:p>
        </p:txBody>
      </p:sp>
      <p:sp>
        <p:nvSpPr>
          <p:cNvPr id="198730" name="Text Box 74"/>
          <p:cNvSpPr txBox="1">
            <a:spLocks noChangeArrowheads="1"/>
          </p:cNvSpPr>
          <p:nvPr/>
        </p:nvSpPr>
        <p:spPr bwMode="auto">
          <a:xfrm>
            <a:off x="638175" y="912813"/>
            <a:ext cx="47148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339933"/>
                </a:solidFill>
              </a:rPr>
              <a:t>Apply rules from top to bottom:</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t>Access control lists</a:t>
            </a:r>
          </a:p>
        </p:txBody>
      </p:sp>
      <p:sp>
        <p:nvSpPr>
          <p:cNvPr id="200707" name="Rectangle 3"/>
          <p:cNvSpPr>
            <a:spLocks noGrp="1" noChangeArrowheads="1"/>
          </p:cNvSpPr>
          <p:nvPr>
            <p:ph type="body" idx="1"/>
          </p:nvPr>
        </p:nvSpPr>
        <p:spPr/>
        <p:txBody>
          <a:bodyPr/>
          <a:lstStyle/>
          <a:p>
            <a:r>
              <a:rPr lang="en-US"/>
              <a:t>Each router/firewall interface can have its own ACL</a:t>
            </a:r>
          </a:p>
          <a:p>
            <a:r>
              <a:rPr lang="en-US"/>
              <a:t>Most firewall vendors provide both command-line and graphical configuration interface</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z="3600"/>
              <a:t>Advantages and disadvantages of traditional packet filters</a:t>
            </a:r>
          </a:p>
        </p:txBody>
      </p:sp>
      <p:sp>
        <p:nvSpPr>
          <p:cNvPr id="208899" name="Rectangle 3"/>
          <p:cNvSpPr>
            <a:spLocks noGrp="1" noChangeArrowheads="1"/>
          </p:cNvSpPr>
          <p:nvPr>
            <p:ph type="body" idx="1"/>
          </p:nvPr>
        </p:nvSpPr>
        <p:spPr/>
        <p:txBody>
          <a:bodyPr/>
          <a:lstStyle/>
          <a:p>
            <a:r>
              <a:rPr lang="en-US" sz="2400"/>
              <a:t>Advantages</a:t>
            </a:r>
          </a:p>
          <a:p>
            <a:pPr lvl="1"/>
            <a:r>
              <a:rPr lang="en-US" sz="2000"/>
              <a:t>One screening router can protect entire network</a:t>
            </a:r>
          </a:p>
          <a:p>
            <a:pPr lvl="1"/>
            <a:r>
              <a:rPr lang="en-US" sz="2000"/>
              <a:t>Can be efficient if filtering rules are kept simple</a:t>
            </a:r>
          </a:p>
          <a:p>
            <a:pPr lvl="1"/>
            <a:r>
              <a:rPr lang="en-US" sz="2000"/>
              <a:t>Widely available. Almost any router, even  Linux boxes</a:t>
            </a:r>
          </a:p>
          <a:p>
            <a:r>
              <a:rPr lang="en-US" sz="2400"/>
              <a:t>Disadvantages</a:t>
            </a:r>
          </a:p>
          <a:p>
            <a:pPr lvl="1"/>
            <a:r>
              <a:rPr lang="en-US" sz="2000"/>
              <a:t>Can be penetrated</a:t>
            </a:r>
          </a:p>
          <a:p>
            <a:pPr lvl="1"/>
            <a:r>
              <a:rPr lang="en-US" sz="2000"/>
              <a:t>Cannot enforce some policies. For example, permit certain users. </a:t>
            </a:r>
          </a:p>
          <a:p>
            <a:pPr lvl="1"/>
            <a:r>
              <a:rPr lang="en-US" sz="2000"/>
              <a:t>Rules can get complicated and difficult to test</a:t>
            </a:r>
          </a:p>
          <a:p>
            <a:pPr>
              <a:buFont typeface="ZapfDingbats" pitchFamily="82" charset="2"/>
              <a:buNone/>
            </a:pPr>
            <a:endParaRPr lang="en-US" sz="240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t>Firewall Lab: iptables</a:t>
            </a:r>
          </a:p>
        </p:txBody>
      </p:sp>
      <p:sp>
        <p:nvSpPr>
          <p:cNvPr id="371715" name="Rectangle 3"/>
          <p:cNvSpPr>
            <a:spLocks noGrp="1" noChangeArrowheads="1"/>
          </p:cNvSpPr>
          <p:nvPr>
            <p:ph type="body" sz="half" idx="1"/>
          </p:nvPr>
        </p:nvSpPr>
        <p:spPr/>
        <p:txBody>
          <a:bodyPr/>
          <a:lstStyle/>
          <a:p>
            <a:r>
              <a:rPr lang="en-US" sz="2400"/>
              <a:t>Converts linux box into a packet filter.</a:t>
            </a:r>
          </a:p>
          <a:p>
            <a:r>
              <a:rPr lang="en-US" sz="2400"/>
              <a:t>Part of most linux distributions today.</a:t>
            </a:r>
          </a:p>
          <a:p>
            <a:pPr>
              <a:buFont typeface="ZapfDingbats" pitchFamily="82" charset="2"/>
              <a:buNone/>
            </a:pPr>
            <a:endParaRPr lang="en-US" sz="2400"/>
          </a:p>
        </p:txBody>
      </p:sp>
      <p:sp>
        <p:nvSpPr>
          <p:cNvPr id="371719" name="Rectangle 7"/>
          <p:cNvSpPr>
            <a:spLocks noChangeArrowheads="1"/>
          </p:cNvSpPr>
          <p:nvPr/>
        </p:nvSpPr>
        <p:spPr bwMode="auto">
          <a:xfrm>
            <a:off x="3422650" y="3462338"/>
            <a:ext cx="1106488" cy="1030287"/>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p>
        </p:txBody>
      </p:sp>
      <p:sp>
        <p:nvSpPr>
          <p:cNvPr id="371720" name="Text Box 8"/>
          <p:cNvSpPr txBox="1">
            <a:spLocks noChangeArrowheads="1"/>
          </p:cNvSpPr>
          <p:nvPr/>
        </p:nvSpPr>
        <p:spPr bwMode="auto">
          <a:xfrm>
            <a:off x="1928813" y="3586163"/>
            <a:ext cx="682625" cy="641350"/>
          </a:xfrm>
          <a:prstGeom prst="rect">
            <a:avLst/>
          </a:prstGeom>
          <a:noFill/>
          <a:ln w="9525">
            <a:noFill/>
            <a:miter lim="800000"/>
            <a:headEnd/>
            <a:tailEnd/>
          </a:ln>
          <a:effectLst/>
        </p:spPr>
        <p:txBody>
          <a:bodyPr wrap="none">
            <a:prstTxWarp prst="textNoShape">
              <a:avLst/>
            </a:prstTxWarp>
            <a:spAutoFit/>
          </a:bodyPr>
          <a:lstStyle/>
          <a:p>
            <a:r>
              <a:rPr lang="en-US" sz="1800"/>
              <a:t>linux</a:t>
            </a:r>
          </a:p>
          <a:p>
            <a:r>
              <a:rPr lang="en-US" sz="1800"/>
              <a:t>host</a:t>
            </a:r>
          </a:p>
        </p:txBody>
      </p:sp>
      <p:sp>
        <p:nvSpPr>
          <p:cNvPr id="371721" name="Text Box 9"/>
          <p:cNvSpPr txBox="1">
            <a:spLocks noChangeArrowheads="1"/>
          </p:cNvSpPr>
          <p:nvPr/>
        </p:nvSpPr>
        <p:spPr bwMode="auto">
          <a:xfrm>
            <a:off x="3448050" y="3521075"/>
            <a:ext cx="1028700" cy="915988"/>
          </a:xfrm>
          <a:prstGeom prst="rect">
            <a:avLst/>
          </a:prstGeom>
          <a:noFill/>
          <a:ln w="9525">
            <a:noFill/>
            <a:miter lim="800000"/>
            <a:headEnd/>
            <a:tailEnd/>
          </a:ln>
          <a:effectLst/>
        </p:spPr>
        <p:txBody>
          <a:bodyPr wrap="none">
            <a:prstTxWarp prst="textNoShape">
              <a:avLst/>
            </a:prstTxWarp>
            <a:spAutoFit/>
          </a:bodyPr>
          <a:lstStyle/>
          <a:p>
            <a:r>
              <a:rPr lang="en-US" sz="1800"/>
              <a:t>linux</a:t>
            </a:r>
          </a:p>
          <a:p>
            <a:r>
              <a:rPr lang="en-US" sz="1800"/>
              <a:t>host w/</a:t>
            </a:r>
          </a:p>
          <a:p>
            <a:r>
              <a:rPr lang="en-US" sz="1800"/>
              <a:t>iptables</a:t>
            </a:r>
          </a:p>
        </p:txBody>
      </p:sp>
      <p:sp>
        <p:nvSpPr>
          <p:cNvPr id="371722" name="Rectangle 10"/>
          <p:cNvSpPr>
            <a:spLocks noChangeArrowheads="1"/>
          </p:cNvSpPr>
          <p:nvPr/>
        </p:nvSpPr>
        <p:spPr bwMode="auto">
          <a:xfrm>
            <a:off x="1733550" y="3446463"/>
            <a:ext cx="1106488" cy="1030287"/>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p>
        </p:txBody>
      </p:sp>
      <p:sp>
        <p:nvSpPr>
          <p:cNvPr id="371723" name="Line 11"/>
          <p:cNvSpPr>
            <a:spLocks noChangeShapeType="1"/>
          </p:cNvSpPr>
          <p:nvPr/>
        </p:nvSpPr>
        <p:spPr bwMode="auto">
          <a:xfrm>
            <a:off x="2833688" y="3927475"/>
            <a:ext cx="592137" cy="0"/>
          </a:xfrm>
          <a:prstGeom prst="line">
            <a:avLst/>
          </a:prstGeom>
          <a:noFill/>
          <a:ln w="9525">
            <a:solidFill>
              <a:schemeClr val="tx1"/>
            </a:solidFill>
            <a:round/>
            <a:headEnd/>
            <a:tailEnd/>
          </a:ln>
          <a:effectLst/>
        </p:spPr>
        <p:txBody>
          <a:bodyPr>
            <a:prstTxWarp prst="textNoShape">
              <a:avLst/>
            </a:prstTxWarp>
          </a:bodyPr>
          <a:lstStyle/>
          <a:p>
            <a:endParaRPr lang="en-GB"/>
          </a:p>
        </p:txBody>
      </p:sp>
      <p:sp>
        <p:nvSpPr>
          <p:cNvPr id="371724" name="Line 12"/>
          <p:cNvSpPr>
            <a:spLocks noChangeShapeType="1"/>
          </p:cNvSpPr>
          <p:nvPr/>
        </p:nvSpPr>
        <p:spPr bwMode="auto">
          <a:xfrm>
            <a:off x="4533900" y="3940175"/>
            <a:ext cx="488950" cy="0"/>
          </a:xfrm>
          <a:prstGeom prst="line">
            <a:avLst/>
          </a:prstGeom>
          <a:noFill/>
          <a:ln w="9525">
            <a:solidFill>
              <a:schemeClr val="tx1"/>
            </a:solidFill>
            <a:round/>
            <a:headEnd/>
            <a:tailEnd/>
          </a:ln>
          <a:effectLst/>
        </p:spPr>
        <p:txBody>
          <a:bodyPr>
            <a:prstTxWarp prst="textNoShape">
              <a:avLst/>
            </a:prstTxWarp>
          </a:bodyPr>
          <a:lstStyle/>
          <a:p>
            <a:endParaRPr lang="en-GB"/>
          </a:p>
        </p:txBody>
      </p:sp>
      <p:sp>
        <p:nvSpPr>
          <p:cNvPr id="371725" name="Freeform 13"/>
          <p:cNvSpPr>
            <a:spLocks/>
          </p:cNvSpPr>
          <p:nvPr/>
        </p:nvSpPr>
        <p:spPr bwMode="auto">
          <a:xfrm>
            <a:off x="4972050" y="3171825"/>
            <a:ext cx="2046288" cy="2049463"/>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371726" name="Text Box 14"/>
          <p:cNvSpPr txBox="1">
            <a:spLocks noChangeArrowheads="1"/>
          </p:cNvSpPr>
          <p:nvPr/>
        </p:nvSpPr>
        <p:spPr bwMode="auto">
          <a:xfrm>
            <a:off x="5343525" y="3594100"/>
            <a:ext cx="1333500" cy="822325"/>
          </a:xfrm>
          <a:prstGeom prst="rect">
            <a:avLst/>
          </a:prstGeom>
          <a:noFill/>
          <a:ln w="9525">
            <a:noFill/>
            <a:miter lim="800000"/>
            <a:headEnd/>
            <a:tailEnd/>
          </a:ln>
          <a:effectLst/>
        </p:spPr>
        <p:txBody>
          <a:bodyPr wrap="none">
            <a:prstTxWarp prst="textNoShape">
              <a:avLst/>
            </a:prstTxWarp>
            <a:spAutoFit/>
          </a:bodyPr>
          <a:lstStyle/>
          <a:p>
            <a:r>
              <a:rPr lang="en-US"/>
              <a:t>student</a:t>
            </a:r>
          </a:p>
          <a:p>
            <a:r>
              <a:rPr lang="en-US"/>
              <a:t>network</a:t>
            </a:r>
          </a:p>
        </p:txBody>
      </p:sp>
      <p:sp>
        <p:nvSpPr>
          <p:cNvPr id="371727" name="Line 15"/>
          <p:cNvSpPr>
            <a:spLocks noChangeShapeType="1"/>
          </p:cNvSpPr>
          <p:nvPr/>
        </p:nvSpPr>
        <p:spPr bwMode="auto">
          <a:xfrm flipV="1">
            <a:off x="3606800" y="4533900"/>
            <a:ext cx="269875" cy="554038"/>
          </a:xfrm>
          <a:prstGeom prst="line">
            <a:avLst/>
          </a:prstGeom>
          <a:noFill/>
          <a:ln w="19050">
            <a:solidFill>
              <a:srgbClr val="FF0000"/>
            </a:solidFill>
            <a:round/>
            <a:headEnd/>
            <a:tailEnd type="triangle" w="med" len="med"/>
          </a:ln>
          <a:effectLst/>
        </p:spPr>
        <p:txBody>
          <a:bodyPr>
            <a:prstTxWarp prst="textNoShape">
              <a:avLst/>
            </a:prstTxWarp>
          </a:bodyPr>
          <a:lstStyle/>
          <a:p>
            <a:endParaRPr lang="en-GB"/>
          </a:p>
        </p:txBody>
      </p:sp>
      <p:sp>
        <p:nvSpPr>
          <p:cNvPr id="371728" name="Text Box 16"/>
          <p:cNvSpPr txBox="1">
            <a:spLocks noChangeArrowheads="1"/>
          </p:cNvSpPr>
          <p:nvPr/>
        </p:nvSpPr>
        <p:spPr bwMode="auto">
          <a:xfrm>
            <a:off x="3011488" y="5010150"/>
            <a:ext cx="1536700" cy="822325"/>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your job:</a:t>
            </a:r>
          </a:p>
          <a:p>
            <a:r>
              <a:rPr lang="en-US">
                <a:solidFill>
                  <a:srgbClr val="FF0000"/>
                </a:solidFill>
              </a:rPr>
              <a:t>configure</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Firewall lab: iptables</a:t>
            </a:r>
          </a:p>
        </p:txBody>
      </p:sp>
      <p:sp>
        <p:nvSpPr>
          <p:cNvPr id="381955" name="Rectangle 3"/>
          <p:cNvSpPr>
            <a:spLocks noGrp="1" noChangeArrowheads="1"/>
          </p:cNvSpPr>
          <p:nvPr>
            <p:ph type="body" idx="1"/>
          </p:nvPr>
        </p:nvSpPr>
        <p:spPr/>
        <p:txBody>
          <a:bodyPr/>
          <a:lstStyle/>
          <a:p>
            <a:r>
              <a:rPr lang="en-US"/>
              <a:t>iptables</a:t>
            </a:r>
          </a:p>
          <a:p>
            <a:pPr lvl="1"/>
            <a:r>
              <a:rPr lang="en-US"/>
              <a:t>Provides firewall capability to a linux host</a:t>
            </a:r>
          </a:p>
          <a:p>
            <a:pPr lvl="1"/>
            <a:r>
              <a:rPr lang="en-US"/>
              <a:t>Comes installed with linux Fedora</a:t>
            </a:r>
          </a:p>
          <a:p>
            <a:pPr lvl="1"/>
            <a:r>
              <a:rPr lang="en-US"/>
              <a:t>With other versions of Linux, may need to install RPM</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533401" y="143370"/>
            <a:ext cx="7772400" cy="1143000"/>
          </a:xfrm>
        </p:spPr>
        <p:txBody>
          <a:bodyPr/>
          <a:lstStyle/>
          <a:p>
            <a:r>
              <a:rPr lang="en-US" smtClean="0"/>
              <a:t>Chain types</a:t>
            </a:r>
            <a:endParaRPr lang="en-US" dirty="0"/>
          </a:p>
        </p:txBody>
      </p:sp>
      <p:grpSp>
        <p:nvGrpSpPr>
          <p:cNvPr id="2" name="Group 3"/>
          <p:cNvGrpSpPr>
            <a:grpSpLocks/>
          </p:cNvGrpSpPr>
          <p:nvPr/>
        </p:nvGrpSpPr>
        <p:grpSpPr bwMode="auto">
          <a:xfrm>
            <a:off x="585817" y="1077021"/>
            <a:ext cx="6194425" cy="2257425"/>
            <a:chOff x="316" y="902"/>
            <a:chExt cx="3902" cy="1422"/>
          </a:xfrm>
        </p:grpSpPr>
        <p:grpSp>
          <p:nvGrpSpPr>
            <p:cNvPr id="3" name="Group 4"/>
            <p:cNvGrpSpPr>
              <a:grpSpLocks/>
            </p:cNvGrpSpPr>
            <p:nvPr/>
          </p:nvGrpSpPr>
          <p:grpSpPr bwMode="auto">
            <a:xfrm>
              <a:off x="316" y="902"/>
              <a:ext cx="3902" cy="1422"/>
              <a:chOff x="300" y="910"/>
              <a:chExt cx="3902" cy="1422"/>
            </a:xfrm>
          </p:grpSpPr>
          <p:sp>
            <p:nvSpPr>
              <p:cNvPr id="384005" name="Rectangle 5"/>
              <p:cNvSpPr>
                <a:spLocks noChangeArrowheads="1"/>
              </p:cNvSpPr>
              <p:nvPr/>
            </p:nvSpPr>
            <p:spPr bwMode="auto">
              <a:xfrm>
                <a:off x="1937" y="1224"/>
                <a:ext cx="697" cy="649"/>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p>
            </p:txBody>
          </p:sp>
          <p:sp>
            <p:nvSpPr>
              <p:cNvPr id="384006" name="Text Box 6"/>
              <p:cNvSpPr txBox="1">
                <a:spLocks noChangeArrowheads="1"/>
              </p:cNvSpPr>
              <p:nvPr/>
            </p:nvSpPr>
            <p:spPr bwMode="auto">
              <a:xfrm>
                <a:off x="1953" y="1261"/>
                <a:ext cx="648" cy="577"/>
              </a:xfrm>
              <a:prstGeom prst="rect">
                <a:avLst/>
              </a:prstGeom>
              <a:noFill/>
              <a:ln w="9525">
                <a:noFill/>
                <a:miter lim="800000"/>
                <a:headEnd/>
                <a:tailEnd/>
              </a:ln>
              <a:effectLst/>
            </p:spPr>
            <p:txBody>
              <a:bodyPr wrap="none">
                <a:prstTxWarp prst="textNoShape">
                  <a:avLst/>
                </a:prstTxWarp>
                <a:spAutoFit/>
              </a:bodyPr>
              <a:lstStyle/>
              <a:p>
                <a:r>
                  <a:rPr lang="en-US" sz="1800"/>
                  <a:t>linux</a:t>
                </a:r>
              </a:p>
              <a:p>
                <a:r>
                  <a:rPr lang="en-US" sz="1800"/>
                  <a:t>host w/</a:t>
                </a:r>
              </a:p>
              <a:p>
                <a:r>
                  <a:rPr lang="en-US" sz="1800"/>
                  <a:t>iptables</a:t>
                </a:r>
              </a:p>
            </p:txBody>
          </p:sp>
          <p:sp>
            <p:nvSpPr>
              <p:cNvPr id="384007" name="Line 7"/>
              <p:cNvSpPr>
                <a:spLocks noChangeShapeType="1"/>
              </p:cNvSpPr>
              <p:nvPr/>
            </p:nvSpPr>
            <p:spPr bwMode="auto">
              <a:xfrm>
                <a:off x="1566" y="1517"/>
                <a:ext cx="373" cy="0"/>
              </a:xfrm>
              <a:prstGeom prst="line">
                <a:avLst/>
              </a:prstGeom>
              <a:noFill/>
              <a:ln w="9525">
                <a:solidFill>
                  <a:schemeClr val="tx1"/>
                </a:solidFill>
                <a:round/>
                <a:headEnd/>
                <a:tailEnd/>
              </a:ln>
              <a:effectLst/>
            </p:spPr>
            <p:txBody>
              <a:bodyPr>
                <a:prstTxWarp prst="textNoShape">
                  <a:avLst/>
                </a:prstTxWarp>
              </a:bodyPr>
              <a:lstStyle/>
              <a:p>
                <a:endParaRPr lang="en-GB"/>
              </a:p>
            </p:txBody>
          </p:sp>
          <p:sp>
            <p:nvSpPr>
              <p:cNvPr id="384008" name="Line 8"/>
              <p:cNvSpPr>
                <a:spLocks noChangeShapeType="1"/>
              </p:cNvSpPr>
              <p:nvPr/>
            </p:nvSpPr>
            <p:spPr bwMode="auto">
              <a:xfrm>
                <a:off x="2637" y="1525"/>
                <a:ext cx="308" cy="0"/>
              </a:xfrm>
              <a:prstGeom prst="line">
                <a:avLst/>
              </a:prstGeom>
              <a:noFill/>
              <a:ln w="9525">
                <a:solidFill>
                  <a:schemeClr val="tx1"/>
                </a:solidFill>
                <a:round/>
                <a:headEnd/>
                <a:tailEnd/>
              </a:ln>
              <a:effectLst/>
            </p:spPr>
            <p:txBody>
              <a:bodyPr>
                <a:prstTxWarp prst="textNoShape">
                  <a:avLst/>
                </a:prstTxWarp>
              </a:bodyPr>
              <a:lstStyle/>
              <a:p>
                <a:endParaRPr lang="en-GB"/>
              </a:p>
            </p:txBody>
          </p:sp>
          <p:sp>
            <p:nvSpPr>
              <p:cNvPr id="384009" name="Freeform 9"/>
              <p:cNvSpPr>
                <a:spLocks/>
              </p:cNvSpPr>
              <p:nvPr/>
            </p:nvSpPr>
            <p:spPr bwMode="auto">
              <a:xfrm>
                <a:off x="2913" y="1041"/>
                <a:ext cx="1289" cy="1291"/>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384010" name="Text Box 10"/>
              <p:cNvSpPr txBox="1">
                <a:spLocks noChangeArrowheads="1"/>
              </p:cNvSpPr>
              <p:nvPr/>
            </p:nvSpPr>
            <p:spPr bwMode="auto">
              <a:xfrm>
                <a:off x="3074" y="1315"/>
                <a:ext cx="1014" cy="518"/>
              </a:xfrm>
              <a:prstGeom prst="rect">
                <a:avLst/>
              </a:prstGeom>
              <a:noFill/>
              <a:ln w="9525">
                <a:noFill/>
                <a:miter lim="800000"/>
                <a:headEnd/>
                <a:tailEnd/>
              </a:ln>
              <a:effectLst/>
            </p:spPr>
            <p:txBody>
              <a:bodyPr wrap="none">
                <a:prstTxWarp prst="textNoShape">
                  <a:avLst/>
                </a:prstTxWarp>
                <a:spAutoFit/>
              </a:bodyPr>
              <a:lstStyle/>
              <a:p>
                <a:r>
                  <a:rPr lang="en-US"/>
                  <a:t>protected</a:t>
                </a:r>
              </a:p>
              <a:p>
                <a:r>
                  <a:rPr lang="en-US"/>
                  <a:t>network</a:t>
                </a:r>
              </a:p>
            </p:txBody>
          </p:sp>
          <p:sp>
            <p:nvSpPr>
              <p:cNvPr id="384011" name="Freeform 11"/>
              <p:cNvSpPr>
                <a:spLocks/>
              </p:cNvSpPr>
              <p:nvPr/>
            </p:nvSpPr>
            <p:spPr bwMode="auto">
              <a:xfrm>
                <a:off x="300" y="910"/>
                <a:ext cx="1289" cy="1291"/>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384012" name="Text Box 12"/>
              <p:cNvSpPr txBox="1">
                <a:spLocks noChangeArrowheads="1"/>
              </p:cNvSpPr>
              <p:nvPr/>
            </p:nvSpPr>
            <p:spPr bwMode="auto">
              <a:xfrm>
                <a:off x="543" y="1307"/>
                <a:ext cx="905" cy="288"/>
              </a:xfrm>
              <a:prstGeom prst="rect">
                <a:avLst/>
              </a:prstGeom>
              <a:noFill/>
              <a:ln w="9525">
                <a:noFill/>
                <a:miter lim="800000"/>
                <a:headEnd/>
                <a:tailEnd/>
              </a:ln>
              <a:effectLst/>
            </p:spPr>
            <p:txBody>
              <a:bodyPr wrap="none">
                <a:prstTxWarp prst="textNoShape">
                  <a:avLst/>
                </a:prstTxWarp>
                <a:spAutoFit/>
              </a:bodyPr>
              <a:lstStyle/>
              <a:p>
                <a:r>
                  <a:rPr lang="en-US"/>
                  <a:t>Internet</a:t>
                </a:r>
              </a:p>
            </p:txBody>
          </p:sp>
        </p:grpSp>
        <p:sp>
          <p:nvSpPr>
            <p:cNvPr id="384013" name="Line 13"/>
            <p:cNvSpPr>
              <a:spLocks noChangeShapeType="1"/>
            </p:cNvSpPr>
            <p:nvPr/>
          </p:nvSpPr>
          <p:spPr bwMode="auto">
            <a:xfrm>
              <a:off x="1541" y="1590"/>
              <a:ext cx="422" cy="0"/>
            </a:xfrm>
            <a:prstGeom prst="line">
              <a:avLst/>
            </a:prstGeom>
            <a:noFill/>
            <a:ln w="25400">
              <a:solidFill>
                <a:srgbClr val="FF0000"/>
              </a:solidFill>
              <a:round/>
              <a:headEnd/>
              <a:tailEnd type="triangle" w="med" len="med"/>
            </a:ln>
            <a:effectLst/>
          </p:spPr>
          <p:txBody>
            <a:bodyPr>
              <a:prstTxWarp prst="textNoShape">
                <a:avLst/>
              </a:prstTxWarp>
            </a:bodyPr>
            <a:lstStyle/>
            <a:p>
              <a:endParaRPr lang="en-GB"/>
            </a:p>
          </p:txBody>
        </p:sp>
        <p:sp>
          <p:nvSpPr>
            <p:cNvPr id="384014" name="Line 14"/>
            <p:cNvSpPr>
              <a:spLocks noChangeShapeType="1"/>
            </p:cNvSpPr>
            <p:nvPr/>
          </p:nvSpPr>
          <p:spPr bwMode="auto">
            <a:xfrm flipH="1">
              <a:off x="2652" y="1589"/>
              <a:ext cx="301" cy="0"/>
            </a:xfrm>
            <a:prstGeom prst="line">
              <a:avLst/>
            </a:prstGeom>
            <a:noFill/>
            <a:ln w="25400">
              <a:solidFill>
                <a:srgbClr val="FF0000"/>
              </a:solidFill>
              <a:round/>
              <a:headEnd/>
              <a:tailEnd type="triangle" w="med" len="med"/>
            </a:ln>
            <a:effectLst/>
          </p:spPr>
          <p:txBody>
            <a:bodyPr>
              <a:prstTxWarp prst="textNoShape">
                <a:avLst/>
              </a:prstTxWarp>
            </a:bodyPr>
            <a:lstStyle/>
            <a:p>
              <a:endParaRPr lang="en-GB"/>
            </a:p>
          </p:txBody>
        </p:sp>
      </p:grpSp>
      <p:grpSp>
        <p:nvGrpSpPr>
          <p:cNvPr id="4" name="Group 15"/>
          <p:cNvGrpSpPr>
            <a:grpSpLocks/>
          </p:cNvGrpSpPr>
          <p:nvPr/>
        </p:nvGrpSpPr>
        <p:grpSpPr bwMode="auto">
          <a:xfrm>
            <a:off x="608042" y="2980434"/>
            <a:ext cx="6194425" cy="2257425"/>
            <a:chOff x="300" y="910"/>
            <a:chExt cx="3902" cy="1422"/>
          </a:xfrm>
        </p:grpSpPr>
        <p:sp>
          <p:nvSpPr>
            <p:cNvPr id="384016" name="Rectangle 16"/>
            <p:cNvSpPr>
              <a:spLocks noChangeArrowheads="1"/>
            </p:cNvSpPr>
            <p:nvPr/>
          </p:nvSpPr>
          <p:spPr bwMode="auto">
            <a:xfrm>
              <a:off x="1937" y="1224"/>
              <a:ext cx="697" cy="649"/>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p>
          </p:txBody>
        </p:sp>
        <p:sp>
          <p:nvSpPr>
            <p:cNvPr id="384017" name="Text Box 17"/>
            <p:cNvSpPr txBox="1">
              <a:spLocks noChangeArrowheads="1"/>
            </p:cNvSpPr>
            <p:nvPr/>
          </p:nvSpPr>
          <p:spPr bwMode="auto">
            <a:xfrm>
              <a:off x="1953" y="1261"/>
              <a:ext cx="648" cy="577"/>
            </a:xfrm>
            <a:prstGeom prst="rect">
              <a:avLst/>
            </a:prstGeom>
            <a:noFill/>
            <a:ln w="9525">
              <a:noFill/>
              <a:miter lim="800000"/>
              <a:headEnd/>
              <a:tailEnd/>
            </a:ln>
            <a:effectLst/>
          </p:spPr>
          <p:txBody>
            <a:bodyPr wrap="none">
              <a:prstTxWarp prst="textNoShape">
                <a:avLst/>
              </a:prstTxWarp>
              <a:spAutoFit/>
            </a:bodyPr>
            <a:lstStyle/>
            <a:p>
              <a:r>
                <a:rPr lang="en-US" sz="1800"/>
                <a:t>linux</a:t>
              </a:r>
            </a:p>
            <a:p>
              <a:r>
                <a:rPr lang="en-US" sz="1800"/>
                <a:t>host w/</a:t>
              </a:r>
            </a:p>
            <a:p>
              <a:r>
                <a:rPr lang="en-US" sz="1800"/>
                <a:t>iptables</a:t>
              </a:r>
            </a:p>
          </p:txBody>
        </p:sp>
        <p:sp>
          <p:nvSpPr>
            <p:cNvPr id="384018" name="Line 18"/>
            <p:cNvSpPr>
              <a:spLocks noChangeShapeType="1"/>
            </p:cNvSpPr>
            <p:nvPr/>
          </p:nvSpPr>
          <p:spPr bwMode="auto">
            <a:xfrm>
              <a:off x="1566" y="1517"/>
              <a:ext cx="373" cy="0"/>
            </a:xfrm>
            <a:prstGeom prst="line">
              <a:avLst/>
            </a:prstGeom>
            <a:noFill/>
            <a:ln w="9525">
              <a:solidFill>
                <a:schemeClr val="tx1"/>
              </a:solidFill>
              <a:round/>
              <a:headEnd/>
              <a:tailEnd/>
            </a:ln>
            <a:effectLst/>
          </p:spPr>
          <p:txBody>
            <a:bodyPr>
              <a:prstTxWarp prst="textNoShape">
                <a:avLst/>
              </a:prstTxWarp>
            </a:bodyPr>
            <a:lstStyle/>
            <a:p>
              <a:endParaRPr lang="en-GB"/>
            </a:p>
          </p:txBody>
        </p:sp>
        <p:sp>
          <p:nvSpPr>
            <p:cNvPr id="384019" name="Line 19"/>
            <p:cNvSpPr>
              <a:spLocks noChangeShapeType="1"/>
            </p:cNvSpPr>
            <p:nvPr/>
          </p:nvSpPr>
          <p:spPr bwMode="auto">
            <a:xfrm>
              <a:off x="2637" y="1525"/>
              <a:ext cx="308" cy="0"/>
            </a:xfrm>
            <a:prstGeom prst="line">
              <a:avLst/>
            </a:prstGeom>
            <a:noFill/>
            <a:ln w="9525">
              <a:solidFill>
                <a:schemeClr val="tx1"/>
              </a:solidFill>
              <a:round/>
              <a:headEnd/>
              <a:tailEnd/>
            </a:ln>
            <a:effectLst/>
          </p:spPr>
          <p:txBody>
            <a:bodyPr>
              <a:prstTxWarp prst="textNoShape">
                <a:avLst/>
              </a:prstTxWarp>
            </a:bodyPr>
            <a:lstStyle/>
            <a:p>
              <a:endParaRPr lang="en-GB"/>
            </a:p>
          </p:txBody>
        </p:sp>
        <p:sp>
          <p:nvSpPr>
            <p:cNvPr id="384020" name="Freeform 20"/>
            <p:cNvSpPr>
              <a:spLocks/>
            </p:cNvSpPr>
            <p:nvPr/>
          </p:nvSpPr>
          <p:spPr bwMode="auto">
            <a:xfrm>
              <a:off x="2913" y="1041"/>
              <a:ext cx="1289" cy="1291"/>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384021" name="Text Box 21"/>
            <p:cNvSpPr txBox="1">
              <a:spLocks noChangeArrowheads="1"/>
            </p:cNvSpPr>
            <p:nvPr/>
          </p:nvSpPr>
          <p:spPr bwMode="auto">
            <a:xfrm>
              <a:off x="3074" y="1315"/>
              <a:ext cx="1014" cy="518"/>
            </a:xfrm>
            <a:prstGeom prst="rect">
              <a:avLst/>
            </a:prstGeom>
            <a:noFill/>
            <a:ln w="9525">
              <a:noFill/>
              <a:miter lim="800000"/>
              <a:headEnd/>
              <a:tailEnd/>
            </a:ln>
            <a:effectLst/>
          </p:spPr>
          <p:txBody>
            <a:bodyPr wrap="none">
              <a:prstTxWarp prst="textNoShape">
                <a:avLst/>
              </a:prstTxWarp>
              <a:spAutoFit/>
            </a:bodyPr>
            <a:lstStyle/>
            <a:p>
              <a:r>
                <a:rPr lang="en-US"/>
                <a:t>protected</a:t>
              </a:r>
            </a:p>
            <a:p>
              <a:r>
                <a:rPr lang="en-US"/>
                <a:t>network</a:t>
              </a:r>
            </a:p>
          </p:txBody>
        </p:sp>
        <p:sp>
          <p:nvSpPr>
            <p:cNvPr id="384022" name="Freeform 22"/>
            <p:cNvSpPr>
              <a:spLocks/>
            </p:cNvSpPr>
            <p:nvPr/>
          </p:nvSpPr>
          <p:spPr bwMode="auto">
            <a:xfrm>
              <a:off x="300" y="910"/>
              <a:ext cx="1289" cy="1291"/>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384023" name="Text Box 23"/>
            <p:cNvSpPr txBox="1">
              <a:spLocks noChangeArrowheads="1"/>
            </p:cNvSpPr>
            <p:nvPr/>
          </p:nvSpPr>
          <p:spPr bwMode="auto">
            <a:xfrm>
              <a:off x="543" y="1307"/>
              <a:ext cx="905" cy="288"/>
            </a:xfrm>
            <a:prstGeom prst="rect">
              <a:avLst/>
            </a:prstGeom>
            <a:noFill/>
            <a:ln w="9525">
              <a:noFill/>
              <a:miter lim="800000"/>
              <a:headEnd/>
              <a:tailEnd/>
            </a:ln>
            <a:effectLst/>
          </p:spPr>
          <p:txBody>
            <a:bodyPr wrap="none">
              <a:prstTxWarp prst="textNoShape">
                <a:avLst/>
              </a:prstTxWarp>
              <a:spAutoFit/>
            </a:bodyPr>
            <a:lstStyle/>
            <a:p>
              <a:r>
                <a:rPr lang="en-US"/>
                <a:t>Internet</a:t>
              </a:r>
            </a:p>
          </p:txBody>
        </p:sp>
      </p:grpSp>
      <p:sp>
        <p:nvSpPr>
          <p:cNvPr id="384024" name="Line 24"/>
          <p:cNvSpPr>
            <a:spLocks noChangeShapeType="1"/>
          </p:cNvSpPr>
          <p:nvPr/>
        </p:nvSpPr>
        <p:spPr bwMode="auto">
          <a:xfrm>
            <a:off x="2552729" y="4072634"/>
            <a:ext cx="669925" cy="0"/>
          </a:xfrm>
          <a:prstGeom prst="line">
            <a:avLst/>
          </a:prstGeom>
          <a:noFill/>
          <a:ln w="25400">
            <a:solidFill>
              <a:srgbClr val="FF0000"/>
            </a:solidFill>
            <a:round/>
            <a:headEnd type="triangle" w="med" len="med"/>
            <a:tailEnd/>
          </a:ln>
          <a:effectLst/>
        </p:spPr>
        <p:txBody>
          <a:bodyPr>
            <a:prstTxWarp prst="textNoShape">
              <a:avLst/>
            </a:prstTxWarp>
          </a:bodyPr>
          <a:lstStyle/>
          <a:p>
            <a:endParaRPr lang="en-GB"/>
          </a:p>
        </p:txBody>
      </p:sp>
      <p:sp>
        <p:nvSpPr>
          <p:cNvPr id="384025" name="Line 25"/>
          <p:cNvSpPr>
            <a:spLocks noChangeShapeType="1"/>
          </p:cNvSpPr>
          <p:nvPr/>
        </p:nvSpPr>
        <p:spPr bwMode="auto">
          <a:xfrm flipH="1">
            <a:off x="4316442" y="4071046"/>
            <a:ext cx="477837" cy="0"/>
          </a:xfrm>
          <a:prstGeom prst="line">
            <a:avLst/>
          </a:prstGeom>
          <a:noFill/>
          <a:ln w="25400">
            <a:solidFill>
              <a:srgbClr val="FF0000"/>
            </a:solidFill>
            <a:round/>
            <a:headEnd type="triangle" w="med" len="med"/>
            <a:tailEnd/>
          </a:ln>
          <a:effectLst/>
        </p:spPr>
        <p:txBody>
          <a:bodyPr>
            <a:prstTxWarp prst="textNoShape">
              <a:avLst/>
            </a:prstTxWarp>
          </a:bodyPr>
          <a:lstStyle/>
          <a:p>
            <a:endParaRPr lang="en-GB"/>
          </a:p>
        </p:txBody>
      </p:sp>
      <p:grpSp>
        <p:nvGrpSpPr>
          <p:cNvPr id="5" name="Group 26"/>
          <p:cNvGrpSpPr>
            <a:grpSpLocks/>
          </p:cNvGrpSpPr>
          <p:nvPr/>
        </p:nvGrpSpPr>
        <p:grpSpPr bwMode="auto">
          <a:xfrm>
            <a:off x="646142" y="4864796"/>
            <a:ext cx="6194425" cy="2257425"/>
            <a:chOff x="316" y="902"/>
            <a:chExt cx="3902" cy="1422"/>
          </a:xfrm>
        </p:grpSpPr>
        <p:grpSp>
          <p:nvGrpSpPr>
            <p:cNvPr id="6" name="Group 27"/>
            <p:cNvGrpSpPr>
              <a:grpSpLocks/>
            </p:cNvGrpSpPr>
            <p:nvPr/>
          </p:nvGrpSpPr>
          <p:grpSpPr bwMode="auto">
            <a:xfrm>
              <a:off x="316" y="902"/>
              <a:ext cx="3902" cy="1422"/>
              <a:chOff x="300" y="910"/>
              <a:chExt cx="3902" cy="1422"/>
            </a:xfrm>
          </p:grpSpPr>
          <p:sp>
            <p:nvSpPr>
              <p:cNvPr id="384028" name="Rectangle 28"/>
              <p:cNvSpPr>
                <a:spLocks noChangeArrowheads="1"/>
              </p:cNvSpPr>
              <p:nvPr/>
            </p:nvSpPr>
            <p:spPr bwMode="auto">
              <a:xfrm>
                <a:off x="1937" y="1224"/>
                <a:ext cx="697" cy="649"/>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p>
            </p:txBody>
          </p:sp>
          <p:sp>
            <p:nvSpPr>
              <p:cNvPr id="384029" name="Text Box 29"/>
              <p:cNvSpPr txBox="1">
                <a:spLocks noChangeArrowheads="1"/>
              </p:cNvSpPr>
              <p:nvPr/>
            </p:nvSpPr>
            <p:spPr bwMode="auto">
              <a:xfrm>
                <a:off x="1953" y="1261"/>
                <a:ext cx="648" cy="577"/>
              </a:xfrm>
              <a:prstGeom prst="rect">
                <a:avLst/>
              </a:prstGeom>
              <a:noFill/>
              <a:ln w="9525">
                <a:noFill/>
                <a:miter lim="800000"/>
                <a:headEnd/>
                <a:tailEnd/>
              </a:ln>
              <a:effectLst/>
            </p:spPr>
            <p:txBody>
              <a:bodyPr wrap="none">
                <a:prstTxWarp prst="textNoShape">
                  <a:avLst/>
                </a:prstTxWarp>
                <a:spAutoFit/>
              </a:bodyPr>
              <a:lstStyle/>
              <a:p>
                <a:r>
                  <a:rPr lang="en-US" sz="1800"/>
                  <a:t>linux</a:t>
                </a:r>
              </a:p>
              <a:p>
                <a:r>
                  <a:rPr lang="en-US" sz="1800"/>
                  <a:t>host w/</a:t>
                </a:r>
              </a:p>
              <a:p>
                <a:r>
                  <a:rPr lang="en-US" sz="1800"/>
                  <a:t>iptables</a:t>
                </a:r>
              </a:p>
            </p:txBody>
          </p:sp>
          <p:sp>
            <p:nvSpPr>
              <p:cNvPr id="384030" name="Line 30"/>
              <p:cNvSpPr>
                <a:spLocks noChangeShapeType="1"/>
              </p:cNvSpPr>
              <p:nvPr/>
            </p:nvSpPr>
            <p:spPr bwMode="auto">
              <a:xfrm>
                <a:off x="1566" y="1517"/>
                <a:ext cx="373" cy="0"/>
              </a:xfrm>
              <a:prstGeom prst="line">
                <a:avLst/>
              </a:prstGeom>
              <a:noFill/>
              <a:ln w="9525">
                <a:solidFill>
                  <a:schemeClr val="tx1"/>
                </a:solidFill>
                <a:round/>
                <a:headEnd/>
                <a:tailEnd/>
              </a:ln>
              <a:effectLst/>
            </p:spPr>
            <p:txBody>
              <a:bodyPr>
                <a:prstTxWarp prst="textNoShape">
                  <a:avLst/>
                </a:prstTxWarp>
              </a:bodyPr>
              <a:lstStyle/>
              <a:p>
                <a:endParaRPr lang="en-GB"/>
              </a:p>
            </p:txBody>
          </p:sp>
          <p:sp>
            <p:nvSpPr>
              <p:cNvPr id="384031" name="Line 31"/>
              <p:cNvSpPr>
                <a:spLocks noChangeShapeType="1"/>
              </p:cNvSpPr>
              <p:nvPr/>
            </p:nvSpPr>
            <p:spPr bwMode="auto">
              <a:xfrm>
                <a:off x="2637" y="1525"/>
                <a:ext cx="308" cy="0"/>
              </a:xfrm>
              <a:prstGeom prst="line">
                <a:avLst/>
              </a:prstGeom>
              <a:noFill/>
              <a:ln w="9525">
                <a:solidFill>
                  <a:schemeClr val="tx1"/>
                </a:solidFill>
                <a:round/>
                <a:headEnd/>
                <a:tailEnd/>
              </a:ln>
              <a:effectLst/>
            </p:spPr>
            <p:txBody>
              <a:bodyPr>
                <a:prstTxWarp prst="textNoShape">
                  <a:avLst/>
                </a:prstTxWarp>
              </a:bodyPr>
              <a:lstStyle/>
              <a:p>
                <a:endParaRPr lang="en-GB"/>
              </a:p>
            </p:txBody>
          </p:sp>
          <p:sp>
            <p:nvSpPr>
              <p:cNvPr id="384032" name="Freeform 32"/>
              <p:cNvSpPr>
                <a:spLocks/>
              </p:cNvSpPr>
              <p:nvPr/>
            </p:nvSpPr>
            <p:spPr bwMode="auto">
              <a:xfrm>
                <a:off x="2913" y="1041"/>
                <a:ext cx="1289" cy="1291"/>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384033" name="Text Box 33"/>
              <p:cNvSpPr txBox="1">
                <a:spLocks noChangeArrowheads="1"/>
              </p:cNvSpPr>
              <p:nvPr/>
            </p:nvSpPr>
            <p:spPr bwMode="auto">
              <a:xfrm>
                <a:off x="3074" y="1315"/>
                <a:ext cx="1014" cy="518"/>
              </a:xfrm>
              <a:prstGeom prst="rect">
                <a:avLst/>
              </a:prstGeom>
              <a:noFill/>
              <a:ln w="9525">
                <a:noFill/>
                <a:miter lim="800000"/>
                <a:headEnd/>
                <a:tailEnd/>
              </a:ln>
              <a:effectLst/>
            </p:spPr>
            <p:txBody>
              <a:bodyPr wrap="none">
                <a:prstTxWarp prst="textNoShape">
                  <a:avLst/>
                </a:prstTxWarp>
                <a:spAutoFit/>
              </a:bodyPr>
              <a:lstStyle/>
              <a:p>
                <a:r>
                  <a:rPr lang="en-US"/>
                  <a:t>protected</a:t>
                </a:r>
              </a:p>
              <a:p>
                <a:r>
                  <a:rPr lang="en-US"/>
                  <a:t>network</a:t>
                </a:r>
              </a:p>
            </p:txBody>
          </p:sp>
          <p:sp>
            <p:nvSpPr>
              <p:cNvPr id="384034" name="Freeform 34"/>
              <p:cNvSpPr>
                <a:spLocks/>
              </p:cNvSpPr>
              <p:nvPr/>
            </p:nvSpPr>
            <p:spPr bwMode="auto">
              <a:xfrm>
                <a:off x="300" y="910"/>
                <a:ext cx="1289" cy="1291"/>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prstTxWarp prst="textNoShape">
                  <a:avLst/>
                </a:prstTxWarp>
              </a:bodyPr>
              <a:lstStyle/>
              <a:p>
                <a:endParaRPr lang="en-GB"/>
              </a:p>
            </p:txBody>
          </p:sp>
          <p:sp>
            <p:nvSpPr>
              <p:cNvPr id="384035" name="Text Box 35"/>
              <p:cNvSpPr txBox="1">
                <a:spLocks noChangeArrowheads="1"/>
              </p:cNvSpPr>
              <p:nvPr/>
            </p:nvSpPr>
            <p:spPr bwMode="auto">
              <a:xfrm>
                <a:off x="543" y="1307"/>
                <a:ext cx="905" cy="288"/>
              </a:xfrm>
              <a:prstGeom prst="rect">
                <a:avLst/>
              </a:prstGeom>
              <a:noFill/>
              <a:ln w="9525">
                <a:noFill/>
                <a:miter lim="800000"/>
                <a:headEnd/>
                <a:tailEnd/>
              </a:ln>
              <a:effectLst/>
            </p:spPr>
            <p:txBody>
              <a:bodyPr wrap="none">
                <a:prstTxWarp prst="textNoShape">
                  <a:avLst/>
                </a:prstTxWarp>
                <a:spAutoFit/>
              </a:bodyPr>
              <a:lstStyle/>
              <a:p>
                <a:r>
                  <a:rPr lang="en-US"/>
                  <a:t>Internet</a:t>
                </a:r>
              </a:p>
            </p:txBody>
          </p:sp>
        </p:grpSp>
        <p:sp>
          <p:nvSpPr>
            <p:cNvPr id="384036" name="Line 36"/>
            <p:cNvSpPr>
              <a:spLocks noChangeShapeType="1"/>
            </p:cNvSpPr>
            <p:nvPr/>
          </p:nvSpPr>
          <p:spPr bwMode="auto">
            <a:xfrm>
              <a:off x="1541" y="1590"/>
              <a:ext cx="422" cy="0"/>
            </a:xfrm>
            <a:prstGeom prst="line">
              <a:avLst/>
            </a:prstGeom>
            <a:noFill/>
            <a:ln w="25400">
              <a:solidFill>
                <a:srgbClr val="FF0000"/>
              </a:solidFill>
              <a:round/>
              <a:headEnd/>
              <a:tailEnd type="triangle" w="med" len="med"/>
            </a:ln>
            <a:effectLst/>
          </p:spPr>
          <p:txBody>
            <a:bodyPr>
              <a:prstTxWarp prst="textNoShape">
                <a:avLst/>
              </a:prstTxWarp>
            </a:bodyPr>
            <a:lstStyle/>
            <a:p>
              <a:endParaRPr lang="en-GB"/>
            </a:p>
          </p:txBody>
        </p:sp>
        <p:sp>
          <p:nvSpPr>
            <p:cNvPr id="384037" name="Line 37"/>
            <p:cNvSpPr>
              <a:spLocks noChangeShapeType="1"/>
            </p:cNvSpPr>
            <p:nvPr/>
          </p:nvSpPr>
          <p:spPr bwMode="auto">
            <a:xfrm flipH="1">
              <a:off x="2652" y="1589"/>
              <a:ext cx="301" cy="0"/>
            </a:xfrm>
            <a:prstGeom prst="line">
              <a:avLst/>
            </a:prstGeom>
            <a:noFill/>
            <a:ln w="25400">
              <a:solidFill>
                <a:srgbClr val="FF0000"/>
              </a:solidFill>
              <a:round/>
              <a:headEnd type="triangle" w="med" len="med"/>
              <a:tailEnd/>
            </a:ln>
            <a:effectLst/>
          </p:spPr>
          <p:txBody>
            <a:bodyPr>
              <a:prstTxWarp prst="textNoShape">
                <a:avLst/>
              </a:prstTxWarp>
            </a:bodyPr>
            <a:lstStyle/>
            <a:p>
              <a:endParaRPr lang="en-GB"/>
            </a:p>
          </p:txBody>
        </p:sp>
      </p:grpSp>
      <p:sp>
        <p:nvSpPr>
          <p:cNvPr id="384038" name="Text Box 38"/>
          <p:cNvSpPr txBox="1">
            <a:spLocks noChangeArrowheads="1"/>
          </p:cNvSpPr>
          <p:nvPr/>
        </p:nvSpPr>
        <p:spPr bwMode="auto">
          <a:xfrm>
            <a:off x="7204104" y="2002534"/>
            <a:ext cx="1184275" cy="822325"/>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INPUT</a:t>
            </a:r>
          </a:p>
          <a:p>
            <a:r>
              <a:rPr lang="en-US">
                <a:solidFill>
                  <a:srgbClr val="FF0000"/>
                </a:solidFill>
              </a:rPr>
              <a:t>chain</a:t>
            </a:r>
          </a:p>
        </p:txBody>
      </p:sp>
      <p:sp>
        <p:nvSpPr>
          <p:cNvPr id="384039" name="Text Box 39"/>
          <p:cNvSpPr txBox="1">
            <a:spLocks noChangeArrowheads="1"/>
          </p:cNvSpPr>
          <p:nvPr/>
        </p:nvSpPr>
        <p:spPr bwMode="auto">
          <a:xfrm>
            <a:off x="7229504" y="3958334"/>
            <a:ext cx="1449388" cy="822325"/>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OUTPUT</a:t>
            </a:r>
          </a:p>
          <a:p>
            <a:r>
              <a:rPr lang="en-US">
                <a:solidFill>
                  <a:srgbClr val="FF0000"/>
                </a:solidFill>
              </a:rPr>
              <a:t>chain</a:t>
            </a:r>
          </a:p>
        </p:txBody>
      </p:sp>
      <p:sp>
        <p:nvSpPr>
          <p:cNvPr id="384040" name="Text Box 40"/>
          <p:cNvSpPr txBox="1">
            <a:spLocks noChangeArrowheads="1"/>
          </p:cNvSpPr>
          <p:nvPr/>
        </p:nvSpPr>
        <p:spPr bwMode="auto">
          <a:xfrm>
            <a:off x="7202517" y="5644259"/>
            <a:ext cx="1757362" cy="822325"/>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FORWARD</a:t>
            </a:r>
          </a:p>
          <a:p>
            <a:r>
              <a:rPr lang="en-US">
                <a:solidFill>
                  <a:srgbClr val="FF0000"/>
                </a:solidFill>
              </a:rPr>
              <a:t>chain</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iptables: Example command</a:t>
            </a:r>
          </a:p>
        </p:txBody>
      </p:sp>
      <p:sp>
        <p:nvSpPr>
          <p:cNvPr id="385027" name="Rectangle 3"/>
          <p:cNvSpPr>
            <a:spLocks noGrp="1" noChangeArrowheads="1"/>
          </p:cNvSpPr>
          <p:nvPr>
            <p:ph type="body" idx="1"/>
          </p:nvPr>
        </p:nvSpPr>
        <p:spPr>
          <a:xfrm>
            <a:off x="533400" y="1600200"/>
            <a:ext cx="8159750" cy="4648200"/>
          </a:xfrm>
        </p:spPr>
        <p:txBody>
          <a:bodyPr/>
          <a:lstStyle/>
          <a:p>
            <a:pPr>
              <a:buFont typeface="ZapfDingbats" pitchFamily="82" charset="2"/>
              <a:buNone/>
            </a:pPr>
            <a:r>
              <a:rPr lang="en-US" sz="2000">
                <a:latin typeface="Courier New" charset="0"/>
              </a:rPr>
              <a:t>iptables –A INPUT –i eth0 –s 232.16.4.0/24 –j ACCEPT</a:t>
            </a:r>
          </a:p>
          <a:p>
            <a:pPr>
              <a:buFont typeface="ZapfDingbats" pitchFamily="82" charset="2"/>
              <a:buNone/>
            </a:pPr>
            <a:endParaRPr lang="en-US" sz="2000">
              <a:latin typeface="Courier New" charset="0"/>
            </a:endParaRPr>
          </a:p>
          <a:p>
            <a:r>
              <a:rPr lang="en-US"/>
              <a:t>Sets a rule</a:t>
            </a:r>
          </a:p>
          <a:p>
            <a:pPr lvl="1"/>
            <a:r>
              <a:rPr lang="en-US"/>
              <a:t>Accepts packets that enter from interface eth0 and have source address in 232.16.4/24</a:t>
            </a:r>
          </a:p>
          <a:p>
            <a:r>
              <a:rPr lang="en-US"/>
              <a:t>Kernel applies the rules in order.</a:t>
            </a:r>
          </a:p>
          <a:p>
            <a:pPr lvl="1"/>
            <a:r>
              <a:rPr lang="en-US"/>
              <a:t>The first rule that matches packet determines the action for that packet</a:t>
            </a:r>
          </a:p>
          <a:p>
            <a:r>
              <a:rPr lang="en-US"/>
              <a:t>Append: -A</a:t>
            </a:r>
          </a:p>
          <a:p>
            <a:pPr lvl="1"/>
            <a:r>
              <a:rPr lang="en-US"/>
              <a:t>Adds rule to bottom of list of existing rules</a:t>
            </a:r>
          </a:p>
          <a:p>
            <a:pPr>
              <a:buFont typeface="ZapfDingbats" pitchFamily="82" charset="2"/>
              <a:buNone/>
            </a:pPr>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iptables: More examples</a:t>
            </a:r>
          </a:p>
        </p:txBody>
      </p:sp>
      <p:sp>
        <p:nvSpPr>
          <p:cNvPr id="386051" name="Rectangle 3"/>
          <p:cNvSpPr>
            <a:spLocks noGrp="1" noChangeArrowheads="1"/>
          </p:cNvSpPr>
          <p:nvPr>
            <p:ph type="body" idx="1"/>
          </p:nvPr>
        </p:nvSpPr>
        <p:spPr/>
        <p:txBody>
          <a:bodyPr/>
          <a:lstStyle/>
          <a:p>
            <a:pPr>
              <a:buFont typeface="ZapfDingbats" pitchFamily="82" charset="2"/>
              <a:buNone/>
            </a:pPr>
            <a:r>
              <a:rPr lang="en-US" sz="2000">
                <a:latin typeface="Courier New" charset="0"/>
              </a:rPr>
              <a:t>iptables –L</a:t>
            </a:r>
          </a:p>
          <a:p>
            <a:pPr lvl="1"/>
            <a:r>
              <a:rPr lang="en-US" sz="1800"/>
              <a:t>list current rules</a:t>
            </a:r>
          </a:p>
          <a:p>
            <a:pPr>
              <a:buFont typeface="ZapfDingbats" pitchFamily="82" charset="2"/>
              <a:buNone/>
            </a:pPr>
            <a:r>
              <a:rPr lang="en-US" sz="2000">
                <a:latin typeface="Courier New" charset="0"/>
              </a:rPr>
              <a:t>iptables –F</a:t>
            </a:r>
          </a:p>
          <a:p>
            <a:pPr lvl="1"/>
            <a:r>
              <a:rPr lang="en-US" sz="2000"/>
              <a:t>flush all rules</a:t>
            </a:r>
          </a:p>
          <a:p>
            <a:pPr>
              <a:buFont typeface="ZapfDingbats" pitchFamily="82" charset="2"/>
              <a:buNone/>
            </a:pPr>
            <a:r>
              <a:rPr lang="en-US" sz="2000">
                <a:latin typeface="Courier New" charset="0"/>
              </a:rPr>
              <a:t>iptables – D INPUT 2</a:t>
            </a:r>
          </a:p>
          <a:p>
            <a:pPr lvl="1"/>
            <a:r>
              <a:rPr lang="en-US" sz="2000"/>
              <a:t>deletes 2</a:t>
            </a:r>
            <a:r>
              <a:rPr lang="en-US" sz="2000" baseline="30000"/>
              <a:t>nd</a:t>
            </a:r>
            <a:r>
              <a:rPr lang="en-US" sz="2000"/>
              <a:t> rule in INPUT chain</a:t>
            </a:r>
          </a:p>
          <a:p>
            <a:pPr>
              <a:buFont typeface="ZapfDingbats" pitchFamily="82" charset="2"/>
              <a:buNone/>
            </a:pPr>
            <a:r>
              <a:rPr lang="en-US" sz="2000">
                <a:latin typeface="Courier New" charset="0"/>
              </a:rPr>
              <a:t>iptables –I INPUT 1 –p tcp –tcp-flags SYN –s 232.16.4.0/24 –d 0/0:22 –j ACCEPT </a:t>
            </a:r>
          </a:p>
          <a:p>
            <a:pPr lvl="1"/>
            <a:r>
              <a:rPr lang="en-US" sz="2000"/>
              <a:t>-I INPUT 1, put rule at top</a:t>
            </a:r>
          </a:p>
          <a:p>
            <a:pPr lvl="1"/>
            <a:r>
              <a:rPr lang="en-US" sz="2000"/>
              <a:t>Accept TCP SYNs to port 22 (ssh) from 232.16.4.0/24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95"/>
          <p:cNvGrpSpPr>
            <a:grpSpLocks/>
          </p:cNvGrpSpPr>
          <p:nvPr/>
        </p:nvGrpSpPr>
        <p:grpSpPr bwMode="auto">
          <a:xfrm>
            <a:off x="444116" y="2971800"/>
            <a:ext cx="8391525" cy="3649663"/>
            <a:chOff x="144" y="1872"/>
            <a:chExt cx="5286" cy="2299"/>
          </a:xfrm>
        </p:grpSpPr>
        <p:sp>
          <p:nvSpPr>
            <p:cNvPr id="24578" name="Rectangle 2"/>
            <p:cNvSpPr>
              <a:spLocks noChangeArrowheads="1"/>
            </p:cNvSpPr>
            <p:nvPr/>
          </p:nvSpPr>
          <p:spPr bwMode="auto">
            <a:xfrm>
              <a:off x="144" y="1872"/>
              <a:ext cx="5286" cy="2284"/>
            </a:xfrm>
            <a:prstGeom prst="rect">
              <a:avLst/>
            </a:prstGeom>
            <a:solidFill>
              <a:srgbClr val="9C9388"/>
            </a:solidFill>
            <a:ln w="12700">
              <a:noFill/>
              <a:miter lim="800000"/>
              <a:headEnd type="none" w="sm" len="sm"/>
              <a:tailEnd type="none" w="sm" len="sm"/>
            </a:ln>
            <a:effectLst>
              <a:prstShdw prst="shdw17" dist="17961" dir="2700000">
                <a:srgbClr val="9C9388">
                  <a:gamma/>
                  <a:shade val="60000"/>
                  <a:invGamma/>
                  <a:alpha val="74998"/>
                </a:srgbClr>
              </a:prstShdw>
            </a:effectLst>
          </p:spPr>
          <p:txBody>
            <a:bodyPr wrap="none" anchor="ctr">
              <a:prstTxWarp prst="textNoShape">
                <a:avLst/>
              </a:prstTxWarp>
            </a:bodyPr>
            <a:lstStyle/>
            <a:p>
              <a:endParaRPr lang="en-GB"/>
            </a:p>
          </p:txBody>
        </p:sp>
        <p:sp>
          <p:nvSpPr>
            <p:cNvPr id="24581" name="Line 5"/>
            <p:cNvSpPr>
              <a:spLocks noChangeShapeType="1"/>
            </p:cNvSpPr>
            <p:nvPr/>
          </p:nvSpPr>
          <p:spPr bwMode="auto">
            <a:xfrm flipH="1" flipV="1">
              <a:off x="2437" y="2784"/>
              <a:ext cx="1392" cy="225"/>
            </a:xfrm>
            <a:prstGeom prst="line">
              <a:avLst/>
            </a:prstGeom>
            <a:noFill/>
            <a:ln w="50800">
              <a:solidFill>
                <a:schemeClr val="tx2"/>
              </a:solidFill>
              <a:round/>
              <a:headEnd type="none" w="sm" len="sm"/>
              <a:tailEnd type="none" w="sm" len="sm"/>
            </a:ln>
            <a:effectLst/>
          </p:spPr>
          <p:txBody>
            <a:bodyPr wrap="none" anchor="ctr">
              <a:prstTxWarp prst="textNoShape">
                <a:avLst/>
              </a:prstTxWarp>
            </a:bodyPr>
            <a:lstStyle/>
            <a:p>
              <a:endParaRPr lang="en-GB"/>
            </a:p>
          </p:txBody>
        </p:sp>
        <p:sp>
          <p:nvSpPr>
            <p:cNvPr id="24582" name="Line 6"/>
            <p:cNvSpPr>
              <a:spLocks noChangeShapeType="1"/>
            </p:cNvSpPr>
            <p:nvPr/>
          </p:nvSpPr>
          <p:spPr bwMode="auto">
            <a:xfrm flipV="1">
              <a:off x="1429" y="2926"/>
              <a:ext cx="910" cy="83"/>
            </a:xfrm>
            <a:prstGeom prst="line">
              <a:avLst/>
            </a:prstGeom>
            <a:noFill/>
            <a:ln w="50800">
              <a:solidFill>
                <a:schemeClr val="tx2"/>
              </a:solidFill>
              <a:round/>
              <a:headEnd type="none" w="sm" len="sm"/>
              <a:tailEnd type="none" w="sm" len="sm"/>
            </a:ln>
            <a:effectLst/>
          </p:spPr>
          <p:txBody>
            <a:bodyPr wrap="none" anchor="ctr">
              <a:prstTxWarp prst="textNoShape">
                <a:avLst/>
              </a:prstTxWarp>
            </a:bodyPr>
            <a:lstStyle/>
            <a:p>
              <a:endParaRPr lang="en-GB"/>
            </a:p>
          </p:txBody>
        </p:sp>
        <p:grpSp>
          <p:nvGrpSpPr>
            <p:cNvPr id="3" name="Group 7"/>
            <p:cNvGrpSpPr>
              <a:grpSpLocks/>
            </p:cNvGrpSpPr>
            <p:nvPr/>
          </p:nvGrpSpPr>
          <p:grpSpPr bwMode="auto">
            <a:xfrm>
              <a:off x="678" y="3118"/>
              <a:ext cx="1461" cy="478"/>
              <a:chOff x="699" y="3251"/>
              <a:chExt cx="1461" cy="478"/>
            </a:xfrm>
          </p:grpSpPr>
          <p:grpSp>
            <p:nvGrpSpPr>
              <p:cNvPr id="4" name="Group 8"/>
              <p:cNvGrpSpPr>
                <a:grpSpLocks/>
              </p:cNvGrpSpPr>
              <p:nvPr/>
            </p:nvGrpSpPr>
            <p:grpSpPr bwMode="auto">
              <a:xfrm>
                <a:off x="738" y="3275"/>
                <a:ext cx="1422" cy="454"/>
                <a:chOff x="738" y="3275"/>
                <a:chExt cx="1422" cy="454"/>
              </a:xfrm>
            </p:grpSpPr>
            <p:sp>
              <p:nvSpPr>
                <p:cNvPr id="24585" name="Oval 9"/>
                <p:cNvSpPr>
                  <a:spLocks noChangeArrowheads="1"/>
                </p:cNvSpPr>
                <p:nvPr/>
              </p:nvSpPr>
              <p:spPr bwMode="auto">
                <a:xfrm>
                  <a:off x="738" y="3419"/>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586" name="Oval 10"/>
                <p:cNvSpPr>
                  <a:spLocks noChangeArrowheads="1"/>
                </p:cNvSpPr>
                <p:nvPr/>
              </p:nvSpPr>
              <p:spPr bwMode="auto">
                <a:xfrm>
                  <a:off x="975" y="3352"/>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587" name="Oval 11"/>
                <p:cNvSpPr>
                  <a:spLocks noChangeArrowheads="1"/>
                </p:cNvSpPr>
                <p:nvPr/>
              </p:nvSpPr>
              <p:spPr bwMode="auto">
                <a:xfrm>
                  <a:off x="1479" y="3499"/>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588" name="Oval 12"/>
                <p:cNvSpPr>
                  <a:spLocks noChangeArrowheads="1"/>
                </p:cNvSpPr>
                <p:nvPr/>
              </p:nvSpPr>
              <p:spPr bwMode="auto">
                <a:xfrm>
                  <a:off x="1367" y="3388"/>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589" name="Oval 13"/>
                <p:cNvSpPr>
                  <a:spLocks noChangeArrowheads="1"/>
                </p:cNvSpPr>
                <p:nvPr/>
              </p:nvSpPr>
              <p:spPr bwMode="auto">
                <a:xfrm>
                  <a:off x="1065" y="3519"/>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590" name="Oval 14"/>
                <p:cNvSpPr>
                  <a:spLocks noChangeArrowheads="1"/>
                </p:cNvSpPr>
                <p:nvPr/>
              </p:nvSpPr>
              <p:spPr bwMode="auto">
                <a:xfrm>
                  <a:off x="1229" y="3275"/>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591" name="Oval 15"/>
                <p:cNvSpPr>
                  <a:spLocks noChangeArrowheads="1"/>
                </p:cNvSpPr>
                <p:nvPr/>
              </p:nvSpPr>
              <p:spPr bwMode="auto">
                <a:xfrm>
                  <a:off x="1531" y="3385"/>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592" name="Oval 16"/>
                <p:cNvSpPr>
                  <a:spLocks noChangeArrowheads="1"/>
                </p:cNvSpPr>
                <p:nvPr/>
              </p:nvSpPr>
              <p:spPr bwMode="auto">
                <a:xfrm>
                  <a:off x="1639" y="3472"/>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5" name="Group 17"/>
              <p:cNvGrpSpPr>
                <a:grpSpLocks/>
              </p:cNvGrpSpPr>
              <p:nvPr/>
            </p:nvGrpSpPr>
            <p:grpSpPr bwMode="auto">
              <a:xfrm>
                <a:off x="699" y="3251"/>
                <a:ext cx="1422" cy="454"/>
                <a:chOff x="699" y="3251"/>
                <a:chExt cx="1422" cy="454"/>
              </a:xfrm>
            </p:grpSpPr>
            <p:sp>
              <p:nvSpPr>
                <p:cNvPr id="24594" name="Oval 18"/>
                <p:cNvSpPr>
                  <a:spLocks noChangeArrowheads="1"/>
                </p:cNvSpPr>
                <p:nvPr/>
              </p:nvSpPr>
              <p:spPr bwMode="auto">
                <a:xfrm>
                  <a:off x="699" y="3394"/>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595" name="Oval 19"/>
                <p:cNvSpPr>
                  <a:spLocks noChangeArrowheads="1"/>
                </p:cNvSpPr>
                <p:nvPr/>
              </p:nvSpPr>
              <p:spPr bwMode="auto">
                <a:xfrm>
                  <a:off x="936" y="3328"/>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596" name="Oval 20"/>
                <p:cNvSpPr>
                  <a:spLocks noChangeArrowheads="1"/>
                </p:cNvSpPr>
                <p:nvPr/>
              </p:nvSpPr>
              <p:spPr bwMode="auto">
                <a:xfrm>
                  <a:off x="1440" y="3474"/>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597" name="Oval 21"/>
                <p:cNvSpPr>
                  <a:spLocks noChangeArrowheads="1"/>
                </p:cNvSpPr>
                <p:nvPr/>
              </p:nvSpPr>
              <p:spPr bwMode="auto">
                <a:xfrm>
                  <a:off x="1328" y="3365"/>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598" name="Oval 22"/>
                <p:cNvSpPr>
                  <a:spLocks noChangeArrowheads="1"/>
                </p:cNvSpPr>
                <p:nvPr/>
              </p:nvSpPr>
              <p:spPr bwMode="auto">
                <a:xfrm>
                  <a:off x="1027" y="3494"/>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599" name="Oval 23"/>
                <p:cNvSpPr>
                  <a:spLocks noChangeArrowheads="1"/>
                </p:cNvSpPr>
                <p:nvPr/>
              </p:nvSpPr>
              <p:spPr bwMode="auto">
                <a:xfrm>
                  <a:off x="1190" y="3251"/>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600" name="Oval 24"/>
                <p:cNvSpPr>
                  <a:spLocks noChangeArrowheads="1"/>
                </p:cNvSpPr>
                <p:nvPr/>
              </p:nvSpPr>
              <p:spPr bwMode="auto">
                <a:xfrm>
                  <a:off x="1492" y="3361"/>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601" name="Oval 25"/>
                <p:cNvSpPr>
                  <a:spLocks noChangeArrowheads="1"/>
                </p:cNvSpPr>
                <p:nvPr/>
              </p:nvSpPr>
              <p:spPr bwMode="auto">
                <a:xfrm>
                  <a:off x="1600" y="3448"/>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6" name="Group 26"/>
            <p:cNvGrpSpPr>
              <a:grpSpLocks/>
            </p:cNvGrpSpPr>
            <p:nvPr/>
          </p:nvGrpSpPr>
          <p:grpSpPr bwMode="auto">
            <a:xfrm>
              <a:off x="1261" y="3012"/>
              <a:ext cx="359" cy="185"/>
              <a:chOff x="1272" y="3156"/>
              <a:chExt cx="359" cy="185"/>
            </a:xfrm>
          </p:grpSpPr>
          <p:sp>
            <p:nvSpPr>
              <p:cNvPr id="24603" name="Oval 27"/>
              <p:cNvSpPr>
                <a:spLocks noChangeArrowheads="1"/>
              </p:cNvSpPr>
              <p:nvPr/>
            </p:nvSpPr>
            <p:spPr bwMode="auto">
              <a:xfrm>
                <a:off x="1280" y="3211"/>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604" name="Rectangle 28"/>
              <p:cNvSpPr>
                <a:spLocks noChangeArrowheads="1"/>
              </p:cNvSpPr>
              <p:nvPr/>
            </p:nvSpPr>
            <p:spPr bwMode="auto">
              <a:xfrm>
                <a:off x="1272" y="3226"/>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605" name="Oval 29"/>
              <p:cNvSpPr>
                <a:spLocks noChangeArrowheads="1"/>
              </p:cNvSpPr>
              <p:nvPr/>
            </p:nvSpPr>
            <p:spPr bwMode="auto">
              <a:xfrm>
                <a:off x="1280" y="3157"/>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4606" name="Freeform 30"/>
              <p:cNvSpPr>
                <a:spLocks/>
              </p:cNvSpPr>
              <p:nvPr/>
            </p:nvSpPr>
            <p:spPr bwMode="auto">
              <a:xfrm>
                <a:off x="1280" y="3185"/>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07" name="Freeform 31"/>
              <p:cNvSpPr>
                <a:spLocks/>
              </p:cNvSpPr>
              <p:nvPr/>
            </p:nvSpPr>
            <p:spPr bwMode="auto">
              <a:xfrm>
                <a:off x="1472" y="3187"/>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608" name="Freeform 32"/>
              <p:cNvSpPr>
                <a:spLocks/>
              </p:cNvSpPr>
              <p:nvPr/>
            </p:nvSpPr>
            <p:spPr bwMode="auto">
              <a:xfrm>
                <a:off x="1402" y="3230"/>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09" name="Freeform 33"/>
              <p:cNvSpPr>
                <a:spLocks/>
              </p:cNvSpPr>
              <p:nvPr/>
            </p:nvSpPr>
            <p:spPr bwMode="auto">
              <a:xfrm>
                <a:off x="1402" y="3156"/>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7" name="Group 34"/>
            <p:cNvGrpSpPr>
              <a:grpSpLocks/>
            </p:cNvGrpSpPr>
            <p:nvPr/>
          </p:nvGrpSpPr>
          <p:grpSpPr bwMode="auto">
            <a:xfrm>
              <a:off x="868" y="4020"/>
              <a:ext cx="238" cy="151"/>
              <a:chOff x="879" y="4164"/>
              <a:chExt cx="238" cy="151"/>
            </a:xfrm>
          </p:grpSpPr>
          <p:sp>
            <p:nvSpPr>
              <p:cNvPr id="24611" name="Oval 35"/>
              <p:cNvSpPr>
                <a:spLocks noChangeArrowheads="1"/>
              </p:cNvSpPr>
              <p:nvPr/>
            </p:nvSpPr>
            <p:spPr bwMode="auto">
              <a:xfrm>
                <a:off x="885" y="4211"/>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612" name="Rectangle 36"/>
              <p:cNvSpPr>
                <a:spLocks noChangeArrowheads="1"/>
              </p:cNvSpPr>
              <p:nvPr/>
            </p:nvSpPr>
            <p:spPr bwMode="auto">
              <a:xfrm>
                <a:off x="879" y="4222"/>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613" name="Oval 37"/>
              <p:cNvSpPr>
                <a:spLocks noChangeArrowheads="1"/>
              </p:cNvSpPr>
              <p:nvPr/>
            </p:nvSpPr>
            <p:spPr bwMode="auto">
              <a:xfrm>
                <a:off x="885" y="4166"/>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614" name="Freeform 38"/>
              <p:cNvSpPr>
                <a:spLocks/>
              </p:cNvSpPr>
              <p:nvPr/>
            </p:nvSpPr>
            <p:spPr bwMode="auto">
              <a:xfrm>
                <a:off x="885" y="4188"/>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15" name="Freeform 39"/>
              <p:cNvSpPr>
                <a:spLocks/>
              </p:cNvSpPr>
              <p:nvPr/>
            </p:nvSpPr>
            <p:spPr bwMode="auto">
              <a:xfrm>
                <a:off x="1012" y="4189"/>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616" name="Freeform 40"/>
              <p:cNvSpPr>
                <a:spLocks/>
              </p:cNvSpPr>
              <p:nvPr/>
            </p:nvSpPr>
            <p:spPr bwMode="auto">
              <a:xfrm>
                <a:off x="966" y="4224"/>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17" name="Freeform 41"/>
              <p:cNvSpPr>
                <a:spLocks/>
              </p:cNvSpPr>
              <p:nvPr/>
            </p:nvSpPr>
            <p:spPr bwMode="auto">
              <a:xfrm>
                <a:off x="966" y="4164"/>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8" name="Group 42"/>
            <p:cNvGrpSpPr>
              <a:grpSpLocks/>
            </p:cNvGrpSpPr>
            <p:nvPr/>
          </p:nvGrpSpPr>
          <p:grpSpPr bwMode="auto">
            <a:xfrm>
              <a:off x="244" y="3364"/>
              <a:ext cx="2206" cy="759"/>
              <a:chOff x="255" y="3508"/>
              <a:chExt cx="2206" cy="759"/>
            </a:xfrm>
          </p:grpSpPr>
          <p:sp>
            <p:nvSpPr>
              <p:cNvPr id="24619" name="Line 43"/>
              <p:cNvSpPr>
                <a:spLocks noChangeShapeType="1"/>
              </p:cNvSpPr>
              <p:nvPr/>
            </p:nvSpPr>
            <p:spPr bwMode="auto">
              <a:xfrm flipV="1">
                <a:off x="432" y="3681"/>
                <a:ext cx="384" cy="336"/>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620" name="Line 44"/>
              <p:cNvSpPr>
                <a:spLocks noChangeShapeType="1"/>
              </p:cNvSpPr>
              <p:nvPr/>
            </p:nvSpPr>
            <p:spPr bwMode="auto">
              <a:xfrm flipV="1">
                <a:off x="1008" y="3777"/>
                <a:ext cx="336" cy="38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621" name="Line 45"/>
              <p:cNvSpPr>
                <a:spLocks noChangeShapeType="1"/>
              </p:cNvSpPr>
              <p:nvPr/>
            </p:nvSpPr>
            <p:spPr bwMode="auto">
              <a:xfrm flipV="1">
                <a:off x="1728" y="3729"/>
                <a:ext cx="288"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622" name="Line 46"/>
              <p:cNvSpPr>
                <a:spLocks noChangeShapeType="1"/>
              </p:cNvSpPr>
              <p:nvPr/>
            </p:nvSpPr>
            <p:spPr bwMode="auto">
              <a:xfrm flipH="1" flipV="1">
                <a:off x="2064" y="3729"/>
                <a:ext cx="336"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9" name="Group 47"/>
              <p:cNvGrpSpPr>
                <a:grpSpLocks/>
              </p:cNvGrpSpPr>
              <p:nvPr/>
            </p:nvGrpSpPr>
            <p:grpSpPr bwMode="auto">
              <a:xfrm>
                <a:off x="255" y="3972"/>
                <a:ext cx="238" cy="151"/>
                <a:chOff x="255" y="3972"/>
                <a:chExt cx="238" cy="151"/>
              </a:xfrm>
            </p:grpSpPr>
            <p:sp>
              <p:nvSpPr>
                <p:cNvPr id="24624" name="Oval 48"/>
                <p:cNvSpPr>
                  <a:spLocks noChangeArrowheads="1"/>
                </p:cNvSpPr>
                <p:nvPr/>
              </p:nvSpPr>
              <p:spPr bwMode="auto">
                <a:xfrm>
                  <a:off x="261" y="4019"/>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625" name="Rectangle 49"/>
                <p:cNvSpPr>
                  <a:spLocks noChangeArrowheads="1"/>
                </p:cNvSpPr>
                <p:nvPr/>
              </p:nvSpPr>
              <p:spPr bwMode="auto">
                <a:xfrm>
                  <a:off x="255" y="4030"/>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626" name="Oval 50"/>
                <p:cNvSpPr>
                  <a:spLocks noChangeArrowheads="1"/>
                </p:cNvSpPr>
                <p:nvPr/>
              </p:nvSpPr>
              <p:spPr bwMode="auto">
                <a:xfrm>
                  <a:off x="261" y="3974"/>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627" name="Freeform 51"/>
                <p:cNvSpPr>
                  <a:spLocks/>
                </p:cNvSpPr>
                <p:nvPr/>
              </p:nvSpPr>
              <p:spPr bwMode="auto">
                <a:xfrm>
                  <a:off x="261" y="3996"/>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28" name="Freeform 52"/>
                <p:cNvSpPr>
                  <a:spLocks/>
                </p:cNvSpPr>
                <p:nvPr/>
              </p:nvSpPr>
              <p:spPr bwMode="auto">
                <a:xfrm>
                  <a:off x="388" y="3997"/>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629" name="Freeform 53"/>
                <p:cNvSpPr>
                  <a:spLocks/>
                </p:cNvSpPr>
                <p:nvPr/>
              </p:nvSpPr>
              <p:spPr bwMode="auto">
                <a:xfrm>
                  <a:off x="342" y="4032"/>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30" name="Freeform 54"/>
                <p:cNvSpPr>
                  <a:spLocks/>
                </p:cNvSpPr>
                <p:nvPr/>
              </p:nvSpPr>
              <p:spPr bwMode="auto">
                <a:xfrm>
                  <a:off x="342" y="3972"/>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0" name="Group 55"/>
              <p:cNvGrpSpPr>
                <a:grpSpLocks/>
              </p:cNvGrpSpPr>
              <p:nvPr/>
            </p:nvGrpSpPr>
            <p:grpSpPr bwMode="auto">
              <a:xfrm>
                <a:off x="648" y="3508"/>
                <a:ext cx="340" cy="217"/>
                <a:chOff x="648" y="3508"/>
                <a:chExt cx="340" cy="217"/>
              </a:xfrm>
            </p:grpSpPr>
            <p:sp>
              <p:nvSpPr>
                <p:cNvPr id="24632" name="Oval 56"/>
                <p:cNvSpPr>
                  <a:spLocks noChangeArrowheads="1"/>
                </p:cNvSpPr>
                <p:nvPr/>
              </p:nvSpPr>
              <p:spPr bwMode="auto">
                <a:xfrm>
                  <a:off x="655" y="3573"/>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633" name="Rectangle 57"/>
                <p:cNvSpPr>
                  <a:spLocks noChangeArrowheads="1"/>
                </p:cNvSpPr>
                <p:nvPr/>
              </p:nvSpPr>
              <p:spPr bwMode="auto">
                <a:xfrm>
                  <a:off x="648" y="3590"/>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634" name="Oval 58"/>
                <p:cNvSpPr>
                  <a:spLocks noChangeArrowheads="1"/>
                </p:cNvSpPr>
                <p:nvPr/>
              </p:nvSpPr>
              <p:spPr bwMode="auto">
                <a:xfrm>
                  <a:off x="655" y="3509"/>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635" name="Freeform 59"/>
                <p:cNvSpPr>
                  <a:spLocks/>
                </p:cNvSpPr>
                <p:nvPr/>
              </p:nvSpPr>
              <p:spPr bwMode="auto">
                <a:xfrm>
                  <a:off x="656" y="3542"/>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36" name="Freeform 60"/>
                <p:cNvSpPr>
                  <a:spLocks/>
                </p:cNvSpPr>
                <p:nvPr/>
              </p:nvSpPr>
              <p:spPr bwMode="auto">
                <a:xfrm>
                  <a:off x="838" y="3544"/>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637" name="Freeform 61"/>
                <p:cNvSpPr>
                  <a:spLocks/>
                </p:cNvSpPr>
                <p:nvPr/>
              </p:nvSpPr>
              <p:spPr bwMode="auto">
                <a:xfrm>
                  <a:off x="772" y="3594"/>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38" name="Freeform 62"/>
                <p:cNvSpPr>
                  <a:spLocks/>
                </p:cNvSpPr>
                <p:nvPr/>
              </p:nvSpPr>
              <p:spPr bwMode="auto">
                <a:xfrm>
                  <a:off x="772" y="3508"/>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1" name="Group 63"/>
              <p:cNvGrpSpPr>
                <a:grpSpLocks/>
              </p:cNvGrpSpPr>
              <p:nvPr/>
            </p:nvGrpSpPr>
            <p:grpSpPr bwMode="auto">
              <a:xfrm>
                <a:off x="1176" y="3604"/>
                <a:ext cx="340" cy="217"/>
                <a:chOff x="1176" y="3604"/>
                <a:chExt cx="340" cy="217"/>
              </a:xfrm>
            </p:grpSpPr>
            <p:sp>
              <p:nvSpPr>
                <p:cNvPr id="24640" name="Oval 64"/>
                <p:cNvSpPr>
                  <a:spLocks noChangeArrowheads="1"/>
                </p:cNvSpPr>
                <p:nvPr/>
              </p:nvSpPr>
              <p:spPr bwMode="auto">
                <a:xfrm>
                  <a:off x="1183" y="3669"/>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641" name="Rectangle 65"/>
                <p:cNvSpPr>
                  <a:spLocks noChangeArrowheads="1"/>
                </p:cNvSpPr>
                <p:nvPr/>
              </p:nvSpPr>
              <p:spPr bwMode="auto">
                <a:xfrm>
                  <a:off x="1176" y="3686"/>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642" name="Oval 66"/>
                <p:cNvSpPr>
                  <a:spLocks noChangeArrowheads="1"/>
                </p:cNvSpPr>
                <p:nvPr/>
              </p:nvSpPr>
              <p:spPr bwMode="auto">
                <a:xfrm>
                  <a:off x="1183" y="3605"/>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643" name="Freeform 67"/>
                <p:cNvSpPr>
                  <a:spLocks/>
                </p:cNvSpPr>
                <p:nvPr/>
              </p:nvSpPr>
              <p:spPr bwMode="auto">
                <a:xfrm>
                  <a:off x="1184" y="3638"/>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44" name="Freeform 68"/>
                <p:cNvSpPr>
                  <a:spLocks/>
                </p:cNvSpPr>
                <p:nvPr/>
              </p:nvSpPr>
              <p:spPr bwMode="auto">
                <a:xfrm>
                  <a:off x="1366" y="3640"/>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645" name="Freeform 69"/>
                <p:cNvSpPr>
                  <a:spLocks/>
                </p:cNvSpPr>
                <p:nvPr/>
              </p:nvSpPr>
              <p:spPr bwMode="auto">
                <a:xfrm>
                  <a:off x="1300" y="3690"/>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46" name="Freeform 70"/>
                <p:cNvSpPr>
                  <a:spLocks/>
                </p:cNvSpPr>
                <p:nvPr/>
              </p:nvSpPr>
              <p:spPr bwMode="auto">
                <a:xfrm>
                  <a:off x="1300" y="3604"/>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2" name="Group 71"/>
              <p:cNvGrpSpPr>
                <a:grpSpLocks/>
              </p:cNvGrpSpPr>
              <p:nvPr/>
            </p:nvGrpSpPr>
            <p:grpSpPr bwMode="auto">
              <a:xfrm>
                <a:off x="1800" y="3556"/>
                <a:ext cx="340" cy="217"/>
                <a:chOff x="1800" y="3556"/>
                <a:chExt cx="340" cy="217"/>
              </a:xfrm>
            </p:grpSpPr>
            <p:sp>
              <p:nvSpPr>
                <p:cNvPr id="24648" name="Oval 72"/>
                <p:cNvSpPr>
                  <a:spLocks noChangeArrowheads="1"/>
                </p:cNvSpPr>
                <p:nvPr/>
              </p:nvSpPr>
              <p:spPr bwMode="auto">
                <a:xfrm>
                  <a:off x="1807" y="3621"/>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649" name="Rectangle 73"/>
                <p:cNvSpPr>
                  <a:spLocks noChangeArrowheads="1"/>
                </p:cNvSpPr>
                <p:nvPr/>
              </p:nvSpPr>
              <p:spPr bwMode="auto">
                <a:xfrm>
                  <a:off x="1800" y="3638"/>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650" name="Oval 74"/>
                <p:cNvSpPr>
                  <a:spLocks noChangeArrowheads="1"/>
                </p:cNvSpPr>
                <p:nvPr/>
              </p:nvSpPr>
              <p:spPr bwMode="auto">
                <a:xfrm>
                  <a:off x="1807" y="3557"/>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651" name="Freeform 75"/>
                <p:cNvSpPr>
                  <a:spLocks/>
                </p:cNvSpPr>
                <p:nvPr/>
              </p:nvSpPr>
              <p:spPr bwMode="auto">
                <a:xfrm>
                  <a:off x="1808" y="3590"/>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52" name="Freeform 76"/>
                <p:cNvSpPr>
                  <a:spLocks/>
                </p:cNvSpPr>
                <p:nvPr/>
              </p:nvSpPr>
              <p:spPr bwMode="auto">
                <a:xfrm>
                  <a:off x="1990" y="3592"/>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653" name="Freeform 77"/>
                <p:cNvSpPr>
                  <a:spLocks/>
                </p:cNvSpPr>
                <p:nvPr/>
              </p:nvSpPr>
              <p:spPr bwMode="auto">
                <a:xfrm>
                  <a:off x="1924" y="3642"/>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54" name="Freeform 78"/>
                <p:cNvSpPr>
                  <a:spLocks/>
                </p:cNvSpPr>
                <p:nvPr/>
              </p:nvSpPr>
              <p:spPr bwMode="auto">
                <a:xfrm>
                  <a:off x="1924" y="3556"/>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3" name="Group 79"/>
              <p:cNvGrpSpPr>
                <a:grpSpLocks/>
              </p:cNvGrpSpPr>
              <p:nvPr/>
            </p:nvGrpSpPr>
            <p:grpSpPr bwMode="auto">
              <a:xfrm>
                <a:off x="1551" y="4116"/>
                <a:ext cx="239" cy="151"/>
                <a:chOff x="1551" y="4116"/>
                <a:chExt cx="239" cy="151"/>
              </a:xfrm>
            </p:grpSpPr>
            <p:sp>
              <p:nvSpPr>
                <p:cNvPr id="24656" name="Oval 80"/>
                <p:cNvSpPr>
                  <a:spLocks noChangeArrowheads="1"/>
                </p:cNvSpPr>
                <p:nvPr/>
              </p:nvSpPr>
              <p:spPr bwMode="auto">
                <a:xfrm>
                  <a:off x="1557" y="4163"/>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657" name="Rectangle 81"/>
                <p:cNvSpPr>
                  <a:spLocks noChangeArrowheads="1"/>
                </p:cNvSpPr>
                <p:nvPr/>
              </p:nvSpPr>
              <p:spPr bwMode="auto">
                <a:xfrm>
                  <a:off x="1551" y="4174"/>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658" name="Oval 82"/>
                <p:cNvSpPr>
                  <a:spLocks noChangeArrowheads="1"/>
                </p:cNvSpPr>
                <p:nvPr/>
              </p:nvSpPr>
              <p:spPr bwMode="auto">
                <a:xfrm>
                  <a:off x="1557" y="4118"/>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659" name="Freeform 83"/>
                <p:cNvSpPr>
                  <a:spLocks/>
                </p:cNvSpPr>
                <p:nvPr/>
              </p:nvSpPr>
              <p:spPr bwMode="auto">
                <a:xfrm>
                  <a:off x="1557" y="4140"/>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60" name="Freeform 84"/>
                <p:cNvSpPr>
                  <a:spLocks/>
                </p:cNvSpPr>
                <p:nvPr/>
              </p:nvSpPr>
              <p:spPr bwMode="auto">
                <a:xfrm>
                  <a:off x="1684" y="4141"/>
                  <a:ext cx="102" cy="55"/>
                </a:xfrm>
                <a:custGeom>
                  <a:avLst/>
                  <a:gdLst/>
                  <a:ahLst/>
                  <a:cxnLst>
                    <a:cxn ang="0">
                      <a:pos x="96" y="14"/>
                    </a:cxn>
                    <a:cxn ang="0">
                      <a:pos x="37" y="14"/>
                    </a:cxn>
                    <a:cxn ang="0">
                      <a:pos x="34" y="0"/>
                    </a:cxn>
                    <a:cxn ang="0">
                      <a:pos x="0" y="27"/>
                    </a:cxn>
                    <a:cxn ang="0">
                      <a:pos x="42" y="54"/>
                    </a:cxn>
                    <a:cxn ang="0">
                      <a:pos x="39" y="39"/>
                    </a:cxn>
                    <a:cxn ang="0">
                      <a:pos x="101" y="39"/>
                    </a:cxn>
                    <a:cxn ang="0">
                      <a:pos x="96" y="12"/>
                    </a:cxn>
                    <a:cxn ang="0">
                      <a:pos x="96" y="14"/>
                    </a:cxn>
                  </a:cxnLst>
                  <a:rect l="0" t="0" r="r" b="b"/>
                  <a:pathLst>
                    <a:path w="102" h="55">
                      <a:moveTo>
                        <a:pt x="96" y="14"/>
                      </a:moveTo>
                      <a:lnTo>
                        <a:pt x="37" y="14"/>
                      </a:lnTo>
                      <a:lnTo>
                        <a:pt x="34" y="0"/>
                      </a:lnTo>
                      <a:lnTo>
                        <a:pt x="0" y="27"/>
                      </a:lnTo>
                      <a:lnTo>
                        <a:pt x="42" y="54"/>
                      </a:lnTo>
                      <a:lnTo>
                        <a:pt x="39" y="39"/>
                      </a:lnTo>
                      <a:lnTo>
                        <a:pt x="101" y="39"/>
                      </a:lnTo>
                      <a:lnTo>
                        <a:pt x="96" y="12"/>
                      </a:lnTo>
                      <a:lnTo>
                        <a:pt x="96"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661" name="Freeform 85"/>
                <p:cNvSpPr>
                  <a:spLocks/>
                </p:cNvSpPr>
                <p:nvPr/>
              </p:nvSpPr>
              <p:spPr bwMode="auto">
                <a:xfrm>
                  <a:off x="1638" y="4176"/>
                  <a:ext cx="72" cy="46"/>
                </a:xfrm>
                <a:custGeom>
                  <a:avLst/>
                  <a:gdLst/>
                  <a:ahLst/>
                  <a:cxnLst>
                    <a:cxn ang="0">
                      <a:pos x="24" y="0"/>
                    </a:cxn>
                    <a:cxn ang="0">
                      <a:pos x="24" y="22"/>
                    </a:cxn>
                    <a:cxn ang="0">
                      <a:pos x="0" y="22"/>
                    </a:cxn>
                    <a:cxn ang="0">
                      <a:pos x="34" y="45"/>
                    </a:cxn>
                    <a:cxn ang="0">
                      <a:pos x="71" y="22"/>
                    </a:cxn>
                    <a:cxn ang="0">
                      <a:pos x="46" y="22"/>
                    </a:cxn>
                    <a:cxn ang="0">
                      <a:pos x="46" y="0"/>
                    </a:cxn>
                    <a:cxn ang="0">
                      <a:pos x="36" y="0"/>
                    </a:cxn>
                    <a:cxn ang="0">
                      <a:pos x="24" y="0"/>
                    </a:cxn>
                  </a:cxnLst>
                  <a:rect l="0" t="0" r="r" b="b"/>
                  <a:pathLst>
                    <a:path w="72" h="46">
                      <a:moveTo>
                        <a:pt x="24" y="0"/>
                      </a:moveTo>
                      <a:lnTo>
                        <a:pt x="24" y="22"/>
                      </a:lnTo>
                      <a:lnTo>
                        <a:pt x="0" y="22"/>
                      </a:lnTo>
                      <a:lnTo>
                        <a:pt x="34" y="45"/>
                      </a:lnTo>
                      <a:lnTo>
                        <a:pt x="71" y="22"/>
                      </a:lnTo>
                      <a:lnTo>
                        <a:pt x="46" y="22"/>
                      </a:lnTo>
                      <a:lnTo>
                        <a:pt x="46"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62" name="Freeform 86"/>
                <p:cNvSpPr>
                  <a:spLocks/>
                </p:cNvSpPr>
                <p:nvPr/>
              </p:nvSpPr>
              <p:spPr bwMode="auto">
                <a:xfrm>
                  <a:off x="1638" y="4116"/>
                  <a:ext cx="72" cy="48"/>
                </a:xfrm>
                <a:custGeom>
                  <a:avLst/>
                  <a:gdLst/>
                  <a:ahLst/>
                  <a:cxnLst>
                    <a:cxn ang="0">
                      <a:pos x="46" y="47"/>
                    </a:cxn>
                    <a:cxn ang="0">
                      <a:pos x="46" y="22"/>
                    </a:cxn>
                    <a:cxn ang="0">
                      <a:pos x="71" y="22"/>
                    </a:cxn>
                    <a:cxn ang="0">
                      <a:pos x="34" y="0"/>
                    </a:cxn>
                    <a:cxn ang="0">
                      <a:pos x="0" y="22"/>
                    </a:cxn>
                    <a:cxn ang="0">
                      <a:pos x="22" y="22"/>
                    </a:cxn>
                    <a:cxn ang="0">
                      <a:pos x="22" y="47"/>
                    </a:cxn>
                    <a:cxn ang="0">
                      <a:pos x="34" y="47"/>
                    </a:cxn>
                    <a:cxn ang="0">
                      <a:pos x="46" y="47"/>
                    </a:cxn>
                  </a:cxnLst>
                  <a:rect l="0" t="0" r="r" b="b"/>
                  <a:pathLst>
                    <a:path w="72" h="48">
                      <a:moveTo>
                        <a:pt x="46" y="47"/>
                      </a:moveTo>
                      <a:lnTo>
                        <a:pt x="46" y="22"/>
                      </a:lnTo>
                      <a:lnTo>
                        <a:pt x="71" y="22"/>
                      </a:lnTo>
                      <a:lnTo>
                        <a:pt x="34" y="0"/>
                      </a:lnTo>
                      <a:lnTo>
                        <a:pt x="0" y="22"/>
                      </a:lnTo>
                      <a:lnTo>
                        <a:pt x="22" y="22"/>
                      </a:lnTo>
                      <a:lnTo>
                        <a:pt x="22" y="47"/>
                      </a:lnTo>
                      <a:lnTo>
                        <a:pt x="34" y="47"/>
                      </a:lnTo>
                      <a:lnTo>
                        <a:pt x="46"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4" name="Group 87"/>
              <p:cNvGrpSpPr>
                <a:grpSpLocks/>
              </p:cNvGrpSpPr>
              <p:nvPr/>
            </p:nvGrpSpPr>
            <p:grpSpPr bwMode="auto">
              <a:xfrm>
                <a:off x="2223" y="4068"/>
                <a:ext cx="238" cy="151"/>
                <a:chOff x="2223" y="4068"/>
                <a:chExt cx="238" cy="151"/>
              </a:xfrm>
            </p:grpSpPr>
            <p:sp>
              <p:nvSpPr>
                <p:cNvPr id="24664" name="Oval 88"/>
                <p:cNvSpPr>
                  <a:spLocks noChangeArrowheads="1"/>
                </p:cNvSpPr>
                <p:nvPr/>
              </p:nvSpPr>
              <p:spPr bwMode="auto">
                <a:xfrm>
                  <a:off x="2229" y="4115"/>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665" name="Rectangle 89"/>
                <p:cNvSpPr>
                  <a:spLocks noChangeArrowheads="1"/>
                </p:cNvSpPr>
                <p:nvPr/>
              </p:nvSpPr>
              <p:spPr bwMode="auto">
                <a:xfrm>
                  <a:off x="2223" y="4126"/>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666" name="Oval 90"/>
                <p:cNvSpPr>
                  <a:spLocks noChangeArrowheads="1"/>
                </p:cNvSpPr>
                <p:nvPr/>
              </p:nvSpPr>
              <p:spPr bwMode="auto">
                <a:xfrm>
                  <a:off x="2229" y="4070"/>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667" name="Freeform 91"/>
                <p:cNvSpPr>
                  <a:spLocks/>
                </p:cNvSpPr>
                <p:nvPr/>
              </p:nvSpPr>
              <p:spPr bwMode="auto">
                <a:xfrm>
                  <a:off x="2229" y="4092"/>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68" name="Freeform 92"/>
                <p:cNvSpPr>
                  <a:spLocks/>
                </p:cNvSpPr>
                <p:nvPr/>
              </p:nvSpPr>
              <p:spPr bwMode="auto">
                <a:xfrm>
                  <a:off x="2356" y="4093"/>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669" name="Freeform 93"/>
                <p:cNvSpPr>
                  <a:spLocks/>
                </p:cNvSpPr>
                <p:nvPr/>
              </p:nvSpPr>
              <p:spPr bwMode="auto">
                <a:xfrm>
                  <a:off x="2310" y="4128"/>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70" name="Freeform 94"/>
                <p:cNvSpPr>
                  <a:spLocks/>
                </p:cNvSpPr>
                <p:nvPr/>
              </p:nvSpPr>
              <p:spPr bwMode="auto">
                <a:xfrm>
                  <a:off x="2310" y="4068"/>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grpSp>
          <p:nvGrpSpPr>
            <p:cNvPr id="15" name="Group 95"/>
            <p:cNvGrpSpPr>
              <a:grpSpLocks/>
            </p:cNvGrpSpPr>
            <p:nvPr/>
          </p:nvGrpSpPr>
          <p:grpSpPr bwMode="auto">
            <a:xfrm>
              <a:off x="2884" y="2916"/>
              <a:ext cx="2206" cy="1111"/>
              <a:chOff x="2895" y="3060"/>
              <a:chExt cx="2206" cy="1111"/>
            </a:xfrm>
          </p:grpSpPr>
          <p:grpSp>
            <p:nvGrpSpPr>
              <p:cNvPr id="16" name="Group 96"/>
              <p:cNvGrpSpPr>
                <a:grpSpLocks/>
              </p:cNvGrpSpPr>
              <p:nvPr/>
            </p:nvGrpSpPr>
            <p:grpSpPr bwMode="auto">
              <a:xfrm>
                <a:off x="3147" y="3155"/>
                <a:ext cx="1461" cy="478"/>
                <a:chOff x="3147" y="3155"/>
                <a:chExt cx="1461" cy="478"/>
              </a:xfrm>
            </p:grpSpPr>
            <p:grpSp>
              <p:nvGrpSpPr>
                <p:cNvPr id="17" name="Group 97"/>
                <p:cNvGrpSpPr>
                  <a:grpSpLocks/>
                </p:cNvGrpSpPr>
                <p:nvPr/>
              </p:nvGrpSpPr>
              <p:grpSpPr bwMode="auto">
                <a:xfrm>
                  <a:off x="3186" y="3179"/>
                  <a:ext cx="1422" cy="454"/>
                  <a:chOff x="3186" y="3179"/>
                  <a:chExt cx="1422" cy="454"/>
                </a:xfrm>
              </p:grpSpPr>
              <p:sp>
                <p:nvSpPr>
                  <p:cNvPr id="24674" name="Oval 98"/>
                  <p:cNvSpPr>
                    <a:spLocks noChangeArrowheads="1"/>
                  </p:cNvSpPr>
                  <p:nvPr/>
                </p:nvSpPr>
                <p:spPr bwMode="auto">
                  <a:xfrm>
                    <a:off x="3186" y="3323"/>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675" name="Oval 99"/>
                  <p:cNvSpPr>
                    <a:spLocks noChangeArrowheads="1"/>
                  </p:cNvSpPr>
                  <p:nvPr/>
                </p:nvSpPr>
                <p:spPr bwMode="auto">
                  <a:xfrm>
                    <a:off x="3423" y="3256"/>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676" name="Oval 100"/>
                  <p:cNvSpPr>
                    <a:spLocks noChangeArrowheads="1"/>
                  </p:cNvSpPr>
                  <p:nvPr/>
                </p:nvSpPr>
                <p:spPr bwMode="auto">
                  <a:xfrm>
                    <a:off x="3927" y="3403"/>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677" name="Oval 101"/>
                  <p:cNvSpPr>
                    <a:spLocks noChangeArrowheads="1"/>
                  </p:cNvSpPr>
                  <p:nvPr/>
                </p:nvSpPr>
                <p:spPr bwMode="auto">
                  <a:xfrm>
                    <a:off x="3815" y="3292"/>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678" name="Oval 102"/>
                  <p:cNvSpPr>
                    <a:spLocks noChangeArrowheads="1"/>
                  </p:cNvSpPr>
                  <p:nvPr/>
                </p:nvSpPr>
                <p:spPr bwMode="auto">
                  <a:xfrm>
                    <a:off x="3513" y="3423"/>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679" name="Oval 103"/>
                  <p:cNvSpPr>
                    <a:spLocks noChangeArrowheads="1"/>
                  </p:cNvSpPr>
                  <p:nvPr/>
                </p:nvSpPr>
                <p:spPr bwMode="auto">
                  <a:xfrm>
                    <a:off x="3677" y="3179"/>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680" name="Oval 104"/>
                  <p:cNvSpPr>
                    <a:spLocks noChangeArrowheads="1"/>
                  </p:cNvSpPr>
                  <p:nvPr/>
                </p:nvSpPr>
                <p:spPr bwMode="auto">
                  <a:xfrm>
                    <a:off x="3979" y="3289"/>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681" name="Oval 105"/>
                  <p:cNvSpPr>
                    <a:spLocks noChangeArrowheads="1"/>
                  </p:cNvSpPr>
                  <p:nvPr/>
                </p:nvSpPr>
                <p:spPr bwMode="auto">
                  <a:xfrm>
                    <a:off x="4087" y="3376"/>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18" name="Group 106"/>
                <p:cNvGrpSpPr>
                  <a:grpSpLocks/>
                </p:cNvGrpSpPr>
                <p:nvPr/>
              </p:nvGrpSpPr>
              <p:grpSpPr bwMode="auto">
                <a:xfrm>
                  <a:off x="3147" y="3155"/>
                  <a:ext cx="1422" cy="454"/>
                  <a:chOff x="3147" y="3155"/>
                  <a:chExt cx="1422" cy="454"/>
                </a:xfrm>
              </p:grpSpPr>
              <p:sp>
                <p:nvSpPr>
                  <p:cNvPr id="24683" name="Oval 107"/>
                  <p:cNvSpPr>
                    <a:spLocks noChangeArrowheads="1"/>
                  </p:cNvSpPr>
                  <p:nvPr/>
                </p:nvSpPr>
                <p:spPr bwMode="auto">
                  <a:xfrm>
                    <a:off x="3147" y="3298"/>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684" name="Oval 108"/>
                  <p:cNvSpPr>
                    <a:spLocks noChangeArrowheads="1"/>
                  </p:cNvSpPr>
                  <p:nvPr/>
                </p:nvSpPr>
                <p:spPr bwMode="auto">
                  <a:xfrm>
                    <a:off x="3384" y="3232"/>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685" name="Oval 109"/>
                  <p:cNvSpPr>
                    <a:spLocks noChangeArrowheads="1"/>
                  </p:cNvSpPr>
                  <p:nvPr/>
                </p:nvSpPr>
                <p:spPr bwMode="auto">
                  <a:xfrm>
                    <a:off x="3888" y="3378"/>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686" name="Oval 110"/>
                  <p:cNvSpPr>
                    <a:spLocks noChangeArrowheads="1"/>
                  </p:cNvSpPr>
                  <p:nvPr/>
                </p:nvSpPr>
                <p:spPr bwMode="auto">
                  <a:xfrm>
                    <a:off x="3776" y="3269"/>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687" name="Oval 111"/>
                  <p:cNvSpPr>
                    <a:spLocks noChangeArrowheads="1"/>
                  </p:cNvSpPr>
                  <p:nvPr/>
                </p:nvSpPr>
                <p:spPr bwMode="auto">
                  <a:xfrm>
                    <a:off x="3475" y="3398"/>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688" name="Oval 112"/>
                  <p:cNvSpPr>
                    <a:spLocks noChangeArrowheads="1"/>
                  </p:cNvSpPr>
                  <p:nvPr/>
                </p:nvSpPr>
                <p:spPr bwMode="auto">
                  <a:xfrm>
                    <a:off x="3638" y="3155"/>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689" name="Oval 113"/>
                  <p:cNvSpPr>
                    <a:spLocks noChangeArrowheads="1"/>
                  </p:cNvSpPr>
                  <p:nvPr/>
                </p:nvSpPr>
                <p:spPr bwMode="auto">
                  <a:xfrm>
                    <a:off x="3940" y="3265"/>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690" name="Oval 114"/>
                  <p:cNvSpPr>
                    <a:spLocks noChangeArrowheads="1"/>
                  </p:cNvSpPr>
                  <p:nvPr/>
                </p:nvSpPr>
                <p:spPr bwMode="auto">
                  <a:xfrm>
                    <a:off x="4048" y="3352"/>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19" name="Group 115"/>
              <p:cNvGrpSpPr>
                <a:grpSpLocks/>
              </p:cNvGrpSpPr>
              <p:nvPr/>
            </p:nvGrpSpPr>
            <p:grpSpPr bwMode="auto">
              <a:xfrm>
                <a:off x="3720" y="3060"/>
                <a:ext cx="359" cy="185"/>
                <a:chOff x="3720" y="3060"/>
                <a:chExt cx="359" cy="185"/>
              </a:xfrm>
            </p:grpSpPr>
            <p:sp>
              <p:nvSpPr>
                <p:cNvPr id="24692" name="Oval 116"/>
                <p:cNvSpPr>
                  <a:spLocks noChangeArrowheads="1"/>
                </p:cNvSpPr>
                <p:nvPr/>
              </p:nvSpPr>
              <p:spPr bwMode="auto">
                <a:xfrm>
                  <a:off x="3728" y="3115"/>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693" name="Rectangle 117"/>
                <p:cNvSpPr>
                  <a:spLocks noChangeArrowheads="1"/>
                </p:cNvSpPr>
                <p:nvPr/>
              </p:nvSpPr>
              <p:spPr bwMode="auto">
                <a:xfrm>
                  <a:off x="3720" y="3130"/>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694" name="Oval 118"/>
                <p:cNvSpPr>
                  <a:spLocks noChangeArrowheads="1"/>
                </p:cNvSpPr>
                <p:nvPr/>
              </p:nvSpPr>
              <p:spPr bwMode="auto">
                <a:xfrm>
                  <a:off x="3728" y="3061"/>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4695" name="Freeform 119"/>
                <p:cNvSpPr>
                  <a:spLocks/>
                </p:cNvSpPr>
                <p:nvPr/>
              </p:nvSpPr>
              <p:spPr bwMode="auto">
                <a:xfrm>
                  <a:off x="3728" y="3089"/>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96" name="Freeform 120"/>
                <p:cNvSpPr>
                  <a:spLocks/>
                </p:cNvSpPr>
                <p:nvPr/>
              </p:nvSpPr>
              <p:spPr bwMode="auto">
                <a:xfrm>
                  <a:off x="3920" y="3091"/>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697" name="Freeform 121"/>
                <p:cNvSpPr>
                  <a:spLocks/>
                </p:cNvSpPr>
                <p:nvPr/>
              </p:nvSpPr>
              <p:spPr bwMode="auto">
                <a:xfrm>
                  <a:off x="3850" y="3134"/>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698" name="Freeform 122"/>
                <p:cNvSpPr>
                  <a:spLocks/>
                </p:cNvSpPr>
                <p:nvPr/>
              </p:nvSpPr>
              <p:spPr bwMode="auto">
                <a:xfrm>
                  <a:off x="3850" y="3060"/>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sp>
            <p:nvSpPr>
              <p:cNvPr id="24699" name="Line 123"/>
              <p:cNvSpPr>
                <a:spLocks noChangeShapeType="1"/>
              </p:cNvSpPr>
              <p:nvPr/>
            </p:nvSpPr>
            <p:spPr bwMode="auto">
              <a:xfrm flipH="1" flipV="1">
                <a:off x="4540" y="3585"/>
                <a:ext cx="384" cy="336"/>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700" name="Line 124"/>
              <p:cNvSpPr>
                <a:spLocks noChangeShapeType="1"/>
              </p:cNvSpPr>
              <p:nvPr/>
            </p:nvSpPr>
            <p:spPr bwMode="auto">
              <a:xfrm flipH="1" flipV="1">
                <a:off x="4012" y="3681"/>
                <a:ext cx="336" cy="38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701" name="Line 125"/>
              <p:cNvSpPr>
                <a:spLocks noChangeShapeType="1"/>
              </p:cNvSpPr>
              <p:nvPr/>
            </p:nvSpPr>
            <p:spPr bwMode="auto">
              <a:xfrm flipH="1" flipV="1">
                <a:off x="3340" y="3633"/>
                <a:ext cx="288"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702" name="Line 126"/>
              <p:cNvSpPr>
                <a:spLocks noChangeShapeType="1"/>
              </p:cNvSpPr>
              <p:nvPr/>
            </p:nvSpPr>
            <p:spPr bwMode="auto">
              <a:xfrm flipV="1">
                <a:off x="2956" y="3633"/>
                <a:ext cx="336"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20" name="Group 127"/>
              <p:cNvGrpSpPr>
                <a:grpSpLocks/>
              </p:cNvGrpSpPr>
              <p:nvPr/>
            </p:nvGrpSpPr>
            <p:grpSpPr bwMode="auto">
              <a:xfrm>
                <a:off x="4863" y="3876"/>
                <a:ext cx="238" cy="151"/>
                <a:chOff x="4863" y="3876"/>
                <a:chExt cx="238" cy="151"/>
              </a:xfrm>
            </p:grpSpPr>
            <p:sp>
              <p:nvSpPr>
                <p:cNvPr id="24704" name="Oval 128"/>
                <p:cNvSpPr>
                  <a:spLocks noChangeArrowheads="1"/>
                </p:cNvSpPr>
                <p:nvPr/>
              </p:nvSpPr>
              <p:spPr bwMode="auto">
                <a:xfrm>
                  <a:off x="4866" y="3923"/>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705" name="Rectangle 129"/>
                <p:cNvSpPr>
                  <a:spLocks noChangeArrowheads="1"/>
                </p:cNvSpPr>
                <p:nvPr/>
              </p:nvSpPr>
              <p:spPr bwMode="auto">
                <a:xfrm>
                  <a:off x="4863" y="3934"/>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706" name="Oval 130"/>
                <p:cNvSpPr>
                  <a:spLocks noChangeArrowheads="1"/>
                </p:cNvSpPr>
                <p:nvPr/>
              </p:nvSpPr>
              <p:spPr bwMode="auto">
                <a:xfrm>
                  <a:off x="4866" y="3878"/>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707" name="Freeform 131"/>
                <p:cNvSpPr>
                  <a:spLocks/>
                </p:cNvSpPr>
                <p:nvPr/>
              </p:nvSpPr>
              <p:spPr bwMode="auto">
                <a:xfrm>
                  <a:off x="4995" y="3900"/>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08" name="Freeform 132"/>
                <p:cNvSpPr>
                  <a:spLocks/>
                </p:cNvSpPr>
                <p:nvPr/>
              </p:nvSpPr>
              <p:spPr bwMode="auto">
                <a:xfrm>
                  <a:off x="4868" y="3901"/>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709" name="Freeform 133"/>
                <p:cNvSpPr>
                  <a:spLocks/>
                </p:cNvSpPr>
                <p:nvPr/>
              </p:nvSpPr>
              <p:spPr bwMode="auto">
                <a:xfrm>
                  <a:off x="4944" y="3936"/>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10" name="Freeform 134"/>
                <p:cNvSpPr>
                  <a:spLocks/>
                </p:cNvSpPr>
                <p:nvPr/>
              </p:nvSpPr>
              <p:spPr bwMode="auto">
                <a:xfrm>
                  <a:off x="4944" y="3876"/>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1" name="Group 135"/>
              <p:cNvGrpSpPr>
                <a:grpSpLocks/>
              </p:cNvGrpSpPr>
              <p:nvPr/>
            </p:nvGrpSpPr>
            <p:grpSpPr bwMode="auto">
              <a:xfrm>
                <a:off x="4368" y="3412"/>
                <a:ext cx="340" cy="217"/>
                <a:chOff x="4368" y="3412"/>
                <a:chExt cx="340" cy="217"/>
              </a:xfrm>
            </p:grpSpPr>
            <p:sp>
              <p:nvSpPr>
                <p:cNvPr id="24712" name="Oval 136"/>
                <p:cNvSpPr>
                  <a:spLocks noChangeArrowheads="1"/>
                </p:cNvSpPr>
                <p:nvPr/>
              </p:nvSpPr>
              <p:spPr bwMode="auto">
                <a:xfrm>
                  <a:off x="4370" y="3477"/>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713" name="Rectangle 137"/>
                <p:cNvSpPr>
                  <a:spLocks noChangeArrowheads="1"/>
                </p:cNvSpPr>
                <p:nvPr/>
              </p:nvSpPr>
              <p:spPr bwMode="auto">
                <a:xfrm>
                  <a:off x="4368" y="3494"/>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714" name="Oval 138"/>
                <p:cNvSpPr>
                  <a:spLocks noChangeArrowheads="1"/>
                </p:cNvSpPr>
                <p:nvPr/>
              </p:nvSpPr>
              <p:spPr bwMode="auto">
                <a:xfrm>
                  <a:off x="4370" y="3413"/>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715" name="Freeform 139"/>
                <p:cNvSpPr>
                  <a:spLocks/>
                </p:cNvSpPr>
                <p:nvPr/>
              </p:nvSpPr>
              <p:spPr bwMode="auto">
                <a:xfrm>
                  <a:off x="4557" y="3446"/>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16" name="Freeform 140"/>
                <p:cNvSpPr>
                  <a:spLocks/>
                </p:cNvSpPr>
                <p:nvPr/>
              </p:nvSpPr>
              <p:spPr bwMode="auto">
                <a:xfrm>
                  <a:off x="4375" y="3448"/>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717" name="Freeform 141"/>
                <p:cNvSpPr>
                  <a:spLocks/>
                </p:cNvSpPr>
                <p:nvPr/>
              </p:nvSpPr>
              <p:spPr bwMode="auto">
                <a:xfrm>
                  <a:off x="4483" y="3498"/>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18" name="Freeform 142"/>
                <p:cNvSpPr>
                  <a:spLocks/>
                </p:cNvSpPr>
                <p:nvPr/>
              </p:nvSpPr>
              <p:spPr bwMode="auto">
                <a:xfrm>
                  <a:off x="4483" y="3412"/>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2" name="Group 143"/>
              <p:cNvGrpSpPr>
                <a:grpSpLocks/>
              </p:cNvGrpSpPr>
              <p:nvPr/>
            </p:nvGrpSpPr>
            <p:grpSpPr bwMode="auto">
              <a:xfrm>
                <a:off x="3840" y="3508"/>
                <a:ext cx="340" cy="217"/>
                <a:chOff x="3840" y="3508"/>
                <a:chExt cx="340" cy="217"/>
              </a:xfrm>
            </p:grpSpPr>
            <p:sp>
              <p:nvSpPr>
                <p:cNvPr id="24720" name="Oval 144"/>
                <p:cNvSpPr>
                  <a:spLocks noChangeArrowheads="1"/>
                </p:cNvSpPr>
                <p:nvPr/>
              </p:nvSpPr>
              <p:spPr bwMode="auto">
                <a:xfrm>
                  <a:off x="3842" y="3573"/>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721" name="Rectangle 145"/>
                <p:cNvSpPr>
                  <a:spLocks noChangeArrowheads="1"/>
                </p:cNvSpPr>
                <p:nvPr/>
              </p:nvSpPr>
              <p:spPr bwMode="auto">
                <a:xfrm>
                  <a:off x="3840" y="3590"/>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722" name="Oval 146"/>
                <p:cNvSpPr>
                  <a:spLocks noChangeArrowheads="1"/>
                </p:cNvSpPr>
                <p:nvPr/>
              </p:nvSpPr>
              <p:spPr bwMode="auto">
                <a:xfrm>
                  <a:off x="3842" y="3509"/>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723" name="Freeform 147"/>
                <p:cNvSpPr>
                  <a:spLocks/>
                </p:cNvSpPr>
                <p:nvPr/>
              </p:nvSpPr>
              <p:spPr bwMode="auto">
                <a:xfrm>
                  <a:off x="4029" y="3542"/>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24" name="Freeform 148"/>
                <p:cNvSpPr>
                  <a:spLocks/>
                </p:cNvSpPr>
                <p:nvPr/>
              </p:nvSpPr>
              <p:spPr bwMode="auto">
                <a:xfrm>
                  <a:off x="3847" y="3544"/>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725" name="Freeform 149"/>
                <p:cNvSpPr>
                  <a:spLocks/>
                </p:cNvSpPr>
                <p:nvPr/>
              </p:nvSpPr>
              <p:spPr bwMode="auto">
                <a:xfrm>
                  <a:off x="3955" y="3594"/>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26" name="Freeform 150"/>
                <p:cNvSpPr>
                  <a:spLocks/>
                </p:cNvSpPr>
                <p:nvPr/>
              </p:nvSpPr>
              <p:spPr bwMode="auto">
                <a:xfrm>
                  <a:off x="3955" y="3508"/>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3" name="Group 151"/>
              <p:cNvGrpSpPr>
                <a:grpSpLocks/>
              </p:cNvGrpSpPr>
              <p:nvPr/>
            </p:nvGrpSpPr>
            <p:grpSpPr bwMode="auto">
              <a:xfrm>
                <a:off x="3216" y="3460"/>
                <a:ext cx="340" cy="217"/>
                <a:chOff x="3216" y="3460"/>
                <a:chExt cx="340" cy="217"/>
              </a:xfrm>
            </p:grpSpPr>
            <p:sp>
              <p:nvSpPr>
                <p:cNvPr id="24728" name="Oval 152"/>
                <p:cNvSpPr>
                  <a:spLocks noChangeArrowheads="1"/>
                </p:cNvSpPr>
                <p:nvPr/>
              </p:nvSpPr>
              <p:spPr bwMode="auto">
                <a:xfrm>
                  <a:off x="3218" y="3525"/>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729" name="Rectangle 153"/>
                <p:cNvSpPr>
                  <a:spLocks noChangeArrowheads="1"/>
                </p:cNvSpPr>
                <p:nvPr/>
              </p:nvSpPr>
              <p:spPr bwMode="auto">
                <a:xfrm>
                  <a:off x="3216" y="3542"/>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730" name="Oval 154"/>
                <p:cNvSpPr>
                  <a:spLocks noChangeArrowheads="1"/>
                </p:cNvSpPr>
                <p:nvPr/>
              </p:nvSpPr>
              <p:spPr bwMode="auto">
                <a:xfrm>
                  <a:off x="3218" y="3461"/>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731" name="Freeform 155"/>
                <p:cNvSpPr>
                  <a:spLocks/>
                </p:cNvSpPr>
                <p:nvPr/>
              </p:nvSpPr>
              <p:spPr bwMode="auto">
                <a:xfrm>
                  <a:off x="3405" y="3494"/>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32" name="Freeform 156"/>
                <p:cNvSpPr>
                  <a:spLocks/>
                </p:cNvSpPr>
                <p:nvPr/>
              </p:nvSpPr>
              <p:spPr bwMode="auto">
                <a:xfrm>
                  <a:off x="3223" y="3496"/>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733" name="Freeform 157"/>
                <p:cNvSpPr>
                  <a:spLocks/>
                </p:cNvSpPr>
                <p:nvPr/>
              </p:nvSpPr>
              <p:spPr bwMode="auto">
                <a:xfrm>
                  <a:off x="3331" y="3546"/>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34" name="Freeform 158"/>
                <p:cNvSpPr>
                  <a:spLocks/>
                </p:cNvSpPr>
                <p:nvPr/>
              </p:nvSpPr>
              <p:spPr bwMode="auto">
                <a:xfrm>
                  <a:off x="3331" y="3460"/>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 name="Group 159"/>
              <p:cNvGrpSpPr>
                <a:grpSpLocks/>
              </p:cNvGrpSpPr>
              <p:nvPr/>
            </p:nvGrpSpPr>
            <p:grpSpPr bwMode="auto">
              <a:xfrm>
                <a:off x="3566" y="4020"/>
                <a:ext cx="239" cy="151"/>
                <a:chOff x="3566" y="4020"/>
                <a:chExt cx="239" cy="151"/>
              </a:xfrm>
            </p:grpSpPr>
            <p:sp>
              <p:nvSpPr>
                <p:cNvPr id="24736" name="Oval 160"/>
                <p:cNvSpPr>
                  <a:spLocks noChangeArrowheads="1"/>
                </p:cNvSpPr>
                <p:nvPr/>
              </p:nvSpPr>
              <p:spPr bwMode="auto">
                <a:xfrm>
                  <a:off x="3569" y="4067"/>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737" name="Rectangle 161"/>
                <p:cNvSpPr>
                  <a:spLocks noChangeArrowheads="1"/>
                </p:cNvSpPr>
                <p:nvPr/>
              </p:nvSpPr>
              <p:spPr bwMode="auto">
                <a:xfrm>
                  <a:off x="3566" y="4078"/>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738" name="Oval 162"/>
                <p:cNvSpPr>
                  <a:spLocks noChangeArrowheads="1"/>
                </p:cNvSpPr>
                <p:nvPr/>
              </p:nvSpPr>
              <p:spPr bwMode="auto">
                <a:xfrm>
                  <a:off x="3569" y="4022"/>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739" name="Freeform 163"/>
                <p:cNvSpPr>
                  <a:spLocks/>
                </p:cNvSpPr>
                <p:nvPr/>
              </p:nvSpPr>
              <p:spPr bwMode="auto">
                <a:xfrm>
                  <a:off x="3699" y="4044"/>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40" name="Freeform 164"/>
                <p:cNvSpPr>
                  <a:spLocks/>
                </p:cNvSpPr>
                <p:nvPr/>
              </p:nvSpPr>
              <p:spPr bwMode="auto">
                <a:xfrm>
                  <a:off x="3571" y="4045"/>
                  <a:ext cx="102" cy="55"/>
                </a:xfrm>
                <a:custGeom>
                  <a:avLst/>
                  <a:gdLst/>
                  <a:ahLst/>
                  <a:cxnLst>
                    <a:cxn ang="0">
                      <a:pos x="5" y="15"/>
                    </a:cxn>
                    <a:cxn ang="0">
                      <a:pos x="64" y="15"/>
                    </a:cxn>
                    <a:cxn ang="0">
                      <a:pos x="67" y="0"/>
                    </a:cxn>
                    <a:cxn ang="0">
                      <a:pos x="101" y="27"/>
                    </a:cxn>
                    <a:cxn ang="0">
                      <a:pos x="59" y="54"/>
                    </a:cxn>
                    <a:cxn ang="0">
                      <a:pos x="62" y="39"/>
                    </a:cxn>
                    <a:cxn ang="0">
                      <a:pos x="0" y="39"/>
                    </a:cxn>
                    <a:cxn ang="0">
                      <a:pos x="5" y="12"/>
                    </a:cxn>
                    <a:cxn ang="0">
                      <a:pos x="5" y="15"/>
                    </a:cxn>
                  </a:cxnLst>
                  <a:rect l="0" t="0" r="r" b="b"/>
                  <a:pathLst>
                    <a:path w="102" h="55">
                      <a:moveTo>
                        <a:pt x="5" y="15"/>
                      </a:moveTo>
                      <a:lnTo>
                        <a:pt x="64" y="15"/>
                      </a:lnTo>
                      <a:lnTo>
                        <a:pt x="67" y="0"/>
                      </a:lnTo>
                      <a:lnTo>
                        <a:pt x="101" y="27"/>
                      </a:lnTo>
                      <a:lnTo>
                        <a:pt x="59" y="54"/>
                      </a:lnTo>
                      <a:lnTo>
                        <a:pt x="62" y="39"/>
                      </a:lnTo>
                      <a:lnTo>
                        <a:pt x="0" y="39"/>
                      </a:lnTo>
                      <a:lnTo>
                        <a:pt x="5" y="12"/>
                      </a:lnTo>
                      <a:lnTo>
                        <a:pt x="5"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741" name="Freeform 165"/>
                <p:cNvSpPr>
                  <a:spLocks/>
                </p:cNvSpPr>
                <p:nvPr/>
              </p:nvSpPr>
              <p:spPr bwMode="auto">
                <a:xfrm>
                  <a:off x="3647" y="4080"/>
                  <a:ext cx="72" cy="46"/>
                </a:xfrm>
                <a:custGeom>
                  <a:avLst/>
                  <a:gdLst/>
                  <a:ahLst/>
                  <a:cxnLst>
                    <a:cxn ang="0">
                      <a:pos x="47" y="0"/>
                    </a:cxn>
                    <a:cxn ang="0">
                      <a:pos x="47" y="22"/>
                    </a:cxn>
                    <a:cxn ang="0">
                      <a:pos x="71" y="22"/>
                    </a:cxn>
                    <a:cxn ang="0">
                      <a:pos x="37" y="45"/>
                    </a:cxn>
                    <a:cxn ang="0">
                      <a:pos x="0" y="22"/>
                    </a:cxn>
                    <a:cxn ang="0">
                      <a:pos x="25" y="22"/>
                    </a:cxn>
                    <a:cxn ang="0">
                      <a:pos x="25" y="0"/>
                    </a:cxn>
                    <a:cxn ang="0">
                      <a:pos x="35" y="0"/>
                    </a:cxn>
                    <a:cxn ang="0">
                      <a:pos x="47" y="0"/>
                    </a:cxn>
                  </a:cxnLst>
                  <a:rect l="0" t="0" r="r" b="b"/>
                  <a:pathLst>
                    <a:path w="72" h="46">
                      <a:moveTo>
                        <a:pt x="47" y="0"/>
                      </a:moveTo>
                      <a:lnTo>
                        <a:pt x="47" y="22"/>
                      </a:lnTo>
                      <a:lnTo>
                        <a:pt x="71" y="22"/>
                      </a:lnTo>
                      <a:lnTo>
                        <a:pt x="37" y="45"/>
                      </a:lnTo>
                      <a:lnTo>
                        <a:pt x="0" y="22"/>
                      </a:lnTo>
                      <a:lnTo>
                        <a:pt x="25" y="22"/>
                      </a:lnTo>
                      <a:lnTo>
                        <a:pt x="25" y="0"/>
                      </a:lnTo>
                      <a:lnTo>
                        <a:pt x="35" y="0"/>
                      </a:lnTo>
                      <a:lnTo>
                        <a:pt x="4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42" name="Freeform 166"/>
                <p:cNvSpPr>
                  <a:spLocks/>
                </p:cNvSpPr>
                <p:nvPr/>
              </p:nvSpPr>
              <p:spPr bwMode="auto">
                <a:xfrm>
                  <a:off x="3647" y="4020"/>
                  <a:ext cx="72" cy="48"/>
                </a:xfrm>
                <a:custGeom>
                  <a:avLst/>
                  <a:gdLst/>
                  <a:ahLst/>
                  <a:cxnLst>
                    <a:cxn ang="0">
                      <a:pos x="25" y="47"/>
                    </a:cxn>
                    <a:cxn ang="0">
                      <a:pos x="25" y="22"/>
                    </a:cxn>
                    <a:cxn ang="0">
                      <a:pos x="0" y="22"/>
                    </a:cxn>
                    <a:cxn ang="0">
                      <a:pos x="37" y="0"/>
                    </a:cxn>
                    <a:cxn ang="0">
                      <a:pos x="71" y="22"/>
                    </a:cxn>
                    <a:cxn ang="0">
                      <a:pos x="49" y="22"/>
                    </a:cxn>
                    <a:cxn ang="0">
                      <a:pos x="49" y="47"/>
                    </a:cxn>
                    <a:cxn ang="0">
                      <a:pos x="37" y="47"/>
                    </a:cxn>
                    <a:cxn ang="0">
                      <a:pos x="25" y="47"/>
                    </a:cxn>
                  </a:cxnLst>
                  <a:rect l="0" t="0" r="r" b="b"/>
                  <a:pathLst>
                    <a:path w="72" h="48">
                      <a:moveTo>
                        <a:pt x="25" y="47"/>
                      </a:moveTo>
                      <a:lnTo>
                        <a:pt x="25" y="22"/>
                      </a:lnTo>
                      <a:lnTo>
                        <a:pt x="0" y="22"/>
                      </a:lnTo>
                      <a:lnTo>
                        <a:pt x="37" y="0"/>
                      </a:lnTo>
                      <a:lnTo>
                        <a:pt x="71" y="22"/>
                      </a:lnTo>
                      <a:lnTo>
                        <a:pt x="49" y="22"/>
                      </a:lnTo>
                      <a:lnTo>
                        <a:pt x="49" y="47"/>
                      </a:lnTo>
                      <a:lnTo>
                        <a:pt x="37" y="47"/>
                      </a:lnTo>
                      <a:lnTo>
                        <a:pt x="2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5" name="Group 167"/>
              <p:cNvGrpSpPr>
                <a:grpSpLocks/>
              </p:cNvGrpSpPr>
              <p:nvPr/>
            </p:nvGrpSpPr>
            <p:grpSpPr bwMode="auto">
              <a:xfrm>
                <a:off x="2895" y="3972"/>
                <a:ext cx="238" cy="151"/>
                <a:chOff x="2895" y="3972"/>
                <a:chExt cx="238" cy="151"/>
              </a:xfrm>
            </p:grpSpPr>
            <p:sp>
              <p:nvSpPr>
                <p:cNvPr id="24744" name="Oval 168"/>
                <p:cNvSpPr>
                  <a:spLocks noChangeArrowheads="1"/>
                </p:cNvSpPr>
                <p:nvPr/>
              </p:nvSpPr>
              <p:spPr bwMode="auto">
                <a:xfrm>
                  <a:off x="2898" y="4019"/>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745" name="Rectangle 169"/>
                <p:cNvSpPr>
                  <a:spLocks noChangeArrowheads="1"/>
                </p:cNvSpPr>
                <p:nvPr/>
              </p:nvSpPr>
              <p:spPr bwMode="auto">
                <a:xfrm>
                  <a:off x="2895" y="4030"/>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746" name="Oval 170"/>
                <p:cNvSpPr>
                  <a:spLocks noChangeArrowheads="1"/>
                </p:cNvSpPr>
                <p:nvPr/>
              </p:nvSpPr>
              <p:spPr bwMode="auto">
                <a:xfrm>
                  <a:off x="2898" y="3974"/>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747" name="Freeform 171"/>
                <p:cNvSpPr>
                  <a:spLocks/>
                </p:cNvSpPr>
                <p:nvPr/>
              </p:nvSpPr>
              <p:spPr bwMode="auto">
                <a:xfrm>
                  <a:off x="3027" y="3996"/>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48" name="Freeform 172"/>
                <p:cNvSpPr>
                  <a:spLocks/>
                </p:cNvSpPr>
                <p:nvPr/>
              </p:nvSpPr>
              <p:spPr bwMode="auto">
                <a:xfrm>
                  <a:off x="2900" y="3997"/>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749" name="Freeform 173"/>
                <p:cNvSpPr>
                  <a:spLocks/>
                </p:cNvSpPr>
                <p:nvPr/>
              </p:nvSpPr>
              <p:spPr bwMode="auto">
                <a:xfrm>
                  <a:off x="2976" y="4032"/>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50" name="Freeform 174"/>
                <p:cNvSpPr>
                  <a:spLocks/>
                </p:cNvSpPr>
                <p:nvPr/>
              </p:nvSpPr>
              <p:spPr bwMode="auto">
                <a:xfrm>
                  <a:off x="2976" y="3972"/>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6" name="Group 175"/>
              <p:cNvGrpSpPr>
                <a:grpSpLocks/>
              </p:cNvGrpSpPr>
              <p:nvPr/>
            </p:nvGrpSpPr>
            <p:grpSpPr bwMode="auto">
              <a:xfrm>
                <a:off x="4239" y="4020"/>
                <a:ext cx="238" cy="151"/>
                <a:chOff x="4239" y="4020"/>
                <a:chExt cx="238" cy="151"/>
              </a:xfrm>
            </p:grpSpPr>
            <p:sp>
              <p:nvSpPr>
                <p:cNvPr id="24752" name="Oval 176"/>
                <p:cNvSpPr>
                  <a:spLocks noChangeArrowheads="1"/>
                </p:cNvSpPr>
                <p:nvPr/>
              </p:nvSpPr>
              <p:spPr bwMode="auto">
                <a:xfrm>
                  <a:off x="4245" y="4067"/>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753" name="Rectangle 177"/>
                <p:cNvSpPr>
                  <a:spLocks noChangeArrowheads="1"/>
                </p:cNvSpPr>
                <p:nvPr/>
              </p:nvSpPr>
              <p:spPr bwMode="auto">
                <a:xfrm>
                  <a:off x="4239" y="4078"/>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754" name="Oval 178"/>
                <p:cNvSpPr>
                  <a:spLocks noChangeArrowheads="1"/>
                </p:cNvSpPr>
                <p:nvPr/>
              </p:nvSpPr>
              <p:spPr bwMode="auto">
                <a:xfrm>
                  <a:off x="4245" y="4022"/>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755" name="Freeform 179"/>
                <p:cNvSpPr>
                  <a:spLocks/>
                </p:cNvSpPr>
                <p:nvPr/>
              </p:nvSpPr>
              <p:spPr bwMode="auto">
                <a:xfrm>
                  <a:off x="4245" y="4044"/>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56" name="Freeform 180"/>
                <p:cNvSpPr>
                  <a:spLocks/>
                </p:cNvSpPr>
                <p:nvPr/>
              </p:nvSpPr>
              <p:spPr bwMode="auto">
                <a:xfrm>
                  <a:off x="4372" y="4045"/>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757" name="Freeform 181"/>
                <p:cNvSpPr>
                  <a:spLocks/>
                </p:cNvSpPr>
                <p:nvPr/>
              </p:nvSpPr>
              <p:spPr bwMode="auto">
                <a:xfrm>
                  <a:off x="4326" y="4080"/>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58" name="Freeform 182"/>
                <p:cNvSpPr>
                  <a:spLocks/>
                </p:cNvSpPr>
                <p:nvPr/>
              </p:nvSpPr>
              <p:spPr bwMode="auto">
                <a:xfrm>
                  <a:off x="4326" y="4020"/>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grpSp>
          <p:nvGrpSpPr>
            <p:cNvPr id="27" name="Group 394"/>
            <p:cNvGrpSpPr>
              <a:grpSpLocks/>
            </p:cNvGrpSpPr>
            <p:nvPr/>
          </p:nvGrpSpPr>
          <p:grpSpPr bwMode="auto">
            <a:xfrm>
              <a:off x="2976" y="2160"/>
              <a:ext cx="1425" cy="585"/>
              <a:chOff x="2976" y="2160"/>
              <a:chExt cx="1425" cy="585"/>
            </a:xfrm>
          </p:grpSpPr>
          <p:grpSp>
            <p:nvGrpSpPr>
              <p:cNvPr id="28" name="Group 184"/>
              <p:cNvGrpSpPr>
                <a:grpSpLocks/>
              </p:cNvGrpSpPr>
              <p:nvPr/>
            </p:nvGrpSpPr>
            <p:grpSpPr bwMode="auto">
              <a:xfrm>
                <a:off x="3138" y="2210"/>
                <a:ext cx="944" cy="252"/>
                <a:chOff x="3153" y="2341"/>
                <a:chExt cx="944" cy="252"/>
              </a:xfrm>
            </p:grpSpPr>
            <p:grpSp>
              <p:nvGrpSpPr>
                <p:cNvPr id="29" name="Group 185"/>
                <p:cNvGrpSpPr>
                  <a:grpSpLocks/>
                </p:cNvGrpSpPr>
                <p:nvPr/>
              </p:nvGrpSpPr>
              <p:grpSpPr bwMode="auto">
                <a:xfrm>
                  <a:off x="3179" y="2353"/>
                  <a:ext cx="918" cy="240"/>
                  <a:chOff x="3179" y="2353"/>
                  <a:chExt cx="918" cy="240"/>
                </a:xfrm>
              </p:grpSpPr>
              <p:sp>
                <p:nvSpPr>
                  <p:cNvPr id="24762" name="Oval 186"/>
                  <p:cNvSpPr>
                    <a:spLocks noChangeArrowheads="1"/>
                  </p:cNvSpPr>
                  <p:nvPr/>
                </p:nvSpPr>
                <p:spPr bwMode="auto">
                  <a:xfrm>
                    <a:off x="3179" y="2430"/>
                    <a:ext cx="336" cy="1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763" name="Oval 187"/>
                  <p:cNvSpPr>
                    <a:spLocks noChangeArrowheads="1"/>
                  </p:cNvSpPr>
                  <p:nvPr/>
                </p:nvSpPr>
                <p:spPr bwMode="auto">
                  <a:xfrm>
                    <a:off x="3332" y="2394"/>
                    <a:ext cx="336" cy="1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764" name="Oval 188"/>
                  <p:cNvSpPr>
                    <a:spLocks noChangeArrowheads="1"/>
                  </p:cNvSpPr>
                  <p:nvPr/>
                </p:nvSpPr>
                <p:spPr bwMode="auto">
                  <a:xfrm>
                    <a:off x="3657" y="2472"/>
                    <a:ext cx="337" cy="10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765" name="Oval 189"/>
                  <p:cNvSpPr>
                    <a:spLocks noChangeArrowheads="1"/>
                  </p:cNvSpPr>
                  <p:nvPr/>
                </p:nvSpPr>
                <p:spPr bwMode="auto">
                  <a:xfrm>
                    <a:off x="3585" y="2413"/>
                    <a:ext cx="340" cy="112"/>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766" name="Oval 190"/>
                  <p:cNvSpPr>
                    <a:spLocks noChangeArrowheads="1"/>
                  </p:cNvSpPr>
                  <p:nvPr/>
                </p:nvSpPr>
                <p:spPr bwMode="auto">
                  <a:xfrm>
                    <a:off x="3390" y="2482"/>
                    <a:ext cx="337" cy="1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767" name="Oval 191"/>
                  <p:cNvSpPr>
                    <a:spLocks noChangeArrowheads="1"/>
                  </p:cNvSpPr>
                  <p:nvPr/>
                </p:nvSpPr>
                <p:spPr bwMode="auto">
                  <a:xfrm>
                    <a:off x="3496" y="2353"/>
                    <a:ext cx="340" cy="112"/>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768" name="Oval 192"/>
                  <p:cNvSpPr>
                    <a:spLocks noChangeArrowheads="1"/>
                  </p:cNvSpPr>
                  <p:nvPr/>
                </p:nvSpPr>
                <p:spPr bwMode="auto">
                  <a:xfrm>
                    <a:off x="3691" y="2412"/>
                    <a:ext cx="337" cy="1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769" name="Oval 193"/>
                  <p:cNvSpPr>
                    <a:spLocks noChangeArrowheads="1"/>
                  </p:cNvSpPr>
                  <p:nvPr/>
                </p:nvSpPr>
                <p:spPr bwMode="auto">
                  <a:xfrm>
                    <a:off x="3761" y="2458"/>
                    <a:ext cx="336" cy="1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30" name="Group 194"/>
                <p:cNvGrpSpPr>
                  <a:grpSpLocks/>
                </p:cNvGrpSpPr>
                <p:nvPr/>
              </p:nvGrpSpPr>
              <p:grpSpPr bwMode="auto">
                <a:xfrm>
                  <a:off x="3153" y="2341"/>
                  <a:ext cx="919" cy="240"/>
                  <a:chOff x="3153" y="2341"/>
                  <a:chExt cx="919" cy="240"/>
                </a:xfrm>
              </p:grpSpPr>
              <p:sp>
                <p:nvSpPr>
                  <p:cNvPr id="24771" name="Oval 195"/>
                  <p:cNvSpPr>
                    <a:spLocks noChangeArrowheads="1"/>
                  </p:cNvSpPr>
                  <p:nvPr/>
                </p:nvSpPr>
                <p:spPr bwMode="auto">
                  <a:xfrm>
                    <a:off x="3153" y="2416"/>
                    <a:ext cx="337" cy="112"/>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772" name="Oval 196"/>
                  <p:cNvSpPr>
                    <a:spLocks noChangeArrowheads="1"/>
                  </p:cNvSpPr>
                  <p:nvPr/>
                </p:nvSpPr>
                <p:spPr bwMode="auto">
                  <a:xfrm>
                    <a:off x="3307" y="2382"/>
                    <a:ext cx="336" cy="1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773" name="Oval 197"/>
                  <p:cNvSpPr>
                    <a:spLocks noChangeArrowheads="1"/>
                  </p:cNvSpPr>
                  <p:nvPr/>
                </p:nvSpPr>
                <p:spPr bwMode="auto">
                  <a:xfrm>
                    <a:off x="3632" y="2459"/>
                    <a:ext cx="337" cy="1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774" name="Oval 198"/>
                  <p:cNvSpPr>
                    <a:spLocks noChangeArrowheads="1"/>
                  </p:cNvSpPr>
                  <p:nvPr/>
                </p:nvSpPr>
                <p:spPr bwMode="auto">
                  <a:xfrm>
                    <a:off x="3560" y="2401"/>
                    <a:ext cx="340" cy="1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775" name="Oval 199"/>
                  <p:cNvSpPr>
                    <a:spLocks noChangeArrowheads="1"/>
                  </p:cNvSpPr>
                  <p:nvPr/>
                </p:nvSpPr>
                <p:spPr bwMode="auto">
                  <a:xfrm>
                    <a:off x="3365" y="2469"/>
                    <a:ext cx="337" cy="112"/>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776" name="Oval 200"/>
                  <p:cNvSpPr>
                    <a:spLocks noChangeArrowheads="1"/>
                  </p:cNvSpPr>
                  <p:nvPr/>
                </p:nvSpPr>
                <p:spPr bwMode="auto">
                  <a:xfrm>
                    <a:off x="3471" y="2341"/>
                    <a:ext cx="340" cy="1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777" name="Oval 201"/>
                  <p:cNvSpPr>
                    <a:spLocks noChangeArrowheads="1"/>
                  </p:cNvSpPr>
                  <p:nvPr/>
                </p:nvSpPr>
                <p:spPr bwMode="auto">
                  <a:xfrm>
                    <a:off x="3666" y="2399"/>
                    <a:ext cx="336" cy="1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778" name="Oval 202"/>
                  <p:cNvSpPr>
                    <a:spLocks noChangeArrowheads="1"/>
                  </p:cNvSpPr>
                  <p:nvPr/>
                </p:nvSpPr>
                <p:spPr bwMode="auto">
                  <a:xfrm>
                    <a:off x="3736" y="2445"/>
                    <a:ext cx="336" cy="1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31" name="Group 203"/>
              <p:cNvGrpSpPr>
                <a:grpSpLocks/>
              </p:cNvGrpSpPr>
              <p:nvPr/>
            </p:nvGrpSpPr>
            <p:grpSpPr bwMode="auto">
              <a:xfrm>
                <a:off x="3509" y="2160"/>
                <a:ext cx="232" cy="95"/>
                <a:chOff x="3524" y="2291"/>
                <a:chExt cx="232" cy="95"/>
              </a:xfrm>
            </p:grpSpPr>
            <p:sp>
              <p:nvSpPr>
                <p:cNvPr id="24780" name="Oval 204"/>
                <p:cNvSpPr>
                  <a:spLocks noChangeArrowheads="1"/>
                </p:cNvSpPr>
                <p:nvPr/>
              </p:nvSpPr>
              <p:spPr bwMode="auto">
                <a:xfrm>
                  <a:off x="3530" y="2322"/>
                  <a:ext cx="222" cy="64"/>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781" name="Rectangle 205"/>
                <p:cNvSpPr>
                  <a:spLocks noChangeArrowheads="1"/>
                </p:cNvSpPr>
                <p:nvPr/>
              </p:nvSpPr>
              <p:spPr bwMode="auto">
                <a:xfrm>
                  <a:off x="3524" y="2328"/>
                  <a:ext cx="232" cy="27"/>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782" name="Oval 206"/>
                <p:cNvSpPr>
                  <a:spLocks noChangeArrowheads="1"/>
                </p:cNvSpPr>
                <p:nvPr/>
              </p:nvSpPr>
              <p:spPr bwMode="auto">
                <a:xfrm>
                  <a:off x="3530" y="2293"/>
                  <a:ext cx="222" cy="6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4783" name="Freeform 207"/>
                <p:cNvSpPr>
                  <a:spLocks/>
                </p:cNvSpPr>
                <p:nvPr/>
              </p:nvSpPr>
              <p:spPr bwMode="auto">
                <a:xfrm>
                  <a:off x="3529" y="2306"/>
                  <a:ext cx="98" cy="35"/>
                </a:xfrm>
                <a:custGeom>
                  <a:avLst/>
                  <a:gdLst/>
                  <a:ahLst/>
                  <a:cxnLst>
                    <a:cxn ang="0">
                      <a:pos x="2" y="9"/>
                    </a:cxn>
                    <a:cxn ang="0">
                      <a:pos x="61" y="9"/>
                    </a:cxn>
                    <a:cxn ang="0">
                      <a:pos x="64" y="0"/>
                    </a:cxn>
                    <a:cxn ang="0">
                      <a:pos x="97" y="17"/>
                    </a:cxn>
                    <a:cxn ang="0">
                      <a:pos x="56" y="34"/>
                    </a:cxn>
                    <a:cxn ang="0">
                      <a:pos x="56" y="26"/>
                    </a:cxn>
                    <a:cxn ang="0">
                      <a:pos x="0" y="26"/>
                    </a:cxn>
                    <a:cxn ang="0">
                      <a:pos x="0" y="17"/>
                    </a:cxn>
                    <a:cxn ang="0">
                      <a:pos x="2" y="9"/>
                    </a:cxn>
                  </a:cxnLst>
                  <a:rect l="0" t="0" r="r" b="b"/>
                  <a:pathLst>
                    <a:path w="98" h="35">
                      <a:moveTo>
                        <a:pt x="2" y="9"/>
                      </a:moveTo>
                      <a:lnTo>
                        <a:pt x="61" y="9"/>
                      </a:lnTo>
                      <a:lnTo>
                        <a:pt x="64" y="0"/>
                      </a:lnTo>
                      <a:lnTo>
                        <a:pt x="97" y="17"/>
                      </a:lnTo>
                      <a:lnTo>
                        <a:pt x="56" y="34"/>
                      </a:lnTo>
                      <a:lnTo>
                        <a:pt x="56" y="26"/>
                      </a:lnTo>
                      <a:lnTo>
                        <a:pt x="0" y="26"/>
                      </a:lnTo>
                      <a:lnTo>
                        <a:pt x="0" y="17"/>
                      </a:lnTo>
                      <a:lnTo>
                        <a:pt x="2" y="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84" name="Freeform 208"/>
                <p:cNvSpPr>
                  <a:spLocks/>
                </p:cNvSpPr>
                <p:nvPr/>
              </p:nvSpPr>
              <p:spPr bwMode="auto">
                <a:xfrm>
                  <a:off x="3653" y="2307"/>
                  <a:ext cx="98" cy="35"/>
                </a:xfrm>
                <a:custGeom>
                  <a:avLst/>
                  <a:gdLst/>
                  <a:ahLst/>
                  <a:cxnLst>
                    <a:cxn ang="0">
                      <a:pos x="92" y="9"/>
                    </a:cxn>
                    <a:cxn ang="0">
                      <a:pos x="35" y="9"/>
                    </a:cxn>
                    <a:cxn ang="0">
                      <a:pos x="33" y="0"/>
                    </a:cxn>
                    <a:cxn ang="0">
                      <a:pos x="0" y="17"/>
                    </a:cxn>
                    <a:cxn ang="0">
                      <a:pos x="40" y="34"/>
                    </a:cxn>
                    <a:cxn ang="0">
                      <a:pos x="37" y="24"/>
                    </a:cxn>
                    <a:cxn ang="0">
                      <a:pos x="97" y="24"/>
                    </a:cxn>
                    <a:cxn ang="0">
                      <a:pos x="92" y="7"/>
                    </a:cxn>
                    <a:cxn ang="0">
                      <a:pos x="92" y="9"/>
                    </a:cxn>
                  </a:cxnLst>
                  <a:rect l="0" t="0" r="r" b="b"/>
                  <a:pathLst>
                    <a:path w="98" h="35">
                      <a:moveTo>
                        <a:pt x="92" y="9"/>
                      </a:moveTo>
                      <a:lnTo>
                        <a:pt x="35" y="9"/>
                      </a:lnTo>
                      <a:lnTo>
                        <a:pt x="33" y="0"/>
                      </a:lnTo>
                      <a:lnTo>
                        <a:pt x="0" y="17"/>
                      </a:lnTo>
                      <a:lnTo>
                        <a:pt x="40" y="34"/>
                      </a:lnTo>
                      <a:lnTo>
                        <a:pt x="37" y="24"/>
                      </a:lnTo>
                      <a:lnTo>
                        <a:pt x="97" y="24"/>
                      </a:lnTo>
                      <a:lnTo>
                        <a:pt x="92" y="7"/>
                      </a:lnTo>
                      <a:lnTo>
                        <a:pt x="92" y="9"/>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785" name="Freeform 209"/>
                <p:cNvSpPr>
                  <a:spLocks/>
                </p:cNvSpPr>
                <p:nvPr/>
              </p:nvSpPr>
              <p:spPr bwMode="auto">
                <a:xfrm>
                  <a:off x="3608" y="2330"/>
                  <a:ext cx="70" cy="29"/>
                </a:xfrm>
                <a:custGeom>
                  <a:avLst/>
                  <a:gdLst/>
                  <a:ahLst/>
                  <a:cxnLst>
                    <a:cxn ang="0">
                      <a:pos x="23" y="0"/>
                    </a:cxn>
                    <a:cxn ang="0">
                      <a:pos x="23" y="14"/>
                    </a:cxn>
                    <a:cxn ang="0">
                      <a:pos x="0" y="14"/>
                    </a:cxn>
                    <a:cxn ang="0">
                      <a:pos x="33" y="28"/>
                    </a:cxn>
                    <a:cxn ang="0">
                      <a:pos x="69" y="14"/>
                    </a:cxn>
                    <a:cxn ang="0">
                      <a:pos x="45" y="14"/>
                    </a:cxn>
                    <a:cxn ang="0">
                      <a:pos x="45" y="0"/>
                    </a:cxn>
                    <a:cxn ang="0">
                      <a:pos x="35" y="0"/>
                    </a:cxn>
                    <a:cxn ang="0">
                      <a:pos x="23" y="0"/>
                    </a:cxn>
                  </a:cxnLst>
                  <a:rect l="0" t="0" r="r" b="b"/>
                  <a:pathLst>
                    <a:path w="70" h="29">
                      <a:moveTo>
                        <a:pt x="23" y="0"/>
                      </a:moveTo>
                      <a:lnTo>
                        <a:pt x="23" y="14"/>
                      </a:lnTo>
                      <a:lnTo>
                        <a:pt x="0" y="14"/>
                      </a:lnTo>
                      <a:lnTo>
                        <a:pt x="33" y="28"/>
                      </a:lnTo>
                      <a:lnTo>
                        <a:pt x="69" y="14"/>
                      </a:lnTo>
                      <a:lnTo>
                        <a:pt x="45" y="14"/>
                      </a:lnTo>
                      <a:lnTo>
                        <a:pt x="45" y="0"/>
                      </a:lnTo>
                      <a:lnTo>
                        <a:pt x="35" y="0"/>
                      </a:lnTo>
                      <a:lnTo>
                        <a:pt x="2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86" name="Freeform 210"/>
                <p:cNvSpPr>
                  <a:spLocks/>
                </p:cNvSpPr>
                <p:nvPr/>
              </p:nvSpPr>
              <p:spPr bwMode="auto">
                <a:xfrm>
                  <a:off x="3608" y="2291"/>
                  <a:ext cx="70" cy="32"/>
                </a:xfrm>
                <a:custGeom>
                  <a:avLst/>
                  <a:gdLst/>
                  <a:ahLst/>
                  <a:cxnLst>
                    <a:cxn ang="0">
                      <a:pos x="45" y="31"/>
                    </a:cxn>
                    <a:cxn ang="0">
                      <a:pos x="45" y="14"/>
                    </a:cxn>
                    <a:cxn ang="0">
                      <a:pos x="69" y="14"/>
                    </a:cxn>
                    <a:cxn ang="0">
                      <a:pos x="33" y="0"/>
                    </a:cxn>
                    <a:cxn ang="0">
                      <a:pos x="0" y="14"/>
                    </a:cxn>
                    <a:cxn ang="0">
                      <a:pos x="21" y="14"/>
                    </a:cxn>
                    <a:cxn ang="0">
                      <a:pos x="21" y="31"/>
                    </a:cxn>
                    <a:cxn ang="0">
                      <a:pos x="33" y="31"/>
                    </a:cxn>
                    <a:cxn ang="0">
                      <a:pos x="45" y="31"/>
                    </a:cxn>
                  </a:cxnLst>
                  <a:rect l="0" t="0" r="r" b="b"/>
                  <a:pathLst>
                    <a:path w="70" h="32">
                      <a:moveTo>
                        <a:pt x="45" y="31"/>
                      </a:moveTo>
                      <a:lnTo>
                        <a:pt x="45" y="14"/>
                      </a:lnTo>
                      <a:lnTo>
                        <a:pt x="69" y="14"/>
                      </a:lnTo>
                      <a:lnTo>
                        <a:pt x="33" y="0"/>
                      </a:lnTo>
                      <a:lnTo>
                        <a:pt x="0" y="14"/>
                      </a:lnTo>
                      <a:lnTo>
                        <a:pt x="21" y="14"/>
                      </a:lnTo>
                      <a:lnTo>
                        <a:pt x="21" y="31"/>
                      </a:lnTo>
                      <a:lnTo>
                        <a:pt x="33" y="31"/>
                      </a:lnTo>
                      <a:lnTo>
                        <a:pt x="45" y="3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sp>
            <p:nvSpPr>
              <p:cNvPr id="24787" name="Line 211"/>
              <p:cNvSpPr>
                <a:spLocks noChangeShapeType="1"/>
              </p:cNvSpPr>
              <p:nvPr/>
            </p:nvSpPr>
            <p:spPr bwMode="auto">
              <a:xfrm flipH="1" flipV="1">
                <a:off x="4039" y="2437"/>
                <a:ext cx="248" cy="178"/>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788" name="Line 212"/>
              <p:cNvSpPr>
                <a:spLocks noChangeShapeType="1"/>
              </p:cNvSpPr>
              <p:nvPr/>
            </p:nvSpPr>
            <p:spPr bwMode="auto">
              <a:xfrm flipH="1" flipV="1">
                <a:off x="3697" y="2488"/>
                <a:ext cx="217" cy="203"/>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789" name="Line 213"/>
              <p:cNvSpPr>
                <a:spLocks noChangeShapeType="1"/>
              </p:cNvSpPr>
              <p:nvPr/>
            </p:nvSpPr>
            <p:spPr bwMode="auto">
              <a:xfrm flipH="1" flipV="1">
                <a:off x="3263" y="2462"/>
                <a:ext cx="186" cy="229"/>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790" name="Line 214"/>
              <p:cNvSpPr>
                <a:spLocks noChangeShapeType="1"/>
              </p:cNvSpPr>
              <p:nvPr/>
            </p:nvSpPr>
            <p:spPr bwMode="auto">
              <a:xfrm flipV="1">
                <a:off x="3015" y="2462"/>
                <a:ext cx="217" cy="229"/>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24576" name="Group 215"/>
              <p:cNvGrpSpPr>
                <a:grpSpLocks/>
              </p:cNvGrpSpPr>
              <p:nvPr/>
            </p:nvGrpSpPr>
            <p:grpSpPr bwMode="auto">
              <a:xfrm>
                <a:off x="4247" y="2591"/>
                <a:ext cx="154" cy="78"/>
                <a:chOff x="4262" y="2722"/>
                <a:chExt cx="154" cy="78"/>
              </a:xfrm>
            </p:grpSpPr>
            <p:sp>
              <p:nvSpPr>
                <p:cNvPr id="24792" name="Oval 216"/>
                <p:cNvSpPr>
                  <a:spLocks noChangeArrowheads="1"/>
                </p:cNvSpPr>
                <p:nvPr/>
              </p:nvSpPr>
              <p:spPr bwMode="auto">
                <a:xfrm>
                  <a:off x="4266" y="2749"/>
                  <a:ext cx="145" cy="51"/>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793" name="Rectangle 217"/>
                <p:cNvSpPr>
                  <a:spLocks noChangeArrowheads="1"/>
                </p:cNvSpPr>
                <p:nvPr/>
              </p:nvSpPr>
              <p:spPr bwMode="auto">
                <a:xfrm>
                  <a:off x="4262" y="2753"/>
                  <a:ext cx="154" cy="2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794" name="Oval 218"/>
                <p:cNvSpPr>
                  <a:spLocks noChangeArrowheads="1"/>
                </p:cNvSpPr>
                <p:nvPr/>
              </p:nvSpPr>
              <p:spPr bwMode="auto">
                <a:xfrm>
                  <a:off x="4266" y="2725"/>
                  <a:ext cx="145" cy="52"/>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795" name="Freeform 219"/>
                <p:cNvSpPr>
                  <a:spLocks/>
                </p:cNvSpPr>
                <p:nvPr/>
              </p:nvSpPr>
              <p:spPr bwMode="auto">
                <a:xfrm>
                  <a:off x="4348" y="2735"/>
                  <a:ext cx="65" cy="29"/>
                </a:xfrm>
                <a:custGeom>
                  <a:avLst/>
                  <a:gdLst/>
                  <a:ahLst/>
                  <a:cxnLst>
                    <a:cxn ang="0">
                      <a:pos x="62" y="7"/>
                    </a:cxn>
                    <a:cxn ang="0">
                      <a:pos x="23" y="7"/>
                    </a:cxn>
                    <a:cxn ang="0">
                      <a:pos x="21" y="0"/>
                    </a:cxn>
                    <a:cxn ang="0">
                      <a:pos x="0" y="13"/>
                    </a:cxn>
                    <a:cxn ang="0">
                      <a:pos x="26" y="28"/>
                    </a:cxn>
                    <a:cxn ang="0">
                      <a:pos x="26" y="21"/>
                    </a:cxn>
                    <a:cxn ang="0">
                      <a:pos x="64" y="21"/>
                    </a:cxn>
                    <a:cxn ang="0">
                      <a:pos x="64" y="13"/>
                    </a:cxn>
                    <a:cxn ang="0">
                      <a:pos x="62" y="7"/>
                    </a:cxn>
                  </a:cxnLst>
                  <a:rect l="0" t="0" r="r" b="b"/>
                  <a:pathLst>
                    <a:path w="65" h="29">
                      <a:moveTo>
                        <a:pt x="62" y="7"/>
                      </a:moveTo>
                      <a:lnTo>
                        <a:pt x="23" y="7"/>
                      </a:lnTo>
                      <a:lnTo>
                        <a:pt x="21" y="0"/>
                      </a:lnTo>
                      <a:lnTo>
                        <a:pt x="0" y="13"/>
                      </a:lnTo>
                      <a:lnTo>
                        <a:pt x="26" y="28"/>
                      </a:lnTo>
                      <a:lnTo>
                        <a:pt x="26" y="21"/>
                      </a:lnTo>
                      <a:lnTo>
                        <a:pt x="64" y="21"/>
                      </a:lnTo>
                      <a:lnTo>
                        <a:pt x="64" y="13"/>
                      </a:lnTo>
                      <a:lnTo>
                        <a:pt x="62" y="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96" name="Freeform 220"/>
                <p:cNvSpPr>
                  <a:spLocks/>
                </p:cNvSpPr>
                <p:nvPr/>
              </p:nvSpPr>
              <p:spPr bwMode="auto">
                <a:xfrm>
                  <a:off x="4265" y="2735"/>
                  <a:ext cx="66" cy="30"/>
                </a:xfrm>
                <a:custGeom>
                  <a:avLst/>
                  <a:gdLst/>
                  <a:ahLst/>
                  <a:cxnLst>
                    <a:cxn ang="0">
                      <a:pos x="2" y="8"/>
                    </a:cxn>
                    <a:cxn ang="0">
                      <a:pos x="40" y="8"/>
                    </a:cxn>
                    <a:cxn ang="0">
                      <a:pos x="42" y="0"/>
                    </a:cxn>
                    <a:cxn ang="0">
                      <a:pos x="65" y="14"/>
                    </a:cxn>
                    <a:cxn ang="0">
                      <a:pos x="37" y="29"/>
                    </a:cxn>
                    <a:cxn ang="0">
                      <a:pos x="39" y="20"/>
                    </a:cxn>
                    <a:cxn ang="0">
                      <a:pos x="0" y="20"/>
                    </a:cxn>
                    <a:cxn ang="0">
                      <a:pos x="2" y="6"/>
                    </a:cxn>
                    <a:cxn ang="0">
                      <a:pos x="2" y="8"/>
                    </a:cxn>
                  </a:cxnLst>
                  <a:rect l="0" t="0" r="r" b="b"/>
                  <a:pathLst>
                    <a:path w="66" h="30">
                      <a:moveTo>
                        <a:pt x="2" y="8"/>
                      </a:moveTo>
                      <a:lnTo>
                        <a:pt x="40" y="8"/>
                      </a:lnTo>
                      <a:lnTo>
                        <a:pt x="42" y="0"/>
                      </a:lnTo>
                      <a:lnTo>
                        <a:pt x="65" y="14"/>
                      </a:lnTo>
                      <a:lnTo>
                        <a:pt x="37" y="29"/>
                      </a:lnTo>
                      <a:lnTo>
                        <a:pt x="39" y="20"/>
                      </a:lnTo>
                      <a:lnTo>
                        <a:pt x="0" y="20"/>
                      </a:lnTo>
                      <a:lnTo>
                        <a:pt x="2" y="6"/>
                      </a:lnTo>
                      <a:lnTo>
                        <a:pt x="2" y="8"/>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797" name="Freeform 221"/>
                <p:cNvSpPr>
                  <a:spLocks/>
                </p:cNvSpPr>
                <p:nvPr/>
              </p:nvSpPr>
              <p:spPr bwMode="auto">
                <a:xfrm>
                  <a:off x="4315" y="2754"/>
                  <a:ext cx="46" cy="24"/>
                </a:xfrm>
                <a:custGeom>
                  <a:avLst/>
                  <a:gdLst/>
                  <a:ahLst/>
                  <a:cxnLst>
                    <a:cxn ang="0">
                      <a:pos x="29" y="0"/>
                    </a:cxn>
                    <a:cxn ang="0">
                      <a:pos x="29" y="11"/>
                    </a:cxn>
                    <a:cxn ang="0">
                      <a:pos x="45" y="11"/>
                    </a:cxn>
                    <a:cxn ang="0">
                      <a:pos x="23" y="23"/>
                    </a:cxn>
                    <a:cxn ang="0">
                      <a:pos x="0" y="11"/>
                    </a:cxn>
                    <a:cxn ang="0">
                      <a:pos x="15" y="11"/>
                    </a:cxn>
                    <a:cxn ang="0">
                      <a:pos x="15" y="0"/>
                    </a:cxn>
                    <a:cxn ang="0">
                      <a:pos x="21" y="0"/>
                    </a:cxn>
                    <a:cxn ang="0">
                      <a:pos x="29" y="0"/>
                    </a:cxn>
                  </a:cxnLst>
                  <a:rect l="0" t="0" r="r" b="b"/>
                  <a:pathLst>
                    <a:path w="46" h="24">
                      <a:moveTo>
                        <a:pt x="29" y="0"/>
                      </a:moveTo>
                      <a:lnTo>
                        <a:pt x="29" y="11"/>
                      </a:lnTo>
                      <a:lnTo>
                        <a:pt x="45" y="11"/>
                      </a:lnTo>
                      <a:lnTo>
                        <a:pt x="23" y="23"/>
                      </a:lnTo>
                      <a:lnTo>
                        <a:pt x="0" y="11"/>
                      </a:lnTo>
                      <a:lnTo>
                        <a:pt x="15" y="11"/>
                      </a:lnTo>
                      <a:lnTo>
                        <a:pt x="15" y="0"/>
                      </a:lnTo>
                      <a:lnTo>
                        <a:pt x="21" y="0"/>
                      </a:lnTo>
                      <a:lnTo>
                        <a:pt x="29"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798" name="Freeform 222"/>
                <p:cNvSpPr>
                  <a:spLocks/>
                </p:cNvSpPr>
                <p:nvPr/>
              </p:nvSpPr>
              <p:spPr bwMode="auto">
                <a:xfrm>
                  <a:off x="4315" y="2722"/>
                  <a:ext cx="46" cy="26"/>
                </a:xfrm>
                <a:custGeom>
                  <a:avLst/>
                  <a:gdLst/>
                  <a:ahLst/>
                  <a:cxnLst>
                    <a:cxn ang="0">
                      <a:pos x="15" y="25"/>
                    </a:cxn>
                    <a:cxn ang="0">
                      <a:pos x="15" y="11"/>
                    </a:cxn>
                    <a:cxn ang="0">
                      <a:pos x="0" y="11"/>
                    </a:cxn>
                    <a:cxn ang="0">
                      <a:pos x="23" y="0"/>
                    </a:cxn>
                    <a:cxn ang="0">
                      <a:pos x="45" y="11"/>
                    </a:cxn>
                    <a:cxn ang="0">
                      <a:pos x="30" y="11"/>
                    </a:cxn>
                    <a:cxn ang="0">
                      <a:pos x="30" y="25"/>
                    </a:cxn>
                    <a:cxn ang="0">
                      <a:pos x="23" y="25"/>
                    </a:cxn>
                    <a:cxn ang="0">
                      <a:pos x="15" y="25"/>
                    </a:cxn>
                  </a:cxnLst>
                  <a:rect l="0" t="0" r="r" b="b"/>
                  <a:pathLst>
                    <a:path w="46" h="26">
                      <a:moveTo>
                        <a:pt x="15" y="25"/>
                      </a:moveTo>
                      <a:lnTo>
                        <a:pt x="15" y="11"/>
                      </a:lnTo>
                      <a:lnTo>
                        <a:pt x="0" y="11"/>
                      </a:lnTo>
                      <a:lnTo>
                        <a:pt x="23" y="0"/>
                      </a:lnTo>
                      <a:lnTo>
                        <a:pt x="45" y="11"/>
                      </a:lnTo>
                      <a:lnTo>
                        <a:pt x="30" y="11"/>
                      </a:lnTo>
                      <a:lnTo>
                        <a:pt x="30" y="25"/>
                      </a:lnTo>
                      <a:lnTo>
                        <a:pt x="23" y="25"/>
                      </a:lnTo>
                      <a:lnTo>
                        <a:pt x="15" y="2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577" name="Group 223"/>
              <p:cNvGrpSpPr>
                <a:grpSpLocks/>
              </p:cNvGrpSpPr>
              <p:nvPr/>
            </p:nvGrpSpPr>
            <p:grpSpPr bwMode="auto">
              <a:xfrm>
                <a:off x="3927" y="2346"/>
                <a:ext cx="220" cy="112"/>
                <a:chOff x="3942" y="2477"/>
                <a:chExt cx="220" cy="112"/>
              </a:xfrm>
            </p:grpSpPr>
            <p:sp>
              <p:nvSpPr>
                <p:cNvPr id="24800" name="Oval 224"/>
                <p:cNvSpPr>
                  <a:spLocks noChangeArrowheads="1"/>
                </p:cNvSpPr>
                <p:nvPr/>
              </p:nvSpPr>
              <p:spPr bwMode="auto">
                <a:xfrm>
                  <a:off x="3945" y="2513"/>
                  <a:ext cx="211" cy="76"/>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801" name="Rectangle 225"/>
                <p:cNvSpPr>
                  <a:spLocks noChangeArrowheads="1"/>
                </p:cNvSpPr>
                <p:nvPr/>
              </p:nvSpPr>
              <p:spPr bwMode="auto">
                <a:xfrm>
                  <a:off x="3942" y="2520"/>
                  <a:ext cx="220" cy="32"/>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802" name="Oval 226"/>
                <p:cNvSpPr>
                  <a:spLocks noChangeArrowheads="1"/>
                </p:cNvSpPr>
                <p:nvPr/>
              </p:nvSpPr>
              <p:spPr bwMode="auto">
                <a:xfrm>
                  <a:off x="3945" y="2479"/>
                  <a:ext cx="211" cy="77"/>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803" name="Freeform 227"/>
                <p:cNvSpPr>
                  <a:spLocks/>
                </p:cNvSpPr>
                <p:nvPr/>
              </p:nvSpPr>
              <p:spPr bwMode="auto">
                <a:xfrm>
                  <a:off x="4065" y="2495"/>
                  <a:ext cx="93" cy="41"/>
                </a:xfrm>
                <a:custGeom>
                  <a:avLst/>
                  <a:gdLst/>
                  <a:ahLst/>
                  <a:cxnLst>
                    <a:cxn ang="0">
                      <a:pos x="90" y="11"/>
                    </a:cxn>
                    <a:cxn ang="0">
                      <a:pos x="33" y="11"/>
                    </a:cxn>
                    <a:cxn ang="0">
                      <a:pos x="31" y="0"/>
                    </a:cxn>
                    <a:cxn ang="0">
                      <a:pos x="0" y="20"/>
                    </a:cxn>
                    <a:cxn ang="0">
                      <a:pos x="37" y="40"/>
                    </a:cxn>
                    <a:cxn ang="0">
                      <a:pos x="37" y="31"/>
                    </a:cxn>
                    <a:cxn ang="0">
                      <a:pos x="92" y="31"/>
                    </a:cxn>
                    <a:cxn ang="0">
                      <a:pos x="92" y="20"/>
                    </a:cxn>
                    <a:cxn ang="0">
                      <a:pos x="90" y="11"/>
                    </a:cxn>
                  </a:cxnLst>
                  <a:rect l="0" t="0" r="r" b="b"/>
                  <a:pathLst>
                    <a:path w="93" h="41">
                      <a:moveTo>
                        <a:pt x="90" y="11"/>
                      </a:moveTo>
                      <a:lnTo>
                        <a:pt x="33" y="11"/>
                      </a:lnTo>
                      <a:lnTo>
                        <a:pt x="31" y="0"/>
                      </a:lnTo>
                      <a:lnTo>
                        <a:pt x="0" y="20"/>
                      </a:lnTo>
                      <a:lnTo>
                        <a:pt x="37" y="40"/>
                      </a:lnTo>
                      <a:lnTo>
                        <a:pt x="37" y="31"/>
                      </a:lnTo>
                      <a:lnTo>
                        <a:pt x="92" y="31"/>
                      </a:lnTo>
                      <a:lnTo>
                        <a:pt x="92" y="20"/>
                      </a:lnTo>
                      <a:lnTo>
                        <a:pt x="90" y="1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04" name="Freeform 228"/>
                <p:cNvSpPr>
                  <a:spLocks/>
                </p:cNvSpPr>
                <p:nvPr/>
              </p:nvSpPr>
              <p:spPr bwMode="auto">
                <a:xfrm>
                  <a:off x="3947" y="2496"/>
                  <a:ext cx="93" cy="41"/>
                </a:xfrm>
                <a:custGeom>
                  <a:avLst/>
                  <a:gdLst/>
                  <a:ahLst/>
                  <a:cxnLst>
                    <a:cxn ang="0">
                      <a:pos x="4" y="10"/>
                    </a:cxn>
                    <a:cxn ang="0">
                      <a:pos x="58" y="10"/>
                    </a:cxn>
                    <a:cxn ang="0">
                      <a:pos x="60" y="0"/>
                    </a:cxn>
                    <a:cxn ang="0">
                      <a:pos x="92" y="19"/>
                    </a:cxn>
                    <a:cxn ang="0">
                      <a:pos x="54" y="40"/>
                    </a:cxn>
                    <a:cxn ang="0">
                      <a:pos x="55" y="29"/>
                    </a:cxn>
                    <a:cxn ang="0">
                      <a:pos x="0" y="29"/>
                    </a:cxn>
                    <a:cxn ang="0">
                      <a:pos x="4" y="8"/>
                    </a:cxn>
                    <a:cxn ang="0">
                      <a:pos x="4" y="10"/>
                    </a:cxn>
                  </a:cxnLst>
                  <a:rect l="0" t="0" r="r" b="b"/>
                  <a:pathLst>
                    <a:path w="93" h="41">
                      <a:moveTo>
                        <a:pt x="4" y="10"/>
                      </a:moveTo>
                      <a:lnTo>
                        <a:pt x="58" y="10"/>
                      </a:lnTo>
                      <a:lnTo>
                        <a:pt x="60" y="0"/>
                      </a:lnTo>
                      <a:lnTo>
                        <a:pt x="92" y="19"/>
                      </a:lnTo>
                      <a:lnTo>
                        <a:pt x="54" y="40"/>
                      </a:lnTo>
                      <a:lnTo>
                        <a:pt x="55" y="29"/>
                      </a:lnTo>
                      <a:lnTo>
                        <a:pt x="0" y="29"/>
                      </a:lnTo>
                      <a:lnTo>
                        <a:pt x="4" y="8"/>
                      </a:lnTo>
                      <a:lnTo>
                        <a:pt x="4" y="10"/>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805" name="Freeform 229"/>
                <p:cNvSpPr>
                  <a:spLocks/>
                </p:cNvSpPr>
                <p:nvPr/>
              </p:nvSpPr>
              <p:spPr bwMode="auto">
                <a:xfrm>
                  <a:off x="4017" y="2522"/>
                  <a:ext cx="66" cy="34"/>
                </a:xfrm>
                <a:custGeom>
                  <a:avLst/>
                  <a:gdLst/>
                  <a:ahLst/>
                  <a:cxnLst>
                    <a:cxn ang="0">
                      <a:pos x="43" y="0"/>
                    </a:cxn>
                    <a:cxn ang="0">
                      <a:pos x="43" y="16"/>
                    </a:cxn>
                    <a:cxn ang="0">
                      <a:pos x="65" y="16"/>
                    </a:cxn>
                    <a:cxn ang="0">
                      <a:pos x="34" y="33"/>
                    </a:cxn>
                    <a:cxn ang="0">
                      <a:pos x="0" y="16"/>
                    </a:cxn>
                    <a:cxn ang="0">
                      <a:pos x="22" y="16"/>
                    </a:cxn>
                    <a:cxn ang="0">
                      <a:pos x="22" y="0"/>
                    </a:cxn>
                    <a:cxn ang="0">
                      <a:pos x="31" y="0"/>
                    </a:cxn>
                    <a:cxn ang="0">
                      <a:pos x="43" y="0"/>
                    </a:cxn>
                  </a:cxnLst>
                  <a:rect l="0" t="0" r="r" b="b"/>
                  <a:pathLst>
                    <a:path w="66" h="34">
                      <a:moveTo>
                        <a:pt x="43" y="0"/>
                      </a:moveTo>
                      <a:lnTo>
                        <a:pt x="43" y="16"/>
                      </a:lnTo>
                      <a:lnTo>
                        <a:pt x="65" y="16"/>
                      </a:lnTo>
                      <a:lnTo>
                        <a:pt x="34" y="33"/>
                      </a:lnTo>
                      <a:lnTo>
                        <a:pt x="0" y="16"/>
                      </a:lnTo>
                      <a:lnTo>
                        <a:pt x="22" y="16"/>
                      </a:lnTo>
                      <a:lnTo>
                        <a:pt x="22" y="0"/>
                      </a:lnTo>
                      <a:lnTo>
                        <a:pt x="31" y="0"/>
                      </a:lnTo>
                      <a:lnTo>
                        <a:pt x="4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06" name="Freeform 230"/>
                <p:cNvSpPr>
                  <a:spLocks/>
                </p:cNvSpPr>
                <p:nvPr/>
              </p:nvSpPr>
              <p:spPr bwMode="auto">
                <a:xfrm>
                  <a:off x="4017" y="2477"/>
                  <a:ext cx="66" cy="36"/>
                </a:xfrm>
                <a:custGeom>
                  <a:avLst/>
                  <a:gdLst/>
                  <a:ahLst/>
                  <a:cxnLst>
                    <a:cxn ang="0">
                      <a:pos x="22" y="35"/>
                    </a:cxn>
                    <a:cxn ang="0">
                      <a:pos x="22" y="16"/>
                    </a:cxn>
                    <a:cxn ang="0">
                      <a:pos x="0" y="16"/>
                    </a:cxn>
                    <a:cxn ang="0">
                      <a:pos x="34" y="0"/>
                    </a:cxn>
                    <a:cxn ang="0">
                      <a:pos x="65" y="16"/>
                    </a:cxn>
                    <a:cxn ang="0">
                      <a:pos x="45" y="16"/>
                    </a:cxn>
                    <a:cxn ang="0">
                      <a:pos x="45" y="35"/>
                    </a:cxn>
                    <a:cxn ang="0">
                      <a:pos x="34" y="35"/>
                    </a:cxn>
                    <a:cxn ang="0">
                      <a:pos x="22" y="35"/>
                    </a:cxn>
                  </a:cxnLst>
                  <a:rect l="0" t="0" r="r" b="b"/>
                  <a:pathLst>
                    <a:path w="66" h="36">
                      <a:moveTo>
                        <a:pt x="22" y="35"/>
                      </a:moveTo>
                      <a:lnTo>
                        <a:pt x="22" y="16"/>
                      </a:lnTo>
                      <a:lnTo>
                        <a:pt x="0" y="16"/>
                      </a:lnTo>
                      <a:lnTo>
                        <a:pt x="34" y="0"/>
                      </a:lnTo>
                      <a:lnTo>
                        <a:pt x="65" y="16"/>
                      </a:lnTo>
                      <a:lnTo>
                        <a:pt x="45" y="16"/>
                      </a:lnTo>
                      <a:lnTo>
                        <a:pt x="45" y="35"/>
                      </a:lnTo>
                      <a:lnTo>
                        <a:pt x="34" y="35"/>
                      </a:lnTo>
                      <a:lnTo>
                        <a:pt x="22"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579" name="Group 231"/>
              <p:cNvGrpSpPr>
                <a:grpSpLocks/>
              </p:cNvGrpSpPr>
              <p:nvPr/>
            </p:nvGrpSpPr>
            <p:grpSpPr bwMode="auto">
              <a:xfrm>
                <a:off x="3586" y="2396"/>
                <a:ext cx="220" cy="113"/>
                <a:chOff x="3601" y="2527"/>
                <a:chExt cx="220" cy="113"/>
              </a:xfrm>
            </p:grpSpPr>
            <p:sp>
              <p:nvSpPr>
                <p:cNvPr id="24808" name="Oval 232"/>
                <p:cNvSpPr>
                  <a:spLocks noChangeArrowheads="1"/>
                </p:cNvSpPr>
                <p:nvPr/>
              </p:nvSpPr>
              <p:spPr bwMode="auto">
                <a:xfrm>
                  <a:off x="3604" y="2564"/>
                  <a:ext cx="211" cy="76"/>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809" name="Rectangle 233"/>
                <p:cNvSpPr>
                  <a:spLocks noChangeArrowheads="1"/>
                </p:cNvSpPr>
                <p:nvPr/>
              </p:nvSpPr>
              <p:spPr bwMode="auto">
                <a:xfrm>
                  <a:off x="3601" y="2571"/>
                  <a:ext cx="220" cy="31"/>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810" name="Oval 234"/>
                <p:cNvSpPr>
                  <a:spLocks noChangeArrowheads="1"/>
                </p:cNvSpPr>
                <p:nvPr/>
              </p:nvSpPr>
              <p:spPr bwMode="auto">
                <a:xfrm>
                  <a:off x="3604" y="2530"/>
                  <a:ext cx="211" cy="77"/>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811" name="Freeform 235"/>
                <p:cNvSpPr>
                  <a:spLocks/>
                </p:cNvSpPr>
                <p:nvPr/>
              </p:nvSpPr>
              <p:spPr bwMode="auto">
                <a:xfrm>
                  <a:off x="3723" y="2545"/>
                  <a:ext cx="94" cy="42"/>
                </a:xfrm>
                <a:custGeom>
                  <a:avLst/>
                  <a:gdLst/>
                  <a:ahLst/>
                  <a:cxnLst>
                    <a:cxn ang="0">
                      <a:pos x="91" y="11"/>
                    </a:cxn>
                    <a:cxn ang="0">
                      <a:pos x="33" y="11"/>
                    </a:cxn>
                    <a:cxn ang="0">
                      <a:pos x="31" y="0"/>
                    </a:cxn>
                    <a:cxn ang="0">
                      <a:pos x="0" y="20"/>
                    </a:cxn>
                    <a:cxn ang="0">
                      <a:pos x="38" y="41"/>
                    </a:cxn>
                    <a:cxn ang="0">
                      <a:pos x="38" y="31"/>
                    </a:cxn>
                    <a:cxn ang="0">
                      <a:pos x="93" y="31"/>
                    </a:cxn>
                    <a:cxn ang="0">
                      <a:pos x="93" y="20"/>
                    </a:cxn>
                    <a:cxn ang="0">
                      <a:pos x="91" y="11"/>
                    </a:cxn>
                  </a:cxnLst>
                  <a:rect l="0" t="0" r="r" b="b"/>
                  <a:pathLst>
                    <a:path w="94" h="42">
                      <a:moveTo>
                        <a:pt x="91" y="11"/>
                      </a:moveTo>
                      <a:lnTo>
                        <a:pt x="33" y="11"/>
                      </a:lnTo>
                      <a:lnTo>
                        <a:pt x="31" y="0"/>
                      </a:lnTo>
                      <a:lnTo>
                        <a:pt x="0" y="20"/>
                      </a:lnTo>
                      <a:lnTo>
                        <a:pt x="38" y="41"/>
                      </a:lnTo>
                      <a:lnTo>
                        <a:pt x="38" y="31"/>
                      </a:lnTo>
                      <a:lnTo>
                        <a:pt x="93" y="31"/>
                      </a:lnTo>
                      <a:lnTo>
                        <a:pt x="93" y="20"/>
                      </a:lnTo>
                      <a:lnTo>
                        <a:pt x="91" y="1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12" name="Freeform 236"/>
                <p:cNvSpPr>
                  <a:spLocks/>
                </p:cNvSpPr>
                <p:nvPr/>
              </p:nvSpPr>
              <p:spPr bwMode="auto">
                <a:xfrm>
                  <a:off x="3606" y="2546"/>
                  <a:ext cx="93" cy="42"/>
                </a:xfrm>
                <a:custGeom>
                  <a:avLst/>
                  <a:gdLst/>
                  <a:ahLst/>
                  <a:cxnLst>
                    <a:cxn ang="0">
                      <a:pos x="4" y="11"/>
                    </a:cxn>
                    <a:cxn ang="0">
                      <a:pos x="58" y="11"/>
                    </a:cxn>
                    <a:cxn ang="0">
                      <a:pos x="60" y="0"/>
                    </a:cxn>
                    <a:cxn ang="0">
                      <a:pos x="92" y="20"/>
                    </a:cxn>
                    <a:cxn ang="0">
                      <a:pos x="54" y="41"/>
                    </a:cxn>
                    <a:cxn ang="0">
                      <a:pos x="55" y="29"/>
                    </a:cxn>
                    <a:cxn ang="0">
                      <a:pos x="0" y="29"/>
                    </a:cxn>
                    <a:cxn ang="0">
                      <a:pos x="4" y="9"/>
                    </a:cxn>
                    <a:cxn ang="0">
                      <a:pos x="4" y="11"/>
                    </a:cxn>
                  </a:cxnLst>
                  <a:rect l="0" t="0" r="r" b="b"/>
                  <a:pathLst>
                    <a:path w="93" h="42">
                      <a:moveTo>
                        <a:pt x="4" y="11"/>
                      </a:moveTo>
                      <a:lnTo>
                        <a:pt x="58" y="11"/>
                      </a:lnTo>
                      <a:lnTo>
                        <a:pt x="60" y="0"/>
                      </a:lnTo>
                      <a:lnTo>
                        <a:pt x="92" y="20"/>
                      </a:lnTo>
                      <a:lnTo>
                        <a:pt x="54" y="41"/>
                      </a:lnTo>
                      <a:lnTo>
                        <a:pt x="55" y="29"/>
                      </a:lnTo>
                      <a:lnTo>
                        <a:pt x="0" y="29"/>
                      </a:lnTo>
                      <a:lnTo>
                        <a:pt x="4" y="9"/>
                      </a:lnTo>
                      <a:lnTo>
                        <a:pt x="4" y="1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813" name="Freeform 237"/>
                <p:cNvSpPr>
                  <a:spLocks/>
                </p:cNvSpPr>
                <p:nvPr/>
              </p:nvSpPr>
              <p:spPr bwMode="auto">
                <a:xfrm>
                  <a:off x="3676" y="2573"/>
                  <a:ext cx="66" cy="34"/>
                </a:xfrm>
                <a:custGeom>
                  <a:avLst/>
                  <a:gdLst/>
                  <a:ahLst/>
                  <a:cxnLst>
                    <a:cxn ang="0">
                      <a:pos x="43" y="0"/>
                    </a:cxn>
                    <a:cxn ang="0">
                      <a:pos x="43" y="16"/>
                    </a:cxn>
                    <a:cxn ang="0">
                      <a:pos x="65" y="16"/>
                    </a:cxn>
                    <a:cxn ang="0">
                      <a:pos x="34" y="33"/>
                    </a:cxn>
                    <a:cxn ang="0">
                      <a:pos x="0" y="16"/>
                    </a:cxn>
                    <a:cxn ang="0">
                      <a:pos x="22" y="16"/>
                    </a:cxn>
                    <a:cxn ang="0">
                      <a:pos x="22" y="0"/>
                    </a:cxn>
                    <a:cxn ang="0">
                      <a:pos x="31" y="0"/>
                    </a:cxn>
                    <a:cxn ang="0">
                      <a:pos x="43" y="0"/>
                    </a:cxn>
                  </a:cxnLst>
                  <a:rect l="0" t="0" r="r" b="b"/>
                  <a:pathLst>
                    <a:path w="66" h="34">
                      <a:moveTo>
                        <a:pt x="43" y="0"/>
                      </a:moveTo>
                      <a:lnTo>
                        <a:pt x="43" y="16"/>
                      </a:lnTo>
                      <a:lnTo>
                        <a:pt x="65" y="16"/>
                      </a:lnTo>
                      <a:lnTo>
                        <a:pt x="34" y="33"/>
                      </a:lnTo>
                      <a:lnTo>
                        <a:pt x="0" y="16"/>
                      </a:lnTo>
                      <a:lnTo>
                        <a:pt x="22" y="16"/>
                      </a:lnTo>
                      <a:lnTo>
                        <a:pt x="22" y="0"/>
                      </a:lnTo>
                      <a:lnTo>
                        <a:pt x="31" y="0"/>
                      </a:lnTo>
                      <a:lnTo>
                        <a:pt x="4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14" name="Freeform 238"/>
                <p:cNvSpPr>
                  <a:spLocks/>
                </p:cNvSpPr>
                <p:nvPr/>
              </p:nvSpPr>
              <p:spPr bwMode="auto">
                <a:xfrm>
                  <a:off x="3676" y="2527"/>
                  <a:ext cx="66" cy="37"/>
                </a:xfrm>
                <a:custGeom>
                  <a:avLst/>
                  <a:gdLst/>
                  <a:ahLst/>
                  <a:cxnLst>
                    <a:cxn ang="0">
                      <a:pos x="22" y="36"/>
                    </a:cxn>
                    <a:cxn ang="0">
                      <a:pos x="22" y="16"/>
                    </a:cxn>
                    <a:cxn ang="0">
                      <a:pos x="0" y="16"/>
                    </a:cxn>
                    <a:cxn ang="0">
                      <a:pos x="34" y="0"/>
                    </a:cxn>
                    <a:cxn ang="0">
                      <a:pos x="65" y="16"/>
                    </a:cxn>
                    <a:cxn ang="0">
                      <a:pos x="45" y="16"/>
                    </a:cxn>
                    <a:cxn ang="0">
                      <a:pos x="45" y="36"/>
                    </a:cxn>
                    <a:cxn ang="0">
                      <a:pos x="34" y="36"/>
                    </a:cxn>
                    <a:cxn ang="0">
                      <a:pos x="22" y="36"/>
                    </a:cxn>
                  </a:cxnLst>
                  <a:rect l="0" t="0" r="r" b="b"/>
                  <a:pathLst>
                    <a:path w="66" h="37">
                      <a:moveTo>
                        <a:pt x="22" y="36"/>
                      </a:moveTo>
                      <a:lnTo>
                        <a:pt x="22" y="16"/>
                      </a:lnTo>
                      <a:lnTo>
                        <a:pt x="0" y="16"/>
                      </a:lnTo>
                      <a:lnTo>
                        <a:pt x="34" y="0"/>
                      </a:lnTo>
                      <a:lnTo>
                        <a:pt x="65" y="16"/>
                      </a:lnTo>
                      <a:lnTo>
                        <a:pt x="45" y="16"/>
                      </a:lnTo>
                      <a:lnTo>
                        <a:pt x="45" y="36"/>
                      </a:lnTo>
                      <a:lnTo>
                        <a:pt x="34" y="36"/>
                      </a:lnTo>
                      <a:lnTo>
                        <a:pt x="22" y="36"/>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580" name="Group 239"/>
              <p:cNvGrpSpPr>
                <a:grpSpLocks/>
              </p:cNvGrpSpPr>
              <p:nvPr/>
            </p:nvGrpSpPr>
            <p:grpSpPr bwMode="auto">
              <a:xfrm>
                <a:off x="3183" y="2371"/>
                <a:ext cx="220" cy="113"/>
                <a:chOff x="3198" y="2502"/>
                <a:chExt cx="220" cy="113"/>
              </a:xfrm>
            </p:grpSpPr>
            <p:sp>
              <p:nvSpPr>
                <p:cNvPr id="24816" name="Oval 240"/>
                <p:cNvSpPr>
                  <a:spLocks noChangeArrowheads="1"/>
                </p:cNvSpPr>
                <p:nvPr/>
              </p:nvSpPr>
              <p:spPr bwMode="auto">
                <a:xfrm>
                  <a:off x="3201" y="2538"/>
                  <a:ext cx="211" cy="77"/>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817" name="Rectangle 241"/>
                <p:cNvSpPr>
                  <a:spLocks noChangeArrowheads="1"/>
                </p:cNvSpPr>
                <p:nvPr/>
              </p:nvSpPr>
              <p:spPr bwMode="auto">
                <a:xfrm>
                  <a:off x="3198" y="2545"/>
                  <a:ext cx="220" cy="32"/>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818" name="Oval 242"/>
                <p:cNvSpPr>
                  <a:spLocks noChangeArrowheads="1"/>
                </p:cNvSpPr>
                <p:nvPr/>
              </p:nvSpPr>
              <p:spPr bwMode="auto">
                <a:xfrm>
                  <a:off x="3201" y="2504"/>
                  <a:ext cx="211" cy="78"/>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819" name="Freeform 243"/>
                <p:cNvSpPr>
                  <a:spLocks/>
                </p:cNvSpPr>
                <p:nvPr/>
              </p:nvSpPr>
              <p:spPr bwMode="auto">
                <a:xfrm>
                  <a:off x="3320" y="2520"/>
                  <a:ext cx="94" cy="41"/>
                </a:xfrm>
                <a:custGeom>
                  <a:avLst/>
                  <a:gdLst/>
                  <a:ahLst/>
                  <a:cxnLst>
                    <a:cxn ang="0">
                      <a:pos x="91" y="11"/>
                    </a:cxn>
                    <a:cxn ang="0">
                      <a:pos x="33" y="11"/>
                    </a:cxn>
                    <a:cxn ang="0">
                      <a:pos x="31" y="0"/>
                    </a:cxn>
                    <a:cxn ang="0">
                      <a:pos x="0" y="20"/>
                    </a:cxn>
                    <a:cxn ang="0">
                      <a:pos x="38" y="40"/>
                    </a:cxn>
                    <a:cxn ang="0">
                      <a:pos x="38" y="31"/>
                    </a:cxn>
                    <a:cxn ang="0">
                      <a:pos x="93" y="31"/>
                    </a:cxn>
                    <a:cxn ang="0">
                      <a:pos x="93" y="20"/>
                    </a:cxn>
                    <a:cxn ang="0">
                      <a:pos x="91" y="11"/>
                    </a:cxn>
                  </a:cxnLst>
                  <a:rect l="0" t="0" r="r" b="b"/>
                  <a:pathLst>
                    <a:path w="94" h="41">
                      <a:moveTo>
                        <a:pt x="91" y="11"/>
                      </a:moveTo>
                      <a:lnTo>
                        <a:pt x="33" y="11"/>
                      </a:lnTo>
                      <a:lnTo>
                        <a:pt x="31" y="0"/>
                      </a:lnTo>
                      <a:lnTo>
                        <a:pt x="0" y="20"/>
                      </a:lnTo>
                      <a:lnTo>
                        <a:pt x="38" y="40"/>
                      </a:lnTo>
                      <a:lnTo>
                        <a:pt x="38" y="31"/>
                      </a:lnTo>
                      <a:lnTo>
                        <a:pt x="93" y="31"/>
                      </a:lnTo>
                      <a:lnTo>
                        <a:pt x="93" y="20"/>
                      </a:lnTo>
                      <a:lnTo>
                        <a:pt x="91" y="1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20" name="Freeform 244"/>
                <p:cNvSpPr>
                  <a:spLocks/>
                </p:cNvSpPr>
                <p:nvPr/>
              </p:nvSpPr>
              <p:spPr bwMode="auto">
                <a:xfrm>
                  <a:off x="3203" y="2521"/>
                  <a:ext cx="93" cy="42"/>
                </a:xfrm>
                <a:custGeom>
                  <a:avLst/>
                  <a:gdLst/>
                  <a:ahLst/>
                  <a:cxnLst>
                    <a:cxn ang="0">
                      <a:pos x="4" y="11"/>
                    </a:cxn>
                    <a:cxn ang="0">
                      <a:pos x="58" y="11"/>
                    </a:cxn>
                    <a:cxn ang="0">
                      <a:pos x="60" y="0"/>
                    </a:cxn>
                    <a:cxn ang="0">
                      <a:pos x="92" y="20"/>
                    </a:cxn>
                    <a:cxn ang="0">
                      <a:pos x="54" y="41"/>
                    </a:cxn>
                    <a:cxn ang="0">
                      <a:pos x="55" y="29"/>
                    </a:cxn>
                    <a:cxn ang="0">
                      <a:pos x="0" y="29"/>
                    </a:cxn>
                    <a:cxn ang="0">
                      <a:pos x="4" y="9"/>
                    </a:cxn>
                    <a:cxn ang="0">
                      <a:pos x="4" y="11"/>
                    </a:cxn>
                  </a:cxnLst>
                  <a:rect l="0" t="0" r="r" b="b"/>
                  <a:pathLst>
                    <a:path w="93" h="42">
                      <a:moveTo>
                        <a:pt x="4" y="11"/>
                      </a:moveTo>
                      <a:lnTo>
                        <a:pt x="58" y="11"/>
                      </a:lnTo>
                      <a:lnTo>
                        <a:pt x="60" y="0"/>
                      </a:lnTo>
                      <a:lnTo>
                        <a:pt x="92" y="20"/>
                      </a:lnTo>
                      <a:lnTo>
                        <a:pt x="54" y="41"/>
                      </a:lnTo>
                      <a:lnTo>
                        <a:pt x="55" y="29"/>
                      </a:lnTo>
                      <a:lnTo>
                        <a:pt x="0" y="29"/>
                      </a:lnTo>
                      <a:lnTo>
                        <a:pt x="4" y="9"/>
                      </a:lnTo>
                      <a:lnTo>
                        <a:pt x="4" y="1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821" name="Freeform 245"/>
                <p:cNvSpPr>
                  <a:spLocks/>
                </p:cNvSpPr>
                <p:nvPr/>
              </p:nvSpPr>
              <p:spPr bwMode="auto">
                <a:xfrm>
                  <a:off x="3272" y="2547"/>
                  <a:ext cx="67" cy="35"/>
                </a:xfrm>
                <a:custGeom>
                  <a:avLst/>
                  <a:gdLst/>
                  <a:ahLst/>
                  <a:cxnLst>
                    <a:cxn ang="0">
                      <a:pos x="43" y="0"/>
                    </a:cxn>
                    <a:cxn ang="0">
                      <a:pos x="43" y="16"/>
                    </a:cxn>
                    <a:cxn ang="0">
                      <a:pos x="66" y="16"/>
                    </a:cxn>
                    <a:cxn ang="0">
                      <a:pos x="34" y="34"/>
                    </a:cxn>
                    <a:cxn ang="0">
                      <a:pos x="0" y="16"/>
                    </a:cxn>
                    <a:cxn ang="0">
                      <a:pos x="22" y="16"/>
                    </a:cxn>
                    <a:cxn ang="0">
                      <a:pos x="22" y="0"/>
                    </a:cxn>
                    <a:cxn ang="0">
                      <a:pos x="32" y="0"/>
                    </a:cxn>
                    <a:cxn ang="0">
                      <a:pos x="43" y="0"/>
                    </a:cxn>
                  </a:cxnLst>
                  <a:rect l="0" t="0" r="r" b="b"/>
                  <a:pathLst>
                    <a:path w="67" h="35">
                      <a:moveTo>
                        <a:pt x="43" y="0"/>
                      </a:moveTo>
                      <a:lnTo>
                        <a:pt x="43" y="16"/>
                      </a:lnTo>
                      <a:lnTo>
                        <a:pt x="66" y="16"/>
                      </a:lnTo>
                      <a:lnTo>
                        <a:pt x="34" y="34"/>
                      </a:lnTo>
                      <a:lnTo>
                        <a:pt x="0" y="16"/>
                      </a:lnTo>
                      <a:lnTo>
                        <a:pt x="22" y="16"/>
                      </a:lnTo>
                      <a:lnTo>
                        <a:pt x="22" y="0"/>
                      </a:lnTo>
                      <a:lnTo>
                        <a:pt x="32" y="0"/>
                      </a:lnTo>
                      <a:lnTo>
                        <a:pt x="4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22" name="Freeform 246"/>
                <p:cNvSpPr>
                  <a:spLocks/>
                </p:cNvSpPr>
                <p:nvPr/>
              </p:nvSpPr>
              <p:spPr bwMode="auto">
                <a:xfrm>
                  <a:off x="3272" y="2502"/>
                  <a:ext cx="67" cy="36"/>
                </a:xfrm>
                <a:custGeom>
                  <a:avLst/>
                  <a:gdLst/>
                  <a:ahLst/>
                  <a:cxnLst>
                    <a:cxn ang="0">
                      <a:pos x="22" y="35"/>
                    </a:cxn>
                    <a:cxn ang="0">
                      <a:pos x="22" y="16"/>
                    </a:cxn>
                    <a:cxn ang="0">
                      <a:pos x="0" y="16"/>
                    </a:cxn>
                    <a:cxn ang="0">
                      <a:pos x="34" y="0"/>
                    </a:cxn>
                    <a:cxn ang="0">
                      <a:pos x="66" y="16"/>
                    </a:cxn>
                    <a:cxn ang="0">
                      <a:pos x="45" y="16"/>
                    </a:cxn>
                    <a:cxn ang="0">
                      <a:pos x="45" y="35"/>
                    </a:cxn>
                    <a:cxn ang="0">
                      <a:pos x="34" y="35"/>
                    </a:cxn>
                    <a:cxn ang="0">
                      <a:pos x="22" y="35"/>
                    </a:cxn>
                  </a:cxnLst>
                  <a:rect l="0" t="0" r="r" b="b"/>
                  <a:pathLst>
                    <a:path w="67" h="36">
                      <a:moveTo>
                        <a:pt x="22" y="35"/>
                      </a:moveTo>
                      <a:lnTo>
                        <a:pt x="22" y="16"/>
                      </a:lnTo>
                      <a:lnTo>
                        <a:pt x="0" y="16"/>
                      </a:lnTo>
                      <a:lnTo>
                        <a:pt x="34" y="0"/>
                      </a:lnTo>
                      <a:lnTo>
                        <a:pt x="66" y="16"/>
                      </a:lnTo>
                      <a:lnTo>
                        <a:pt x="45" y="16"/>
                      </a:lnTo>
                      <a:lnTo>
                        <a:pt x="45" y="35"/>
                      </a:lnTo>
                      <a:lnTo>
                        <a:pt x="34" y="35"/>
                      </a:lnTo>
                      <a:lnTo>
                        <a:pt x="22"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583" name="Group 247"/>
              <p:cNvGrpSpPr>
                <a:grpSpLocks/>
              </p:cNvGrpSpPr>
              <p:nvPr/>
            </p:nvGrpSpPr>
            <p:grpSpPr bwMode="auto">
              <a:xfrm>
                <a:off x="3409" y="2667"/>
                <a:ext cx="155" cy="78"/>
                <a:chOff x="3424" y="2798"/>
                <a:chExt cx="155" cy="78"/>
              </a:xfrm>
            </p:grpSpPr>
            <p:sp>
              <p:nvSpPr>
                <p:cNvPr id="24824" name="Oval 248"/>
                <p:cNvSpPr>
                  <a:spLocks noChangeArrowheads="1"/>
                </p:cNvSpPr>
                <p:nvPr/>
              </p:nvSpPr>
              <p:spPr bwMode="auto">
                <a:xfrm>
                  <a:off x="3428" y="2825"/>
                  <a:ext cx="145" cy="51"/>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825" name="Rectangle 249"/>
                <p:cNvSpPr>
                  <a:spLocks noChangeArrowheads="1"/>
                </p:cNvSpPr>
                <p:nvPr/>
              </p:nvSpPr>
              <p:spPr bwMode="auto">
                <a:xfrm>
                  <a:off x="3424" y="2829"/>
                  <a:ext cx="155" cy="2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826" name="Oval 250"/>
                <p:cNvSpPr>
                  <a:spLocks noChangeArrowheads="1"/>
                </p:cNvSpPr>
                <p:nvPr/>
              </p:nvSpPr>
              <p:spPr bwMode="auto">
                <a:xfrm>
                  <a:off x="3428" y="2801"/>
                  <a:ext cx="145" cy="52"/>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827" name="Freeform 251"/>
                <p:cNvSpPr>
                  <a:spLocks/>
                </p:cNvSpPr>
                <p:nvPr/>
              </p:nvSpPr>
              <p:spPr bwMode="auto">
                <a:xfrm>
                  <a:off x="3510" y="2811"/>
                  <a:ext cx="66" cy="29"/>
                </a:xfrm>
                <a:custGeom>
                  <a:avLst/>
                  <a:gdLst/>
                  <a:ahLst/>
                  <a:cxnLst>
                    <a:cxn ang="0">
                      <a:pos x="63" y="7"/>
                    </a:cxn>
                    <a:cxn ang="0">
                      <a:pos x="23" y="7"/>
                    </a:cxn>
                    <a:cxn ang="0">
                      <a:pos x="22" y="0"/>
                    </a:cxn>
                    <a:cxn ang="0">
                      <a:pos x="0" y="13"/>
                    </a:cxn>
                    <a:cxn ang="0">
                      <a:pos x="26" y="28"/>
                    </a:cxn>
                    <a:cxn ang="0">
                      <a:pos x="26" y="21"/>
                    </a:cxn>
                    <a:cxn ang="0">
                      <a:pos x="65" y="21"/>
                    </a:cxn>
                    <a:cxn ang="0">
                      <a:pos x="65" y="13"/>
                    </a:cxn>
                    <a:cxn ang="0">
                      <a:pos x="63" y="7"/>
                    </a:cxn>
                  </a:cxnLst>
                  <a:rect l="0" t="0" r="r" b="b"/>
                  <a:pathLst>
                    <a:path w="66" h="29">
                      <a:moveTo>
                        <a:pt x="63" y="7"/>
                      </a:moveTo>
                      <a:lnTo>
                        <a:pt x="23" y="7"/>
                      </a:lnTo>
                      <a:lnTo>
                        <a:pt x="22" y="0"/>
                      </a:lnTo>
                      <a:lnTo>
                        <a:pt x="0" y="13"/>
                      </a:lnTo>
                      <a:lnTo>
                        <a:pt x="26" y="28"/>
                      </a:lnTo>
                      <a:lnTo>
                        <a:pt x="26" y="21"/>
                      </a:lnTo>
                      <a:lnTo>
                        <a:pt x="65" y="21"/>
                      </a:lnTo>
                      <a:lnTo>
                        <a:pt x="65" y="13"/>
                      </a:lnTo>
                      <a:lnTo>
                        <a:pt x="63" y="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28" name="Freeform 252"/>
                <p:cNvSpPr>
                  <a:spLocks/>
                </p:cNvSpPr>
                <p:nvPr/>
              </p:nvSpPr>
              <p:spPr bwMode="auto">
                <a:xfrm>
                  <a:off x="3427" y="2811"/>
                  <a:ext cx="67" cy="30"/>
                </a:xfrm>
                <a:custGeom>
                  <a:avLst/>
                  <a:gdLst/>
                  <a:ahLst/>
                  <a:cxnLst>
                    <a:cxn ang="0">
                      <a:pos x="3" y="8"/>
                    </a:cxn>
                    <a:cxn ang="0">
                      <a:pos x="41" y="8"/>
                    </a:cxn>
                    <a:cxn ang="0">
                      <a:pos x="43" y="0"/>
                    </a:cxn>
                    <a:cxn ang="0">
                      <a:pos x="66" y="14"/>
                    </a:cxn>
                    <a:cxn ang="0">
                      <a:pos x="38" y="29"/>
                    </a:cxn>
                    <a:cxn ang="0">
                      <a:pos x="40" y="20"/>
                    </a:cxn>
                    <a:cxn ang="0">
                      <a:pos x="0" y="20"/>
                    </a:cxn>
                    <a:cxn ang="0">
                      <a:pos x="3" y="6"/>
                    </a:cxn>
                    <a:cxn ang="0">
                      <a:pos x="3" y="8"/>
                    </a:cxn>
                  </a:cxnLst>
                  <a:rect l="0" t="0" r="r" b="b"/>
                  <a:pathLst>
                    <a:path w="67" h="30">
                      <a:moveTo>
                        <a:pt x="3" y="8"/>
                      </a:moveTo>
                      <a:lnTo>
                        <a:pt x="41" y="8"/>
                      </a:lnTo>
                      <a:lnTo>
                        <a:pt x="43" y="0"/>
                      </a:lnTo>
                      <a:lnTo>
                        <a:pt x="66" y="14"/>
                      </a:lnTo>
                      <a:lnTo>
                        <a:pt x="38" y="29"/>
                      </a:lnTo>
                      <a:lnTo>
                        <a:pt x="40" y="20"/>
                      </a:lnTo>
                      <a:lnTo>
                        <a:pt x="0" y="20"/>
                      </a:lnTo>
                      <a:lnTo>
                        <a:pt x="3" y="6"/>
                      </a:lnTo>
                      <a:lnTo>
                        <a:pt x="3" y="8"/>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829" name="Freeform 253"/>
                <p:cNvSpPr>
                  <a:spLocks/>
                </p:cNvSpPr>
                <p:nvPr/>
              </p:nvSpPr>
              <p:spPr bwMode="auto">
                <a:xfrm>
                  <a:off x="3477" y="2830"/>
                  <a:ext cx="46" cy="25"/>
                </a:xfrm>
                <a:custGeom>
                  <a:avLst/>
                  <a:gdLst/>
                  <a:ahLst/>
                  <a:cxnLst>
                    <a:cxn ang="0">
                      <a:pos x="29" y="0"/>
                    </a:cxn>
                    <a:cxn ang="0">
                      <a:pos x="29" y="11"/>
                    </a:cxn>
                    <a:cxn ang="0">
                      <a:pos x="45" y="11"/>
                    </a:cxn>
                    <a:cxn ang="0">
                      <a:pos x="23" y="24"/>
                    </a:cxn>
                    <a:cxn ang="0">
                      <a:pos x="0" y="11"/>
                    </a:cxn>
                    <a:cxn ang="0">
                      <a:pos x="15" y="11"/>
                    </a:cxn>
                    <a:cxn ang="0">
                      <a:pos x="15" y="0"/>
                    </a:cxn>
                    <a:cxn ang="0">
                      <a:pos x="22" y="0"/>
                    </a:cxn>
                    <a:cxn ang="0">
                      <a:pos x="29" y="0"/>
                    </a:cxn>
                  </a:cxnLst>
                  <a:rect l="0" t="0" r="r" b="b"/>
                  <a:pathLst>
                    <a:path w="46" h="25">
                      <a:moveTo>
                        <a:pt x="29" y="0"/>
                      </a:moveTo>
                      <a:lnTo>
                        <a:pt x="29" y="11"/>
                      </a:lnTo>
                      <a:lnTo>
                        <a:pt x="45" y="11"/>
                      </a:lnTo>
                      <a:lnTo>
                        <a:pt x="23" y="24"/>
                      </a:lnTo>
                      <a:lnTo>
                        <a:pt x="0" y="11"/>
                      </a:lnTo>
                      <a:lnTo>
                        <a:pt x="15" y="11"/>
                      </a:lnTo>
                      <a:lnTo>
                        <a:pt x="15" y="0"/>
                      </a:lnTo>
                      <a:lnTo>
                        <a:pt x="22" y="0"/>
                      </a:lnTo>
                      <a:lnTo>
                        <a:pt x="29"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30" name="Freeform 254"/>
                <p:cNvSpPr>
                  <a:spLocks/>
                </p:cNvSpPr>
                <p:nvPr/>
              </p:nvSpPr>
              <p:spPr bwMode="auto">
                <a:xfrm>
                  <a:off x="3477" y="2798"/>
                  <a:ext cx="46" cy="26"/>
                </a:xfrm>
                <a:custGeom>
                  <a:avLst/>
                  <a:gdLst/>
                  <a:ahLst/>
                  <a:cxnLst>
                    <a:cxn ang="0">
                      <a:pos x="15" y="25"/>
                    </a:cxn>
                    <a:cxn ang="0">
                      <a:pos x="15" y="11"/>
                    </a:cxn>
                    <a:cxn ang="0">
                      <a:pos x="0" y="11"/>
                    </a:cxn>
                    <a:cxn ang="0">
                      <a:pos x="23" y="0"/>
                    </a:cxn>
                    <a:cxn ang="0">
                      <a:pos x="45" y="11"/>
                    </a:cxn>
                    <a:cxn ang="0">
                      <a:pos x="31" y="11"/>
                    </a:cxn>
                    <a:cxn ang="0">
                      <a:pos x="31" y="25"/>
                    </a:cxn>
                    <a:cxn ang="0">
                      <a:pos x="23" y="25"/>
                    </a:cxn>
                    <a:cxn ang="0">
                      <a:pos x="15" y="25"/>
                    </a:cxn>
                  </a:cxnLst>
                  <a:rect l="0" t="0" r="r" b="b"/>
                  <a:pathLst>
                    <a:path w="46" h="26">
                      <a:moveTo>
                        <a:pt x="15" y="25"/>
                      </a:moveTo>
                      <a:lnTo>
                        <a:pt x="15" y="11"/>
                      </a:lnTo>
                      <a:lnTo>
                        <a:pt x="0" y="11"/>
                      </a:lnTo>
                      <a:lnTo>
                        <a:pt x="23" y="0"/>
                      </a:lnTo>
                      <a:lnTo>
                        <a:pt x="45" y="11"/>
                      </a:lnTo>
                      <a:lnTo>
                        <a:pt x="31" y="11"/>
                      </a:lnTo>
                      <a:lnTo>
                        <a:pt x="31" y="25"/>
                      </a:lnTo>
                      <a:lnTo>
                        <a:pt x="23" y="25"/>
                      </a:lnTo>
                      <a:lnTo>
                        <a:pt x="15" y="2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584" name="Group 255"/>
              <p:cNvGrpSpPr>
                <a:grpSpLocks/>
              </p:cNvGrpSpPr>
              <p:nvPr/>
            </p:nvGrpSpPr>
            <p:grpSpPr bwMode="auto">
              <a:xfrm>
                <a:off x="2976" y="2642"/>
                <a:ext cx="153" cy="78"/>
                <a:chOff x="2991" y="2773"/>
                <a:chExt cx="153" cy="78"/>
              </a:xfrm>
            </p:grpSpPr>
            <p:sp>
              <p:nvSpPr>
                <p:cNvPr id="24832" name="Oval 256"/>
                <p:cNvSpPr>
                  <a:spLocks noChangeArrowheads="1"/>
                </p:cNvSpPr>
                <p:nvPr/>
              </p:nvSpPr>
              <p:spPr bwMode="auto">
                <a:xfrm>
                  <a:off x="2994" y="2799"/>
                  <a:ext cx="145" cy="52"/>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833" name="Rectangle 257"/>
                <p:cNvSpPr>
                  <a:spLocks noChangeArrowheads="1"/>
                </p:cNvSpPr>
                <p:nvPr/>
              </p:nvSpPr>
              <p:spPr bwMode="auto">
                <a:xfrm>
                  <a:off x="2991" y="2803"/>
                  <a:ext cx="153" cy="23"/>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834" name="Oval 258"/>
                <p:cNvSpPr>
                  <a:spLocks noChangeArrowheads="1"/>
                </p:cNvSpPr>
                <p:nvPr/>
              </p:nvSpPr>
              <p:spPr bwMode="auto">
                <a:xfrm>
                  <a:off x="2994" y="2776"/>
                  <a:ext cx="145" cy="51"/>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835" name="Freeform 259"/>
                <p:cNvSpPr>
                  <a:spLocks/>
                </p:cNvSpPr>
                <p:nvPr/>
              </p:nvSpPr>
              <p:spPr bwMode="auto">
                <a:xfrm>
                  <a:off x="3076" y="2785"/>
                  <a:ext cx="66" cy="29"/>
                </a:xfrm>
                <a:custGeom>
                  <a:avLst/>
                  <a:gdLst/>
                  <a:ahLst/>
                  <a:cxnLst>
                    <a:cxn ang="0">
                      <a:pos x="63" y="7"/>
                    </a:cxn>
                    <a:cxn ang="0">
                      <a:pos x="23" y="7"/>
                    </a:cxn>
                    <a:cxn ang="0">
                      <a:pos x="22" y="0"/>
                    </a:cxn>
                    <a:cxn ang="0">
                      <a:pos x="0" y="13"/>
                    </a:cxn>
                    <a:cxn ang="0">
                      <a:pos x="26" y="28"/>
                    </a:cxn>
                    <a:cxn ang="0">
                      <a:pos x="26" y="21"/>
                    </a:cxn>
                    <a:cxn ang="0">
                      <a:pos x="65" y="21"/>
                    </a:cxn>
                    <a:cxn ang="0">
                      <a:pos x="65" y="13"/>
                    </a:cxn>
                    <a:cxn ang="0">
                      <a:pos x="63" y="7"/>
                    </a:cxn>
                  </a:cxnLst>
                  <a:rect l="0" t="0" r="r" b="b"/>
                  <a:pathLst>
                    <a:path w="66" h="29">
                      <a:moveTo>
                        <a:pt x="63" y="7"/>
                      </a:moveTo>
                      <a:lnTo>
                        <a:pt x="23" y="7"/>
                      </a:lnTo>
                      <a:lnTo>
                        <a:pt x="22" y="0"/>
                      </a:lnTo>
                      <a:lnTo>
                        <a:pt x="0" y="13"/>
                      </a:lnTo>
                      <a:lnTo>
                        <a:pt x="26" y="28"/>
                      </a:lnTo>
                      <a:lnTo>
                        <a:pt x="26" y="21"/>
                      </a:lnTo>
                      <a:lnTo>
                        <a:pt x="65" y="21"/>
                      </a:lnTo>
                      <a:lnTo>
                        <a:pt x="65" y="13"/>
                      </a:lnTo>
                      <a:lnTo>
                        <a:pt x="63" y="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36" name="Freeform 260"/>
                <p:cNvSpPr>
                  <a:spLocks/>
                </p:cNvSpPr>
                <p:nvPr/>
              </p:nvSpPr>
              <p:spPr bwMode="auto">
                <a:xfrm>
                  <a:off x="2994" y="2786"/>
                  <a:ext cx="65" cy="29"/>
                </a:xfrm>
                <a:custGeom>
                  <a:avLst/>
                  <a:gdLst/>
                  <a:ahLst/>
                  <a:cxnLst>
                    <a:cxn ang="0">
                      <a:pos x="2" y="7"/>
                    </a:cxn>
                    <a:cxn ang="0">
                      <a:pos x="40" y="7"/>
                    </a:cxn>
                    <a:cxn ang="0">
                      <a:pos x="42" y="0"/>
                    </a:cxn>
                    <a:cxn ang="0">
                      <a:pos x="64" y="14"/>
                    </a:cxn>
                    <a:cxn ang="0">
                      <a:pos x="37" y="28"/>
                    </a:cxn>
                    <a:cxn ang="0">
                      <a:pos x="39" y="20"/>
                    </a:cxn>
                    <a:cxn ang="0">
                      <a:pos x="0" y="20"/>
                    </a:cxn>
                    <a:cxn ang="0">
                      <a:pos x="2" y="6"/>
                    </a:cxn>
                    <a:cxn ang="0">
                      <a:pos x="2" y="7"/>
                    </a:cxn>
                  </a:cxnLst>
                  <a:rect l="0" t="0" r="r" b="b"/>
                  <a:pathLst>
                    <a:path w="65" h="29">
                      <a:moveTo>
                        <a:pt x="2" y="7"/>
                      </a:moveTo>
                      <a:lnTo>
                        <a:pt x="40" y="7"/>
                      </a:lnTo>
                      <a:lnTo>
                        <a:pt x="42" y="0"/>
                      </a:lnTo>
                      <a:lnTo>
                        <a:pt x="64" y="14"/>
                      </a:lnTo>
                      <a:lnTo>
                        <a:pt x="37" y="28"/>
                      </a:lnTo>
                      <a:lnTo>
                        <a:pt x="39" y="20"/>
                      </a:lnTo>
                      <a:lnTo>
                        <a:pt x="0" y="20"/>
                      </a:lnTo>
                      <a:lnTo>
                        <a:pt x="2" y="6"/>
                      </a:lnTo>
                      <a:lnTo>
                        <a:pt x="2" y="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837" name="Freeform 261"/>
                <p:cNvSpPr>
                  <a:spLocks/>
                </p:cNvSpPr>
                <p:nvPr/>
              </p:nvSpPr>
              <p:spPr bwMode="auto">
                <a:xfrm>
                  <a:off x="3043" y="2804"/>
                  <a:ext cx="46" cy="25"/>
                </a:xfrm>
                <a:custGeom>
                  <a:avLst/>
                  <a:gdLst/>
                  <a:ahLst/>
                  <a:cxnLst>
                    <a:cxn ang="0">
                      <a:pos x="29" y="0"/>
                    </a:cxn>
                    <a:cxn ang="0">
                      <a:pos x="29" y="11"/>
                    </a:cxn>
                    <a:cxn ang="0">
                      <a:pos x="45" y="11"/>
                    </a:cxn>
                    <a:cxn ang="0">
                      <a:pos x="23" y="24"/>
                    </a:cxn>
                    <a:cxn ang="0">
                      <a:pos x="0" y="11"/>
                    </a:cxn>
                    <a:cxn ang="0">
                      <a:pos x="15" y="11"/>
                    </a:cxn>
                    <a:cxn ang="0">
                      <a:pos x="15" y="0"/>
                    </a:cxn>
                    <a:cxn ang="0">
                      <a:pos x="21" y="0"/>
                    </a:cxn>
                    <a:cxn ang="0">
                      <a:pos x="29" y="0"/>
                    </a:cxn>
                  </a:cxnLst>
                  <a:rect l="0" t="0" r="r" b="b"/>
                  <a:pathLst>
                    <a:path w="46" h="25">
                      <a:moveTo>
                        <a:pt x="29" y="0"/>
                      </a:moveTo>
                      <a:lnTo>
                        <a:pt x="29" y="11"/>
                      </a:lnTo>
                      <a:lnTo>
                        <a:pt x="45" y="11"/>
                      </a:lnTo>
                      <a:lnTo>
                        <a:pt x="23" y="24"/>
                      </a:lnTo>
                      <a:lnTo>
                        <a:pt x="0" y="11"/>
                      </a:lnTo>
                      <a:lnTo>
                        <a:pt x="15" y="11"/>
                      </a:lnTo>
                      <a:lnTo>
                        <a:pt x="15" y="0"/>
                      </a:lnTo>
                      <a:lnTo>
                        <a:pt x="21" y="0"/>
                      </a:lnTo>
                      <a:lnTo>
                        <a:pt x="29"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38" name="Freeform 262"/>
                <p:cNvSpPr>
                  <a:spLocks/>
                </p:cNvSpPr>
                <p:nvPr/>
              </p:nvSpPr>
              <p:spPr bwMode="auto">
                <a:xfrm>
                  <a:off x="3043" y="2773"/>
                  <a:ext cx="46" cy="26"/>
                </a:xfrm>
                <a:custGeom>
                  <a:avLst/>
                  <a:gdLst/>
                  <a:ahLst/>
                  <a:cxnLst>
                    <a:cxn ang="0">
                      <a:pos x="15" y="25"/>
                    </a:cxn>
                    <a:cxn ang="0">
                      <a:pos x="15" y="11"/>
                    </a:cxn>
                    <a:cxn ang="0">
                      <a:pos x="0" y="11"/>
                    </a:cxn>
                    <a:cxn ang="0">
                      <a:pos x="23" y="0"/>
                    </a:cxn>
                    <a:cxn ang="0">
                      <a:pos x="45" y="11"/>
                    </a:cxn>
                    <a:cxn ang="0">
                      <a:pos x="30" y="11"/>
                    </a:cxn>
                    <a:cxn ang="0">
                      <a:pos x="30" y="25"/>
                    </a:cxn>
                    <a:cxn ang="0">
                      <a:pos x="23" y="25"/>
                    </a:cxn>
                    <a:cxn ang="0">
                      <a:pos x="15" y="25"/>
                    </a:cxn>
                  </a:cxnLst>
                  <a:rect l="0" t="0" r="r" b="b"/>
                  <a:pathLst>
                    <a:path w="46" h="26">
                      <a:moveTo>
                        <a:pt x="15" y="25"/>
                      </a:moveTo>
                      <a:lnTo>
                        <a:pt x="15" y="11"/>
                      </a:lnTo>
                      <a:lnTo>
                        <a:pt x="0" y="11"/>
                      </a:lnTo>
                      <a:lnTo>
                        <a:pt x="23" y="0"/>
                      </a:lnTo>
                      <a:lnTo>
                        <a:pt x="45" y="11"/>
                      </a:lnTo>
                      <a:lnTo>
                        <a:pt x="30" y="11"/>
                      </a:lnTo>
                      <a:lnTo>
                        <a:pt x="30" y="25"/>
                      </a:lnTo>
                      <a:lnTo>
                        <a:pt x="23" y="25"/>
                      </a:lnTo>
                      <a:lnTo>
                        <a:pt x="15" y="2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593" name="Group 263"/>
              <p:cNvGrpSpPr>
                <a:grpSpLocks/>
              </p:cNvGrpSpPr>
              <p:nvPr/>
            </p:nvGrpSpPr>
            <p:grpSpPr bwMode="auto">
              <a:xfrm>
                <a:off x="3844" y="2667"/>
                <a:ext cx="154" cy="78"/>
                <a:chOff x="3859" y="2798"/>
                <a:chExt cx="154" cy="78"/>
              </a:xfrm>
            </p:grpSpPr>
            <p:sp>
              <p:nvSpPr>
                <p:cNvPr id="24840" name="Oval 264"/>
                <p:cNvSpPr>
                  <a:spLocks noChangeArrowheads="1"/>
                </p:cNvSpPr>
                <p:nvPr/>
              </p:nvSpPr>
              <p:spPr bwMode="auto">
                <a:xfrm>
                  <a:off x="3864" y="2825"/>
                  <a:ext cx="145" cy="51"/>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841" name="Rectangle 265"/>
                <p:cNvSpPr>
                  <a:spLocks noChangeArrowheads="1"/>
                </p:cNvSpPr>
                <p:nvPr/>
              </p:nvSpPr>
              <p:spPr bwMode="auto">
                <a:xfrm>
                  <a:off x="3859" y="2829"/>
                  <a:ext cx="154" cy="2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842" name="Oval 266"/>
                <p:cNvSpPr>
                  <a:spLocks noChangeArrowheads="1"/>
                </p:cNvSpPr>
                <p:nvPr/>
              </p:nvSpPr>
              <p:spPr bwMode="auto">
                <a:xfrm>
                  <a:off x="3864" y="2801"/>
                  <a:ext cx="145" cy="52"/>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843" name="Freeform 267"/>
                <p:cNvSpPr>
                  <a:spLocks/>
                </p:cNvSpPr>
                <p:nvPr/>
              </p:nvSpPr>
              <p:spPr bwMode="auto">
                <a:xfrm>
                  <a:off x="3863" y="2811"/>
                  <a:ext cx="66" cy="29"/>
                </a:xfrm>
                <a:custGeom>
                  <a:avLst/>
                  <a:gdLst/>
                  <a:ahLst/>
                  <a:cxnLst>
                    <a:cxn ang="0">
                      <a:pos x="1" y="7"/>
                    </a:cxn>
                    <a:cxn ang="0">
                      <a:pos x="41" y="7"/>
                    </a:cxn>
                    <a:cxn ang="0">
                      <a:pos x="42" y="0"/>
                    </a:cxn>
                    <a:cxn ang="0">
                      <a:pos x="65" y="14"/>
                    </a:cxn>
                    <a:cxn ang="0">
                      <a:pos x="38" y="28"/>
                    </a:cxn>
                    <a:cxn ang="0">
                      <a:pos x="38" y="21"/>
                    </a:cxn>
                    <a:cxn ang="0">
                      <a:pos x="0" y="21"/>
                    </a:cxn>
                    <a:cxn ang="0">
                      <a:pos x="0" y="14"/>
                    </a:cxn>
                    <a:cxn ang="0">
                      <a:pos x="1" y="7"/>
                    </a:cxn>
                  </a:cxnLst>
                  <a:rect l="0" t="0" r="r" b="b"/>
                  <a:pathLst>
                    <a:path w="66" h="29">
                      <a:moveTo>
                        <a:pt x="1" y="7"/>
                      </a:moveTo>
                      <a:lnTo>
                        <a:pt x="41" y="7"/>
                      </a:lnTo>
                      <a:lnTo>
                        <a:pt x="42" y="0"/>
                      </a:lnTo>
                      <a:lnTo>
                        <a:pt x="65" y="14"/>
                      </a:lnTo>
                      <a:lnTo>
                        <a:pt x="38" y="28"/>
                      </a:lnTo>
                      <a:lnTo>
                        <a:pt x="38" y="21"/>
                      </a:lnTo>
                      <a:lnTo>
                        <a:pt x="0" y="21"/>
                      </a:lnTo>
                      <a:lnTo>
                        <a:pt x="0" y="14"/>
                      </a:lnTo>
                      <a:lnTo>
                        <a:pt x="1" y="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44" name="Freeform 268"/>
                <p:cNvSpPr>
                  <a:spLocks/>
                </p:cNvSpPr>
                <p:nvPr/>
              </p:nvSpPr>
              <p:spPr bwMode="auto">
                <a:xfrm>
                  <a:off x="3945" y="2811"/>
                  <a:ext cx="66" cy="30"/>
                </a:xfrm>
                <a:custGeom>
                  <a:avLst/>
                  <a:gdLst/>
                  <a:ahLst/>
                  <a:cxnLst>
                    <a:cxn ang="0">
                      <a:pos x="62" y="7"/>
                    </a:cxn>
                    <a:cxn ang="0">
                      <a:pos x="23" y="7"/>
                    </a:cxn>
                    <a:cxn ang="0">
                      <a:pos x="22" y="0"/>
                    </a:cxn>
                    <a:cxn ang="0">
                      <a:pos x="0" y="14"/>
                    </a:cxn>
                    <a:cxn ang="0">
                      <a:pos x="27" y="29"/>
                    </a:cxn>
                    <a:cxn ang="0">
                      <a:pos x="25" y="21"/>
                    </a:cxn>
                    <a:cxn ang="0">
                      <a:pos x="65" y="21"/>
                    </a:cxn>
                    <a:cxn ang="0">
                      <a:pos x="62" y="6"/>
                    </a:cxn>
                    <a:cxn ang="0">
                      <a:pos x="62" y="7"/>
                    </a:cxn>
                  </a:cxnLst>
                  <a:rect l="0" t="0" r="r" b="b"/>
                  <a:pathLst>
                    <a:path w="66" h="30">
                      <a:moveTo>
                        <a:pt x="62" y="7"/>
                      </a:moveTo>
                      <a:lnTo>
                        <a:pt x="23" y="7"/>
                      </a:lnTo>
                      <a:lnTo>
                        <a:pt x="22" y="0"/>
                      </a:lnTo>
                      <a:lnTo>
                        <a:pt x="0" y="14"/>
                      </a:lnTo>
                      <a:lnTo>
                        <a:pt x="27" y="29"/>
                      </a:lnTo>
                      <a:lnTo>
                        <a:pt x="25" y="21"/>
                      </a:lnTo>
                      <a:lnTo>
                        <a:pt x="65" y="21"/>
                      </a:lnTo>
                      <a:lnTo>
                        <a:pt x="62" y="6"/>
                      </a:lnTo>
                      <a:lnTo>
                        <a:pt x="62" y="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845" name="Freeform 269"/>
                <p:cNvSpPr>
                  <a:spLocks/>
                </p:cNvSpPr>
                <p:nvPr/>
              </p:nvSpPr>
              <p:spPr bwMode="auto">
                <a:xfrm>
                  <a:off x="3915" y="2830"/>
                  <a:ext cx="46" cy="25"/>
                </a:xfrm>
                <a:custGeom>
                  <a:avLst/>
                  <a:gdLst/>
                  <a:ahLst/>
                  <a:cxnLst>
                    <a:cxn ang="0">
                      <a:pos x="15" y="0"/>
                    </a:cxn>
                    <a:cxn ang="0">
                      <a:pos x="15" y="12"/>
                    </a:cxn>
                    <a:cxn ang="0">
                      <a:pos x="0" y="12"/>
                    </a:cxn>
                    <a:cxn ang="0">
                      <a:pos x="21" y="24"/>
                    </a:cxn>
                    <a:cxn ang="0">
                      <a:pos x="45" y="12"/>
                    </a:cxn>
                    <a:cxn ang="0">
                      <a:pos x="29" y="12"/>
                    </a:cxn>
                    <a:cxn ang="0">
                      <a:pos x="29" y="0"/>
                    </a:cxn>
                    <a:cxn ang="0">
                      <a:pos x="23" y="0"/>
                    </a:cxn>
                    <a:cxn ang="0">
                      <a:pos x="15" y="0"/>
                    </a:cxn>
                  </a:cxnLst>
                  <a:rect l="0" t="0" r="r" b="b"/>
                  <a:pathLst>
                    <a:path w="46" h="25">
                      <a:moveTo>
                        <a:pt x="15" y="0"/>
                      </a:moveTo>
                      <a:lnTo>
                        <a:pt x="15" y="12"/>
                      </a:lnTo>
                      <a:lnTo>
                        <a:pt x="0" y="12"/>
                      </a:lnTo>
                      <a:lnTo>
                        <a:pt x="21" y="24"/>
                      </a:lnTo>
                      <a:lnTo>
                        <a:pt x="45" y="12"/>
                      </a:lnTo>
                      <a:lnTo>
                        <a:pt x="29" y="12"/>
                      </a:lnTo>
                      <a:lnTo>
                        <a:pt x="29" y="0"/>
                      </a:lnTo>
                      <a:lnTo>
                        <a:pt x="23" y="0"/>
                      </a:lnTo>
                      <a:lnTo>
                        <a:pt x="15"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46" name="Freeform 270"/>
                <p:cNvSpPr>
                  <a:spLocks/>
                </p:cNvSpPr>
                <p:nvPr/>
              </p:nvSpPr>
              <p:spPr bwMode="auto">
                <a:xfrm>
                  <a:off x="3915" y="2798"/>
                  <a:ext cx="46" cy="26"/>
                </a:xfrm>
                <a:custGeom>
                  <a:avLst/>
                  <a:gdLst/>
                  <a:ahLst/>
                  <a:cxnLst>
                    <a:cxn ang="0">
                      <a:pos x="29" y="25"/>
                    </a:cxn>
                    <a:cxn ang="0">
                      <a:pos x="29" y="11"/>
                    </a:cxn>
                    <a:cxn ang="0">
                      <a:pos x="45" y="11"/>
                    </a:cxn>
                    <a:cxn ang="0">
                      <a:pos x="21" y="0"/>
                    </a:cxn>
                    <a:cxn ang="0">
                      <a:pos x="0" y="11"/>
                    </a:cxn>
                    <a:cxn ang="0">
                      <a:pos x="13" y="11"/>
                    </a:cxn>
                    <a:cxn ang="0">
                      <a:pos x="13" y="25"/>
                    </a:cxn>
                    <a:cxn ang="0">
                      <a:pos x="21" y="25"/>
                    </a:cxn>
                    <a:cxn ang="0">
                      <a:pos x="29" y="25"/>
                    </a:cxn>
                  </a:cxnLst>
                  <a:rect l="0" t="0" r="r" b="b"/>
                  <a:pathLst>
                    <a:path w="46" h="26">
                      <a:moveTo>
                        <a:pt x="29" y="25"/>
                      </a:moveTo>
                      <a:lnTo>
                        <a:pt x="29" y="11"/>
                      </a:lnTo>
                      <a:lnTo>
                        <a:pt x="45" y="11"/>
                      </a:lnTo>
                      <a:lnTo>
                        <a:pt x="21" y="0"/>
                      </a:lnTo>
                      <a:lnTo>
                        <a:pt x="0" y="11"/>
                      </a:lnTo>
                      <a:lnTo>
                        <a:pt x="13" y="11"/>
                      </a:lnTo>
                      <a:lnTo>
                        <a:pt x="13" y="25"/>
                      </a:lnTo>
                      <a:lnTo>
                        <a:pt x="21" y="25"/>
                      </a:lnTo>
                      <a:lnTo>
                        <a:pt x="29" y="2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grpSp>
          <p:nvGrpSpPr>
            <p:cNvPr id="24602" name="Group 271"/>
            <p:cNvGrpSpPr>
              <a:grpSpLocks/>
            </p:cNvGrpSpPr>
            <p:nvPr/>
          </p:nvGrpSpPr>
          <p:grpSpPr bwMode="auto">
            <a:xfrm>
              <a:off x="148" y="2291"/>
              <a:ext cx="1425" cy="585"/>
              <a:chOff x="159" y="2435"/>
              <a:chExt cx="1425" cy="585"/>
            </a:xfrm>
          </p:grpSpPr>
          <p:grpSp>
            <p:nvGrpSpPr>
              <p:cNvPr id="24610" name="Group 272"/>
              <p:cNvGrpSpPr>
                <a:grpSpLocks/>
              </p:cNvGrpSpPr>
              <p:nvPr/>
            </p:nvGrpSpPr>
            <p:grpSpPr bwMode="auto">
              <a:xfrm>
                <a:off x="321" y="2485"/>
                <a:ext cx="944" cy="252"/>
                <a:chOff x="321" y="2485"/>
                <a:chExt cx="944" cy="252"/>
              </a:xfrm>
            </p:grpSpPr>
            <p:grpSp>
              <p:nvGrpSpPr>
                <p:cNvPr id="24618" name="Group 273"/>
                <p:cNvGrpSpPr>
                  <a:grpSpLocks/>
                </p:cNvGrpSpPr>
                <p:nvPr/>
              </p:nvGrpSpPr>
              <p:grpSpPr bwMode="auto">
                <a:xfrm>
                  <a:off x="347" y="2497"/>
                  <a:ext cx="918" cy="240"/>
                  <a:chOff x="347" y="2497"/>
                  <a:chExt cx="918" cy="240"/>
                </a:xfrm>
              </p:grpSpPr>
              <p:sp>
                <p:nvSpPr>
                  <p:cNvPr id="24850" name="Oval 274"/>
                  <p:cNvSpPr>
                    <a:spLocks noChangeArrowheads="1"/>
                  </p:cNvSpPr>
                  <p:nvPr/>
                </p:nvSpPr>
                <p:spPr bwMode="auto">
                  <a:xfrm>
                    <a:off x="347" y="2574"/>
                    <a:ext cx="336" cy="1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851" name="Oval 275"/>
                  <p:cNvSpPr>
                    <a:spLocks noChangeArrowheads="1"/>
                  </p:cNvSpPr>
                  <p:nvPr/>
                </p:nvSpPr>
                <p:spPr bwMode="auto">
                  <a:xfrm>
                    <a:off x="500" y="2538"/>
                    <a:ext cx="336" cy="1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852" name="Oval 276"/>
                  <p:cNvSpPr>
                    <a:spLocks noChangeArrowheads="1"/>
                  </p:cNvSpPr>
                  <p:nvPr/>
                </p:nvSpPr>
                <p:spPr bwMode="auto">
                  <a:xfrm>
                    <a:off x="825" y="2616"/>
                    <a:ext cx="337" cy="10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853" name="Oval 277"/>
                  <p:cNvSpPr>
                    <a:spLocks noChangeArrowheads="1"/>
                  </p:cNvSpPr>
                  <p:nvPr/>
                </p:nvSpPr>
                <p:spPr bwMode="auto">
                  <a:xfrm>
                    <a:off x="753" y="2557"/>
                    <a:ext cx="340" cy="112"/>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854" name="Oval 278"/>
                  <p:cNvSpPr>
                    <a:spLocks noChangeArrowheads="1"/>
                  </p:cNvSpPr>
                  <p:nvPr/>
                </p:nvSpPr>
                <p:spPr bwMode="auto">
                  <a:xfrm>
                    <a:off x="558" y="2626"/>
                    <a:ext cx="337" cy="1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855" name="Oval 279"/>
                  <p:cNvSpPr>
                    <a:spLocks noChangeArrowheads="1"/>
                  </p:cNvSpPr>
                  <p:nvPr/>
                </p:nvSpPr>
                <p:spPr bwMode="auto">
                  <a:xfrm>
                    <a:off x="664" y="2497"/>
                    <a:ext cx="340" cy="112"/>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856" name="Oval 280"/>
                  <p:cNvSpPr>
                    <a:spLocks noChangeArrowheads="1"/>
                  </p:cNvSpPr>
                  <p:nvPr/>
                </p:nvSpPr>
                <p:spPr bwMode="auto">
                  <a:xfrm>
                    <a:off x="859" y="2556"/>
                    <a:ext cx="337" cy="1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4857" name="Oval 281"/>
                  <p:cNvSpPr>
                    <a:spLocks noChangeArrowheads="1"/>
                  </p:cNvSpPr>
                  <p:nvPr/>
                </p:nvSpPr>
                <p:spPr bwMode="auto">
                  <a:xfrm>
                    <a:off x="929" y="2602"/>
                    <a:ext cx="336" cy="1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24623" name="Group 282"/>
                <p:cNvGrpSpPr>
                  <a:grpSpLocks/>
                </p:cNvGrpSpPr>
                <p:nvPr/>
              </p:nvGrpSpPr>
              <p:grpSpPr bwMode="auto">
                <a:xfrm>
                  <a:off x="321" y="2485"/>
                  <a:ext cx="919" cy="240"/>
                  <a:chOff x="321" y="2485"/>
                  <a:chExt cx="919" cy="240"/>
                </a:xfrm>
              </p:grpSpPr>
              <p:sp>
                <p:nvSpPr>
                  <p:cNvPr id="24859" name="Oval 283"/>
                  <p:cNvSpPr>
                    <a:spLocks noChangeArrowheads="1"/>
                  </p:cNvSpPr>
                  <p:nvPr/>
                </p:nvSpPr>
                <p:spPr bwMode="auto">
                  <a:xfrm>
                    <a:off x="321" y="2560"/>
                    <a:ext cx="337" cy="112"/>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860" name="Oval 284"/>
                  <p:cNvSpPr>
                    <a:spLocks noChangeArrowheads="1"/>
                  </p:cNvSpPr>
                  <p:nvPr/>
                </p:nvSpPr>
                <p:spPr bwMode="auto">
                  <a:xfrm>
                    <a:off x="475" y="2526"/>
                    <a:ext cx="336" cy="1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861" name="Oval 285"/>
                  <p:cNvSpPr>
                    <a:spLocks noChangeArrowheads="1"/>
                  </p:cNvSpPr>
                  <p:nvPr/>
                </p:nvSpPr>
                <p:spPr bwMode="auto">
                  <a:xfrm>
                    <a:off x="800" y="2603"/>
                    <a:ext cx="337" cy="1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862" name="Oval 286"/>
                  <p:cNvSpPr>
                    <a:spLocks noChangeArrowheads="1"/>
                  </p:cNvSpPr>
                  <p:nvPr/>
                </p:nvSpPr>
                <p:spPr bwMode="auto">
                  <a:xfrm>
                    <a:off x="728" y="2545"/>
                    <a:ext cx="340" cy="1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863" name="Oval 287"/>
                  <p:cNvSpPr>
                    <a:spLocks noChangeArrowheads="1"/>
                  </p:cNvSpPr>
                  <p:nvPr/>
                </p:nvSpPr>
                <p:spPr bwMode="auto">
                  <a:xfrm>
                    <a:off x="533" y="2613"/>
                    <a:ext cx="337" cy="112"/>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864" name="Oval 288"/>
                  <p:cNvSpPr>
                    <a:spLocks noChangeArrowheads="1"/>
                  </p:cNvSpPr>
                  <p:nvPr/>
                </p:nvSpPr>
                <p:spPr bwMode="auto">
                  <a:xfrm>
                    <a:off x="639" y="2485"/>
                    <a:ext cx="340" cy="1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865" name="Oval 289"/>
                  <p:cNvSpPr>
                    <a:spLocks noChangeArrowheads="1"/>
                  </p:cNvSpPr>
                  <p:nvPr/>
                </p:nvSpPr>
                <p:spPr bwMode="auto">
                  <a:xfrm>
                    <a:off x="834" y="2543"/>
                    <a:ext cx="336" cy="1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4866" name="Oval 290"/>
                  <p:cNvSpPr>
                    <a:spLocks noChangeArrowheads="1"/>
                  </p:cNvSpPr>
                  <p:nvPr/>
                </p:nvSpPr>
                <p:spPr bwMode="auto">
                  <a:xfrm>
                    <a:off x="904" y="2589"/>
                    <a:ext cx="336" cy="1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24631" name="Group 291"/>
              <p:cNvGrpSpPr>
                <a:grpSpLocks/>
              </p:cNvGrpSpPr>
              <p:nvPr/>
            </p:nvGrpSpPr>
            <p:grpSpPr bwMode="auto">
              <a:xfrm>
                <a:off x="692" y="2435"/>
                <a:ext cx="232" cy="95"/>
                <a:chOff x="692" y="2435"/>
                <a:chExt cx="232" cy="95"/>
              </a:xfrm>
            </p:grpSpPr>
            <p:sp>
              <p:nvSpPr>
                <p:cNvPr id="24868" name="Oval 292"/>
                <p:cNvSpPr>
                  <a:spLocks noChangeArrowheads="1"/>
                </p:cNvSpPr>
                <p:nvPr/>
              </p:nvSpPr>
              <p:spPr bwMode="auto">
                <a:xfrm>
                  <a:off x="698" y="2466"/>
                  <a:ext cx="222" cy="64"/>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869" name="Rectangle 293"/>
                <p:cNvSpPr>
                  <a:spLocks noChangeArrowheads="1"/>
                </p:cNvSpPr>
                <p:nvPr/>
              </p:nvSpPr>
              <p:spPr bwMode="auto">
                <a:xfrm>
                  <a:off x="692" y="2472"/>
                  <a:ext cx="232" cy="27"/>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870" name="Oval 294"/>
                <p:cNvSpPr>
                  <a:spLocks noChangeArrowheads="1"/>
                </p:cNvSpPr>
                <p:nvPr/>
              </p:nvSpPr>
              <p:spPr bwMode="auto">
                <a:xfrm>
                  <a:off x="698" y="2437"/>
                  <a:ext cx="222" cy="6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4871" name="Freeform 295"/>
                <p:cNvSpPr>
                  <a:spLocks/>
                </p:cNvSpPr>
                <p:nvPr/>
              </p:nvSpPr>
              <p:spPr bwMode="auto">
                <a:xfrm>
                  <a:off x="697" y="2450"/>
                  <a:ext cx="98" cy="35"/>
                </a:xfrm>
                <a:custGeom>
                  <a:avLst/>
                  <a:gdLst/>
                  <a:ahLst/>
                  <a:cxnLst>
                    <a:cxn ang="0">
                      <a:pos x="2" y="9"/>
                    </a:cxn>
                    <a:cxn ang="0">
                      <a:pos x="61" y="9"/>
                    </a:cxn>
                    <a:cxn ang="0">
                      <a:pos x="64" y="0"/>
                    </a:cxn>
                    <a:cxn ang="0">
                      <a:pos x="97" y="17"/>
                    </a:cxn>
                    <a:cxn ang="0">
                      <a:pos x="56" y="34"/>
                    </a:cxn>
                    <a:cxn ang="0">
                      <a:pos x="56" y="26"/>
                    </a:cxn>
                    <a:cxn ang="0">
                      <a:pos x="0" y="26"/>
                    </a:cxn>
                    <a:cxn ang="0">
                      <a:pos x="0" y="17"/>
                    </a:cxn>
                    <a:cxn ang="0">
                      <a:pos x="2" y="9"/>
                    </a:cxn>
                  </a:cxnLst>
                  <a:rect l="0" t="0" r="r" b="b"/>
                  <a:pathLst>
                    <a:path w="98" h="35">
                      <a:moveTo>
                        <a:pt x="2" y="9"/>
                      </a:moveTo>
                      <a:lnTo>
                        <a:pt x="61" y="9"/>
                      </a:lnTo>
                      <a:lnTo>
                        <a:pt x="64" y="0"/>
                      </a:lnTo>
                      <a:lnTo>
                        <a:pt x="97" y="17"/>
                      </a:lnTo>
                      <a:lnTo>
                        <a:pt x="56" y="34"/>
                      </a:lnTo>
                      <a:lnTo>
                        <a:pt x="56" y="26"/>
                      </a:lnTo>
                      <a:lnTo>
                        <a:pt x="0" y="26"/>
                      </a:lnTo>
                      <a:lnTo>
                        <a:pt x="0" y="17"/>
                      </a:lnTo>
                      <a:lnTo>
                        <a:pt x="2" y="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72" name="Freeform 296"/>
                <p:cNvSpPr>
                  <a:spLocks/>
                </p:cNvSpPr>
                <p:nvPr/>
              </p:nvSpPr>
              <p:spPr bwMode="auto">
                <a:xfrm>
                  <a:off x="821" y="2451"/>
                  <a:ext cx="98" cy="35"/>
                </a:xfrm>
                <a:custGeom>
                  <a:avLst/>
                  <a:gdLst/>
                  <a:ahLst/>
                  <a:cxnLst>
                    <a:cxn ang="0">
                      <a:pos x="92" y="9"/>
                    </a:cxn>
                    <a:cxn ang="0">
                      <a:pos x="35" y="9"/>
                    </a:cxn>
                    <a:cxn ang="0">
                      <a:pos x="33" y="0"/>
                    </a:cxn>
                    <a:cxn ang="0">
                      <a:pos x="0" y="17"/>
                    </a:cxn>
                    <a:cxn ang="0">
                      <a:pos x="40" y="34"/>
                    </a:cxn>
                    <a:cxn ang="0">
                      <a:pos x="37" y="24"/>
                    </a:cxn>
                    <a:cxn ang="0">
                      <a:pos x="97" y="24"/>
                    </a:cxn>
                    <a:cxn ang="0">
                      <a:pos x="92" y="7"/>
                    </a:cxn>
                    <a:cxn ang="0">
                      <a:pos x="92" y="9"/>
                    </a:cxn>
                  </a:cxnLst>
                  <a:rect l="0" t="0" r="r" b="b"/>
                  <a:pathLst>
                    <a:path w="98" h="35">
                      <a:moveTo>
                        <a:pt x="92" y="9"/>
                      </a:moveTo>
                      <a:lnTo>
                        <a:pt x="35" y="9"/>
                      </a:lnTo>
                      <a:lnTo>
                        <a:pt x="33" y="0"/>
                      </a:lnTo>
                      <a:lnTo>
                        <a:pt x="0" y="17"/>
                      </a:lnTo>
                      <a:lnTo>
                        <a:pt x="40" y="34"/>
                      </a:lnTo>
                      <a:lnTo>
                        <a:pt x="37" y="24"/>
                      </a:lnTo>
                      <a:lnTo>
                        <a:pt x="97" y="24"/>
                      </a:lnTo>
                      <a:lnTo>
                        <a:pt x="92" y="7"/>
                      </a:lnTo>
                      <a:lnTo>
                        <a:pt x="92" y="9"/>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873" name="Freeform 297"/>
                <p:cNvSpPr>
                  <a:spLocks/>
                </p:cNvSpPr>
                <p:nvPr/>
              </p:nvSpPr>
              <p:spPr bwMode="auto">
                <a:xfrm>
                  <a:off x="776" y="2474"/>
                  <a:ext cx="70" cy="29"/>
                </a:xfrm>
                <a:custGeom>
                  <a:avLst/>
                  <a:gdLst/>
                  <a:ahLst/>
                  <a:cxnLst>
                    <a:cxn ang="0">
                      <a:pos x="23" y="0"/>
                    </a:cxn>
                    <a:cxn ang="0">
                      <a:pos x="23" y="14"/>
                    </a:cxn>
                    <a:cxn ang="0">
                      <a:pos x="0" y="14"/>
                    </a:cxn>
                    <a:cxn ang="0">
                      <a:pos x="33" y="28"/>
                    </a:cxn>
                    <a:cxn ang="0">
                      <a:pos x="69" y="14"/>
                    </a:cxn>
                    <a:cxn ang="0">
                      <a:pos x="45" y="14"/>
                    </a:cxn>
                    <a:cxn ang="0">
                      <a:pos x="45" y="0"/>
                    </a:cxn>
                    <a:cxn ang="0">
                      <a:pos x="35" y="0"/>
                    </a:cxn>
                    <a:cxn ang="0">
                      <a:pos x="23" y="0"/>
                    </a:cxn>
                  </a:cxnLst>
                  <a:rect l="0" t="0" r="r" b="b"/>
                  <a:pathLst>
                    <a:path w="70" h="29">
                      <a:moveTo>
                        <a:pt x="23" y="0"/>
                      </a:moveTo>
                      <a:lnTo>
                        <a:pt x="23" y="14"/>
                      </a:lnTo>
                      <a:lnTo>
                        <a:pt x="0" y="14"/>
                      </a:lnTo>
                      <a:lnTo>
                        <a:pt x="33" y="28"/>
                      </a:lnTo>
                      <a:lnTo>
                        <a:pt x="69" y="14"/>
                      </a:lnTo>
                      <a:lnTo>
                        <a:pt x="45" y="14"/>
                      </a:lnTo>
                      <a:lnTo>
                        <a:pt x="45" y="0"/>
                      </a:lnTo>
                      <a:lnTo>
                        <a:pt x="35" y="0"/>
                      </a:lnTo>
                      <a:lnTo>
                        <a:pt x="2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74" name="Freeform 298"/>
                <p:cNvSpPr>
                  <a:spLocks/>
                </p:cNvSpPr>
                <p:nvPr/>
              </p:nvSpPr>
              <p:spPr bwMode="auto">
                <a:xfrm>
                  <a:off x="776" y="2435"/>
                  <a:ext cx="70" cy="32"/>
                </a:xfrm>
                <a:custGeom>
                  <a:avLst/>
                  <a:gdLst/>
                  <a:ahLst/>
                  <a:cxnLst>
                    <a:cxn ang="0">
                      <a:pos x="45" y="31"/>
                    </a:cxn>
                    <a:cxn ang="0">
                      <a:pos x="45" y="14"/>
                    </a:cxn>
                    <a:cxn ang="0">
                      <a:pos x="69" y="14"/>
                    </a:cxn>
                    <a:cxn ang="0">
                      <a:pos x="33" y="0"/>
                    </a:cxn>
                    <a:cxn ang="0">
                      <a:pos x="0" y="14"/>
                    </a:cxn>
                    <a:cxn ang="0">
                      <a:pos x="21" y="14"/>
                    </a:cxn>
                    <a:cxn ang="0">
                      <a:pos x="21" y="31"/>
                    </a:cxn>
                    <a:cxn ang="0">
                      <a:pos x="33" y="31"/>
                    </a:cxn>
                    <a:cxn ang="0">
                      <a:pos x="45" y="31"/>
                    </a:cxn>
                  </a:cxnLst>
                  <a:rect l="0" t="0" r="r" b="b"/>
                  <a:pathLst>
                    <a:path w="70" h="32">
                      <a:moveTo>
                        <a:pt x="45" y="31"/>
                      </a:moveTo>
                      <a:lnTo>
                        <a:pt x="45" y="14"/>
                      </a:lnTo>
                      <a:lnTo>
                        <a:pt x="69" y="14"/>
                      </a:lnTo>
                      <a:lnTo>
                        <a:pt x="33" y="0"/>
                      </a:lnTo>
                      <a:lnTo>
                        <a:pt x="0" y="14"/>
                      </a:lnTo>
                      <a:lnTo>
                        <a:pt x="21" y="14"/>
                      </a:lnTo>
                      <a:lnTo>
                        <a:pt x="21" y="31"/>
                      </a:lnTo>
                      <a:lnTo>
                        <a:pt x="33" y="31"/>
                      </a:lnTo>
                      <a:lnTo>
                        <a:pt x="45" y="3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sp>
            <p:nvSpPr>
              <p:cNvPr id="24875" name="Line 299"/>
              <p:cNvSpPr>
                <a:spLocks noChangeShapeType="1"/>
              </p:cNvSpPr>
              <p:nvPr/>
            </p:nvSpPr>
            <p:spPr bwMode="auto">
              <a:xfrm flipH="1" flipV="1">
                <a:off x="1222" y="2712"/>
                <a:ext cx="248" cy="178"/>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876" name="Line 300"/>
              <p:cNvSpPr>
                <a:spLocks noChangeShapeType="1"/>
              </p:cNvSpPr>
              <p:nvPr/>
            </p:nvSpPr>
            <p:spPr bwMode="auto">
              <a:xfrm flipH="1" flipV="1">
                <a:off x="880" y="2763"/>
                <a:ext cx="217" cy="203"/>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877" name="Line 301"/>
              <p:cNvSpPr>
                <a:spLocks noChangeShapeType="1"/>
              </p:cNvSpPr>
              <p:nvPr/>
            </p:nvSpPr>
            <p:spPr bwMode="auto">
              <a:xfrm flipH="1" flipV="1">
                <a:off x="446" y="2737"/>
                <a:ext cx="186" cy="229"/>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4878" name="Line 302"/>
              <p:cNvSpPr>
                <a:spLocks noChangeShapeType="1"/>
              </p:cNvSpPr>
              <p:nvPr/>
            </p:nvSpPr>
            <p:spPr bwMode="auto">
              <a:xfrm flipV="1">
                <a:off x="198" y="2737"/>
                <a:ext cx="217" cy="229"/>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24639" name="Group 303"/>
              <p:cNvGrpSpPr>
                <a:grpSpLocks/>
              </p:cNvGrpSpPr>
              <p:nvPr/>
            </p:nvGrpSpPr>
            <p:grpSpPr bwMode="auto">
              <a:xfrm>
                <a:off x="1430" y="2866"/>
                <a:ext cx="154" cy="78"/>
                <a:chOff x="1430" y="2866"/>
                <a:chExt cx="154" cy="78"/>
              </a:xfrm>
            </p:grpSpPr>
            <p:sp>
              <p:nvSpPr>
                <p:cNvPr id="24880" name="Oval 304"/>
                <p:cNvSpPr>
                  <a:spLocks noChangeArrowheads="1"/>
                </p:cNvSpPr>
                <p:nvPr/>
              </p:nvSpPr>
              <p:spPr bwMode="auto">
                <a:xfrm>
                  <a:off x="1434" y="2893"/>
                  <a:ext cx="145" cy="51"/>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881" name="Rectangle 305"/>
                <p:cNvSpPr>
                  <a:spLocks noChangeArrowheads="1"/>
                </p:cNvSpPr>
                <p:nvPr/>
              </p:nvSpPr>
              <p:spPr bwMode="auto">
                <a:xfrm>
                  <a:off x="1430" y="2897"/>
                  <a:ext cx="154" cy="2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882" name="Oval 306"/>
                <p:cNvSpPr>
                  <a:spLocks noChangeArrowheads="1"/>
                </p:cNvSpPr>
                <p:nvPr/>
              </p:nvSpPr>
              <p:spPr bwMode="auto">
                <a:xfrm>
                  <a:off x="1434" y="2869"/>
                  <a:ext cx="145" cy="52"/>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883" name="Freeform 307"/>
                <p:cNvSpPr>
                  <a:spLocks/>
                </p:cNvSpPr>
                <p:nvPr/>
              </p:nvSpPr>
              <p:spPr bwMode="auto">
                <a:xfrm>
                  <a:off x="1516" y="2879"/>
                  <a:ext cx="65" cy="29"/>
                </a:xfrm>
                <a:custGeom>
                  <a:avLst/>
                  <a:gdLst/>
                  <a:ahLst/>
                  <a:cxnLst>
                    <a:cxn ang="0">
                      <a:pos x="62" y="7"/>
                    </a:cxn>
                    <a:cxn ang="0">
                      <a:pos x="23" y="7"/>
                    </a:cxn>
                    <a:cxn ang="0">
                      <a:pos x="21" y="0"/>
                    </a:cxn>
                    <a:cxn ang="0">
                      <a:pos x="0" y="13"/>
                    </a:cxn>
                    <a:cxn ang="0">
                      <a:pos x="26" y="28"/>
                    </a:cxn>
                    <a:cxn ang="0">
                      <a:pos x="26" y="21"/>
                    </a:cxn>
                    <a:cxn ang="0">
                      <a:pos x="64" y="21"/>
                    </a:cxn>
                    <a:cxn ang="0">
                      <a:pos x="64" y="13"/>
                    </a:cxn>
                    <a:cxn ang="0">
                      <a:pos x="62" y="7"/>
                    </a:cxn>
                  </a:cxnLst>
                  <a:rect l="0" t="0" r="r" b="b"/>
                  <a:pathLst>
                    <a:path w="65" h="29">
                      <a:moveTo>
                        <a:pt x="62" y="7"/>
                      </a:moveTo>
                      <a:lnTo>
                        <a:pt x="23" y="7"/>
                      </a:lnTo>
                      <a:lnTo>
                        <a:pt x="21" y="0"/>
                      </a:lnTo>
                      <a:lnTo>
                        <a:pt x="0" y="13"/>
                      </a:lnTo>
                      <a:lnTo>
                        <a:pt x="26" y="28"/>
                      </a:lnTo>
                      <a:lnTo>
                        <a:pt x="26" y="21"/>
                      </a:lnTo>
                      <a:lnTo>
                        <a:pt x="64" y="21"/>
                      </a:lnTo>
                      <a:lnTo>
                        <a:pt x="64" y="13"/>
                      </a:lnTo>
                      <a:lnTo>
                        <a:pt x="62" y="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84" name="Freeform 308"/>
                <p:cNvSpPr>
                  <a:spLocks/>
                </p:cNvSpPr>
                <p:nvPr/>
              </p:nvSpPr>
              <p:spPr bwMode="auto">
                <a:xfrm>
                  <a:off x="1433" y="2879"/>
                  <a:ext cx="66" cy="30"/>
                </a:xfrm>
                <a:custGeom>
                  <a:avLst/>
                  <a:gdLst/>
                  <a:ahLst/>
                  <a:cxnLst>
                    <a:cxn ang="0">
                      <a:pos x="2" y="8"/>
                    </a:cxn>
                    <a:cxn ang="0">
                      <a:pos x="40" y="8"/>
                    </a:cxn>
                    <a:cxn ang="0">
                      <a:pos x="42" y="0"/>
                    </a:cxn>
                    <a:cxn ang="0">
                      <a:pos x="65" y="14"/>
                    </a:cxn>
                    <a:cxn ang="0">
                      <a:pos x="37" y="29"/>
                    </a:cxn>
                    <a:cxn ang="0">
                      <a:pos x="39" y="20"/>
                    </a:cxn>
                    <a:cxn ang="0">
                      <a:pos x="0" y="20"/>
                    </a:cxn>
                    <a:cxn ang="0">
                      <a:pos x="2" y="6"/>
                    </a:cxn>
                    <a:cxn ang="0">
                      <a:pos x="2" y="8"/>
                    </a:cxn>
                  </a:cxnLst>
                  <a:rect l="0" t="0" r="r" b="b"/>
                  <a:pathLst>
                    <a:path w="66" h="30">
                      <a:moveTo>
                        <a:pt x="2" y="8"/>
                      </a:moveTo>
                      <a:lnTo>
                        <a:pt x="40" y="8"/>
                      </a:lnTo>
                      <a:lnTo>
                        <a:pt x="42" y="0"/>
                      </a:lnTo>
                      <a:lnTo>
                        <a:pt x="65" y="14"/>
                      </a:lnTo>
                      <a:lnTo>
                        <a:pt x="37" y="29"/>
                      </a:lnTo>
                      <a:lnTo>
                        <a:pt x="39" y="20"/>
                      </a:lnTo>
                      <a:lnTo>
                        <a:pt x="0" y="20"/>
                      </a:lnTo>
                      <a:lnTo>
                        <a:pt x="2" y="6"/>
                      </a:lnTo>
                      <a:lnTo>
                        <a:pt x="2" y="8"/>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885" name="Freeform 309"/>
                <p:cNvSpPr>
                  <a:spLocks/>
                </p:cNvSpPr>
                <p:nvPr/>
              </p:nvSpPr>
              <p:spPr bwMode="auto">
                <a:xfrm>
                  <a:off x="1483" y="2898"/>
                  <a:ext cx="46" cy="24"/>
                </a:xfrm>
                <a:custGeom>
                  <a:avLst/>
                  <a:gdLst/>
                  <a:ahLst/>
                  <a:cxnLst>
                    <a:cxn ang="0">
                      <a:pos x="29" y="0"/>
                    </a:cxn>
                    <a:cxn ang="0">
                      <a:pos x="29" y="11"/>
                    </a:cxn>
                    <a:cxn ang="0">
                      <a:pos x="45" y="11"/>
                    </a:cxn>
                    <a:cxn ang="0">
                      <a:pos x="23" y="23"/>
                    </a:cxn>
                    <a:cxn ang="0">
                      <a:pos x="0" y="11"/>
                    </a:cxn>
                    <a:cxn ang="0">
                      <a:pos x="15" y="11"/>
                    </a:cxn>
                    <a:cxn ang="0">
                      <a:pos x="15" y="0"/>
                    </a:cxn>
                    <a:cxn ang="0">
                      <a:pos x="21" y="0"/>
                    </a:cxn>
                    <a:cxn ang="0">
                      <a:pos x="29" y="0"/>
                    </a:cxn>
                  </a:cxnLst>
                  <a:rect l="0" t="0" r="r" b="b"/>
                  <a:pathLst>
                    <a:path w="46" h="24">
                      <a:moveTo>
                        <a:pt x="29" y="0"/>
                      </a:moveTo>
                      <a:lnTo>
                        <a:pt x="29" y="11"/>
                      </a:lnTo>
                      <a:lnTo>
                        <a:pt x="45" y="11"/>
                      </a:lnTo>
                      <a:lnTo>
                        <a:pt x="23" y="23"/>
                      </a:lnTo>
                      <a:lnTo>
                        <a:pt x="0" y="11"/>
                      </a:lnTo>
                      <a:lnTo>
                        <a:pt x="15" y="11"/>
                      </a:lnTo>
                      <a:lnTo>
                        <a:pt x="15" y="0"/>
                      </a:lnTo>
                      <a:lnTo>
                        <a:pt x="21" y="0"/>
                      </a:lnTo>
                      <a:lnTo>
                        <a:pt x="29"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86" name="Freeform 310"/>
                <p:cNvSpPr>
                  <a:spLocks/>
                </p:cNvSpPr>
                <p:nvPr/>
              </p:nvSpPr>
              <p:spPr bwMode="auto">
                <a:xfrm>
                  <a:off x="1483" y="2866"/>
                  <a:ext cx="46" cy="26"/>
                </a:xfrm>
                <a:custGeom>
                  <a:avLst/>
                  <a:gdLst/>
                  <a:ahLst/>
                  <a:cxnLst>
                    <a:cxn ang="0">
                      <a:pos x="15" y="25"/>
                    </a:cxn>
                    <a:cxn ang="0">
                      <a:pos x="15" y="11"/>
                    </a:cxn>
                    <a:cxn ang="0">
                      <a:pos x="0" y="11"/>
                    </a:cxn>
                    <a:cxn ang="0">
                      <a:pos x="23" y="0"/>
                    </a:cxn>
                    <a:cxn ang="0">
                      <a:pos x="45" y="11"/>
                    </a:cxn>
                    <a:cxn ang="0">
                      <a:pos x="30" y="11"/>
                    </a:cxn>
                    <a:cxn ang="0">
                      <a:pos x="30" y="25"/>
                    </a:cxn>
                    <a:cxn ang="0">
                      <a:pos x="23" y="25"/>
                    </a:cxn>
                    <a:cxn ang="0">
                      <a:pos x="15" y="25"/>
                    </a:cxn>
                  </a:cxnLst>
                  <a:rect l="0" t="0" r="r" b="b"/>
                  <a:pathLst>
                    <a:path w="46" h="26">
                      <a:moveTo>
                        <a:pt x="15" y="25"/>
                      </a:moveTo>
                      <a:lnTo>
                        <a:pt x="15" y="11"/>
                      </a:lnTo>
                      <a:lnTo>
                        <a:pt x="0" y="11"/>
                      </a:lnTo>
                      <a:lnTo>
                        <a:pt x="23" y="0"/>
                      </a:lnTo>
                      <a:lnTo>
                        <a:pt x="45" y="11"/>
                      </a:lnTo>
                      <a:lnTo>
                        <a:pt x="30" y="11"/>
                      </a:lnTo>
                      <a:lnTo>
                        <a:pt x="30" y="25"/>
                      </a:lnTo>
                      <a:lnTo>
                        <a:pt x="23" y="25"/>
                      </a:lnTo>
                      <a:lnTo>
                        <a:pt x="15" y="2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647" name="Group 311"/>
              <p:cNvGrpSpPr>
                <a:grpSpLocks/>
              </p:cNvGrpSpPr>
              <p:nvPr/>
            </p:nvGrpSpPr>
            <p:grpSpPr bwMode="auto">
              <a:xfrm>
                <a:off x="1110" y="2621"/>
                <a:ext cx="220" cy="112"/>
                <a:chOff x="1110" y="2621"/>
                <a:chExt cx="220" cy="112"/>
              </a:xfrm>
            </p:grpSpPr>
            <p:sp>
              <p:nvSpPr>
                <p:cNvPr id="24888" name="Oval 312"/>
                <p:cNvSpPr>
                  <a:spLocks noChangeArrowheads="1"/>
                </p:cNvSpPr>
                <p:nvPr/>
              </p:nvSpPr>
              <p:spPr bwMode="auto">
                <a:xfrm>
                  <a:off x="1113" y="2657"/>
                  <a:ext cx="211" cy="76"/>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889" name="Rectangle 313"/>
                <p:cNvSpPr>
                  <a:spLocks noChangeArrowheads="1"/>
                </p:cNvSpPr>
                <p:nvPr/>
              </p:nvSpPr>
              <p:spPr bwMode="auto">
                <a:xfrm>
                  <a:off x="1110" y="2664"/>
                  <a:ext cx="220" cy="32"/>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890" name="Oval 314"/>
                <p:cNvSpPr>
                  <a:spLocks noChangeArrowheads="1"/>
                </p:cNvSpPr>
                <p:nvPr/>
              </p:nvSpPr>
              <p:spPr bwMode="auto">
                <a:xfrm>
                  <a:off x="1113" y="2623"/>
                  <a:ext cx="211" cy="77"/>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891" name="Freeform 315"/>
                <p:cNvSpPr>
                  <a:spLocks/>
                </p:cNvSpPr>
                <p:nvPr/>
              </p:nvSpPr>
              <p:spPr bwMode="auto">
                <a:xfrm>
                  <a:off x="1233" y="2639"/>
                  <a:ext cx="93" cy="41"/>
                </a:xfrm>
                <a:custGeom>
                  <a:avLst/>
                  <a:gdLst/>
                  <a:ahLst/>
                  <a:cxnLst>
                    <a:cxn ang="0">
                      <a:pos x="90" y="11"/>
                    </a:cxn>
                    <a:cxn ang="0">
                      <a:pos x="33" y="11"/>
                    </a:cxn>
                    <a:cxn ang="0">
                      <a:pos x="31" y="0"/>
                    </a:cxn>
                    <a:cxn ang="0">
                      <a:pos x="0" y="20"/>
                    </a:cxn>
                    <a:cxn ang="0">
                      <a:pos x="37" y="40"/>
                    </a:cxn>
                    <a:cxn ang="0">
                      <a:pos x="37" y="31"/>
                    </a:cxn>
                    <a:cxn ang="0">
                      <a:pos x="92" y="31"/>
                    </a:cxn>
                    <a:cxn ang="0">
                      <a:pos x="92" y="20"/>
                    </a:cxn>
                    <a:cxn ang="0">
                      <a:pos x="90" y="11"/>
                    </a:cxn>
                  </a:cxnLst>
                  <a:rect l="0" t="0" r="r" b="b"/>
                  <a:pathLst>
                    <a:path w="93" h="41">
                      <a:moveTo>
                        <a:pt x="90" y="11"/>
                      </a:moveTo>
                      <a:lnTo>
                        <a:pt x="33" y="11"/>
                      </a:lnTo>
                      <a:lnTo>
                        <a:pt x="31" y="0"/>
                      </a:lnTo>
                      <a:lnTo>
                        <a:pt x="0" y="20"/>
                      </a:lnTo>
                      <a:lnTo>
                        <a:pt x="37" y="40"/>
                      </a:lnTo>
                      <a:lnTo>
                        <a:pt x="37" y="31"/>
                      </a:lnTo>
                      <a:lnTo>
                        <a:pt x="92" y="31"/>
                      </a:lnTo>
                      <a:lnTo>
                        <a:pt x="92" y="20"/>
                      </a:lnTo>
                      <a:lnTo>
                        <a:pt x="90" y="1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92" name="Freeform 316"/>
                <p:cNvSpPr>
                  <a:spLocks/>
                </p:cNvSpPr>
                <p:nvPr/>
              </p:nvSpPr>
              <p:spPr bwMode="auto">
                <a:xfrm>
                  <a:off x="1115" y="2640"/>
                  <a:ext cx="93" cy="41"/>
                </a:xfrm>
                <a:custGeom>
                  <a:avLst/>
                  <a:gdLst/>
                  <a:ahLst/>
                  <a:cxnLst>
                    <a:cxn ang="0">
                      <a:pos x="4" y="10"/>
                    </a:cxn>
                    <a:cxn ang="0">
                      <a:pos x="58" y="10"/>
                    </a:cxn>
                    <a:cxn ang="0">
                      <a:pos x="60" y="0"/>
                    </a:cxn>
                    <a:cxn ang="0">
                      <a:pos x="92" y="19"/>
                    </a:cxn>
                    <a:cxn ang="0">
                      <a:pos x="54" y="40"/>
                    </a:cxn>
                    <a:cxn ang="0">
                      <a:pos x="55" y="29"/>
                    </a:cxn>
                    <a:cxn ang="0">
                      <a:pos x="0" y="29"/>
                    </a:cxn>
                    <a:cxn ang="0">
                      <a:pos x="4" y="8"/>
                    </a:cxn>
                    <a:cxn ang="0">
                      <a:pos x="4" y="10"/>
                    </a:cxn>
                  </a:cxnLst>
                  <a:rect l="0" t="0" r="r" b="b"/>
                  <a:pathLst>
                    <a:path w="93" h="41">
                      <a:moveTo>
                        <a:pt x="4" y="10"/>
                      </a:moveTo>
                      <a:lnTo>
                        <a:pt x="58" y="10"/>
                      </a:lnTo>
                      <a:lnTo>
                        <a:pt x="60" y="0"/>
                      </a:lnTo>
                      <a:lnTo>
                        <a:pt x="92" y="19"/>
                      </a:lnTo>
                      <a:lnTo>
                        <a:pt x="54" y="40"/>
                      </a:lnTo>
                      <a:lnTo>
                        <a:pt x="55" y="29"/>
                      </a:lnTo>
                      <a:lnTo>
                        <a:pt x="0" y="29"/>
                      </a:lnTo>
                      <a:lnTo>
                        <a:pt x="4" y="8"/>
                      </a:lnTo>
                      <a:lnTo>
                        <a:pt x="4" y="10"/>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893" name="Freeform 317"/>
                <p:cNvSpPr>
                  <a:spLocks/>
                </p:cNvSpPr>
                <p:nvPr/>
              </p:nvSpPr>
              <p:spPr bwMode="auto">
                <a:xfrm>
                  <a:off x="1185" y="2666"/>
                  <a:ext cx="66" cy="34"/>
                </a:xfrm>
                <a:custGeom>
                  <a:avLst/>
                  <a:gdLst/>
                  <a:ahLst/>
                  <a:cxnLst>
                    <a:cxn ang="0">
                      <a:pos x="43" y="0"/>
                    </a:cxn>
                    <a:cxn ang="0">
                      <a:pos x="43" y="16"/>
                    </a:cxn>
                    <a:cxn ang="0">
                      <a:pos x="65" y="16"/>
                    </a:cxn>
                    <a:cxn ang="0">
                      <a:pos x="34" y="33"/>
                    </a:cxn>
                    <a:cxn ang="0">
                      <a:pos x="0" y="16"/>
                    </a:cxn>
                    <a:cxn ang="0">
                      <a:pos x="22" y="16"/>
                    </a:cxn>
                    <a:cxn ang="0">
                      <a:pos x="22" y="0"/>
                    </a:cxn>
                    <a:cxn ang="0">
                      <a:pos x="31" y="0"/>
                    </a:cxn>
                    <a:cxn ang="0">
                      <a:pos x="43" y="0"/>
                    </a:cxn>
                  </a:cxnLst>
                  <a:rect l="0" t="0" r="r" b="b"/>
                  <a:pathLst>
                    <a:path w="66" h="34">
                      <a:moveTo>
                        <a:pt x="43" y="0"/>
                      </a:moveTo>
                      <a:lnTo>
                        <a:pt x="43" y="16"/>
                      </a:lnTo>
                      <a:lnTo>
                        <a:pt x="65" y="16"/>
                      </a:lnTo>
                      <a:lnTo>
                        <a:pt x="34" y="33"/>
                      </a:lnTo>
                      <a:lnTo>
                        <a:pt x="0" y="16"/>
                      </a:lnTo>
                      <a:lnTo>
                        <a:pt x="22" y="16"/>
                      </a:lnTo>
                      <a:lnTo>
                        <a:pt x="22" y="0"/>
                      </a:lnTo>
                      <a:lnTo>
                        <a:pt x="31" y="0"/>
                      </a:lnTo>
                      <a:lnTo>
                        <a:pt x="4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894" name="Freeform 318"/>
                <p:cNvSpPr>
                  <a:spLocks/>
                </p:cNvSpPr>
                <p:nvPr/>
              </p:nvSpPr>
              <p:spPr bwMode="auto">
                <a:xfrm>
                  <a:off x="1185" y="2621"/>
                  <a:ext cx="66" cy="36"/>
                </a:xfrm>
                <a:custGeom>
                  <a:avLst/>
                  <a:gdLst/>
                  <a:ahLst/>
                  <a:cxnLst>
                    <a:cxn ang="0">
                      <a:pos x="22" y="35"/>
                    </a:cxn>
                    <a:cxn ang="0">
                      <a:pos x="22" y="16"/>
                    </a:cxn>
                    <a:cxn ang="0">
                      <a:pos x="0" y="16"/>
                    </a:cxn>
                    <a:cxn ang="0">
                      <a:pos x="34" y="0"/>
                    </a:cxn>
                    <a:cxn ang="0">
                      <a:pos x="65" y="16"/>
                    </a:cxn>
                    <a:cxn ang="0">
                      <a:pos x="45" y="16"/>
                    </a:cxn>
                    <a:cxn ang="0">
                      <a:pos x="45" y="35"/>
                    </a:cxn>
                    <a:cxn ang="0">
                      <a:pos x="34" y="35"/>
                    </a:cxn>
                    <a:cxn ang="0">
                      <a:pos x="22" y="35"/>
                    </a:cxn>
                  </a:cxnLst>
                  <a:rect l="0" t="0" r="r" b="b"/>
                  <a:pathLst>
                    <a:path w="66" h="36">
                      <a:moveTo>
                        <a:pt x="22" y="35"/>
                      </a:moveTo>
                      <a:lnTo>
                        <a:pt x="22" y="16"/>
                      </a:lnTo>
                      <a:lnTo>
                        <a:pt x="0" y="16"/>
                      </a:lnTo>
                      <a:lnTo>
                        <a:pt x="34" y="0"/>
                      </a:lnTo>
                      <a:lnTo>
                        <a:pt x="65" y="16"/>
                      </a:lnTo>
                      <a:lnTo>
                        <a:pt x="45" y="16"/>
                      </a:lnTo>
                      <a:lnTo>
                        <a:pt x="45" y="35"/>
                      </a:lnTo>
                      <a:lnTo>
                        <a:pt x="34" y="35"/>
                      </a:lnTo>
                      <a:lnTo>
                        <a:pt x="22"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655" name="Group 319"/>
              <p:cNvGrpSpPr>
                <a:grpSpLocks/>
              </p:cNvGrpSpPr>
              <p:nvPr/>
            </p:nvGrpSpPr>
            <p:grpSpPr bwMode="auto">
              <a:xfrm>
                <a:off x="769" y="2671"/>
                <a:ext cx="220" cy="113"/>
                <a:chOff x="769" y="2671"/>
                <a:chExt cx="220" cy="113"/>
              </a:xfrm>
            </p:grpSpPr>
            <p:sp>
              <p:nvSpPr>
                <p:cNvPr id="24896" name="Oval 320"/>
                <p:cNvSpPr>
                  <a:spLocks noChangeArrowheads="1"/>
                </p:cNvSpPr>
                <p:nvPr/>
              </p:nvSpPr>
              <p:spPr bwMode="auto">
                <a:xfrm>
                  <a:off x="772" y="2708"/>
                  <a:ext cx="211" cy="76"/>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897" name="Rectangle 321"/>
                <p:cNvSpPr>
                  <a:spLocks noChangeArrowheads="1"/>
                </p:cNvSpPr>
                <p:nvPr/>
              </p:nvSpPr>
              <p:spPr bwMode="auto">
                <a:xfrm>
                  <a:off x="769" y="2715"/>
                  <a:ext cx="220" cy="31"/>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898" name="Oval 322"/>
                <p:cNvSpPr>
                  <a:spLocks noChangeArrowheads="1"/>
                </p:cNvSpPr>
                <p:nvPr/>
              </p:nvSpPr>
              <p:spPr bwMode="auto">
                <a:xfrm>
                  <a:off x="772" y="2674"/>
                  <a:ext cx="211" cy="77"/>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899" name="Freeform 323"/>
                <p:cNvSpPr>
                  <a:spLocks/>
                </p:cNvSpPr>
                <p:nvPr/>
              </p:nvSpPr>
              <p:spPr bwMode="auto">
                <a:xfrm>
                  <a:off x="891" y="2689"/>
                  <a:ext cx="94" cy="42"/>
                </a:xfrm>
                <a:custGeom>
                  <a:avLst/>
                  <a:gdLst/>
                  <a:ahLst/>
                  <a:cxnLst>
                    <a:cxn ang="0">
                      <a:pos x="91" y="11"/>
                    </a:cxn>
                    <a:cxn ang="0">
                      <a:pos x="33" y="11"/>
                    </a:cxn>
                    <a:cxn ang="0">
                      <a:pos x="31" y="0"/>
                    </a:cxn>
                    <a:cxn ang="0">
                      <a:pos x="0" y="20"/>
                    </a:cxn>
                    <a:cxn ang="0">
                      <a:pos x="38" y="41"/>
                    </a:cxn>
                    <a:cxn ang="0">
                      <a:pos x="38" y="31"/>
                    </a:cxn>
                    <a:cxn ang="0">
                      <a:pos x="93" y="31"/>
                    </a:cxn>
                    <a:cxn ang="0">
                      <a:pos x="93" y="20"/>
                    </a:cxn>
                    <a:cxn ang="0">
                      <a:pos x="91" y="11"/>
                    </a:cxn>
                  </a:cxnLst>
                  <a:rect l="0" t="0" r="r" b="b"/>
                  <a:pathLst>
                    <a:path w="94" h="42">
                      <a:moveTo>
                        <a:pt x="91" y="11"/>
                      </a:moveTo>
                      <a:lnTo>
                        <a:pt x="33" y="11"/>
                      </a:lnTo>
                      <a:lnTo>
                        <a:pt x="31" y="0"/>
                      </a:lnTo>
                      <a:lnTo>
                        <a:pt x="0" y="20"/>
                      </a:lnTo>
                      <a:lnTo>
                        <a:pt x="38" y="41"/>
                      </a:lnTo>
                      <a:lnTo>
                        <a:pt x="38" y="31"/>
                      </a:lnTo>
                      <a:lnTo>
                        <a:pt x="93" y="31"/>
                      </a:lnTo>
                      <a:lnTo>
                        <a:pt x="93" y="20"/>
                      </a:lnTo>
                      <a:lnTo>
                        <a:pt x="91" y="1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00" name="Freeform 324"/>
                <p:cNvSpPr>
                  <a:spLocks/>
                </p:cNvSpPr>
                <p:nvPr/>
              </p:nvSpPr>
              <p:spPr bwMode="auto">
                <a:xfrm>
                  <a:off x="774" y="2690"/>
                  <a:ext cx="93" cy="42"/>
                </a:xfrm>
                <a:custGeom>
                  <a:avLst/>
                  <a:gdLst/>
                  <a:ahLst/>
                  <a:cxnLst>
                    <a:cxn ang="0">
                      <a:pos x="4" y="11"/>
                    </a:cxn>
                    <a:cxn ang="0">
                      <a:pos x="58" y="11"/>
                    </a:cxn>
                    <a:cxn ang="0">
                      <a:pos x="60" y="0"/>
                    </a:cxn>
                    <a:cxn ang="0">
                      <a:pos x="92" y="20"/>
                    </a:cxn>
                    <a:cxn ang="0">
                      <a:pos x="54" y="41"/>
                    </a:cxn>
                    <a:cxn ang="0">
                      <a:pos x="55" y="29"/>
                    </a:cxn>
                    <a:cxn ang="0">
                      <a:pos x="0" y="29"/>
                    </a:cxn>
                    <a:cxn ang="0">
                      <a:pos x="4" y="9"/>
                    </a:cxn>
                    <a:cxn ang="0">
                      <a:pos x="4" y="11"/>
                    </a:cxn>
                  </a:cxnLst>
                  <a:rect l="0" t="0" r="r" b="b"/>
                  <a:pathLst>
                    <a:path w="93" h="42">
                      <a:moveTo>
                        <a:pt x="4" y="11"/>
                      </a:moveTo>
                      <a:lnTo>
                        <a:pt x="58" y="11"/>
                      </a:lnTo>
                      <a:lnTo>
                        <a:pt x="60" y="0"/>
                      </a:lnTo>
                      <a:lnTo>
                        <a:pt x="92" y="20"/>
                      </a:lnTo>
                      <a:lnTo>
                        <a:pt x="54" y="41"/>
                      </a:lnTo>
                      <a:lnTo>
                        <a:pt x="55" y="29"/>
                      </a:lnTo>
                      <a:lnTo>
                        <a:pt x="0" y="29"/>
                      </a:lnTo>
                      <a:lnTo>
                        <a:pt x="4" y="9"/>
                      </a:lnTo>
                      <a:lnTo>
                        <a:pt x="4" y="1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901" name="Freeform 325"/>
                <p:cNvSpPr>
                  <a:spLocks/>
                </p:cNvSpPr>
                <p:nvPr/>
              </p:nvSpPr>
              <p:spPr bwMode="auto">
                <a:xfrm>
                  <a:off x="844" y="2717"/>
                  <a:ext cx="66" cy="34"/>
                </a:xfrm>
                <a:custGeom>
                  <a:avLst/>
                  <a:gdLst/>
                  <a:ahLst/>
                  <a:cxnLst>
                    <a:cxn ang="0">
                      <a:pos x="43" y="0"/>
                    </a:cxn>
                    <a:cxn ang="0">
                      <a:pos x="43" y="16"/>
                    </a:cxn>
                    <a:cxn ang="0">
                      <a:pos x="65" y="16"/>
                    </a:cxn>
                    <a:cxn ang="0">
                      <a:pos x="34" y="33"/>
                    </a:cxn>
                    <a:cxn ang="0">
                      <a:pos x="0" y="16"/>
                    </a:cxn>
                    <a:cxn ang="0">
                      <a:pos x="22" y="16"/>
                    </a:cxn>
                    <a:cxn ang="0">
                      <a:pos x="22" y="0"/>
                    </a:cxn>
                    <a:cxn ang="0">
                      <a:pos x="31" y="0"/>
                    </a:cxn>
                    <a:cxn ang="0">
                      <a:pos x="43" y="0"/>
                    </a:cxn>
                  </a:cxnLst>
                  <a:rect l="0" t="0" r="r" b="b"/>
                  <a:pathLst>
                    <a:path w="66" h="34">
                      <a:moveTo>
                        <a:pt x="43" y="0"/>
                      </a:moveTo>
                      <a:lnTo>
                        <a:pt x="43" y="16"/>
                      </a:lnTo>
                      <a:lnTo>
                        <a:pt x="65" y="16"/>
                      </a:lnTo>
                      <a:lnTo>
                        <a:pt x="34" y="33"/>
                      </a:lnTo>
                      <a:lnTo>
                        <a:pt x="0" y="16"/>
                      </a:lnTo>
                      <a:lnTo>
                        <a:pt x="22" y="16"/>
                      </a:lnTo>
                      <a:lnTo>
                        <a:pt x="22" y="0"/>
                      </a:lnTo>
                      <a:lnTo>
                        <a:pt x="31" y="0"/>
                      </a:lnTo>
                      <a:lnTo>
                        <a:pt x="4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02" name="Freeform 326"/>
                <p:cNvSpPr>
                  <a:spLocks/>
                </p:cNvSpPr>
                <p:nvPr/>
              </p:nvSpPr>
              <p:spPr bwMode="auto">
                <a:xfrm>
                  <a:off x="844" y="2671"/>
                  <a:ext cx="66" cy="37"/>
                </a:xfrm>
                <a:custGeom>
                  <a:avLst/>
                  <a:gdLst/>
                  <a:ahLst/>
                  <a:cxnLst>
                    <a:cxn ang="0">
                      <a:pos x="22" y="36"/>
                    </a:cxn>
                    <a:cxn ang="0">
                      <a:pos x="22" y="16"/>
                    </a:cxn>
                    <a:cxn ang="0">
                      <a:pos x="0" y="16"/>
                    </a:cxn>
                    <a:cxn ang="0">
                      <a:pos x="34" y="0"/>
                    </a:cxn>
                    <a:cxn ang="0">
                      <a:pos x="65" y="16"/>
                    </a:cxn>
                    <a:cxn ang="0">
                      <a:pos x="45" y="16"/>
                    </a:cxn>
                    <a:cxn ang="0">
                      <a:pos x="45" y="36"/>
                    </a:cxn>
                    <a:cxn ang="0">
                      <a:pos x="34" y="36"/>
                    </a:cxn>
                    <a:cxn ang="0">
                      <a:pos x="22" y="36"/>
                    </a:cxn>
                  </a:cxnLst>
                  <a:rect l="0" t="0" r="r" b="b"/>
                  <a:pathLst>
                    <a:path w="66" h="37">
                      <a:moveTo>
                        <a:pt x="22" y="36"/>
                      </a:moveTo>
                      <a:lnTo>
                        <a:pt x="22" y="16"/>
                      </a:lnTo>
                      <a:lnTo>
                        <a:pt x="0" y="16"/>
                      </a:lnTo>
                      <a:lnTo>
                        <a:pt x="34" y="0"/>
                      </a:lnTo>
                      <a:lnTo>
                        <a:pt x="65" y="16"/>
                      </a:lnTo>
                      <a:lnTo>
                        <a:pt x="45" y="16"/>
                      </a:lnTo>
                      <a:lnTo>
                        <a:pt x="45" y="36"/>
                      </a:lnTo>
                      <a:lnTo>
                        <a:pt x="34" y="36"/>
                      </a:lnTo>
                      <a:lnTo>
                        <a:pt x="22" y="36"/>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663" name="Group 327"/>
              <p:cNvGrpSpPr>
                <a:grpSpLocks/>
              </p:cNvGrpSpPr>
              <p:nvPr/>
            </p:nvGrpSpPr>
            <p:grpSpPr bwMode="auto">
              <a:xfrm>
                <a:off x="366" y="2646"/>
                <a:ext cx="220" cy="113"/>
                <a:chOff x="366" y="2646"/>
                <a:chExt cx="220" cy="113"/>
              </a:xfrm>
            </p:grpSpPr>
            <p:sp>
              <p:nvSpPr>
                <p:cNvPr id="24904" name="Oval 328"/>
                <p:cNvSpPr>
                  <a:spLocks noChangeArrowheads="1"/>
                </p:cNvSpPr>
                <p:nvPr/>
              </p:nvSpPr>
              <p:spPr bwMode="auto">
                <a:xfrm>
                  <a:off x="369" y="2682"/>
                  <a:ext cx="211" cy="77"/>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905" name="Rectangle 329"/>
                <p:cNvSpPr>
                  <a:spLocks noChangeArrowheads="1"/>
                </p:cNvSpPr>
                <p:nvPr/>
              </p:nvSpPr>
              <p:spPr bwMode="auto">
                <a:xfrm>
                  <a:off x="366" y="2689"/>
                  <a:ext cx="220" cy="32"/>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906" name="Oval 330"/>
                <p:cNvSpPr>
                  <a:spLocks noChangeArrowheads="1"/>
                </p:cNvSpPr>
                <p:nvPr/>
              </p:nvSpPr>
              <p:spPr bwMode="auto">
                <a:xfrm>
                  <a:off x="369" y="2648"/>
                  <a:ext cx="211" cy="78"/>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4907" name="Freeform 331"/>
                <p:cNvSpPr>
                  <a:spLocks/>
                </p:cNvSpPr>
                <p:nvPr/>
              </p:nvSpPr>
              <p:spPr bwMode="auto">
                <a:xfrm>
                  <a:off x="488" y="2664"/>
                  <a:ext cx="94" cy="41"/>
                </a:xfrm>
                <a:custGeom>
                  <a:avLst/>
                  <a:gdLst/>
                  <a:ahLst/>
                  <a:cxnLst>
                    <a:cxn ang="0">
                      <a:pos x="91" y="11"/>
                    </a:cxn>
                    <a:cxn ang="0">
                      <a:pos x="33" y="11"/>
                    </a:cxn>
                    <a:cxn ang="0">
                      <a:pos x="31" y="0"/>
                    </a:cxn>
                    <a:cxn ang="0">
                      <a:pos x="0" y="20"/>
                    </a:cxn>
                    <a:cxn ang="0">
                      <a:pos x="38" y="40"/>
                    </a:cxn>
                    <a:cxn ang="0">
                      <a:pos x="38" y="31"/>
                    </a:cxn>
                    <a:cxn ang="0">
                      <a:pos x="93" y="31"/>
                    </a:cxn>
                    <a:cxn ang="0">
                      <a:pos x="93" y="20"/>
                    </a:cxn>
                    <a:cxn ang="0">
                      <a:pos x="91" y="11"/>
                    </a:cxn>
                  </a:cxnLst>
                  <a:rect l="0" t="0" r="r" b="b"/>
                  <a:pathLst>
                    <a:path w="94" h="41">
                      <a:moveTo>
                        <a:pt x="91" y="11"/>
                      </a:moveTo>
                      <a:lnTo>
                        <a:pt x="33" y="11"/>
                      </a:lnTo>
                      <a:lnTo>
                        <a:pt x="31" y="0"/>
                      </a:lnTo>
                      <a:lnTo>
                        <a:pt x="0" y="20"/>
                      </a:lnTo>
                      <a:lnTo>
                        <a:pt x="38" y="40"/>
                      </a:lnTo>
                      <a:lnTo>
                        <a:pt x="38" y="31"/>
                      </a:lnTo>
                      <a:lnTo>
                        <a:pt x="93" y="31"/>
                      </a:lnTo>
                      <a:lnTo>
                        <a:pt x="93" y="20"/>
                      </a:lnTo>
                      <a:lnTo>
                        <a:pt x="91" y="1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08" name="Freeform 332"/>
                <p:cNvSpPr>
                  <a:spLocks/>
                </p:cNvSpPr>
                <p:nvPr/>
              </p:nvSpPr>
              <p:spPr bwMode="auto">
                <a:xfrm>
                  <a:off x="371" y="2665"/>
                  <a:ext cx="93" cy="42"/>
                </a:xfrm>
                <a:custGeom>
                  <a:avLst/>
                  <a:gdLst/>
                  <a:ahLst/>
                  <a:cxnLst>
                    <a:cxn ang="0">
                      <a:pos x="4" y="11"/>
                    </a:cxn>
                    <a:cxn ang="0">
                      <a:pos x="58" y="11"/>
                    </a:cxn>
                    <a:cxn ang="0">
                      <a:pos x="60" y="0"/>
                    </a:cxn>
                    <a:cxn ang="0">
                      <a:pos x="92" y="20"/>
                    </a:cxn>
                    <a:cxn ang="0">
                      <a:pos x="54" y="41"/>
                    </a:cxn>
                    <a:cxn ang="0">
                      <a:pos x="55" y="29"/>
                    </a:cxn>
                    <a:cxn ang="0">
                      <a:pos x="0" y="29"/>
                    </a:cxn>
                    <a:cxn ang="0">
                      <a:pos x="4" y="9"/>
                    </a:cxn>
                    <a:cxn ang="0">
                      <a:pos x="4" y="11"/>
                    </a:cxn>
                  </a:cxnLst>
                  <a:rect l="0" t="0" r="r" b="b"/>
                  <a:pathLst>
                    <a:path w="93" h="42">
                      <a:moveTo>
                        <a:pt x="4" y="11"/>
                      </a:moveTo>
                      <a:lnTo>
                        <a:pt x="58" y="11"/>
                      </a:lnTo>
                      <a:lnTo>
                        <a:pt x="60" y="0"/>
                      </a:lnTo>
                      <a:lnTo>
                        <a:pt x="92" y="20"/>
                      </a:lnTo>
                      <a:lnTo>
                        <a:pt x="54" y="41"/>
                      </a:lnTo>
                      <a:lnTo>
                        <a:pt x="55" y="29"/>
                      </a:lnTo>
                      <a:lnTo>
                        <a:pt x="0" y="29"/>
                      </a:lnTo>
                      <a:lnTo>
                        <a:pt x="4" y="9"/>
                      </a:lnTo>
                      <a:lnTo>
                        <a:pt x="4" y="1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909" name="Freeform 333"/>
                <p:cNvSpPr>
                  <a:spLocks/>
                </p:cNvSpPr>
                <p:nvPr/>
              </p:nvSpPr>
              <p:spPr bwMode="auto">
                <a:xfrm>
                  <a:off x="440" y="2691"/>
                  <a:ext cx="67" cy="35"/>
                </a:xfrm>
                <a:custGeom>
                  <a:avLst/>
                  <a:gdLst/>
                  <a:ahLst/>
                  <a:cxnLst>
                    <a:cxn ang="0">
                      <a:pos x="43" y="0"/>
                    </a:cxn>
                    <a:cxn ang="0">
                      <a:pos x="43" y="16"/>
                    </a:cxn>
                    <a:cxn ang="0">
                      <a:pos x="66" y="16"/>
                    </a:cxn>
                    <a:cxn ang="0">
                      <a:pos x="34" y="34"/>
                    </a:cxn>
                    <a:cxn ang="0">
                      <a:pos x="0" y="16"/>
                    </a:cxn>
                    <a:cxn ang="0">
                      <a:pos x="22" y="16"/>
                    </a:cxn>
                    <a:cxn ang="0">
                      <a:pos x="22" y="0"/>
                    </a:cxn>
                    <a:cxn ang="0">
                      <a:pos x="32" y="0"/>
                    </a:cxn>
                    <a:cxn ang="0">
                      <a:pos x="43" y="0"/>
                    </a:cxn>
                  </a:cxnLst>
                  <a:rect l="0" t="0" r="r" b="b"/>
                  <a:pathLst>
                    <a:path w="67" h="35">
                      <a:moveTo>
                        <a:pt x="43" y="0"/>
                      </a:moveTo>
                      <a:lnTo>
                        <a:pt x="43" y="16"/>
                      </a:lnTo>
                      <a:lnTo>
                        <a:pt x="66" y="16"/>
                      </a:lnTo>
                      <a:lnTo>
                        <a:pt x="34" y="34"/>
                      </a:lnTo>
                      <a:lnTo>
                        <a:pt x="0" y="16"/>
                      </a:lnTo>
                      <a:lnTo>
                        <a:pt x="22" y="16"/>
                      </a:lnTo>
                      <a:lnTo>
                        <a:pt x="22" y="0"/>
                      </a:lnTo>
                      <a:lnTo>
                        <a:pt x="32" y="0"/>
                      </a:lnTo>
                      <a:lnTo>
                        <a:pt x="4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10" name="Freeform 334"/>
                <p:cNvSpPr>
                  <a:spLocks/>
                </p:cNvSpPr>
                <p:nvPr/>
              </p:nvSpPr>
              <p:spPr bwMode="auto">
                <a:xfrm>
                  <a:off x="440" y="2646"/>
                  <a:ext cx="67" cy="36"/>
                </a:xfrm>
                <a:custGeom>
                  <a:avLst/>
                  <a:gdLst/>
                  <a:ahLst/>
                  <a:cxnLst>
                    <a:cxn ang="0">
                      <a:pos x="22" y="35"/>
                    </a:cxn>
                    <a:cxn ang="0">
                      <a:pos x="22" y="16"/>
                    </a:cxn>
                    <a:cxn ang="0">
                      <a:pos x="0" y="16"/>
                    </a:cxn>
                    <a:cxn ang="0">
                      <a:pos x="34" y="0"/>
                    </a:cxn>
                    <a:cxn ang="0">
                      <a:pos x="66" y="16"/>
                    </a:cxn>
                    <a:cxn ang="0">
                      <a:pos x="45" y="16"/>
                    </a:cxn>
                    <a:cxn ang="0">
                      <a:pos x="45" y="35"/>
                    </a:cxn>
                    <a:cxn ang="0">
                      <a:pos x="34" y="35"/>
                    </a:cxn>
                    <a:cxn ang="0">
                      <a:pos x="22" y="35"/>
                    </a:cxn>
                  </a:cxnLst>
                  <a:rect l="0" t="0" r="r" b="b"/>
                  <a:pathLst>
                    <a:path w="67" h="36">
                      <a:moveTo>
                        <a:pt x="22" y="35"/>
                      </a:moveTo>
                      <a:lnTo>
                        <a:pt x="22" y="16"/>
                      </a:lnTo>
                      <a:lnTo>
                        <a:pt x="0" y="16"/>
                      </a:lnTo>
                      <a:lnTo>
                        <a:pt x="34" y="0"/>
                      </a:lnTo>
                      <a:lnTo>
                        <a:pt x="66" y="16"/>
                      </a:lnTo>
                      <a:lnTo>
                        <a:pt x="45" y="16"/>
                      </a:lnTo>
                      <a:lnTo>
                        <a:pt x="45" y="35"/>
                      </a:lnTo>
                      <a:lnTo>
                        <a:pt x="34" y="35"/>
                      </a:lnTo>
                      <a:lnTo>
                        <a:pt x="22"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671" name="Group 335"/>
              <p:cNvGrpSpPr>
                <a:grpSpLocks/>
              </p:cNvGrpSpPr>
              <p:nvPr/>
            </p:nvGrpSpPr>
            <p:grpSpPr bwMode="auto">
              <a:xfrm>
                <a:off x="592" y="2942"/>
                <a:ext cx="155" cy="78"/>
                <a:chOff x="592" y="2942"/>
                <a:chExt cx="155" cy="78"/>
              </a:xfrm>
            </p:grpSpPr>
            <p:sp>
              <p:nvSpPr>
                <p:cNvPr id="24912" name="Oval 336"/>
                <p:cNvSpPr>
                  <a:spLocks noChangeArrowheads="1"/>
                </p:cNvSpPr>
                <p:nvPr/>
              </p:nvSpPr>
              <p:spPr bwMode="auto">
                <a:xfrm>
                  <a:off x="596" y="2969"/>
                  <a:ext cx="145" cy="51"/>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913" name="Rectangle 337"/>
                <p:cNvSpPr>
                  <a:spLocks noChangeArrowheads="1"/>
                </p:cNvSpPr>
                <p:nvPr/>
              </p:nvSpPr>
              <p:spPr bwMode="auto">
                <a:xfrm>
                  <a:off x="592" y="2973"/>
                  <a:ext cx="155" cy="2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914" name="Oval 338"/>
                <p:cNvSpPr>
                  <a:spLocks noChangeArrowheads="1"/>
                </p:cNvSpPr>
                <p:nvPr/>
              </p:nvSpPr>
              <p:spPr bwMode="auto">
                <a:xfrm>
                  <a:off x="596" y="2945"/>
                  <a:ext cx="145" cy="52"/>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915" name="Freeform 339"/>
                <p:cNvSpPr>
                  <a:spLocks/>
                </p:cNvSpPr>
                <p:nvPr/>
              </p:nvSpPr>
              <p:spPr bwMode="auto">
                <a:xfrm>
                  <a:off x="678" y="2955"/>
                  <a:ext cx="66" cy="29"/>
                </a:xfrm>
                <a:custGeom>
                  <a:avLst/>
                  <a:gdLst/>
                  <a:ahLst/>
                  <a:cxnLst>
                    <a:cxn ang="0">
                      <a:pos x="63" y="7"/>
                    </a:cxn>
                    <a:cxn ang="0">
                      <a:pos x="23" y="7"/>
                    </a:cxn>
                    <a:cxn ang="0">
                      <a:pos x="22" y="0"/>
                    </a:cxn>
                    <a:cxn ang="0">
                      <a:pos x="0" y="13"/>
                    </a:cxn>
                    <a:cxn ang="0">
                      <a:pos x="26" y="28"/>
                    </a:cxn>
                    <a:cxn ang="0">
                      <a:pos x="26" y="21"/>
                    </a:cxn>
                    <a:cxn ang="0">
                      <a:pos x="65" y="21"/>
                    </a:cxn>
                    <a:cxn ang="0">
                      <a:pos x="65" y="13"/>
                    </a:cxn>
                    <a:cxn ang="0">
                      <a:pos x="63" y="7"/>
                    </a:cxn>
                  </a:cxnLst>
                  <a:rect l="0" t="0" r="r" b="b"/>
                  <a:pathLst>
                    <a:path w="66" h="29">
                      <a:moveTo>
                        <a:pt x="63" y="7"/>
                      </a:moveTo>
                      <a:lnTo>
                        <a:pt x="23" y="7"/>
                      </a:lnTo>
                      <a:lnTo>
                        <a:pt x="22" y="0"/>
                      </a:lnTo>
                      <a:lnTo>
                        <a:pt x="0" y="13"/>
                      </a:lnTo>
                      <a:lnTo>
                        <a:pt x="26" y="28"/>
                      </a:lnTo>
                      <a:lnTo>
                        <a:pt x="26" y="21"/>
                      </a:lnTo>
                      <a:lnTo>
                        <a:pt x="65" y="21"/>
                      </a:lnTo>
                      <a:lnTo>
                        <a:pt x="65" y="13"/>
                      </a:lnTo>
                      <a:lnTo>
                        <a:pt x="63" y="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16" name="Freeform 340"/>
                <p:cNvSpPr>
                  <a:spLocks/>
                </p:cNvSpPr>
                <p:nvPr/>
              </p:nvSpPr>
              <p:spPr bwMode="auto">
                <a:xfrm>
                  <a:off x="595" y="2955"/>
                  <a:ext cx="67" cy="30"/>
                </a:xfrm>
                <a:custGeom>
                  <a:avLst/>
                  <a:gdLst/>
                  <a:ahLst/>
                  <a:cxnLst>
                    <a:cxn ang="0">
                      <a:pos x="3" y="8"/>
                    </a:cxn>
                    <a:cxn ang="0">
                      <a:pos x="41" y="8"/>
                    </a:cxn>
                    <a:cxn ang="0">
                      <a:pos x="43" y="0"/>
                    </a:cxn>
                    <a:cxn ang="0">
                      <a:pos x="66" y="14"/>
                    </a:cxn>
                    <a:cxn ang="0">
                      <a:pos x="38" y="29"/>
                    </a:cxn>
                    <a:cxn ang="0">
                      <a:pos x="40" y="20"/>
                    </a:cxn>
                    <a:cxn ang="0">
                      <a:pos x="0" y="20"/>
                    </a:cxn>
                    <a:cxn ang="0">
                      <a:pos x="3" y="6"/>
                    </a:cxn>
                    <a:cxn ang="0">
                      <a:pos x="3" y="8"/>
                    </a:cxn>
                  </a:cxnLst>
                  <a:rect l="0" t="0" r="r" b="b"/>
                  <a:pathLst>
                    <a:path w="67" h="30">
                      <a:moveTo>
                        <a:pt x="3" y="8"/>
                      </a:moveTo>
                      <a:lnTo>
                        <a:pt x="41" y="8"/>
                      </a:lnTo>
                      <a:lnTo>
                        <a:pt x="43" y="0"/>
                      </a:lnTo>
                      <a:lnTo>
                        <a:pt x="66" y="14"/>
                      </a:lnTo>
                      <a:lnTo>
                        <a:pt x="38" y="29"/>
                      </a:lnTo>
                      <a:lnTo>
                        <a:pt x="40" y="20"/>
                      </a:lnTo>
                      <a:lnTo>
                        <a:pt x="0" y="20"/>
                      </a:lnTo>
                      <a:lnTo>
                        <a:pt x="3" y="6"/>
                      </a:lnTo>
                      <a:lnTo>
                        <a:pt x="3" y="8"/>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917" name="Freeform 341"/>
                <p:cNvSpPr>
                  <a:spLocks/>
                </p:cNvSpPr>
                <p:nvPr/>
              </p:nvSpPr>
              <p:spPr bwMode="auto">
                <a:xfrm>
                  <a:off x="645" y="2974"/>
                  <a:ext cx="46" cy="25"/>
                </a:xfrm>
                <a:custGeom>
                  <a:avLst/>
                  <a:gdLst/>
                  <a:ahLst/>
                  <a:cxnLst>
                    <a:cxn ang="0">
                      <a:pos x="29" y="0"/>
                    </a:cxn>
                    <a:cxn ang="0">
                      <a:pos x="29" y="11"/>
                    </a:cxn>
                    <a:cxn ang="0">
                      <a:pos x="45" y="11"/>
                    </a:cxn>
                    <a:cxn ang="0">
                      <a:pos x="23" y="24"/>
                    </a:cxn>
                    <a:cxn ang="0">
                      <a:pos x="0" y="11"/>
                    </a:cxn>
                    <a:cxn ang="0">
                      <a:pos x="15" y="11"/>
                    </a:cxn>
                    <a:cxn ang="0">
                      <a:pos x="15" y="0"/>
                    </a:cxn>
                    <a:cxn ang="0">
                      <a:pos x="22" y="0"/>
                    </a:cxn>
                    <a:cxn ang="0">
                      <a:pos x="29" y="0"/>
                    </a:cxn>
                  </a:cxnLst>
                  <a:rect l="0" t="0" r="r" b="b"/>
                  <a:pathLst>
                    <a:path w="46" h="25">
                      <a:moveTo>
                        <a:pt x="29" y="0"/>
                      </a:moveTo>
                      <a:lnTo>
                        <a:pt x="29" y="11"/>
                      </a:lnTo>
                      <a:lnTo>
                        <a:pt x="45" y="11"/>
                      </a:lnTo>
                      <a:lnTo>
                        <a:pt x="23" y="24"/>
                      </a:lnTo>
                      <a:lnTo>
                        <a:pt x="0" y="11"/>
                      </a:lnTo>
                      <a:lnTo>
                        <a:pt x="15" y="11"/>
                      </a:lnTo>
                      <a:lnTo>
                        <a:pt x="15" y="0"/>
                      </a:lnTo>
                      <a:lnTo>
                        <a:pt x="22" y="0"/>
                      </a:lnTo>
                      <a:lnTo>
                        <a:pt x="29"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18" name="Freeform 342"/>
                <p:cNvSpPr>
                  <a:spLocks/>
                </p:cNvSpPr>
                <p:nvPr/>
              </p:nvSpPr>
              <p:spPr bwMode="auto">
                <a:xfrm>
                  <a:off x="645" y="2942"/>
                  <a:ext cx="46" cy="26"/>
                </a:xfrm>
                <a:custGeom>
                  <a:avLst/>
                  <a:gdLst/>
                  <a:ahLst/>
                  <a:cxnLst>
                    <a:cxn ang="0">
                      <a:pos x="15" y="25"/>
                    </a:cxn>
                    <a:cxn ang="0">
                      <a:pos x="15" y="11"/>
                    </a:cxn>
                    <a:cxn ang="0">
                      <a:pos x="0" y="11"/>
                    </a:cxn>
                    <a:cxn ang="0">
                      <a:pos x="23" y="0"/>
                    </a:cxn>
                    <a:cxn ang="0">
                      <a:pos x="45" y="11"/>
                    </a:cxn>
                    <a:cxn ang="0">
                      <a:pos x="31" y="11"/>
                    </a:cxn>
                    <a:cxn ang="0">
                      <a:pos x="31" y="25"/>
                    </a:cxn>
                    <a:cxn ang="0">
                      <a:pos x="23" y="25"/>
                    </a:cxn>
                    <a:cxn ang="0">
                      <a:pos x="15" y="25"/>
                    </a:cxn>
                  </a:cxnLst>
                  <a:rect l="0" t="0" r="r" b="b"/>
                  <a:pathLst>
                    <a:path w="46" h="26">
                      <a:moveTo>
                        <a:pt x="15" y="25"/>
                      </a:moveTo>
                      <a:lnTo>
                        <a:pt x="15" y="11"/>
                      </a:lnTo>
                      <a:lnTo>
                        <a:pt x="0" y="11"/>
                      </a:lnTo>
                      <a:lnTo>
                        <a:pt x="23" y="0"/>
                      </a:lnTo>
                      <a:lnTo>
                        <a:pt x="45" y="11"/>
                      </a:lnTo>
                      <a:lnTo>
                        <a:pt x="31" y="11"/>
                      </a:lnTo>
                      <a:lnTo>
                        <a:pt x="31" y="25"/>
                      </a:lnTo>
                      <a:lnTo>
                        <a:pt x="23" y="25"/>
                      </a:lnTo>
                      <a:lnTo>
                        <a:pt x="15" y="2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672" name="Group 343"/>
              <p:cNvGrpSpPr>
                <a:grpSpLocks/>
              </p:cNvGrpSpPr>
              <p:nvPr/>
            </p:nvGrpSpPr>
            <p:grpSpPr bwMode="auto">
              <a:xfrm>
                <a:off x="159" y="2917"/>
                <a:ext cx="153" cy="78"/>
                <a:chOff x="159" y="2917"/>
                <a:chExt cx="153" cy="78"/>
              </a:xfrm>
            </p:grpSpPr>
            <p:sp>
              <p:nvSpPr>
                <p:cNvPr id="24920" name="Oval 344"/>
                <p:cNvSpPr>
                  <a:spLocks noChangeArrowheads="1"/>
                </p:cNvSpPr>
                <p:nvPr/>
              </p:nvSpPr>
              <p:spPr bwMode="auto">
                <a:xfrm>
                  <a:off x="162" y="2943"/>
                  <a:ext cx="145" cy="52"/>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921" name="Rectangle 345"/>
                <p:cNvSpPr>
                  <a:spLocks noChangeArrowheads="1"/>
                </p:cNvSpPr>
                <p:nvPr/>
              </p:nvSpPr>
              <p:spPr bwMode="auto">
                <a:xfrm>
                  <a:off x="159" y="2947"/>
                  <a:ext cx="153" cy="23"/>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922" name="Oval 346"/>
                <p:cNvSpPr>
                  <a:spLocks noChangeArrowheads="1"/>
                </p:cNvSpPr>
                <p:nvPr/>
              </p:nvSpPr>
              <p:spPr bwMode="auto">
                <a:xfrm>
                  <a:off x="162" y="2920"/>
                  <a:ext cx="145" cy="51"/>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923" name="Freeform 347"/>
                <p:cNvSpPr>
                  <a:spLocks/>
                </p:cNvSpPr>
                <p:nvPr/>
              </p:nvSpPr>
              <p:spPr bwMode="auto">
                <a:xfrm>
                  <a:off x="244" y="2929"/>
                  <a:ext cx="66" cy="29"/>
                </a:xfrm>
                <a:custGeom>
                  <a:avLst/>
                  <a:gdLst/>
                  <a:ahLst/>
                  <a:cxnLst>
                    <a:cxn ang="0">
                      <a:pos x="63" y="7"/>
                    </a:cxn>
                    <a:cxn ang="0">
                      <a:pos x="23" y="7"/>
                    </a:cxn>
                    <a:cxn ang="0">
                      <a:pos x="22" y="0"/>
                    </a:cxn>
                    <a:cxn ang="0">
                      <a:pos x="0" y="13"/>
                    </a:cxn>
                    <a:cxn ang="0">
                      <a:pos x="26" y="28"/>
                    </a:cxn>
                    <a:cxn ang="0">
                      <a:pos x="26" y="21"/>
                    </a:cxn>
                    <a:cxn ang="0">
                      <a:pos x="65" y="21"/>
                    </a:cxn>
                    <a:cxn ang="0">
                      <a:pos x="65" y="13"/>
                    </a:cxn>
                    <a:cxn ang="0">
                      <a:pos x="63" y="7"/>
                    </a:cxn>
                  </a:cxnLst>
                  <a:rect l="0" t="0" r="r" b="b"/>
                  <a:pathLst>
                    <a:path w="66" h="29">
                      <a:moveTo>
                        <a:pt x="63" y="7"/>
                      </a:moveTo>
                      <a:lnTo>
                        <a:pt x="23" y="7"/>
                      </a:lnTo>
                      <a:lnTo>
                        <a:pt x="22" y="0"/>
                      </a:lnTo>
                      <a:lnTo>
                        <a:pt x="0" y="13"/>
                      </a:lnTo>
                      <a:lnTo>
                        <a:pt x="26" y="28"/>
                      </a:lnTo>
                      <a:lnTo>
                        <a:pt x="26" y="21"/>
                      </a:lnTo>
                      <a:lnTo>
                        <a:pt x="65" y="21"/>
                      </a:lnTo>
                      <a:lnTo>
                        <a:pt x="65" y="13"/>
                      </a:lnTo>
                      <a:lnTo>
                        <a:pt x="63" y="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24" name="Freeform 348"/>
                <p:cNvSpPr>
                  <a:spLocks/>
                </p:cNvSpPr>
                <p:nvPr/>
              </p:nvSpPr>
              <p:spPr bwMode="auto">
                <a:xfrm>
                  <a:off x="162" y="2930"/>
                  <a:ext cx="65" cy="29"/>
                </a:xfrm>
                <a:custGeom>
                  <a:avLst/>
                  <a:gdLst/>
                  <a:ahLst/>
                  <a:cxnLst>
                    <a:cxn ang="0">
                      <a:pos x="2" y="7"/>
                    </a:cxn>
                    <a:cxn ang="0">
                      <a:pos x="40" y="7"/>
                    </a:cxn>
                    <a:cxn ang="0">
                      <a:pos x="42" y="0"/>
                    </a:cxn>
                    <a:cxn ang="0">
                      <a:pos x="64" y="14"/>
                    </a:cxn>
                    <a:cxn ang="0">
                      <a:pos x="37" y="28"/>
                    </a:cxn>
                    <a:cxn ang="0">
                      <a:pos x="39" y="20"/>
                    </a:cxn>
                    <a:cxn ang="0">
                      <a:pos x="0" y="20"/>
                    </a:cxn>
                    <a:cxn ang="0">
                      <a:pos x="2" y="6"/>
                    </a:cxn>
                    <a:cxn ang="0">
                      <a:pos x="2" y="7"/>
                    </a:cxn>
                  </a:cxnLst>
                  <a:rect l="0" t="0" r="r" b="b"/>
                  <a:pathLst>
                    <a:path w="65" h="29">
                      <a:moveTo>
                        <a:pt x="2" y="7"/>
                      </a:moveTo>
                      <a:lnTo>
                        <a:pt x="40" y="7"/>
                      </a:lnTo>
                      <a:lnTo>
                        <a:pt x="42" y="0"/>
                      </a:lnTo>
                      <a:lnTo>
                        <a:pt x="64" y="14"/>
                      </a:lnTo>
                      <a:lnTo>
                        <a:pt x="37" y="28"/>
                      </a:lnTo>
                      <a:lnTo>
                        <a:pt x="39" y="20"/>
                      </a:lnTo>
                      <a:lnTo>
                        <a:pt x="0" y="20"/>
                      </a:lnTo>
                      <a:lnTo>
                        <a:pt x="2" y="6"/>
                      </a:lnTo>
                      <a:lnTo>
                        <a:pt x="2" y="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925" name="Freeform 349"/>
                <p:cNvSpPr>
                  <a:spLocks/>
                </p:cNvSpPr>
                <p:nvPr/>
              </p:nvSpPr>
              <p:spPr bwMode="auto">
                <a:xfrm>
                  <a:off x="211" y="2948"/>
                  <a:ext cx="46" cy="25"/>
                </a:xfrm>
                <a:custGeom>
                  <a:avLst/>
                  <a:gdLst/>
                  <a:ahLst/>
                  <a:cxnLst>
                    <a:cxn ang="0">
                      <a:pos x="29" y="0"/>
                    </a:cxn>
                    <a:cxn ang="0">
                      <a:pos x="29" y="11"/>
                    </a:cxn>
                    <a:cxn ang="0">
                      <a:pos x="45" y="11"/>
                    </a:cxn>
                    <a:cxn ang="0">
                      <a:pos x="23" y="24"/>
                    </a:cxn>
                    <a:cxn ang="0">
                      <a:pos x="0" y="11"/>
                    </a:cxn>
                    <a:cxn ang="0">
                      <a:pos x="15" y="11"/>
                    </a:cxn>
                    <a:cxn ang="0">
                      <a:pos x="15" y="0"/>
                    </a:cxn>
                    <a:cxn ang="0">
                      <a:pos x="21" y="0"/>
                    </a:cxn>
                    <a:cxn ang="0">
                      <a:pos x="29" y="0"/>
                    </a:cxn>
                  </a:cxnLst>
                  <a:rect l="0" t="0" r="r" b="b"/>
                  <a:pathLst>
                    <a:path w="46" h="25">
                      <a:moveTo>
                        <a:pt x="29" y="0"/>
                      </a:moveTo>
                      <a:lnTo>
                        <a:pt x="29" y="11"/>
                      </a:lnTo>
                      <a:lnTo>
                        <a:pt x="45" y="11"/>
                      </a:lnTo>
                      <a:lnTo>
                        <a:pt x="23" y="24"/>
                      </a:lnTo>
                      <a:lnTo>
                        <a:pt x="0" y="11"/>
                      </a:lnTo>
                      <a:lnTo>
                        <a:pt x="15" y="11"/>
                      </a:lnTo>
                      <a:lnTo>
                        <a:pt x="15" y="0"/>
                      </a:lnTo>
                      <a:lnTo>
                        <a:pt x="21" y="0"/>
                      </a:lnTo>
                      <a:lnTo>
                        <a:pt x="29"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26" name="Freeform 350"/>
                <p:cNvSpPr>
                  <a:spLocks/>
                </p:cNvSpPr>
                <p:nvPr/>
              </p:nvSpPr>
              <p:spPr bwMode="auto">
                <a:xfrm>
                  <a:off x="211" y="2917"/>
                  <a:ext cx="46" cy="26"/>
                </a:xfrm>
                <a:custGeom>
                  <a:avLst/>
                  <a:gdLst/>
                  <a:ahLst/>
                  <a:cxnLst>
                    <a:cxn ang="0">
                      <a:pos x="15" y="25"/>
                    </a:cxn>
                    <a:cxn ang="0">
                      <a:pos x="15" y="11"/>
                    </a:cxn>
                    <a:cxn ang="0">
                      <a:pos x="0" y="11"/>
                    </a:cxn>
                    <a:cxn ang="0">
                      <a:pos x="23" y="0"/>
                    </a:cxn>
                    <a:cxn ang="0">
                      <a:pos x="45" y="11"/>
                    </a:cxn>
                    <a:cxn ang="0">
                      <a:pos x="30" y="11"/>
                    </a:cxn>
                    <a:cxn ang="0">
                      <a:pos x="30" y="25"/>
                    </a:cxn>
                    <a:cxn ang="0">
                      <a:pos x="23" y="25"/>
                    </a:cxn>
                    <a:cxn ang="0">
                      <a:pos x="15" y="25"/>
                    </a:cxn>
                  </a:cxnLst>
                  <a:rect l="0" t="0" r="r" b="b"/>
                  <a:pathLst>
                    <a:path w="46" h="26">
                      <a:moveTo>
                        <a:pt x="15" y="25"/>
                      </a:moveTo>
                      <a:lnTo>
                        <a:pt x="15" y="11"/>
                      </a:lnTo>
                      <a:lnTo>
                        <a:pt x="0" y="11"/>
                      </a:lnTo>
                      <a:lnTo>
                        <a:pt x="23" y="0"/>
                      </a:lnTo>
                      <a:lnTo>
                        <a:pt x="45" y="11"/>
                      </a:lnTo>
                      <a:lnTo>
                        <a:pt x="30" y="11"/>
                      </a:lnTo>
                      <a:lnTo>
                        <a:pt x="30" y="25"/>
                      </a:lnTo>
                      <a:lnTo>
                        <a:pt x="23" y="25"/>
                      </a:lnTo>
                      <a:lnTo>
                        <a:pt x="15" y="2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673" name="Group 351"/>
              <p:cNvGrpSpPr>
                <a:grpSpLocks/>
              </p:cNvGrpSpPr>
              <p:nvPr/>
            </p:nvGrpSpPr>
            <p:grpSpPr bwMode="auto">
              <a:xfrm>
                <a:off x="1027" y="2942"/>
                <a:ext cx="154" cy="78"/>
                <a:chOff x="1027" y="2942"/>
                <a:chExt cx="154" cy="78"/>
              </a:xfrm>
            </p:grpSpPr>
            <p:sp>
              <p:nvSpPr>
                <p:cNvPr id="24928" name="Oval 352"/>
                <p:cNvSpPr>
                  <a:spLocks noChangeArrowheads="1"/>
                </p:cNvSpPr>
                <p:nvPr/>
              </p:nvSpPr>
              <p:spPr bwMode="auto">
                <a:xfrm>
                  <a:off x="1032" y="2969"/>
                  <a:ext cx="145" cy="51"/>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929" name="Rectangle 353"/>
                <p:cNvSpPr>
                  <a:spLocks noChangeArrowheads="1"/>
                </p:cNvSpPr>
                <p:nvPr/>
              </p:nvSpPr>
              <p:spPr bwMode="auto">
                <a:xfrm>
                  <a:off x="1027" y="2973"/>
                  <a:ext cx="154" cy="2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930" name="Oval 354"/>
                <p:cNvSpPr>
                  <a:spLocks noChangeArrowheads="1"/>
                </p:cNvSpPr>
                <p:nvPr/>
              </p:nvSpPr>
              <p:spPr bwMode="auto">
                <a:xfrm>
                  <a:off x="1032" y="2945"/>
                  <a:ext cx="145" cy="52"/>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4931" name="Freeform 355"/>
                <p:cNvSpPr>
                  <a:spLocks/>
                </p:cNvSpPr>
                <p:nvPr/>
              </p:nvSpPr>
              <p:spPr bwMode="auto">
                <a:xfrm>
                  <a:off x="1031" y="2955"/>
                  <a:ext cx="66" cy="29"/>
                </a:xfrm>
                <a:custGeom>
                  <a:avLst/>
                  <a:gdLst/>
                  <a:ahLst/>
                  <a:cxnLst>
                    <a:cxn ang="0">
                      <a:pos x="1" y="7"/>
                    </a:cxn>
                    <a:cxn ang="0">
                      <a:pos x="41" y="7"/>
                    </a:cxn>
                    <a:cxn ang="0">
                      <a:pos x="42" y="0"/>
                    </a:cxn>
                    <a:cxn ang="0">
                      <a:pos x="65" y="14"/>
                    </a:cxn>
                    <a:cxn ang="0">
                      <a:pos x="38" y="28"/>
                    </a:cxn>
                    <a:cxn ang="0">
                      <a:pos x="38" y="21"/>
                    </a:cxn>
                    <a:cxn ang="0">
                      <a:pos x="0" y="21"/>
                    </a:cxn>
                    <a:cxn ang="0">
                      <a:pos x="0" y="14"/>
                    </a:cxn>
                    <a:cxn ang="0">
                      <a:pos x="1" y="7"/>
                    </a:cxn>
                  </a:cxnLst>
                  <a:rect l="0" t="0" r="r" b="b"/>
                  <a:pathLst>
                    <a:path w="66" h="29">
                      <a:moveTo>
                        <a:pt x="1" y="7"/>
                      </a:moveTo>
                      <a:lnTo>
                        <a:pt x="41" y="7"/>
                      </a:lnTo>
                      <a:lnTo>
                        <a:pt x="42" y="0"/>
                      </a:lnTo>
                      <a:lnTo>
                        <a:pt x="65" y="14"/>
                      </a:lnTo>
                      <a:lnTo>
                        <a:pt x="38" y="28"/>
                      </a:lnTo>
                      <a:lnTo>
                        <a:pt x="38" y="21"/>
                      </a:lnTo>
                      <a:lnTo>
                        <a:pt x="0" y="21"/>
                      </a:lnTo>
                      <a:lnTo>
                        <a:pt x="0" y="14"/>
                      </a:lnTo>
                      <a:lnTo>
                        <a:pt x="1" y="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32" name="Freeform 356"/>
                <p:cNvSpPr>
                  <a:spLocks/>
                </p:cNvSpPr>
                <p:nvPr/>
              </p:nvSpPr>
              <p:spPr bwMode="auto">
                <a:xfrm>
                  <a:off x="1113" y="2955"/>
                  <a:ext cx="66" cy="30"/>
                </a:xfrm>
                <a:custGeom>
                  <a:avLst/>
                  <a:gdLst/>
                  <a:ahLst/>
                  <a:cxnLst>
                    <a:cxn ang="0">
                      <a:pos x="62" y="7"/>
                    </a:cxn>
                    <a:cxn ang="0">
                      <a:pos x="23" y="7"/>
                    </a:cxn>
                    <a:cxn ang="0">
                      <a:pos x="22" y="0"/>
                    </a:cxn>
                    <a:cxn ang="0">
                      <a:pos x="0" y="14"/>
                    </a:cxn>
                    <a:cxn ang="0">
                      <a:pos x="27" y="29"/>
                    </a:cxn>
                    <a:cxn ang="0">
                      <a:pos x="25" y="21"/>
                    </a:cxn>
                    <a:cxn ang="0">
                      <a:pos x="65" y="21"/>
                    </a:cxn>
                    <a:cxn ang="0">
                      <a:pos x="62" y="6"/>
                    </a:cxn>
                    <a:cxn ang="0">
                      <a:pos x="62" y="7"/>
                    </a:cxn>
                  </a:cxnLst>
                  <a:rect l="0" t="0" r="r" b="b"/>
                  <a:pathLst>
                    <a:path w="66" h="30">
                      <a:moveTo>
                        <a:pt x="62" y="7"/>
                      </a:moveTo>
                      <a:lnTo>
                        <a:pt x="23" y="7"/>
                      </a:lnTo>
                      <a:lnTo>
                        <a:pt x="22" y="0"/>
                      </a:lnTo>
                      <a:lnTo>
                        <a:pt x="0" y="14"/>
                      </a:lnTo>
                      <a:lnTo>
                        <a:pt x="27" y="29"/>
                      </a:lnTo>
                      <a:lnTo>
                        <a:pt x="25" y="21"/>
                      </a:lnTo>
                      <a:lnTo>
                        <a:pt x="65" y="21"/>
                      </a:lnTo>
                      <a:lnTo>
                        <a:pt x="62" y="6"/>
                      </a:lnTo>
                      <a:lnTo>
                        <a:pt x="62" y="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933" name="Freeform 357"/>
                <p:cNvSpPr>
                  <a:spLocks/>
                </p:cNvSpPr>
                <p:nvPr/>
              </p:nvSpPr>
              <p:spPr bwMode="auto">
                <a:xfrm>
                  <a:off x="1083" y="2974"/>
                  <a:ext cx="46" cy="25"/>
                </a:xfrm>
                <a:custGeom>
                  <a:avLst/>
                  <a:gdLst/>
                  <a:ahLst/>
                  <a:cxnLst>
                    <a:cxn ang="0">
                      <a:pos x="15" y="0"/>
                    </a:cxn>
                    <a:cxn ang="0">
                      <a:pos x="15" y="12"/>
                    </a:cxn>
                    <a:cxn ang="0">
                      <a:pos x="0" y="12"/>
                    </a:cxn>
                    <a:cxn ang="0">
                      <a:pos x="21" y="24"/>
                    </a:cxn>
                    <a:cxn ang="0">
                      <a:pos x="45" y="12"/>
                    </a:cxn>
                    <a:cxn ang="0">
                      <a:pos x="29" y="12"/>
                    </a:cxn>
                    <a:cxn ang="0">
                      <a:pos x="29" y="0"/>
                    </a:cxn>
                    <a:cxn ang="0">
                      <a:pos x="23" y="0"/>
                    </a:cxn>
                    <a:cxn ang="0">
                      <a:pos x="15" y="0"/>
                    </a:cxn>
                  </a:cxnLst>
                  <a:rect l="0" t="0" r="r" b="b"/>
                  <a:pathLst>
                    <a:path w="46" h="25">
                      <a:moveTo>
                        <a:pt x="15" y="0"/>
                      </a:moveTo>
                      <a:lnTo>
                        <a:pt x="15" y="12"/>
                      </a:lnTo>
                      <a:lnTo>
                        <a:pt x="0" y="12"/>
                      </a:lnTo>
                      <a:lnTo>
                        <a:pt x="21" y="24"/>
                      </a:lnTo>
                      <a:lnTo>
                        <a:pt x="45" y="12"/>
                      </a:lnTo>
                      <a:lnTo>
                        <a:pt x="29" y="12"/>
                      </a:lnTo>
                      <a:lnTo>
                        <a:pt x="29" y="0"/>
                      </a:lnTo>
                      <a:lnTo>
                        <a:pt x="23" y="0"/>
                      </a:lnTo>
                      <a:lnTo>
                        <a:pt x="15"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34" name="Freeform 358"/>
                <p:cNvSpPr>
                  <a:spLocks/>
                </p:cNvSpPr>
                <p:nvPr/>
              </p:nvSpPr>
              <p:spPr bwMode="auto">
                <a:xfrm>
                  <a:off x="1083" y="2942"/>
                  <a:ext cx="46" cy="26"/>
                </a:xfrm>
                <a:custGeom>
                  <a:avLst/>
                  <a:gdLst/>
                  <a:ahLst/>
                  <a:cxnLst>
                    <a:cxn ang="0">
                      <a:pos x="29" y="25"/>
                    </a:cxn>
                    <a:cxn ang="0">
                      <a:pos x="29" y="11"/>
                    </a:cxn>
                    <a:cxn ang="0">
                      <a:pos x="45" y="11"/>
                    </a:cxn>
                    <a:cxn ang="0">
                      <a:pos x="21" y="0"/>
                    </a:cxn>
                    <a:cxn ang="0">
                      <a:pos x="0" y="11"/>
                    </a:cxn>
                    <a:cxn ang="0">
                      <a:pos x="13" y="11"/>
                    </a:cxn>
                    <a:cxn ang="0">
                      <a:pos x="13" y="25"/>
                    </a:cxn>
                    <a:cxn ang="0">
                      <a:pos x="21" y="25"/>
                    </a:cxn>
                    <a:cxn ang="0">
                      <a:pos x="29" y="25"/>
                    </a:cxn>
                  </a:cxnLst>
                  <a:rect l="0" t="0" r="r" b="b"/>
                  <a:pathLst>
                    <a:path w="46" h="26">
                      <a:moveTo>
                        <a:pt x="29" y="25"/>
                      </a:moveTo>
                      <a:lnTo>
                        <a:pt x="29" y="11"/>
                      </a:lnTo>
                      <a:lnTo>
                        <a:pt x="45" y="11"/>
                      </a:lnTo>
                      <a:lnTo>
                        <a:pt x="21" y="0"/>
                      </a:lnTo>
                      <a:lnTo>
                        <a:pt x="0" y="11"/>
                      </a:lnTo>
                      <a:lnTo>
                        <a:pt x="13" y="11"/>
                      </a:lnTo>
                      <a:lnTo>
                        <a:pt x="13" y="25"/>
                      </a:lnTo>
                      <a:lnTo>
                        <a:pt x="21" y="25"/>
                      </a:lnTo>
                      <a:lnTo>
                        <a:pt x="29" y="2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sp>
          <p:nvSpPr>
            <p:cNvPr id="24935" name="Line 359"/>
            <p:cNvSpPr>
              <a:spLocks noChangeShapeType="1"/>
            </p:cNvSpPr>
            <p:nvPr/>
          </p:nvSpPr>
          <p:spPr bwMode="auto">
            <a:xfrm>
              <a:off x="901" y="2352"/>
              <a:ext cx="1440" cy="336"/>
            </a:xfrm>
            <a:prstGeom prst="line">
              <a:avLst/>
            </a:prstGeom>
            <a:noFill/>
            <a:ln w="50800">
              <a:solidFill>
                <a:schemeClr val="tx2"/>
              </a:solidFill>
              <a:round/>
              <a:headEnd type="none" w="sm" len="sm"/>
              <a:tailEnd type="none" w="sm" len="sm"/>
            </a:ln>
            <a:effectLst/>
          </p:spPr>
          <p:txBody>
            <a:bodyPr wrap="none" anchor="ctr">
              <a:prstTxWarp prst="textNoShape">
                <a:avLst/>
              </a:prstTxWarp>
            </a:bodyPr>
            <a:lstStyle/>
            <a:p>
              <a:endParaRPr lang="en-GB"/>
            </a:p>
          </p:txBody>
        </p:sp>
        <p:sp>
          <p:nvSpPr>
            <p:cNvPr id="24936" name="Line 360"/>
            <p:cNvSpPr>
              <a:spLocks noChangeShapeType="1"/>
            </p:cNvSpPr>
            <p:nvPr/>
          </p:nvSpPr>
          <p:spPr bwMode="auto">
            <a:xfrm flipH="1">
              <a:off x="2409" y="2256"/>
              <a:ext cx="1132" cy="290"/>
            </a:xfrm>
            <a:prstGeom prst="line">
              <a:avLst/>
            </a:prstGeom>
            <a:noFill/>
            <a:ln w="50800">
              <a:solidFill>
                <a:schemeClr val="tx2"/>
              </a:solidFill>
              <a:round/>
              <a:headEnd type="none" w="sm" len="sm"/>
              <a:tailEnd type="none" w="sm" len="sm"/>
            </a:ln>
            <a:effectLst/>
          </p:spPr>
          <p:txBody>
            <a:bodyPr wrap="none" anchor="ctr">
              <a:prstTxWarp prst="textNoShape">
                <a:avLst/>
              </a:prstTxWarp>
            </a:bodyPr>
            <a:lstStyle/>
            <a:p>
              <a:endParaRPr lang="en-GB"/>
            </a:p>
          </p:txBody>
        </p:sp>
        <p:sp>
          <p:nvSpPr>
            <p:cNvPr id="24937" name="Rectangle 361"/>
            <p:cNvSpPr>
              <a:spLocks noChangeArrowheads="1"/>
            </p:cNvSpPr>
            <p:nvPr/>
          </p:nvSpPr>
          <p:spPr bwMode="auto">
            <a:xfrm>
              <a:off x="2341" y="2448"/>
              <a:ext cx="88" cy="648"/>
            </a:xfrm>
            <a:prstGeom prst="rect">
              <a:avLst/>
            </a:prstGeom>
            <a:gradFill rotWithShape="0">
              <a:gsLst>
                <a:gs pos="0">
                  <a:schemeClr val="accent1">
                    <a:gamma/>
                    <a:shade val="69804"/>
                    <a:invGamma/>
                  </a:schemeClr>
                </a:gs>
                <a:gs pos="50000">
                  <a:schemeClr val="accent1"/>
                </a:gs>
                <a:gs pos="100000">
                  <a:schemeClr val="accent1">
                    <a:gamma/>
                    <a:shade val="69804"/>
                    <a:invGamma/>
                  </a:schemeClr>
                </a:gs>
              </a:gsLst>
              <a:lin ang="0" scaled="1"/>
            </a:gradFill>
            <a:ln w="9525">
              <a:noFill/>
              <a:miter lim="800000"/>
              <a:headEnd/>
              <a:tailEnd/>
            </a:ln>
            <a:effectLst/>
          </p:spPr>
          <p:txBody>
            <a:bodyPr wrap="none" anchor="ctr">
              <a:prstTxWarp prst="textNoShape">
                <a:avLst/>
              </a:prstTxWarp>
            </a:bodyPr>
            <a:lstStyle/>
            <a:p>
              <a:endParaRPr lang="en-GB"/>
            </a:p>
          </p:txBody>
        </p:sp>
        <p:grpSp>
          <p:nvGrpSpPr>
            <p:cNvPr id="24682" name="Group 362"/>
            <p:cNvGrpSpPr>
              <a:grpSpLocks/>
            </p:cNvGrpSpPr>
            <p:nvPr/>
          </p:nvGrpSpPr>
          <p:grpSpPr bwMode="auto">
            <a:xfrm>
              <a:off x="2736" y="2400"/>
              <a:ext cx="232" cy="95"/>
              <a:chOff x="3524" y="2291"/>
              <a:chExt cx="232" cy="95"/>
            </a:xfrm>
          </p:grpSpPr>
          <p:sp>
            <p:nvSpPr>
              <p:cNvPr id="24939" name="Oval 363"/>
              <p:cNvSpPr>
                <a:spLocks noChangeArrowheads="1"/>
              </p:cNvSpPr>
              <p:nvPr/>
            </p:nvSpPr>
            <p:spPr bwMode="auto">
              <a:xfrm>
                <a:off x="3530" y="2322"/>
                <a:ext cx="222" cy="64"/>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940" name="Rectangle 364"/>
              <p:cNvSpPr>
                <a:spLocks noChangeArrowheads="1"/>
              </p:cNvSpPr>
              <p:nvPr/>
            </p:nvSpPr>
            <p:spPr bwMode="auto">
              <a:xfrm>
                <a:off x="3524" y="2328"/>
                <a:ext cx="232" cy="27"/>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941" name="Oval 365"/>
              <p:cNvSpPr>
                <a:spLocks noChangeArrowheads="1"/>
              </p:cNvSpPr>
              <p:nvPr/>
            </p:nvSpPr>
            <p:spPr bwMode="auto">
              <a:xfrm>
                <a:off x="3530" y="2293"/>
                <a:ext cx="222" cy="6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4942" name="Freeform 366"/>
              <p:cNvSpPr>
                <a:spLocks/>
              </p:cNvSpPr>
              <p:nvPr/>
            </p:nvSpPr>
            <p:spPr bwMode="auto">
              <a:xfrm>
                <a:off x="3529" y="2306"/>
                <a:ext cx="98" cy="35"/>
              </a:xfrm>
              <a:custGeom>
                <a:avLst/>
                <a:gdLst/>
                <a:ahLst/>
                <a:cxnLst>
                  <a:cxn ang="0">
                    <a:pos x="2" y="9"/>
                  </a:cxn>
                  <a:cxn ang="0">
                    <a:pos x="61" y="9"/>
                  </a:cxn>
                  <a:cxn ang="0">
                    <a:pos x="64" y="0"/>
                  </a:cxn>
                  <a:cxn ang="0">
                    <a:pos x="97" y="17"/>
                  </a:cxn>
                  <a:cxn ang="0">
                    <a:pos x="56" y="34"/>
                  </a:cxn>
                  <a:cxn ang="0">
                    <a:pos x="56" y="26"/>
                  </a:cxn>
                  <a:cxn ang="0">
                    <a:pos x="0" y="26"/>
                  </a:cxn>
                  <a:cxn ang="0">
                    <a:pos x="0" y="17"/>
                  </a:cxn>
                  <a:cxn ang="0">
                    <a:pos x="2" y="9"/>
                  </a:cxn>
                </a:cxnLst>
                <a:rect l="0" t="0" r="r" b="b"/>
                <a:pathLst>
                  <a:path w="98" h="35">
                    <a:moveTo>
                      <a:pt x="2" y="9"/>
                    </a:moveTo>
                    <a:lnTo>
                      <a:pt x="61" y="9"/>
                    </a:lnTo>
                    <a:lnTo>
                      <a:pt x="64" y="0"/>
                    </a:lnTo>
                    <a:lnTo>
                      <a:pt x="97" y="17"/>
                    </a:lnTo>
                    <a:lnTo>
                      <a:pt x="56" y="34"/>
                    </a:lnTo>
                    <a:lnTo>
                      <a:pt x="56" y="26"/>
                    </a:lnTo>
                    <a:lnTo>
                      <a:pt x="0" y="26"/>
                    </a:lnTo>
                    <a:lnTo>
                      <a:pt x="0" y="17"/>
                    </a:lnTo>
                    <a:lnTo>
                      <a:pt x="2" y="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43" name="Freeform 367"/>
              <p:cNvSpPr>
                <a:spLocks/>
              </p:cNvSpPr>
              <p:nvPr/>
            </p:nvSpPr>
            <p:spPr bwMode="auto">
              <a:xfrm>
                <a:off x="3653" y="2307"/>
                <a:ext cx="98" cy="35"/>
              </a:xfrm>
              <a:custGeom>
                <a:avLst/>
                <a:gdLst/>
                <a:ahLst/>
                <a:cxnLst>
                  <a:cxn ang="0">
                    <a:pos x="92" y="9"/>
                  </a:cxn>
                  <a:cxn ang="0">
                    <a:pos x="35" y="9"/>
                  </a:cxn>
                  <a:cxn ang="0">
                    <a:pos x="33" y="0"/>
                  </a:cxn>
                  <a:cxn ang="0">
                    <a:pos x="0" y="17"/>
                  </a:cxn>
                  <a:cxn ang="0">
                    <a:pos x="40" y="34"/>
                  </a:cxn>
                  <a:cxn ang="0">
                    <a:pos x="37" y="24"/>
                  </a:cxn>
                  <a:cxn ang="0">
                    <a:pos x="97" y="24"/>
                  </a:cxn>
                  <a:cxn ang="0">
                    <a:pos x="92" y="7"/>
                  </a:cxn>
                  <a:cxn ang="0">
                    <a:pos x="92" y="9"/>
                  </a:cxn>
                </a:cxnLst>
                <a:rect l="0" t="0" r="r" b="b"/>
                <a:pathLst>
                  <a:path w="98" h="35">
                    <a:moveTo>
                      <a:pt x="92" y="9"/>
                    </a:moveTo>
                    <a:lnTo>
                      <a:pt x="35" y="9"/>
                    </a:lnTo>
                    <a:lnTo>
                      <a:pt x="33" y="0"/>
                    </a:lnTo>
                    <a:lnTo>
                      <a:pt x="0" y="17"/>
                    </a:lnTo>
                    <a:lnTo>
                      <a:pt x="40" y="34"/>
                    </a:lnTo>
                    <a:lnTo>
                      <a:pt x="37" y="24"/>
                    </a:lnTo>
                    <a:lnTo>
                      <a:pt x="97" y="24"/>
                    </a:lnTo>
                    <a:lnTo>
                      <a:pt x="92" y="7"/>
                    </a:lnTo>
                    <a:lnTo>
                      <a:pt x="92" y="9"/>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944" name="Freeform 368"/>
              <p:cNvSpPr>
                <a:spLocks/>
              </p:cNvSpPr>
              <p:nvPr/>
            </p:nvSpPr>
            <p:spPr bwMode="auto">
              <a:xfrm>
                <a:off x="3608" y="2330"/>
                <a:ext cx="70" cy="29"/>
              </a:xfrm>
              <a:custGeom>
                <a:avLst/>
                <a:gdLst/>
                <a:ahLst/>
                <a:cxnLst>
                  <a:cxn ang="0">
                    <a:pos x="23" y="0"/>
                  </a:cxn>
                  <a:cxn ang="0">
                    <a:pos x="23" y="14"/>
                  </a:cxn>
                  <a:cxn ang="0">
                    <a:pos x="0" y="14"/>
                  </a:cxn>
                  <a:cxn ang="0">
                    <a:pos x="33" y="28"/>
                  </a:cxn>
                  <a:cxn ang="0">
                    <a:pos x="69" y="14"/>
                  </a:cxn>
                  <a:cxn ang="0">
                    <a:pos x="45" y="14"/>
                  </a:cxn>
                  <a:cxn ang="0">
                    <a:pos x="45" y="0"/>
                  </a:cxn>
                  <a:cxn ang="0">
                    <a:pos x="35" y="0"/>
                  </a:cxn>
                  <a:cxn ang="0">
                    <a:pos x="23" y="0"/>
                  </a:cxn>
                </a:cxnLst>
                <a:rect l="0" t="0" r="r" b="b"/>
                <a:pathLst>
                  <a:path w="70" h="29">
                    <a:moveTo>
                      <a:pt x="23" y="0"/>
                    </a:moveTo>
                    <a:lnTo>
                      <a:pt x="23" y="14"/>
                    </a:lnTo>
                    <a:lnTo>
                      <a:pt x="0" y="14"/>
                    </a:lnTo>
                    <a:lnTo>
                      <a:pt x="33" y="28"/>
                    </a:lnTo>
                    <a:lnTo>
                      <a:pt x="69" y="14"/>
                    </a:lnTo>
                    <a:lnTo>
                      <a:pt x="45" y="14"/>
                    </a:lnTo>
                    <a:lnTo>
                      <a:pt x="45" y="0"/>
                    </a:lnTo>
                    <a:lnTo>
                      <a:pt x="35" y="0"/>
                    </a:lnTo>
                    <a:lnTo>
                      <a:pt x="2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45" name="Freeform 369"/>
              <p:cNvSpPr>
                <a:spLocks/>
              </p:cNvSpPr>
              <p:nvPr/>
            </p:nvSpPr>
            <p:spPr bwMode="auto">
              <a:xfrm>
                <a:off x="3608" y="2291"/>
                <a:ext cx="70" cy="32"/>
              </a:xfrm>
              <a:custGeom>
                <a:avLst/>
                <a:gdLst/>
                <a:ahLst/>
                <a:cxnLst>
                  <a:cxn ang="0">
                    <a:pos x="45" y="31"/>
                  </a:cxn>
                  <a:cxn ang="0">
                    <a:pos x="45" y="14"/>
                  </a:cxn>
                  <a:cxn ang="0">
                    <a:pos x="69" y="14"/>
                  </a:cxn>
                  <a:cxn ang="0">
                    <a:pos x="33" y="0"/>
                  </a:cxn>
                  <a:cxn ang="0">
                    <a:pos x="0" y="14"/>
                  </a:cxn>
                  <a:cxn ang="0">
                    <a:pos x="21" y="14"/>
                  </a:cxn>
                  <a:cxn ang="0">
                    <a:pos x="21" y="31"/>
                  </a:cxn>
                  <a:cxn ang="0">
                    <a:pos x="33" y="31"/>
                  </a:cxn>
                  <a:cxn ang="0">
                    <a:pos x="45" y="31"/>
                  </a:cxn>
                </a:cxnLst>
                <a:rect l="0" t="0" r="r" b="b"/>
                <a:pathLst>
                  <a:path w="70" h="32">
                    <a:moveTo>
                      <a:pt x="45" y="31"/>
                    </a:moveTo>
                    <a:lnTo>
                      <a:pt x="45" y="14"/>
                    </a:lnTo>
                    <a:lnTo>
                      <a:pt x="69" y="14"/>
                    </a:lnTo>
                    <a:lnTo>
                      <a:pt x="33" y="0"/>
                    </a:lnTo>
                    <a:lnTo>
                      <a:pt x="0" y="14"/>
                    </a:lnTo>
                    <a:lnTo>
                      <a:pt x="21" y="14"/>
                    </a:lnTo>
                    <a:lnTo>
                      <a:pt x="21" y="31"/>
                    </a:lnTo>
                    <a:lnTo>
                      <a:pt x="33" y="31"/>
                    </a:lnTo>
                    <a:lnTo>
                      <a:pt x="45" y="3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691" name="Group 370"/>
            <p:cNvGrpSpPr>
              <a:grpSpLocks/>
            </p:cNvGrpSpPr>
            <p:nvPr/>
          </p:nvGrpSpPr>
          <p:grpSpPr bwMode="auto">
            <a:xfrm>
              <a:off x="2688" y="2784"/>
              <a:ext cx="232" cy="95"/>
              <a:chOff x="3524" y="2291"/>
              <a:chExt cx="232" cy="95"/>
            </a:xfrm>
          </p:grpSpPr>
          <p:sp>
            <p:nvSpPr>
              <p:cNvPr id="24947" name="Oval 371"/>
              <p:cNvSpPr>
                <a:spLocks noChangeArrowheads="1"/>
              </p:cNvSpPr>
              <p:nvPr/>
            </p:nvSpPr>
            <p:spPr bwMode="auto">
              <a:xfrm>
                <a:off x="3530" y="2322"/>
                <a:ext cx="222" cy="64"/>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948" name="Rectangle 372"/>
              <p:cNvSpPr>
                <a:spLocks noChangeArrowheads="1"/>
              </p:cNvSpPr>
              <p:nvPr/>
            </p:nvSpPr>
            <p:spPr bwMode="auto">
              <a:xfrm>
                <a:off x="3524" y="2328"/>
                <a:ext cx="232" cy="27"/>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949" name="Oval 373"/>
              <p:cNvSpPr>
                <a:spLocks noChangeArrowheads="1"/>
              </p:cNvSpPr>
              <p:nvPr/>
            </p:nvSpPr>
            <p:spPr bwMode="auto">
              <a:xfrm>
                <a:off x="3530" y="2293"/>
                <a:ext cx="222" cy="6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4950" name="Freeform 374"/>
              <p:cNvSpPr>
                <a:spLocks/>
              </p:cNvSpPr>
              <p:nvPr/>
            </p:nvSpPr>
            <p:spPr bwMode="auto">
              <a:xfrm>
                <a:off x="3529" y="2306"/>
                <a:ext cx="98" cy="35"/>
              </a:xfrm>
              <a:custGeom>
                <a:avLst/>
                <a:gdLst/>
                <a:ahLst/>
                <a:cxnLst>
                  <a:cxn ang="0">
                    <a:pos x="2" y="9"/>
                  </a:cxn>
                  <a:cxn ang="0">
                    <a:pos x="61" y="9"/>
                  </a:cxn>
                  <a:cxn ang="0">
                    <a:pos x="64" y="0"/>
                  </a:cxn>
                  <a:cxn ang="0">
                    <a:pos x="97" y="17"/>
                  </a:cxn>
                  <a:cxn ang="0">
                    <a:pos x="56" y="34"/>
                  </a:cxn>
                  <a:cxn ang="0">
                    <a:pos x="56" y="26"/>
                  </a:cxn>
                  <a:cxn ang="0">
                    <a:pos x="0" y="26"/>
                  </a:cxn>
                  <a:cxn ang="0">
                    <a:pos x="0" y="17"/>
                  </a:cxn>
                  <a:cxn ang="0">
                    <a:pos x="2" y="9"/>
                  </a:cxn>
                </a:cxnLst>
                <a:rect l="0" t="0" r="r" b="b"/>
                <a:pathLst>
                  <a:path w="98" h="35">
                    <a:moveTo>
                      <a:pt x="2" y="9"/>
                    </a:moveTo>
                    <a:lnTo>
                      <a:pt x="61" y="9"/>
                    </a:lnTo>
                    <a:lnTo>
                      <a:pt x="64" y="0"/>
                    </a:lnTo>
                    <a:lnTo>
                      <a:pt x="97" y="17"/>
                    </a:lnTo>
                    <a:lnTo>
                      <a:pt x="56" y="34"/>
                    </a:lnTo>
                    <a:lnTo>
                      <a:pt x="56" y="26"/>
                    </a:lnTo>
                    <a:lnTo>
                      <a:pt x="0" y="26"/>
                    </a:lnTo>
                    <a:lnTo>
                      <a:pt x="0" y="17"/>
                    </a:lnTo>
                    <a:lnTo>
                      <a:pt x="2" y="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51" name="Freeform 375"/>
              <p:cNvSpPr>
                <a:spLocks/>
              </p:cNvSpPr>
              <p:nvPr/>
            </p:nvSpPr>
            <p:spPr bwMode="auto">
              <a:xfrm>
                <a:off x="3653" y="2307"/>
                <a:ext cx="98" cy="35"/>
              </a:xfrm>
              <a:custGeom>
                <a:avLst/>
                <a:gdLst/>
                <a:ahLst/>
                <a:cxnLst>
                  <a:cxn ang="0">
                    <a:pos x="92" y="9"/>
                  </a:cxn>
                  <a:cxn ang="0">
                    <a:pos x="35" y="9"/>
                  </a:cxn>
                  <a:cxn ang="0">
                    <a:pos x="33" y="0"/>
                  </a:cxn>
                  <a:cxn ang="0">
                    <a:pos x="0" y="17"/>
                  </a:cxn>
                  <a:cxn ang="0">
                    <a:pos x="40" y="34"/>
                  </a:cxn>
                  <a:cxn ang="0">
                    <a:pos x="37" y="24"/>
                  </a:cxn>
                  <a:cxn ang="0">
                    <a:pos x="97" y="24"/>
                  </a:cxn>
                  <a:cxn ang="0">
                    <a:pos x="92" y="7"/>
                  </a:cxn>
                  <a:cxn ang="0">
                    <a:pos x="92" y="9"/>
                  </a:cxn>
                </a:cxnLst>
                <a:rect l="0" t="0" r="r" b="b"/>
                <a:pathLst>
                  <a:path w="98" h="35">
                    <a:moveTo>
                      <a:pt x="92" y="9"/>
                    </a:moveTo>
                    <a:lnTo>
                      <a:pt x="35" y="9"/>
                    </a:lnTo>
                    <a:lnTo>
                      <a:pt x="33" y="0"/>
                    </a:lnTo>
                    <a:lnTo>
                      <a:pt x="0" y="17"/>
                    </a:lnTo>
                    <a:lnTo>
                      <a:pt x="40" y="34"/>
                    </a:lnTo>
                    <a:lnTo>
                      <a:pt x="37" y="24"/>
                    </a:lnTo>
                    <a:lnTo>
                      <a:pt x="97" y="24"/>
                    </a:lnTo>
                    <a:lnTo>
                      <a:pt x="92" y="7"/>
                    </a:lnTo>
                    <a:lnTo>
                      <a:pt x="92" y="9"/>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952" name="Freeform 376"/>
              <p:cNvSpPr>
                <a:spLocks/>
              </p:cNvSpPr>
              <p:nvPr/>
            </p:nvSpPr>
            <p:spPr bwMode="auto">
              <a:xfrm>
                <a:off x="3608" y="2330"/>
                <a:ext cx="70" cy="29"/>
              </a:xfrm>
              <a:custGeom>
                <a:avLst/>
                <a:gdLst/>
                <a:ahLst/>
                <a:cxnLst>
                  <a:cxn ang="0">
                    <a:pos x="23" y="0"/>
                  </a:cxn>
                  <a:cxn ang="0">
                    <a:pos x="23" y="14"/>
                  </a:cxn>
                  <a:cxn ang="0">
                    <a:pos x="0" y="14"/>
                  </a:cxn>
                  <a:cxn ang="0">
                    <a:pos x="33" y="28"/>
                  </a:cxn>
                  <a:cxn ang="0">
                    <a:pos x="69" y="14"/>
                  </a:cxn>
                  <a:cxn ang="0">
                    <a:pos x="45" y="14"/>
                  </a:cxn>
                  <a:cxn ang="0">
                    <a:pos x="45" y="0"/>
                  </a:cxn>
                  <a:cxn ang="0">
                    <a:pos x="35" y="0"/>
                  </a:cxn>
                  <a:cxn ang="0">
                    <a:pos x="23" y="0"/>
                  </a:cxn>
                </a:cxnLst>
                <a:rect l="0" t="0" r="r" b="b"/>
                <a:pathLst>
                  <a:path w="70" h="29">
                    <a:moveTo>
                      <a:pt x="23" y="0"/>
                    </a:moveTo>
                    <a:lnTo>
                      <a:pt x="23" y="14"/>
                    </a:lnTo>
                    <a:lnTo>
                      <a:pt x="0" y="14"/>
                    </a:lnTo>
                    <a:lnTo>
                      <a:pt x="33" y="28"/>
                    </a:lnTo>
                    <a:lnTo>
                      <a:pt x="69" y="14"/>
                    </a:lnTo>
                    <a:lnTo>
                      <a:pt x="45" y="14"/>
                    </a:lnTo>
                    <a:lnTo>
                      <a:pt x="45" y="0"/>
                    </a:lnTo>
                    <a:lnTo>
                      <a:pt x="35" y="0"/>
                    </a:lnTo>
                    <a:lnTo>
                      <a:pt x="2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53" name="Freeform 377"/>
              <p:cNvSpPr>
                <a:spLocks/>
              </p:cNvSpPr>
              <p:nvPr/>
            </p:nvSpPr>
            <p:spPr bwMode="auto">
              <a:xfrm>
                <a:off x="3608" y="2291"/>
                <a:ext cx="70" cy="32"/>
              </a:xfrm>
              <a:custGeom>
                <a:avLst/>
                <a:gdLst/>
                <a:ahLst/>
                <a:cxnLst>
                  <a:cxn ang="0">
                    <a:pos x="45" y="31"/>
                  </a:cxn>
                  <a:cxn ang="0">
                    <a:pos x="45" y="14"/>
                  </a:cxn>
                  <a:cxn ang="0">
                    <a:pos x="69" y="14"/>
                  </a:cxn>
                  <a:cxn ang="0">
                    <a:pos x="33" y="0"/>
                  </a:cxn>
                  <a:cxn ang="0">
                    <a:pos x="0" y="14"/>
                  </a:cxn>
                  <a:cxn ang="0">
                    <a:pos x="21" y="14"/>
                  </a:cxn>
                  <a:cxn ang="0">
                    <a:pos x="21" y="31"/>
                  </a:cxn>
                  <a:cxn ang="0">
                    <a:pos x="33" y="31"/>
                  </a:cxn>
                  <a:cxn ang="0">
                    <a:pos x="45" y="31"/>
                  </a:cxn>
                </a:cxnLst>
                <a:rect l="0" t="0" r="r" b="b"/>
                <a:pathLst>
                  <a:path w="70" h="32">
                    <a:moveTo>
                      <a:pt x="45" y="31"/>
                    </a:moveTo>
                    <a:lnTo>
                      <a:pt x="45" y="14"/>
                    </a:lnTo>
                    <a:lnTo>
                      <a:pt x="69" y="14"/>
                    </a:lnTo>
                    <a:lnTo>
                      <a:pt x="33" y="0"/>
                    </a:lnTo>
                    <a:lnTo>
                      <a:pt x="0" y="14"/>
                    </a:lnTo>
                    <a:lnTo>
                      <a:pt x="21" y="14"/>
                    </a:lnTo>
                    <a:lnTo>
                      <a:pt x="21" y="31"/>
                    </a:lnTo>
                    <a:lnTo>
                      <a:pt x="33" y="31"/>
                    </a:lnTo>
                    <a:lnTo>
                      <a:pt x="45" y="3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703" name="Group 378"/>
            <p:cNvGrpSpPr>
              <a:grpSpLocks/>
            </p:cNvGrpSpPr>
            <p:nvPr/>
          </p:nvGrpSpPr>
          <p:grpSpPr bwMode="auto">
            <a:xfrm>
              <a:off x="1920" y="2592"/>
              <a:ext cx="232" cy="95"/>
              <a:chOff x="3524" y="2291"/>
              <a:chExt cx="232" cy="95"/>
            </a:xfrm>
          </p:grpSpPr>
          <p:sp>
            <p:nvSpPr>
              <p:cNvPr id="24955" name="Oval 379"/>
              <p:cNvSpPr>
                <a:spLocks noChangeArrowheads="1"/>
              </p:cNvSpPr>
              <p:nvPr/>
            </p:nvSpPr>
            <p:spPr bwMode="auto">
              <a:xfrm>
                <a:off x="3530" y="2322"/>
                <a:ext cx="222" cy="64"/>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956" name="Rectangle 380"/>
              <p:cNvSpPr>
                <a:spLocks noChangeArrowheads="1"/>
              </p:cNvSpPr>
              <p:nvPr/>
            </p:nvSpPr>
            <p:spPr bwMode="auto">
              <a:xfrm>
                <a:off x="3524" y="2328"/>
                <a:ext cx="232" cy="27"/>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957" name="Oval 381"/>
              <p:cNvSpPr>
                <a:spLocks noChangeArrowheads="1"/>
              </p:cNvSpPr>
              <p:nvPr/>
            </p:nvSpPr>
            <p:spPr bwMode="auto">
              <a:xfrm>
                <a:off x="3530" y="2293"/>
                <a:ext cx="222" cy="6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4958" name="Freeform 382"/>
              <p:cNvSpPr>
                <a:spLocks/>
              </p:cNvSpPr>
              <p:nvPr/>
            </p:nvSpPr>
            <p:spPr bwMode="auto">
              <a:xfrm>
                <a:off x="3529" y="2306"/>
                <a:ext cx="98" cy="35"/>
              </a:xfrm>
              <a:custGeom>
                <a:avLst/>
                <a:gdLst/>
                <a:ahLst/>
                <a:cxnLst>
                  <a:cxn ang="0">
                    <a:pos x="2" y="9"/>
                  </a:cxn>
                  <a:cxn ang="0">
                    <a:pos x="61" y="9"/>
                  </a:cxn>
                  <a:cxn ang="0">
                    <a:pos x="64" y="0"/>
                  </a:cxn>
                  <a:cxn ang="0">
                    <a:pos x="97" y="17"/>
                  </a:cxn>
                  <a:cxn ang="0">
                    <a:pos x="56" y="34"/>
                  </a:cxn>
                  <a:cxn ang="0">
                    <a:pos x="56" y="26"/>
                  </a:cxn>
                  <a:cxn ang="0">
                    <a:pos x="0" y="26"/>
                  </a:cxn>
                  <a:cxn ang="0">
                    <a:pos x="0" y="17"/>
                  </a:cxn>
                  <a:cxn ang="0">
                    <a:pos x="2" y="9"/>
                  </a:cxn>
                </a:cxnLst>
                <a:rect l="0" t="0" r="r" b="b"/>
                <a:pathLst>
                  <a:path w="98" h="35">
                    <a:moveTo>
                      <a:pt x="2" y="9"/>
                    </a:moveTo>
                    <a:lnTo>
                      <a:pt x="61" y="9"/>
                    </a:lnTo>
                    <a:lnTo>
                      <a:pt x="64" y="0"/>
                    </a:lnTo>
                    <a:lnTo>
                      <a:pt x="97" y="17"/>
                    </a:lnTo>
                    <a:lnTo>
                      <a:pt x="56" y="34"/>
                    </a:lnTo>
                    <a:lnTo>
                      <a:pt x="56" y="26"/>
                    </a:lnTo>
                    <a:lnTo>
                      <a:pt x="0" y="26"/>
                    </a:lnTo>
                    <a:lnTo>
                      <a:pt x="0" y="17"/>
                    </a:lnTo>
                    <a:lnTo>
                      <a:pt x="2" y="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59" name="Freeform 383"/>
              <p:cNvSpPr>
                <a:spLocks/>
              </p:cNvSpPr>
              <p:nvPr/>
            </p:nvSpPr>
            <p:spPr bwMode="auto">
              <a:xfrm>
                <a:off x="3653" y="2307"/>
                <a:ext cx="98" cy="35"/>
              </a:xfrm>
              <a:custGeom>
                <a:avLst/>
                <a:gdLst/>
                <a:ahLst/>
                <a:cxnLst>
                  <a:cxn ang="0">
                    <a:pos x="92" y="9"/>
                  </a:cxn>
                  <a:cxn ang="0">
                    <a:pos x="35" y="9"/>
                  </a:cxn>
                  <a:cxn ang="0">
                    <a:pos x="33" y="0"/>
                  </a:cxn>
                  <a:cxn ang="0">
                    <a:pos x="0" y="17"/>
                  </a:cxn>
                  <a:cxn ang="0">
                    <a:pos x="40" y="34"/>
                  </a:cxn>
                  <a:cxn ang="0">
                    <a:pos x="37" y="24"/>
                  </a:cxn>
                  <a:cxn ang="0">
                    <a:pos x="97" y="24"/>
                  </a:cxn>
                  <a:cxn ang="0">
                    <a:pos x="92" y="7"/>
                  </a:cxn>
                  <a:cxn ang="0">
                    <a:pos x="92" y="9"/>
                  </a:cxn>
                </a:cxnLst>
                <a:rect l="0" t="0" r="r" b="b"/>
                <a:pathLst>
                  <a:path w="98" h="35">
                    <a:moveTo>
                      <a:pt x="92" y="9"/>
                    </a:moveTo>
                    <a:lnTo>
                      <a:pt x="35" y="9"/>
                    </a:lnTo>
                    <a:lnTo>
                      <a:pt x="33" y="0"/>
                    </a:lnTo>
                    <a:lnTo>
                      <a:pt x="0" y="17"/>
                    </a:lnTo>
                    <a:lnTo>
                      <a:pt x="40" y="34"/>
                    </a:lnTo>
                    <a:lnTo>
                      <a:pt x="37" y="24"/>
                    </a:lnTo>
                    <a:lnTo>
                      <a:pt x="97" y="24"/>
                    </a:lnTo>
                    <a:lnTo>
                      <a:pt x="92" y="7"/>
                    </a:lnTo>
                    <a:lnTo>
                      <a:pt x="92" y="9"/>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960" name="Freeform 384"/>
              <p:cNvSpPr>
                <a:spLocks/>
              </p:cNvSpPr>
              <p:nvPr/>
            </p:nvSpPr>
            <p:spPr bwMode="auto">
              <a:xfrm>
                <a:off x="3608" y="2330"/>
                <a:ext cx="70" cy="29"/>
              </a:xfrm>
              <a:custGeom>
                <a:avLst/>
                <a:gdLst/>
                <a:ahLst/>
                <a:cxnLst>
                  <a:cxn ang="0">
                    <a:pos x="23" y="0"/>
                  </a:cxn>
                  <a:cxn ang="0">
                    <a:pos x="23" y="14"/>
                  </a:cxn>
                  <a:cxn ang="0">
                    <a:pos x="0" y="14"/>
                  </a:cxn>
                  <a:cxn ang="0">
                    <a:pos x="33" y="28"/>
                  </a:cxn>
                  <a:cxn ang="0">
                    <a:pos x="69" y="14"/>
                  </a:cxn>
                  <a:cxn ang="0">
                    <a:pos x="45" y="14"/>
                  </a:cxn>
                  <a:cxn ang="0">
                    <a:pos x="45" y="0"/>
                  </a:cxn>
                  <a:cxn ang="0">
                    <a:pos x="35" y="0"/>
                  </a:cxn>
                  <a:cxn ang="0">
                    <a:pos x="23" y="0"/>
                  </a:cxn>
                </a:cxnLst>
                <a:rect l="0" t="0" r="r" b="b"/>
                <a:pathLst>
                  <a:path w="70" h="29">
                    <a:moveTo>
                      <a:pt x="23" y="0"/>
                    </a:moveTo>
                    <a:lnTo>
                      <a:pt x="23" y="14"/>
                    </a:lnTo>
                    <a:lnTo>
                      <a:pt x="0" y="14"/>
                    </a:lnTo>
                    <a:lnTo>
                      <a:pt x="33" y="28"/>
                    </a:lnTo>
                    <a:lnTo>
                      <a:pt x="69" y="14"/>
                    </a:lnTo>
                    <a:lnTo>
                      <a:pt x="45" y="14"/>
                    </a:lnTo>
                    <a:lnTo>
                      <a:pt x="45" y="0"/>
                    </a:lnTo>
                    <a:lnTo>
                      <a:pt x="35" y="0"/>
                    </a:lnTo>
                    <a:lnTo>
                      <a:pt x="2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61" name="Freeform 385"/>
              <p:cNvSpPr>
                <a:spLocks/>
              </p:cNvSpPr>
              <p:nvPr/>
            </p:nvSpPr>
            <p:spPr bwMode="auto">
              <a:xfrm>
                <a:off x="3608" y="2291"/>
                <a:ext cx="70" cy="32"/>
              </a:xfrm>
              <a:custGeom>
                <a:avLst/>
                <a:gdLst/>
                <a:ahLst/>
                <a:cxnLst>
                  <a:cxn ang="0">
                    <a:pos x="45" y="31"/>
                  </a:cxn>
                  <a:cxn ang="0">
                    <a:pos x="45" y="14"/>
                  </a:cxn>
                  <a:cxn ang="0">
                    <a:pos x="69" y="14"/>
                  </a:cxn>
                  <a:cxn ang="0">
                    <a:pos x="33" y="0"/>
                  </a:cxn>
                  <a:cxn ang="0">
                    <a:pos x="0" y="14"/>
                  </a:cxn>
                  <a:cxn ang="0">
                    <a:pos x="21" y="14"/>
                  </a:cxn>
                  <a:cxn ang="0">
                    <a:pos x="21" y="31"/>
                  </a:cxn>
                  <a:cxn ang="0">
                    <a:pos x="33" y="31"/>
                  </a:cxn>
                  <a:cxn ang="0">
                    <a:pos x="45" y="31"/>
                  </a:cxn>
                </a:cxnLst>
                <a:rect l="0" t="0" r="r" b="b"/>
                <a:pathLst>
                  <a:path w="70" h="32">
                    <a:moveTo>
                      <a:pt x="45" y="31"/>
                    </a:moveTo>
                    <a:lnTo>
                      <a:pt x="45" y="14"/>
                    </a:lnTo>
                    <a:lnTo>
                      <a:pt x="69" y="14"/>
                    </a:lnTo>
                    <a:lnTo>
                      <a:pt x="33" y="0"/>
                    </a:lnTo>
                    <a:lnTo>
                      <a:pt x="0" y="14"/>
                    </a:lnTo>
                    <a:lnTo>
                      <a:pt x="21" y="14"/>
                    </a:lnTo>
                    <a:lnTo>
                      <a:pt x="21" y="31"/>
                    </a:lnTo>
                    <a:lnTo>
                      <a:pt x="33" y="31"/>
                    </a:lnTo>
                    <a:lnTo>
                      <a:pt x="45" y="3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4711" name="Group 386"/>
            <p:cNvGrpSpPr>
              <a:grpSpLocks/>
            </p:cNvGrpSpPr>
            <p:nvPr/>
          </p:nvGrpSpPr>
          <p:grpSpPr bwMode="auto">
            <a:xfrm>
              <a:off x="1920" y="2880"/>
              <a:ext cx="232" cy="95"/>
              <a:chOff x="3524" y="2291"/>
              <a:chExt cx="232" cy="95"/>
            </a:xfrm>
          </p:grpSpPr>
          <p:sp>
            <p:nvSpPr>
              <p:cNvPr id="24963" name="Oval 387"/>
              <p:cNvSpPr>
                <a:spLocks noChangeArrowheads="1"/>
              </p:cNvSpPr>
              <p:nvPr/>
            </p:nvSpPr>
            <p:spPr bwMode="auto">
              <a:xfrm>
                <a:off x="3530" y="2322"/>
                <a:ext cx="222" cy="64"/>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4964" name="Rectangle 388"/>
              <p:cNvSpPr>
                <a:spLocks noChangeArrowheads="1"/>
              </p:cNvSpPr>
              <p:nvPr/>
            </p:nvSpPr>
            <p:spPr bwMode="auto">
              <a:xfrm>
                <a:off x="3524" y="2328"/>
                <a:ext cx="232" cy="27"/>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4965" name="Oval 389"/>
              <p:cNvSpPr>
                <a:spLocks noChangeArrowheads="1"/>
              </p:cNvSpPr>
              <p:nvPr/>
            </p:nvSpPr>
            <p:spPr bwMode="auto">
              <a:xfrm>
                <a:off x="3530" y="2293"/>
                <a:ext cx="222" cy="6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4966" name="Freeform 390"/>
              <p:cNvSpPr>
                <a:spLocks/>
              </p:cNvSpPr>
              <p:nvPr/>
            </p:nvSpPr>
            <p:spPr bwMode="auto">
              <a:xfrm>
                <a:off x="3529" y="2306"/>
                <a:ext cx="98" cy="35"/>
              </a:xfrm>
              <a:custGeom>
                <a:avLst/>
                <a:gdLst/>
                <a:ahLst/>
                <a:cxnLst>
                  <a:cxn ang="0">
                    <a:pos x="2" y="9"/>
                  </a:cxn>
                  <a:cxn ang="0">
                    <a:pos x="61" y="9"/>
                  </a:cxn>
                  <a:cxn ang="0">
                    <a:pos x="64" y="0"/>
                  </a:cxn>
                  <a:cxn ang="0">
                    <a:pos x="97" y="17"/>
                  </a:cxn>
                  <a:cxn ang="0">
                    <a:pos x="56" y="34"/>
                  </a:cxn>
                  <a:cxn ang="0">
                    <a:pos x="56" y="26"/>
                  </a:cxn>
                  <a:cxn ang="0">
                    <a:pos x="0" y="26"/>
                  </a:cxn>
                  <a:cxn ang="0">
                    <a:pos x="0" y="17"/>
                  </a:cxn>
                  <a:cxn ang="0">
                    <a:pos x="2" y="9"/>
                  </a:cxn>
                </a:cxnLst>
                <a:rect l="0" t="0" r="r" b="b"/>
                <a:pathLst>
                  <a:path w="98" h="35">
                    <a:moveTo>
                      <a:pt x="2" y="9"/>
                    </a:moveTo>
                    <a:lnTo>
                      <a:pt x="61" y="9"/>
                    </a:lnTo>
                    <a:lnTo>
                      <a:pt x="64" y="0"/>
                    </a:lnTo>
                    <a:lnTo>
                      <a:pt x="97" y="17"/>
                    </a:lnTo>
                    <a:lnTo>
                      <a:pt x="56" y="34"/>
                    </a:lnTo>
                    <a:lnTo>
                      <a:pt x="56" y="26"/>
                    </a:lnTo>
                    <a:lnTo>
                      <a:pt x="0" y="26"/>
                    </a:lnTo>
                    <a:lnTo>
                      <a:pt x="0" y="17"/>
                    </a:lnTo>
                    <a:lnTo>
                      <a:pt x="2" y="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67" name="Freeform 391"/>
              <p:cNvSpPr>
                <a:spLocks/>
              </p:cNvSpPr>
              <p:nvPr/>
            </p:nvSpPr>
            <p:spPr bwMode="auto">
              <a:xfrm>
                <a:off x="3653" y="2307"/>
                <a:ext cx="98" cy="35"/>
              </a:xfrm>
              <a:custGeom>
                <a:avLst/>
                <a:gdLst/>
                <a:ahLst/>
                <a:cxnLst>
                  <a:cxn ang="0">
                    <a:pos x="92" y="9"/>
                  </a:cxn>
                  <a:cxn ang="0">
                    <a:pos x="35" y="9"/>
                  </a:cxn>
                  <a:cxn ang="0">
                    <a:pos x="33" y="0"/>
                  </a:cxn>
                  <a:cxn ang="0">
                    <a:pos x="0" y="17"/>
                  </a:cxn>
                  <a:cxn ang="0">
                    <a:pos x="40" y="34"/>
                  </a:cxn>
                  <a:cxn ang="0">
                    <a:pos x="37" y="24"/>
                  </a:cxn>
                  <a:cxn ang="0">
                    <a:pos x="97" y="24"/>
                  </a:cxn>
                  <a:cxn ang="0">
                    <a:pos x="92" y="7"/>
                  </a:cxn>
                  <a:cxn ang="0">
                    <a:pos x="92" y="9"/>
                  </a:cxn>
                </a:cxnLst>
                <a:rect l="0" t="0" r="r" b="b"/>
                <a:pathLst>
                  <a:path w="98" h="35">
                    <a:moveTo>
                      <a:pt x="92" y="9"/>
                    </a:moveTo>
                    <a:lnTo>
                      <a:pt x="35" y="9"/>
                    </a:lnTo>
                    <a:lnTo>
                      <a:pt x="33" y="0"/>
                    </a:lnTo>
                    <a:lnTo>
                      <a:pt x="0" y="17"/>
                    </a:lnTo>
                    <a:lnTo>
                      <a:pt x="40" y="34"/>
                    </a:lnTo>
                    <a:lnTo>
                      <a:pt x="37" y="24"/>
                    </a:lnTo>
                    <a:lnTo>
                      <a:pt x="97" y="24"/>
                    </a:lnTo>
                    <a:lnTo>
                      <a:pt x="92" y="7"/>
                    </a:lnTo>
                    <a:lnTo>
                      <a:pt x="92" y="9"/>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4968" name="Freeform 392"/>
              <p:cNvSpPr>
                <a:spLocks/>
              </p:cNvSpPr>
              <p:nvPr/>
            </p:nvSpPr>
            <p:spPr bwMode="auto">
              <a:xfrm>
                <a:off x="3608" y="2330"/>
                <a:ext cx="70" cy="29"/>
              </a:xfrm>
              <a:custGeom>
                <a:avLst/>
                <a:gdLst/>
                <a:ahLst/>
                <a:cxnLst>
                  <a:cxn ang="0">
                    <a:pos x="23" y="0"/>
                  </a:cxn>
                  <a:cxn ang="0">
                    <a:pos x="23" y="14"/>
                  </a:cxn>
                  <a:cxn ang="0">
                    <a:pos x="0" y="14"/>
                  </a:cxn>
                  <a:cxn ang="0">
                    <a:pos x="33" y="28"/>
                  </a:cxn>
                  <a:cxn ang="0">
                    <a:pos x="69" y="14"/>
                  </a:cxn>
                  <a:cxn ang="0">
                    <a:pos x="45" y="14"/>
                  </a:cxn>
                  <a:cxn ang="0">
                    <a:pos x="45" y="0"/>
                  </a:cxn>
                  <a:cxn ang="0">
                    <a:pos x="35" y="0"/>
                  </a:cxn>
                  <a:cxn ang="0">
                    <a:pos x="23" y="0"/>
                  </a:cxn>
                </a:cxnLst>
                <a:rect l="0" t="0" r="r" b="b"/>
                <a:pathLst>
                  <a:path w="70" h="29">
                    <a:moveTo>
                      <a:pt x="23" y="0"/>
                    </a:moveTo>
                    <a:lnTo>
                      <a:pt x="23" y="14"/>
                    </a:lnTo>
                    <a:lnTo>
                      <a:pt x="0" y="14"/>
                    </a:lnTo>
                    <a:lnTo>
                      <a:pt x="33" y="28"/>
                    </a:lnTo>
                    <a:lnTo>
                      <a:pt x="69" y="14"/>
                    </a:lnTo>
                    <a:lnTo>
                      <a:pt x="45" y="14"/>
                    </a:lnTo>
                    <a:lnTo>
                      <a:pt x="45" y="0"/>
                    </a:lnTo>
                    <a:lnTo>
                      <a:pt x="35" y="0"/>
                    </a:lnTo>
                    <a:lnTo>
                      <a:pt x="23"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4969" name="Freeform 393"/>
              <p:cNvSpPr>
                <a:spLocks/>
              </p:cNvSpPr>
              <p:nvPr/>
            </p:nvSpPr>
            <p:spPr bwMode="auto">
              <a:xfrm>
                <a:off x="3608" y="2291"/>
                <a:ext cx="70" cy="32"/>
              </a:xfrm>
              <a:custGeom>
                <a:avLst/>
                <a:gdLst/>
                <a:ahLst/>
                <a:cxnLst>
                  <a:cxn ang="0">
                    <a:pos x="45" y="31"/>
                  </a:cxn>
                  <a:cxn ang="0">
                    <a:pos x="45" y="14"/>
                  </a:cxn>
                  <a:cxn ang="0">
                    <a:pos x="69" y="14"/>
                  </a:cxn>
                  <a:cxn ang="0">
                    <a:pos x="33" y="0"/>
                  </a:cxn>
                  <a:cxn ang="0">
                    <a:pos x="0" y="14"/>
                  </a:cxn>
                  <a:cxn ang="0">
                    <a:pos x="21" y="14"/>
                  </a:cxn>
                  <a:cxn ang="0">
                    <a:pos x="21" y="31"/>
                  </a:cxn>
                  <a:cxn ang="0">
                    <a:pos x="33" y="31"/>
                  </a:cxn>
                  <a:cxn ang="0">
                    <a:pos x="45" y="31"/>
                  </a:cxn>
                </a:cxnLst>
                <a:rect l="0" t="0" r="r" b="b"/>
                <a:pathLst>
                  <a:path w="70" h="32">
                    <a:moveTo>
                      <a:pt x="45" y="31"/>
                    </a:moveTo>
                    <a:lnTo>
                      <a:pt x="45" y="14"/>
                    </a:lnTo>
                    <a:lnTo>
                      <a:pt x="69" y="14"/>
                    </a:lnTo>
                    <a:lnTo>
                      <a:pt x="33" y="0"/>
                    </a:lnTo>
                    <a:lnTo>
                      <a:pt x="0" y="14"/>
                    </a:lnTo>
                    <a:lnTo>
                      <a:pt x="21" y="14"/>
                    </a:lnTo>
                    <a:lnTo>
                      <a:pt x="21" y="31"/>
                    </a:lnTo>
                    <a:lnTo>
                      <a:pt x="33" y="31"/>
                    </a:lnTo>
                    <a:lnTo>
                      <a:pt x="45" y="3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sp>
        <p:nvSpPr>
          <p:cNvPr id="24972" name="Rectangle 396"/>
          <p:cNvSpPr>
            <a:spLocks noGrp="1" noChangeArrowheads="1"/>
          </p:cNvSpPr>
          <p:nvPr>
            <p:ph type="title"/>
          </p:nvPr>
        </p:nvSpPr>
        <p:spPr/>
        <p:txBody>
          <a:bodyPr/>
          <a:lstStyle/>
          <a:p>
            <a:r>
              <a:rPr lang="en-GB"/>
              <a:t>Internet Exchange Point</a:t>
            </a:r>
            <a:endParaRPr lang="en-AU"/>
          </a:p>
        </p:txBody>
      </p:sp>
      <p:sp>
        <p:nvSpPr>
          <p:cNvPr id="24973" name="Rectangle 397"/>
          <p:cNvSpPr>
            <a:spLocks noGrp="1" noChangeArrowheads="1"/>
          </p:cNvSpPr>
          <p:nvPr>
            <p:ph idx="1"/>
          </p:nvPr>
        </p:nvSpPr>
        <p:spPr/>
        <p:txBody>
          <a:bodyPr/>
          <a:lstStyle/>
          <a:p>
            <a:r>
              <a:rPr lang="en-AU"/>
              <a:t>Ethernet switch in the middle</a:t>
            </a: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iptables Options</a:t>
            </a:r>
          </a:p>
        </p:txBody>
      </p:sp>
      <p:sp>
        <p:nvSpPr>
          <p:cNvPr id="374787" name="Rectangle 3"/>
          <p:cNvSpPr>
            <a:spLocks noGrp="1" noChangeArrowheads="1"/>
          </p:cNvSpPr>
          <p:nvPr>
            <p:ph type="body" idx="1"/>
          </p:nvPr>
        </p:nvSpPr>
        <p:spPr/>
        <p:txBody>
          <a:bodyPr/>
          <a:lstStyle/>
          <a:p>
            <a:pPr>
              <a:buFont typeface="ZapfDingbats" pitchFamily="82" charset="2"/>
              <a:buNone/>
            </a:pPr>
            <a:r>
              <a:rPr lang="en-US">
                <a:latin typeface="Courier New" charset="0"/>
              </a:rPr>
              <a:t>-p protocol type (tcp, udp, icmp)</a:t>
            </a:r>
          </a:p>
          <a:p>
            <a:pPr>
              <a:buFont typeface="ZapfDingbats" pitchFamily="82" charset="2"/>
              <a:buNone/>
            </a:pPr>
            <a:r>
              <a:rPr lang="en-US">
                <a:latin typeface="Courier New" charset="0"/>
              </a:rPr>
              <a:t>-s source IP address &amp; port number</a:t>
            </a:r>
          </a:p>
          <a:p>
            <a:pPr>
              <a:buFont typeface="ZapfDingbats" pitchFamily="82" charset="2"/>
              <a:buNone/>
            </a:pPr>
            <a:r>
              <a:rPr lang="en-US">
                <a:latin typeface="Courier New" charset="0"/>
              </a:rPr>
              <a:t>-d dest IP address &amp; port number</a:t>
            </a:r>
          </a:p>
          <a:p>
            <a:pPr>
              <a:buFont typeface="ZapfDingbats" pitchFamily="82" charset="2"/>
              <a:buNone/>
            </a:pPr>
            <a:r>
              <a:rPr lang="en-US">
                <a:latin typeface="Courier New" charset="0"/>
              </a:rPr>
              <a:t>-i interface name (lo, ppp0, eth0)</a:t>
            </a:r>
          </a:p>
          <a:p>
            <a:pPr>
              <a:buFont typeface="ZapfDingbats" pitchFamily="82" charset="2"/>
              <a:buNone/>
            </a:pPr>
            <a:r>
              <a:rPr lang="en-US">
                <a:latin typeface="Courier New" charset="0"/>
              </a:rPr>
              <a:t>-j target (ACCEPT, DENY)</a:t>
            </a:r>
          </a:p>
          <a:p>
            <a:pPr>
              <a:buFont typeface="ZapfDingbats" pitchFamily="82" charset="2"/>
              <a:buNone/>
            </a:pPr>
            <a:r>
              <a:rPr lang="en-US">
                <a:latin typeface="Courier New" charset="0"/>
              </a:rPr>
              <a:t>-l log this packet</a:t>
            </a:r>
          </a:p>
          <a:p>
            <a:pPr>
              <a:buFont typeface="ZapfDingbats" pitchFamily="82" charset="2"/>
              <a:buNone/>
            </a:pPr>
            <a:r>
              <a:rPr lang="en-US">
                <a:latin typeface="Courier New" charset="0"/>
              </a:rPr>
              <a:t>--sport source port</a:t>
            </a:r>
          </a:p>
          <a:p>
            <a:pPr>
              <a:buFont typeface="ZapfDingbats" pitchFamily="82" charset="2"/>
              <a:buNone/>
            </a:pPr>
            <a:r>
              <a:rPr lang="en-US">
                <a:latin typeface="Courier New" charset="0"/>
              </a:rPr>
              <a:t>--dport dest port</a:t>
            </a:r>
          </a:p>
          <a:p>
            <a:pPr>
              <a:buFont typeface="ZapfDingbats" pitchFamily="82" charset="2"/>
              <a:buNone/>
            </a:pPr>
            <a:r>
              <a:rPr lang="en-US">
                <a:latin typeface="Courier New" charset="0"/>
              </a:rPr>
              <a:t>--icmp-type </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a:t>Firewall Lab: Part A</a:t>
            </a:r>
          </a:p>
        </p:txBody>
      </p:sp>
      <p:sp>
        <p:nvSpPr>
          <p:cNvPr id="379907" name="Rectangle 3"/>
          <p:cNvSpPr>
            <a:spLocks noGrp="1" noChangeArrowheads="1"/>
          </p:cNvSpPr>
          <p:nvPr>
            <p:ph type="body" idx="1"/>
          </p:nvPr>
        </p:nvSpPr>
        <p:spPr/>
        <p:txBody>
          <a:bodyPr/>
          <a:lstStyle/>
          <a:p>
            <a:pPr>
              <a:lnSpc>
                <a:spcPct val="90000"/>
              </a:lnSpc>
            </a:pPr>
            <a:r>
              <a:rPr lang="en-US" sz="2400"/>
              <a:t>Rules for outgoing traffic: </a:t>
            </a:r>
          </a:p>
          <a:p>
            <a:pPr lvl="1">
              <a:lnSpc>
                <a:spcPct val="90000"/>
              </a:lnSpc>
            </a:pPr>
            <a:r>
              <a:rPr lang="en-US" sz="2000"/>
              <a:t>Your local machine should be able to communicate with the student network without any restrictions.</a:t>
            </a:r>
          </a:p>
          <a:p>
            <a:pPr>
              <a:lnSpc>
                <a:spcPct val="90000"/>
              </a:lnSpc>
            </a:pPr>
            <a:r>
              <a:rPr lang="en-US" sz="2400"/>
              <a:t>Rules for incoming traffic:</a:t>
            </a:r>
          </a:p>
          <a:p>
            <a:pPr lvl="1">
              <a:lnSpc>
                <a:spcPct val="90000"/>
              </a:lnSpc>
            </a:pPr>
            <a:r>
              <a:rPr lang="en-US" sz="2000"/>
              <a:t>All incoming connection requests should be rejected, with the following exception:</a:t>
            </a:r>
          </a:p>
          <a:p>
            <a:pPr lvl="2">
              <a:lnSpc>
                <a:spcPct val="90000"/>
              </a:lnSpc>
            </a:pPr>
            <a:r>
              <a:rPr lang="en-US" sz="1800"/>
              <a:t>Your machine should respond to Ping from network 10.0.0/24</a:t>
            </a:r>
          </a:p>
          <a:p>
            <a:pPr lvl="2">
              <a:lnSpc>
                <a:spcPct val="90000"/>
              </a:lnSpc>
            </a:pPr>
            <a:r>
              <a:rPr lang="en-US" sz="1800"/>
              <a:t>Your machine should accept all incoming SSH, HTTP, FTP requests from Network 10.0/16</a:t>
            </a:r>
          </a:p>
          <a:p>
            <a:pPr lvl="2">
              <a:lnSpc>
                <a:spcPct val="90000"/>
              </a:lnSpc>
            </a:pPr>
            <a:r>
              <a:rPr lang="en-US" sz="1800"/>
              <a:t>Your machine should accept all incoming telnet connections from the machine 10.0.0.1 and 10.0.0.110.</a:t>
            </a:r>
          </a:p>
          <a:p>
            <a:pPr lvl="2">
              <a:lnSpc>
                <a:spcPct val="90000"/>
              </a:lnSpc>
            </a:pPr>
            <a:r>
              <a:rPr lang="en-US" sz="1800"/>
              <a:t>All multicast traffic should be allowed</a:t>
            </a:r>
          </a:p>
          <a:p>
            <a:pPr lvl="2">
              <a:lnSpc>
                <a:spcPct val="90000"/>
              </a:lnSpc>
            </a:pPr>
            <a:r>
              <a:rPr lang="en-US" sz="1800"/>
              <a:t>OSPF traffic should be allowed</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a:t>Firewall Lab: Part B</a:t>
            </a:r>
          </a:p>
        </p:txBody>
      </p:sp>
      <p:sp>
        <p:nvSpPr>
          <p:cNvPr id="378883" name="Rectangle 3"/>
          <p:cNvSpPr>
            <a:spLocks noGrp="1" noChangeArrowheads="1"/>
          </p:cNvSpPr>
          <p:nvPr>
            <p:ph type="body" idx="1"/>
          </p:nvPr>
        </p:nvSpPr>
        <p:spPr/>
        <p:txBody>
          <a:bodyPr/>
          <a:lstStyle/>
          <a:p>
            <a:r>
              <a:rPr lang="en-US" sz="2400"/>
              <a:t>Rules for outgoing traffic from internal node: </a:t>
            </a:r>
          </a:p>
          <a:p>
            <a:pPr lvl="1"/>
            <a:r>
              <a:rPr lang="en-US" sz="2000"/>
              <a:t>Outgoing SSH, and ICMP traffic should be allowed</a:t>
            </a:r>
          </a:p>
          <a:p>
            <a:pPr lvl="1"/>
            <a:r>
              <a:rPr lang="en-US" sz="2000"/>
              <a:t>All multicast traffic should be allowed</a:t>
            </a:r>
          </a:p>
          <a:p>
            <a:pPr lvl="1"/>
            <a:r>
              <a:rPr lang="en-US" sz="2000"/>
              <a:t>OSPF traffic should be allowed</a:t>
            </a:r>
          </a:p>
          <a:p>
            <a:pPr lvl="1"/>
            <a:r>
              <a:rPr lang="en-US" sz="2000"/>
              <a:t>All other traffic should be blocked</a:t>
            </a:r>
          </a:p>
          <a:p>
            <a:r>
              <a:rPr lang="en-US" sz="2400"/>
              <a:t>Rules for incoming traffic to protected server:</a:t>
            </a:r>
          </a:p>
          <a:p>
            <a:pPr lvl="1"/>
            <a:r>
              <a:rPr lang="en-US" sz="2000"/>
              <a:t>All incoming SSH, http, SMTP, Ping, and anonymous ftp should be permitted</a:t>
            </a:r>
          </a:p>
          <a:p>
            <a:pPr lvl="1"/>
            <a:r>
              <a:rPr lang="en-US" sz="2000"/>
              <a:t>All multicast traffic should be allowed</a:t>
            </a:r>
          </a:p>
          <a:p>
            <a:pPr lvl="1"/>
            <a:r>
              <a:rPr lang="en-US" sz="2000"/>
              <a:t>OSPF traffic should be allowed</a:t>
            </a:r>
          </a:p>
          <a:p>
            <a:pPr lvl="1"/>
            <a:r>
              <a:rPr lang="en-US" sz="2000"/>
              <a:t>All other incoming traffic should be blocked</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t>Stateful Filters</a:t>
            </a:r>
          </a:p>
        </p:txBody>
      </p:sp>
      <p:sp>
        <p:nvSpPr>
          <p:cNvPr id="201731" name="Rectangle 3"/>
          <p:cNvSpPr>
            <a:spLocks noGrp="1" noChangeArrowheads="1"/>
          </p:cNvSpPr>
          <p:nvPr>
            <p:ph type="body" idx="1"/>
          </p:nvPr>
        </p:nvSpPr>
        <p:spPr/>
        <p:txBody>
          <a:bodyPr/>
          <a:lstStyle/>
          <a:p>
            <a:r>
              <a:rPr lang="en-US"/>
              <a:t>In previous example, any packet with ACK=1 and source port 80 gets in. </a:t>
            </a:r>
          </a:p>
          <a:p>
            <a:pPr lvl="1"/>
            <a:r>
              <a:rPr lang="en-US"/>
              <a:t>Attacker could, for example, attempt a malformed packet attack by sending ACK=1 segments</a:t>
            </a:r>
          </a:p>
          <a:p>
            <a:r>
              <a:rPr lang="en-US"/>
              <a:t>Stateful filter: Adds more intelligence to the filter decision-making process</a:t>
            </a:r>
          </a:p>
          <a:p>
            <a:pPr lvl="1"/>
            <a:r>
              <a:rPr lang="en-US"/>
              <a:t>Stateful = remember past packets</a:t>
            </a:r>
          </a:p>
          <a:p>
            <a:pPr lvl="1"/>
            <a:r>
              <a:rPr lang="en-US"/>
              <a:t>Memory implemented in a very dynamic state table</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err="1" smtClean="0"/>
              <a:t>Stateful</a:t>
            </a:r>
            <a:r>
              <a:rPr lang="en-US" dirty="0" smtClean="0"/>
              <a:t> filters: example </a:t>
            </a:r>
            <a:endParaRPr lang="en-US" dirty="0"/>
          </a:p>
        </p:txBody>
      </p:sp>
      <p:graphicFrame>
        <p:nvGraphicFramePr>
          <p:cNvPr id="202848" name="Group 96"/>
          <p:cNvGraphicFramePr>
            <a:graphicFrameLocks noGrp="1"/>
          </p:cNvGraphicFramePr>
          <p:nvPr>
            <p:ph type="tbl" idx="4294967295"/>
          </p:nvPr>
        </p:nvGraphicFramePr>
        <p:xfrm>
          <a:off x="893760" y="2344738"/>
          <a:ext cx="6811962" cy="3113089"/>
        </p:xfrm>
        <a:graphic>
          <a:graphicData uri="http://schemas.openxmlformats.org/drawingml/2006/table">
            <a:tbl>
              <a:tblPr/>
              <a:tblGrid>
                <a:gridCol w="1627187"/>
                <a:gridCol w="1974850"/>
                <a:gridCol w="1804988"/>
                <a:gridCol w="1404937"/>
              </a:tblGrid>
              <a:tr h="5254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source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address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dest</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source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dest</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port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096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222.22.1.7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37.96.87.123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12699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600" b="0" i="0" u="none" strike="noStrike" cap="none" normalizeH="0" baseline="0">
                        <a:ln>
                          <a:noFill/>
                        </a:ln>
                        <a:solidFill>
                          <a:schemeClr val="tx1"/>
                        </a:solidFill>
                        <a:effectLst/>
                        <a:latin typeface="Comic Sans MS" charset="0"/>
                      </a:endParaRP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222.22.93.2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199.1.205.23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37654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222.22.65.143</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600" b="0" i="0" u="none" strike="noStrike" cap="none" normalizeH="0" baseline="0">
                        <a:ln>
                          <a:noFill/>
                        </a:ln>
                        <a:solidFill>
                          <a:schemeClr val="tx1"/>
                        </a:solidFill>
                        <a:effectLst/>
                        <a:latin typeface="Comic Sans MS"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0" i="0" u="none" strike="noStrike" cap="none" normalizeH="0" baseline="0">
                          <a:ln>
                            <a:noFill/>
                          </a:ln>
                          <a:solidFill>
                            <a:schemeClr val="tx1"/>
                          </a:solidFill>
                          <a:effectLst/>
                          <a:latin typeface="Comic Sans MS" charset="0"/>
                        </a:rPr>
                        <a:t>203.77.240.43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a:ln>
                            <a:noFill/>
                          </a:ln>
                          <a:solidFill>
                            <a:schemeClr val="tx1"/>
                          </a:solidFill>
                          <a:effectLst/>
                          <a:latin typeface="Comic Sans MS" charset="0"/>
                        </a:rPr>
                        <a:t>48712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dirty="0">
                          <a:ln>
                            <a:noFill/>
                          </a:ln>
                          <a:solidFill>
                            <a:schemeClr val="tx1"/>
                          </a:solidFill>
                          <a:effectLst/>
                          <a:latin typeface="Comic Sans MS" charset="0"/>
                        </a:rPr>
                        <a:t>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2813" name="Text Box 61"/>
          <p:cNvSpPr txBox="1">
            <a:spLocks noChangeArrowheads="1"/>
          </p:cNvSpPr>
          <p:nvPr/>
        </p:nvSpPr>
        <p:spPr bwMode="auto">
          <a:xfrm>
            <a:off x="425450" y="2144293"/>
            <a:ext cx="184150" cy="457200"/>
          </a:xfrm>
          <a:prstGeom prst="rect">
            <a:avLst/>
          </a:prstGeom>
          <a:noFill/>
          <a:ln w="9525">
            <a:noFill/>
            <a:miter lim="800000"/>
            <a:headEnd/>
            <a:tailEnd/>
          </a:ln>
          <a:effectLst/>
        </p:spPr>
        <p:txBody>
          <a:bodyPr wrap="none">
            <a:prstTxWarp prst="textNoShape">
              <a:avLst/>
            </a:prstTxWarp>
            <a:spAutoFit/>
          </a:bodyPr>
          <a:lstStyle/>
          <a:p>
            <a:endParaRPr lang="en-GB"/>
          </a:p>
        </p:txBody>
      </p:sp>
      <p:sp>
        <p:nvSpPr>
          <p:cNvPr id="202814" name="Text Box 62"/>
          <p:cNvSpPr txBox="1">
            <a:spLocks noChangeArrowheads="1"/>
          </p:cNvSpPr>
          <p:nvPr/>
        </p:nvSpPr>
        <p:spPr bwMode="auto">
          <a:xfrm>
            <a:off x="425450" y="1712493"/>
            <a:ext cx="184150" cy="457200"/>
          </a:xfrm>
          <a:prstGeom prst="rect">
            <a:avLst/>
          </a:prstGeom>
          <a:noFill/>
          <a:ln w="9525">
            <a:noFill/>
            <a:miter lim="800000"/>
            <a:headEnd/>
            <a:tailEnd/>
          </a:ln>
          <a:effectLst/>
        </p:spPr>
        <p:txBody>
          <a:bodyPr wrap="none">
            <a:prstTxWarp prst="textNoShape">
              <a:avLst/>
            </a:prstTxWarp>
            <a:spAutoFit/>
          </a:bodyPr>
          <a:lstStyle/>
          <a:p>
            <a:endParaRPr lang="en-GB">
              <a:solidFill>
                <a:srgbClr val="339933"/>
              </a:solidFill>
            </a:endParaRPr>
          </a:p>
        </p:txBody>
      </p:sp>
      <p:sp>
        <p:nvSpPr>
          <p:cNvPr id="202841" name="Text Box 89"/>
          <p:cNvSpPr txBox="1">
            <a:spLocks noChangeArrowheads="1"/>
          </p:cNvSpPr>
          <p:nvPr/>
        </p:nvSpPr>
        <p:spPr bwMode="auto">
          <a:xfrm>
            <a:off x="425450" y="5501855"/>
            <a:ext cx="7981772" cy="707886"/>
          </a:xfrm>
          <a:prstGeom prst="rect">
            <a:avLst/>
          </a:prstGeom>
          <a:noFill/>
          <a:ln w="9525">
            <a:noFill/>
            <a:miter lim="800000"/>
            <a:headEnd/>
            <a:tailEnd/>
          </a:ln>
          <a:effectLst/>
        </p:spPr>
        <p:txBody>
          <a:bodyPr wrap="none">
            <a:prstTxWarp prst="textNoShape">
              <a:avLst/>
            </a:prstTxWarp>
            <a:spAutoFit/>
          </a:bodyPr>
          <a:lstStyle/>
          <a:p>
            <a:r>
              <a:rPr lang="en-US" sz="2000">
                <a:latin typeface="Verdana"/>
                <a:cs typeface="Verdana"/>
              </a:rPr>
              <a:t>If rule table indicates that stateful table must be checked:</a:t>
            </a:r>
          </a:p>
          <a:p>
            <a:r>
              <a:rPr lang="en-US" sz="2000">
                <a:latin typeface="Verdana"/>
                <a:cs typeface="Verdana"/>
              </a:rPr>
              <a:t>check to see if there is already a connection in stateful table </a:t>
            </a:r>
          </a:p>
        </p:txBody>
      </p:sp>
      <p:sp>
        <p:nvSpPr>
          <p:cNvPr id="202842" name="Text Box 90"/>
          <p:cNvSpPr txBox="1">
            <a:spLocks noChangeArrowheads="1"/>
          </p:cNvSpPr>
          <p:nvPr/>
        </p:nvSpPr>
        <p:spPr bwMode="auto">
          <a:xfrm>
            <a:off x="425450" y="1549760"/>
            <a:ext cx="8815234" cy="707886"/>
          </a:xfrm>
          <a:prstGeom prst="rect">
            <a:avLst/>
          </a:prstGeom>
          <a:noFill/>
          <a:ln w="9525">
            <a:noFill/>
            <a:miter lim="800000"/>
            <a:headEnd/>
            <a:tailEnd/>
          </a:ln>
          <a:effectLst/>
        </p:spPr>
        <p:txBody>
          <a:bodyPr wrap="none">
            <a:prstTxWarp prst="textNoShape">
              <a:avLst/>
            </a:prstTxWarp>
            <a:spAutoFit/>
          </a:bodyPr>
          <a:lstStyle/>
          <a:p>
            <a:pPr>
              <a:buClr>
                <a:schemeClr val="accent6">
                  <a:lumMod val="60000"/>
                  <a:lumOff val="40000"/>
                </a:schemeClr>
              </a:buClr>
              <a:buFont typeface="Wingdings" charset="2"/>
              <a:buChar char="§"/>
            </a:pPr>
            <a:r>
              <a:rPr lang="en-US" sz="2000" dirty="0">
                <a:latin typeface="Verdana"/>
                <a:cs typeface="Verdana"/>
              </a:rPr>
              <a:t> Log each TCP connection initiated through firewall: SYN segment</a:t>
            </a:r>
          </a:p>
          <a:p>
            <a:pPr>
              <a:buClr>
                <a:schemeClr val="accent6">
                  <a:lumMod val="60000"/>
                  <a:lumOff val="40000"/>
                </a:schemeClr>
              </a:buClr>
              <a:buFont typeface="Wingdings" charset="2"/>
              <a:buChar char="§"/>
            </a:pPr>
            <a:r>
              <a:rPr lang="en-US" sz="2000" dirty="0">
                <a:latin typeface="Verdana"/>
                <a:cs typeface="Verdana"/>
              </a:rPr>
              <a:t> Timeout entries which see no activity for, say, 60 seconds</a:t>
            </a:r>
          </a:p>
        </p:txBody>
      </p:sp>
      <p:sp>
        <p:nvSpPr>
          <p:cNvPr id="202846" name="Text Box 94"/>
          <p:cNvSpPr txBox="1">
            <a:spLocks noChangeArrowheads="1"/>
          </p:cNvSpPr>
          <p:nvPr/>
        </p:nvSpPr>
        <p:spPr bwMode="auto">
          <a:xfrm>
            <a:off x="425450" y="6319418"/>
            <a:ext cx="7762988" cy="400110"/>
          </a:xfrm>
          <a:prstGeom prst="rect">
            <a:avLst/>
          </a:prstGeom>
          <a:noFill/>
          <a:ln w="9525">
            <a:noFill/>
            <a:miter lim="800000"/>
            <a:headEnd/>
            <a:tailEnd/>
          </a:ln>
          <a:effectLst/>
        </p:spPr>
        <p:txBody>
          <a:bodyPr wrap="none">
            <a:prstTxWarp prst="textNoShape">
              <a:avLst/>
            </a:prstTxWarp>
            <a:spAutoFit/>
          </a:bodyPr>
          <a:lstStyle/>
          <a:p>
            <a:r>
              <a:rPr lang="en-US" sz="2000">
                <a:latin typeface="Verdana"/>
                <a:cs typeface="Verdana"/>
              </a:rPr>
              <a:t>Stateful filters can also remember outgoing UDP segments</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smtClean="0"/>
              <a:t>Stateful example </a:t>
            </a:r>
            <a:endParaRPr lang="en-US" dirty="0"/>
          </a:p>
        </p:txBody>
      </p:sp>
      <p:graphicFrame>
        <p:nvGraphicFramePr>
          <p:cNvPr id="263262" name="Group 94"/>
          <p:cNvGraphicFramePr>
            <a:graphicFrameLocks noGrp="1"/>
          </p:cNvGraphicFramePr>
          <p:nvPr>
            <p:ph type="tbl" idx="4294967295"/>
          </p:nvPr>
        </p:nvGraphicFramePr>
        <p:xfrm>
          <a:off x="520548" y="2616298"/>
          <a:ext cx="8380412" cy="3518853"/>
        </p:xfrm>
        <a:graphic>
          <a:graphicData uri="http://schemas.openxmlformats.org/drawingml/2006/table">
            <a:tbl>
              <a:tblPr/>
              <a:tblGrid>
                <a:gridCol w="1173162"/>
                <a:gridCol w="1174750"/>
                <a:gridCol w="1270000"/>
                <a:gridCol w="835025"/>
                <a:gridCol w="1042988"/>
                <a:gridCol w="1055687"/>
                <a:gridCol w="914400"/>
                <a:gridCol w="914400"/>
              </a:tblGrid>
              <a:tr h="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source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dest</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proto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source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dest</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flag</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bit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check conxion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52387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allow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outside of</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TCP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any</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GB" sz="20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allow</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0" i="0" u="none" strike="noStrike" cap="none" normalizeH="0" baseline="0">
                        <a:ln>
                          <a:noFill/>
                        </a:ln>
                        <a:solidFill>
                          <a:schemeClr val="tx1"/>
                        </a:solidFill>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outside of</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222.22/16</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TCP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x</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allow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outside of</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UDP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GB" sz="20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allow</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0" i="0" u="none" strike="noStrike" cap="none" normalizeH="0" baseline="0">
                        <a:ln>
                          <a:noFill/>
                        </a:ln>
                        <a:solidFill>
                          <a:schemeClr val="tx1"/>
                        </a:solidFill>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outside of</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222.22/16</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UDP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a:ln>
                            <a:noFill/>
                          </a:ln>
                          <a:solidFill>
                            <a:schemeClr val="tx1"/>
                          </a:solidFill>
                          <a:effectLst/>
                          <a:latin typeface="Comic Sans MS" charset="0"/>
                        </a:rPr>
                        <a:t>x</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0" i="0" u="none" strike="noStrike" cap="none" normalizeH="0" baseline="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deny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a:ln>
                            <a:noFill/>
                          </a:ln>
                          <a:solidFill>
                            <a:schemeClr val="tx1"/>
                          </a:solidFill>
                          <a:effectLst/>
                          <a:latin typeface="Comic Sans MS"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GB" sz="1400" b="0" i="0" u="none" strike="noStrike" cap="none" normalizeH="0" baseline="0" dirty="0">
                        <a:ln>
                          <a:noFill/>
                        </a:ln>
                        <a:solidFill>
                          <a:schemeClr val="tx1"/>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3229" name="Text Box 61"/>
          <p:cNvSpPr txBox="1">
            <a:spLocks noChangeArrowheads="1"/>
          </p:cNvSpPr>
          <p:nvPr/>
        </p:nvSpPr>
        <p:spPr bwMode="auto">
          <a:xfrm>
            <a:off x="1082675" y="1869893"/>
            <a:ext cx="184666" cy="369332"/>
          </a:xfrm>
          <a:prstGeom prst="rect">
            <a:avLst/>
          </a:prstGeom>
          <a:noFill/>
          <a:ln w="9525">
            <a:noFill/>
            <a:miter lim="800000"/>
            <a:headEnd/>
            <a:tailEnd/>
          </a:ln>
          <a:effectLst/>
        </p:spPr>
        <p:txBody>
          <a:bodyPr wrap="none">
            <a:prstTxWarp prst="textNoShape">
              <a:avLst/>
            </a:prstTxWarp>
            <a:spAutoFit/>
          </a:bodyPr>
          <a:lstStyle/>
          <a:p>
            <a:endParaRPr lang="en-GB">
              <a:latin typeface="Verdana"/>
              <a:cs typeface="Verdana"/>
            </a:endParaRPr>
          </a:p>
        </p:txBody>
      </p:sp>
      <p:sp>
        <p:nvSpPr>
          <p:cNvPr id="263259" name="Text Box 91"/>
          <p:cNvSpPr txBox="1">
            <a:spLocks noChangeArrowheads="1"/>
          </p:cNvSpPr>
          <p:nvPr/>
        </p:nvSpPr>
        <p:spPr bwMode="auto">
          <a:xfrm>
            <a:off x="577850" y="1525405"/>
            <a:ext cx="7814960" cy="1015663"/>
          </a:xfrm>
          <a:prstGeom prst="rect">
            <a:avLst/>
          </a:prstGeom>
          <a:noFill/>
          <a:ln w="9525">
            <a:noFill/>
            <a:miter lim="800000"/>
            <a:headEnd/>
            <a:tailEnd/>
          </a:ln>
          <a:effectLst/>
        </p:spPr>
        <p:txBody>
          <a:bodyPr wrap="none">
            <a:prstTxWarp prst="textNoShape">
              <a:avLst/>
            </a:prstTxWarp>
            <a:spAutoFit/>
          </a:bodyPr>
          <a:lstStyle/>
          <a:p>
            <a:pPr marL="457200" indent="-457200">
              <a:buFontTx/>
              <a:buAutoNum type="arabicParenR"/>
            </a:pPr>
            <a:r>
              <a:rPr lang="en-US" sz="2000">
                <a:solidFill>
                  <a:srgbClr val="339933"/>
                </a:solidFill>
                <a:latin typeface="Verdana"/>
                <a:cs typeface="Verdana"/>
              </a:rPr>
              <a:t>Packet arrives from outside: SA=37.96.87.123, SP=80,</a:t>
            </a:r>
            <a:br>
              <a:rPr lang="en-US" sz="2000">
                <a:solidFill>
                  <a:srgbClr val="339933"/>
                </a:solidFill>
                <a:latin typeface="Verdana"/>
                <a:cs typeface="Verdana"/>
              </a:rPr>
            </a:br>
            <a:r>
              <a:rPr lang="en-US" sz="2000">
                <a:solidFill>
                  <a:srgbClr val="339933"/>
                </a:solidFill>
                <a:latin typeface="Verdana"/>
                <a:cs typeface="Verdana"/>
              </a:rPr>
              <a:t>DA=222.22.1.7, DP=12699, SYN=0, ACK=1</a:t>
            </a:r>
          </a:p>
          <a:p>
            <a:pPr marL="457200" indent="-457200">
              <a:buFontTx/>
              <a:buAutoNum type="arabicParenR"/>
            </a:pPr>
            <a:r>
              <a:rPr lang="en-US" sz="2000">
                <a:solidFill>
                  <a:srgbClr val="339933"/>
                </a:solidFill>
                <a:latin typeface="Verdana"/>
                <a:cs typeface="Verdana"/>
              </a:rPr>
              <a:t>Check filter table </a:t>
            </a:r>
            <a:r>
              <a:rPr lang="en-US" sz="2000">
                <a:solidFill>
                  <a:srgbClr val="339933"/>
                </a:solidFill>
                <a:latin typeface="Verdana"/>
                <a:ea typeface="MS Mincho" pitchFamily="49" charset="-128"/>
                <a:cs typeface="Verdana"/>
              </a:rPr>
              <a:t>➜ check stateful table</a:t>
            </a:r>
          </a:p>
        </p:txBody>
      </p:sp>
      <p:sp>
        <p:nvSpPr>
          <p:cNvPr id="263264" name="Text Box 96"/>
          <p:cNvSpPr txBox="1">
            <a:spLocks noChangeArrowheads="1"/>
          </p:cNvSpPr>
          <p:nvPr/>
        </p:nvSpPr>
        <p:spPr bwMode="auto">
          <a:xfrm>
            <a:off x="623888" y="6267268"/>
            <a:ext cx="8381521"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339933"/>
                </a:solidFill>
                <a:latin typeface="Verdana"/>
                <a:cs typeface="Verdana"/>
              </a:rPr>
              <a:t>3)</a:t>
            </a:r>
            <a:r>
              <a:rPr lang="en-US" sz="2000">
                <a:latin typeface="Verdana"/>
                <a:cs typeface="Verdana"/>
              </a:rPr>
              <a:t> </a:t>
            </a:r>
            <a:r>
              <a:rPr lang="en-US" sz="2000">
                <a:solidFill>
                  <a:srgbClr val="339933"/>
                </a:solidFill>
                <a:latin typeface="Verdana"/>
                <a:cs typeface="Verdana"/>
              </a:rPr>
              <a:t>Connection is listed in connection table </a:t>
            </a:r>
            <a:r>
              <a:rPr lang="en-US" sz="2000">
                <a:solidFill>
                  <a:srgbClr val="339933"/>
                </a:solidFill>
                <a:latin typeface="Verdana"/>
                <a:ea typeface="MS Mincho" pitchFamily="49" charset="-128"/>
                <a:cs typeface="Verdana"/>
              </a:rPr>
              <a:t>➜ let packet through</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80" name="Rectangle 4"/>
          <p:cNvSpPr>
            <a:spLocks noGrp="1" noChangeArrowheads="1"/>
          </p:cNvSpPr>
          <p:nvPr>
            <p:ph type="title"/>
          </p:nvPr>
        </p:nvSpPr>
        <p:spPr/>
        <p:txBody>
          <a:bodyPr/>
          <a:lstStyle/>
          <a:p>
            <a:r>
              <a:rPr lang="en-US" dirty="0" smtClean="0"/>
              <a:t>Demarcation Zone </a:t>
            </a:r>
            <a:r>
              <a:rPr lang="en-US" dirty="0"/>
              <a:t>(DMZ)</a:t>
            </a:r>
          </a:p>
        </p:txBody>
      </p:sp>
      <p:sp>
        <p:nvSpPr>
          <p:cNvPr id="203987" name="Freeform 211"/>
          <p:cNvSpPr>
            <a:spLocks/>
          </p:cNvSpPr>
          <p:nvPr/>
        </p:nvSpPr>
        <p:spPr bwMode="auto">
          <a:xfrm>
            <a:off x="5344870" y="2503707"/>
            <a:ext cx="3324225" cy="1412875"/>
          </a:xfrm>
          <a:custGeom>
            <a:avLst/>
            <a:gdLst/>
            <a:ahLst/>
            <a:cxnLst>
              <a:cxn ang="0">
                <a:pos x="1142" y="3"/>
              </a:cxn>
              <a:cxn ang="0">
                <a:pos x="1116" y="0"/>
              </a:cxn>
              <a:cxn ang="0">
                <a:pos x="1082" y="7"/>
              </a:cxn>
              <a:cxn ang="0">
                <a:pos x="1036" y="24"/>
              </a:cxn>
              <a:cxn ang="0">
                <a:pos x="956" y="56"/>
              </a:cxn>
              <a:cxn ang="0">
                <a:pos x="904" y="73"/>
              </a:cxn>
              <a:cxn ang="0">
                <a:pos x="866" y="77"/>
              </a:cxn>
              <a:cxn ang="0">
                <a:pos x="798" y="75"/>
              </a:cxn>
              <a:cxn ang="0">
                <a:pos x="719" y="65"/>
              </a:cxn>
              <a:cxn ang="0">
                <a:pos x="632" y="56"/>
              </a:cxn>
              <a:cxn ang="0">
                <a:pos x="574" y="58"/>
              </a:cxn>
              <a:cxn ang="0">
                <a:pos x="524" y="65"/>
              </a:cxn>
              <a:cxn ang="0">
                <a:pos x="464" y="76"/>
              </a:cxn>
              <a:cxn ang="0">
                <a:pos x="398" y="89"/>
              </a:cxn>
              <a:cxn ang="0">
                <a:pos x="274" y="117"/>
              </a:cxn>
              <a:cxn ang="0">
                <a:pos x="190" y="144"/>
              </a:cxn>
              <a:cxn ang="0">
                <a:pos x="131" y="169"/>
              </a:cxn>
              <a:cxn ang="0">
                <a:pos x="82" y="198"/>
              </a:cxn>
              <a:cxn ang="0">
                <a:pos x="47" y="232"/>
              </a:cxn>
              <a:cxn ang="0">
                <a:pos x="23" y="273"/>
              </a:cxn>
              <a:cxn ang="0">
                <a:pos x="8" y="323"/>
              </a:cxn>
              <a:cxn ang="0">
                <a:pos x="1" y="378"/>
              </a:cxn>
              <a:cxn ang="0">
                <a:pos x="0" y="434"/>
              </a:cxn>
              <a:cxn ang="0">
                <a:pos x="6" y="489"/>
              </a:cxn>
              <a:cxn ang="0">
                <a:pos x="17" y="539"/>
              </a:cxn>
              <a:cxn ang="0">
                <a:pos x="33" y="582"/>
              </a:cxn>
              <a:cxn ang="0">
                <a:pos x="51" y="615"/>
              </a:cxn>
              <a:cxn ang="0">
                <a:pos x="77" y="638"/>
              </a:cxn>
              <a:cxn ang="0">
                <a:pos x="110" y="656"/>
              </a:cxn>
              <a:cxn ang="0">
                <a:pos x="159" y="670"/>
              </a:cxn>
              <a:cxn ang="0">
                <a:pos x="248" y="683"/>
              </a:cxn>
              <a:cxn ang="0">
                <a:pos x="342" y="692"/>
              </a:cxn>
              <a:cxn ang="0">
                <a:pos x="401" y="700"/>
              </a:cxn>
              <a:cxn ang="0">
                <a:pos x="492" y="710"/>
              </a:cxn>
              <a:cxn ang="0">
                <a:pos x="631" y="717"/>
              </a:cxn>
              <a:cxn ang="0">
                <a:pos x="708" y="719"/>
              </a:cxn>
              <a:cxn ang="0">
                <a:pos x="753" y="719"/>
              </a:cxn>
              <a:cxn ang="0">
                <a:pos x="791" y="719"/>
              </a:cxn>
              <a:cxn ang="0">
                <a:pos x="824" y="718"/>
              </a:cxn>
              <a:cxn ang="0">
                <a:pos x="876" y="712"/>
              </a:cxn>
              <a:cxn ang="0">
                <a:pos x="931" y="700"/>
              </a:cxn>
              <a:cxn ang="0">
                <a:pos x="977" y="687"/>
              </a:cxn>
              <a:cxn ang="0">
                <a:pos x="1029" y="672"/>
              </a:cxn>
              <a:cxn ang="0">
                <a:pos x="1096" y="652"/>
              </a:cxn>
              <a:cxn ang="0">
                <a:pos x="1142" y="627"/>
              </a:cxn>
              <a:cxn ang="0">
                <a:pos x="1168" y="601"/>
              </a:cxn>
              <a:cxn ang="0">
                <a:pos x="1188" y="554"/>
              </a:cxn>
              <a:cxn ang="0">
                <a:pos x="1196" y="498"/>
              </a:cxn>
              <a:cxn ang="0">
                <a:pos x="1197" y="433"/>
              </a:cxn>
              <a:cxn ang="0">
                <a:pos x="1196" y="361"/>
              </a:cxn>
              <a:cxn ang="0">
                <a:pos x="1196" y="321"/>
              </a:cxn>
              <a:cxn ang="0">
                <a:pos x="1197" y="271"/>
              </a:cxn>
              <a:cxn ang="0">
                <a:pos x="1197" y="166"/>
              </a:cxn>
              <a:cxn ang="0">
                <a:pos x="1194" y="103"/>
              </a:cxn>
              <a:cxn ang="0">
                <a:pos x="1186" y="61"/>
              </a:cxn>
              <a:cxn ang="0">
                <a:pos x="1173" y="28"/>
              </a:cxn>
            </a:cxnLst>
            <a:rect l="0" t="0" r="r" b="b"/>
            <a:pathLst>
              <a:path w="1198" h="719">
                <a:moveTo>
                  <a:pt x="1160" y="13"/>
                </a:moveTo>
                <a:lnTo>
                  <a:pt x="1154" y="9"/>
                </a:lnTo>
                <a:lnTo>
                  <a:pt x="1149" y="5"/>
                </a:lnTo>
                <a:lnTo>
                  <a:pt x="1142" y="3"/>
                </a:lnTo>
                <a:lnTo>
                  <a:pt x="1137" y="2"/>
                </a:lnTo>
                <a:lnTo>
                  <a:pt x="1130" y="0"/>
                </a:lnTo>
                <a:lnTo>
                  <a:pt x="1123" y="0"/>
                </a:lnTo>
                <a:lnTo>
                  <a:pt x="1116" y="0"/>
                </a:lnTo>
                <a:lnTo>
                  <a:pt x="1107" y="2"/>
                </a:lnTo>
                <a:lnTo>
                  <a:pt x="1099" y="3"/>
                </a:lnTo>
                <a:lnTo>
                  <a:pt x="1091" y="5"/>
                </a:lnTo>
                <a:lnTo>
                  <a:pt x="1082" y="7"/>
                </a:lnTo>
                <a:lnTo>
                  <a:pt x="1074" y="10"/>
                </a:lnTo>
                <a:lnTo>
                  <a:pt x="1064" y="13"/>
                </a:lnTo>
                <a:lnTo>
                  <a:pt x="1055" y="17"/>
                </a:lnTo>
                <a:lnTo>
                  <a:pt x="1036" y="24"/>
                </a:lnTo>
                <a:lnTo>
                  <a:pt x="1016" y="32"/>
                </a:lnTo>
                <a:lnTo>
                  <a:pt x="997" y="40"/>
                </a:lnTo>
                <a:lnTo>
                  <a:pt x="977" y="49"/>
                </a:lnTo>
                <a:lnTo>
                  <a:pt x="956" y="56"/>
                </a:lnTo>
                <a:lnTo>
                  <a:pt x="936" y="65"/>
                </a:lnTo>
                <a:lnTo>
                  <a:pt x="925" y="67"/>
                </a:lnTo>
                <a:lnTo>
                  <a:pt x="915" y="70"/>
                </a:lnTo>
                <a:lnTo>
                  <a:pt x="904" y="73"/>
                </a:lnTo>
                <a:lnTo>
                  <a:pt x="895" y="75"/>
                </a:lnTo>
                <a:lnTo>
                  <a:pt x="885" y="76"/>
                </a:lnTo>
                <a:lnTo>
                  <a:pt x="875" y="77"/>
                </a:lnTo>
                <a:lnTo>
                  <a:pt x="866" y="77"/>
                </a:lnTo>
                <a:lnTo>
                  <a:pt x="855" y="79"/>
                </a:lnTo>
                <a:lnTo>
                  <a:pt x="837" y="77"/>
                </a:lnTo>
                <a:lnTo>
                  <a:pt x="817" y="76"/>
                </a:lnTo>
                <a:lnTo>
                  <a:pt x="798" y="75"/>
                </a:lnTo>
                <a:lnTo>
                  <a:pt x="778" y="73"/>
                </a:lnTo>
                <a:lnTo>
                  <a:pt x="758" y="70"/>
                </a:lnTo>
                <a:lnTo>
                  <a:pt x="739" y="67"/>
                </a:lnTo>
                <a:lnTo>
                  <a:pt x="719" y="65"/>
                </a:lnTo>
                <a:lnTo>
                  <a:pt x="698" y="61"/>
                </a:lnTo>
                <a:lnTo>
                  <a:pt x="677" y="59"/>
                </a:lnTo>
                <a:lnTo>
                  <a:pt x="655" y="58"/>
                </a:lnTo>
                <a:lnTo>
                  <a:pt x="632" y="56"/>
                </a:lnTo>
                <a:lnTo>
                  <a:pt x="610" y="56"/>
                </a:lnTo>
                <a:lnTo>
                  <a:pt x="599" y="56"/>
                </a:lnTo>
                <a:lnTo>
                  <a:pt x="586" y="56"/>
                </a:lnTo>
                <a:lnTo>
                  <a:pt x="574" y="58"/>
                </a:lnTo>
                <a:lnTo>
                  <a:pt x="562" y="59"/>
                </a:lnTo>
                <a:lnTo>
                  <a:pt x="550" y="61"/>
                </a:lnTo>
                <a:lnTo>
                  <a:pt x="537" y="63"/>
                </a:lnTo>
                <a:lnTo>
                  <a:pt x="524" y="65"/>
                </a:lnTo>
                <a:lnTo>
                  <a:pt x="510" y="68"/>
                </a:lnTo>
                <a:lnTo>
                  <a:pt x="495" y="70"/>
                </a:lnTo>
                <a:lnTo>
                  <a:pt x="480" y="73"/>
                </a:lnTo>
                <a:lnTo>
                  <a:pt x="464" y="76"/>
                </a:lnTo>
                <a:lnTo>
                  <a:pt x="448" y="79"/>
                </a:lnTo>
                <a:lnTo>
                  <a:pt x="432" y="82"/>
                </a:lnTo>
                <a:lnTo>
                  <a:pt x="415" y="86"/>
                </a:lnTo>
                <a:lnTo>
                  <a:pt x="398" y="89"/>
                </a:lnTo>
                <a:lnTo>
                  <a:pt x="380" y="93"/>
                </a:lnTo>
                <a:lnTo>
                  <a:pt x="345" y="100"/>
                </a:lnTo>
                <a:lnTo>
                  <a:pt x="310" y="108"/>
                </a:lnTo>
                <a:lnTo>
                  <a:pt x="274" y="117"/>
                </a:lnTo>
                <a:lnTo>
                  <a:pt x="240" y="128"/>
                </a:lnTo>
                <a:lnTo>
                  <a:pt x="223" y="132"/>
                </a:lnTo>
                <a:lnTo>
                  <a:pt x="206" y="138"/>
                </a:lnTo>
                <a:lnTo>
                  <a:pt x="190" y="144"/>
                </a:lnTo>
                <a:lnTo>
                  <a:pt x="175" y="150"/>
                </a:lnTo>
                <a:lnTo>
                  <a:pt x="159" y="156"/>
                </a:lnTo>
                <a:lnTo>
                  <a:pt x="145" y="163"/>
                </a:lnTo>
                <a:lnTo>
                  <a:pt x="131" y="169"/>
                </a:lnTo>
                <a:lnTo>
                  <a:pt x="117" y="176"/>
                </a:lnTo>
                <a:lnTo>
                  <a:pt x="104" y="183"/>
                </a:lnTo>
                <a:lnTo>
                  <a:pt x="92" y="191"/>
                </a:lnTo>
                <a:lnTo>
                  <a:pt x="82" y="198"/>
                </a:lnTo>
                <a:lnTo>
                  <a:pt x="71" y="206"/>
                </a:lnTo>
                <a:lnTo>
                  <a:pt x="62" y="214"/>
                </a:lnTo>
                <a:lnTo>
                  <a:pt x="54" y="222"/>
                </a:lnTo>
                <a:lnTo>
                  <a:pt x="47" y="232"/>
                </a:lnTo>
                <a:lnTo>
                  <a:pt x="40" y="241"/>
                </a:lnTo>
                <a:lnTo>
                  <a:pt x="34" y="250"/>
                </a:lnTo>
                <a:lnTo>
                  <a:pt x="28" y="262"/>
                </a:lnTo>
                <a:lnTo>
                  <a:pt x="23" y="273"/>
                </a:lnTo>
                <a:lnTo>
                  <a:pt x="19" y="284"/>
                </a:lnTo>
                <a:lnTo>
                  <a:pt x="14" y="297"/>
                </a:lnTo>
                <a:lnTo>
                  <a:pt x="10" y="310"/>
                </a:lnTo>
                <a:lnTo>
                  <a:pt x="8" y="323"/>
                </a:lnTo>
                <a:lnTo>
                  <a:pt x="6" y="336"/>
                </a:lnTo>
                <a:lnTo>
                  <a:pt x="3" y="350"/>
                </a:lnTo>
                <a:lnTo>
                  <a:pt x="2" y="364"/>
                </a:lnTo>
                <a:lnTo>
                  <a:pt x="1" y="378"/>
                </a:lnTo>
                <a:lnTo>
                  <a:pt x="0" y="391"/>
                </a:lnTo>
                <a:lnTo>
                  <a:pt x="0" y="406"/>
                </a:lnTo>
                <a:lnTo>
                  <a:pt x="0" y="420"/>
                </a:lnTo>
                <a:lnTo>
                  <a:pt x="0" y="434"/>
                </a:lnTo>
                <a:lnTo>
                  <a:pt x="1" y="448"/>
                </a:lnTo>
                <a:lnTo>
                  <a:pt x="2" y="461"/>
                </a:lnTo>
                <a:lnTo>
                  <a:pt x="5" y="475"/>
                </a:lnTo>
                <a:lnTo>
                  <a:pt x="6" y="489"/>
                </a:lnTo>
                <a:lnTo>
                  <a:pt x="8" y="502"/>
                </a:lnTo>
                <a:lnTo>
                  <a:pt x="12" y="514"/>
                </a:lnTo>
                <a:lnTo>
                  <a:pt x="14" y="526"/>
                </a:lnTo>
                <a:lnTo>
                  <a:pt x="17" y="539"/>
                </a:lnTo>
                <a:lnTo>
                  <a:pt x="21" y="551"/>
                </a:lnTo>
                <a:lnTo>
                  <a:pt x="24" y="561"/>
                </a:lnTo>
                <a:lnTo>
                  <a:pt x="28" y="572"/>
                </a:lnTo>
                <a:lnTo>
                  <a:pt x="33" y="582"/>
                </a:lnTo>
                <a:lnTo>
                  <a:pt x="37" y="590"/>
                </a:lnTo>
                <a:lnTo>
                  <a:pt x="42" y="600"/>
                </a:lnTo>
                <a:lnTo>
                  <a:pt x="47" y="607"/>
                </a:lnTo>
                <a:lnTo>
                  <a:pt x="51" y="615"/>
                </a:lnTo>
                <a:lnTo>
                  <a:pt x="57" y="621"/>
                </a:lnTo>
                <a:lnTo>
                  <a:pt x="63" y="627"/>
                </a:lnTo>
                <a:lnTo>
                  <a:pt x="70" y="632"/>
                </a:lnTo>
                <a:lnTo>
                  <a:pt x="77" y="638"/>
                </a:lnTo>
                <a:lnTo>
                  <a:pt x="85" y="643"/>
                </a:lnTo>
                <a:lnTo>
                  <a:pt x="92" y="648"/>
                </a:lnTo>
                <a:lnTo>
                  <a:pt x="101" y="651"/>
                </a:lnTo>
                <a:lnTo>
                  <a:pt x="110" y="656"/>
                </a:lnTo>
                <a:lnTo>
                  <a:pt x="119" y="659"/>
                </a:lnTo>
                <a:lnTo>
                  <a:pt x="128" y="662"/>
                </a:lnTo>
                <a:lnTo>
                  <a:pt x="138" y="665"/>
                </a:lnTo>
                <a:lnTo>
                  <a:pt x="159" y="670"/>
                </a:lnTo>
                <a:lnTo>
                  <a:pt x="180" y="673"/>
                </a:lnTo>
                <a:lnTo>
                  <a:pt x="202" y="677"/>
                </a:lnTo>
                <a:lnTo>
                  <a:pt x="225" y="680"/>
                </a:lnTo>
                <a:lnTo>
                  <a:pt x="248" y="683"/>
                </a:lnTo>
                <a:lnTo>
                  <a:pt x="272" y="685"/>
                </a:lnTo>
                <a:lnTo>
                  <a:pt x="295" y="686"/>
                </a:lnTo>
                <a:lnTo>
                  <a:pt x="319" y="689"/>
                </a:lnTo>
                <a:lnTo>
                  <a:pt x="342" y="692"/>
                </a:lnTo>
                <a:lnTo>
                  <a:pt x="365" y="696"/>
                </a:lnTo>
                <a:lnTo>
                  <a:pt x="377" y="697"/>
                </a:lnTo>
                <a:lnTo>
                  <a:pt x="389" y="698"/>
                </a:lnTo>
                <a:lnTo>
                  <a:pt x="401" y="700"/>
                </a:lnTo>
                <a:lnTo>
                  <a:pt x="413" y="701"/>
                </a:lnTo>
                <a:lnTo>
                  <a:pt x="439" y="704"/>
                </a:lnTo>
                <a:lnTo>
                  <a:pt x="466" y="707"/>
                </a:lnTo>
                <a:lnTo>
                  <a:pt x="492" y="710"/>
                </a:lnTo>
                <a:lnTo>
                  <a:pt x="520" y="711"/>
                </a:lnTo>
                <a:lnTo>
                  <a:pt x="576" y="714"/>
                </a:lnTo>
                <a:lnTo>
                  <a:pt x="604" y="715"/>
                </a:lnTo>
                <a:lnTo>
                  <a:pt x="631" y="717"/>
                </a:lnTo>
                <a:lnTo>
                  <a:pt x="658" y="718"/>
                </a:lnTo>
                <a:lnTo>
                  <a:pt x="684" y="719"/>
                </a:lnTo>
                <a:lnTo>
                  <a:pt x="695" y="719"/>
                </a:lnTo>
                <a:lnTo>
                  <a:pt x="708" y="719"/>
                </a:lnTo>
                <a:lnTo>
                  <a:pt x="720" y="719"/>
                </a:lnTo>
                <a:lnTo>
                  <a:pt x="732" y="719"/>
                </a:lnTo>
                <a:lnTo>
                  <a:pt x="742" y="719"/>
                </a:lnTo>
                <a:lnTo>
                  <a:pt x="753" y="719"/>
                </a:lnTo>
                <a:lnTo>
                  <a:pt x="763" y="719"/>
                </a:lnTo>
                <a:lnTo>
                  <a:pt x="773" y="719"/>
                </a:lnTo>
                <a:lnTo>
                  <a:pt x="782" y="719"/>
                </a:lnTo>
                <a:lnTo>
                  <a:pt x="791" y="719"/>
                </a:lnTo>
                <a:lnTo>
                  <a:pt x="801" y="719"/>
                </a:lnTo>
                <a:lnTo>
                  <a:pt x="809" y="718"/>
                </a:lnTo>
                <a:lnTo>
                  <a:pt x="816" y="718"/>
                </a:lnTo>
                <a:lnTo>
                  <a:pt x="824" y="718"/>
                </a:lnTo>
                <a:lnTo>
                  <a:pt x="839" y="717"/>
                </a:lnTo>
                <a:lnTo>
                  <a:pt x="852" y="715"/>
                </a:lnTo>
                <a:lnTo>
                  <a:pt x="865" y="713"/>
                </a:lnTo>
                <a:lnTo>
                  <a:pt x="876" y="712"/>
                </a:lnTo>
                <a:lnTo>
                  <a:pt x="888" y="710"/>
                </a:lnTo>
                <a:lnTo>
                  <a:pt x="900" y="707"/>
                </a:lnTo>
                <a:lnTo>
                  <a:pt x="910" y="705"/>
                </a:lnTo>
                <a:lnTo>
                  <a:pt x="931" y="700"/>
                </a:lnTo>
                <a:lnTo>
                  <a:pt x="943" y="697"/>
                </a:lnTo>
                <a:lnTo>
                  <a:pt x="953" y="693"/>
                </a:lnTo>
                <a:lnTo>
                  <a:pt x="965" y="691"/>
                </a:lnTo>
                <a:lnTo>
                  <a:pt x="977" y="687"/>
                </a:lnTo>
                <a:lnTo>
                  <a:pt x="990" y="683"/>
                </a:lnTo>
                <a:lnTo>
                  <a:pt x="1002" y="679"/>
                </a:lnTo>
                <a:lnTo>
                  <a:pt x="1015" y="676"/>
                </a:lnTo>
                <a:lnTo>
                  <a:pt x="1029" y="672"/>
                </a:lnTo>
                <a:lnTo>
                  <a:pt x="1056" y="665"/>
                </a:lnTo>
                <a:lnTo>
                  <a:pt x="1070" y="662"/>
                </a:lnTo>
                <a:lnTo>
                  <a:pt x="1083" y="657"/>
                </a:lnTo>
                <a:lnTo>
                  <a:pt x="1096" y="652"/>
                </a:lnTo>
                <a:lnTo>
                  <a:pt x="1109" y="647"/>
                </a:lnTo>
                <a:lnTo>
                  <a:pt x="1120" y="641"/>
                </a:lnTo>
                <a:lnTo>
                  <a:pt x="1132" y="635"/>
                </a:lnTo>
                <a:lnTo>
                  <a:pt x="1142" y="627"/>
                </a:lnTo>
                <a:lnTo>
                  <a:pt x="1152" y="620"/>
                </a:lnTo>
                <a:lnTo>
                  <a:pt x="1160" y="610"/>
                </a:lnTo>
                <a:lnTo>
                  <a:pt x="1165" y="606"/>
                </a:lnTo>
                <a:lnTo>
                  <a:pt x="1168" y="601"/>
                </a:lnTo>
                <a:lnTo>
                  <a:pt x="1174" y="590"/>
                </a:lnTo>
                <a:lnTo>
                  <a:pt x="1180" y="579"/>
                </a:lnTo>
                <a:lnTo>
                  <a:pt x="1184" y="567"/>
                </a:lnTo>
                <a:lnTo>
                  <a:pt x="1188" y="554"/>
                </a:lnTo>
                <a:lnTo>
                  <a:pt x="1191" y="541"/>
                </a:lnTo>
                <a:lnTo>
                  <a:pt x="1194" y="527"/>
                </a:lnTo>
                <a:lnTo>
                  <a:pt x="1195" y="513"/>
                </a:lnTo>
                <a:lnTo>
                  <a:pt x="1196" y="498"/>
                </a:lnTo>
                <a:lnTo>
                  <a:pt x="1197" y="483"/>
                </a:lnTo>
                <a:lnTo>
                  <a:pt x="1197" y="467"/>
                </a:lnTo>
                <a:lnTo>
                  <a:pt x="1197" y="450"/>
                </a:lnTo>
                <a:lnTo>
                  <a:pt x="1197" y="433"/>
                </a:lnTo>
                <a:lnTo>
                  <a:pt x="1197" y="415"/>
                </a:lnTo>
                <a:lnTo>
                  <a:pt x="1197" y="398"/>
                </a:lnTo>
                <a:lnTo>
                  <a:pt x="1197" y="380"/>
                </a:lnTo>
                <a:lnTo>
                  <a:pt x="1196" y="361"/>
                </a:lnTo>
                <a:lnTo>
                  <a:pt x="1196" y="352"/>
                </a:lnTo>
                <a:lnTo>
                  <a:pt x="1196" y="343"/>
                </a:lnTo>
                <a:lnTo>
                  <a:pt x="1196" y="331"/>
                </a:lnTo>
                <a:lnTo>
                  <a:pt x="1196" y="321"/>
                </a:lnTo>
                <a:lnTo>
                  <a:pt x="1197" y="309"/>
                </a:lnTo>
                <a:lnTo>
                  <a:pt x="1197" y="297"/>
                </a:lnTo>
                <a:lnTo>
                  <a:pt x="1197" y="284"/>
                </a:lnTo>
                <a:lnTo>
                  <a:pt x="1197" y="271"/>
                </a:lnTo>
                <a:lnTo>
                  <a:pt x="1198" y="246"/>
                </a:lnTo>
                <a:lnTo>
                  <a:pt x="1198" y="219"/>
                </a:lnTo>
                <a:lnTo>
                  <a:pt x="1198" y="192"/>
                </a:lnTo>
                <a:lnTo>
                  <a:pt x="1197" y="166"/>
                </a:lnTo>
                <a:lnTo>
                  <a:pt x="1196" y="141"/>
                </a:lnTo>
                <a:lnTo>
                  <a:pt x="1196" y="128"/>
                </a:lnTo>
                <a:lnTo>
                  <a:pt x="1195" y="116"/>
                </a:lnTo>
                <a:lnTo>
                  <a:pt x="1194" y="103"/>
                </a:lnTo>
                <a:lnTo>
                  <a:pt x="1191" y="93"/>
                </a:lnTo>
                <a:lnTo>
                  <a:pt x="1190" y="81"/>
                </a:lnTo>
                <a:lnTo>
                  <a:pt x="1188" y="70"/>
                </a:lnTo>
                <a:lnTo>
                  <a:pt x="1186" y="61"/>
                </a:lnTo>
                <a:lnTo>
                  <a:pt x="1183" y="52"/>
                </a:lnTo>
                <a:lnTo>
                  <a:pt x="1180" y="44"/>
                </a:lnTo>
                <a:lnTo>
                  <a:pt x="1176" y="35"/>
                </a:lnTo>
                <a:lnTo>
                  <a:pt x="1173" y="28"/>
                </a:lnTo>
                <a:lnTo>
                  <a:pt x="1169" y="23"/>
                </a:lnTo>
                <a:lnTo>
                  <a:pt x="1165" y="17"/>
                </a:lnTo>
                <a:lnTo>
                  <a:pt x="1160" y="13"/>
                </a:lnTo>
                <a:close/>
              </a:path>
            </a:pathLst>
          </a:custGeom>
          <a:solidFill>
            <a:srgbClr val="CC99FF"/>
          </a:solidFill>
          <a:ln w="9525">
            <a:noFill/>
            <a:round/>
            <a:headEnd/>
            <a:tailEnd/>
          </a:ln>
        </p:spPr>
        <p:txBody>
          <a:bodyPr>
            <a:prstTxWarp prst="textNoShape">
              <a:avLst/>
            </a:prstTxWarp>
          </a:bodyPr>
          <a:lstStyle/>
          <a:p>
            <a:endParaRPr lang="en-GB">
              <a:latin typeface="Verdana"/>
              <a:cs typeface="Verdana"/>
            </a:endParaRPr>
          </a:p>
        </p:txBody>
      </p:sp>
      <p:graphicFrame>
        <p:nvGraphicFramePr>
          <p:cNvPr id="204187" name="Object 411"/>
          <p:cNvGraphicFramePr>
            <a:graphicFrameLocks noChangeAspect="1"/>
          </p:cNvGraphicFramePr>
          <p:nvPr/>
        </p:nvGraphicFramePr>
        <p:xfrm>
          <a:off x="8011870" y="1814732"/>
          <a:ext cx="611188" cy="520700"/>
        </p:xfrm>
        <a:graphic>
          <a:graphicData uri="http://schemas.openxmlformats.org/presentationml/2006/ole">
            <p:oleObj spid="_x0000_s644098" name="Clip" r:id="rId3" imgW="1307948" imgH="1084823" progId="">
              <p:embed/>
            </p:oleObj>
          </a:graphicData>
        </a:graphic>
      </p:graphicFrame>
      <p:sp>
        <p:nvSpPr>
          <p:cNvPr id="203784" name="Freeform 8"/>
          <p:cNvSpPr>
            <a:spLocks/>
          </p:cNvSpPr>
          <p:nvPr/>
        </p:nvSpPr>
        <p:spPr bwMode="auto">
          <a:xfrm>
            <a:off x="971308" y="1692494"/>
            <a:ext cx="2916237" cy="2573338"/>
          </a:xfrm>
          <a:custGeom>
            <a:avLst/>
            <a:gdLst/>
            <a:ahLst/>
            <a:cxnLst>
              <a:cxn ang="0">
                <a:pos x="77" y="3"/>
              </a:cxn>
              <a:cxn ang="0">
                <a:pos x="127" y="1"/>
              </a:cxn>
              <a:cxn ang="0">
                <a:pos x="187" y="17"/>
              </a:cxn>
              <a:cxn ang="0">
                <a:pos x="281" y="54"/>
              </a:cxn>
              <a:cxn ang="0">
                <a:pos x="380" y="90"/>
              </a:cxn>
              <a:cxn ang="0">
                <a:pos x="451" y="104"/>
              </a:cxn>
              <a:cxn ang="0">
                <a:pos x="518" y="104"/>
              </a:cxn>
              <a:cxn ang="0">
                <a:pos x="641" y="90"/>
              </a:cxn>
              <a:cxn ang="0">
                <a:pos x="774" y="76"/>
              </a:cxn>
              <a:cxn ang="0">
                <a:pos x="853" y="76"/>
              </a:cxn>
              <a:cxn ang="0">
                <a:pos x="942" y="88"/>
              </a:cxn>
              <a:cxn ang="0">
                <a:pos x="1046" y="106"/>
              </a:cxn>
              <a:cxn ang="0">
                <a:pos x="1190" y="134"/>
              </a:cxn>
              <a:cxn ang="0">
                <a:pos x="1361" y="180"/>
              </a:cxn>
              <a:cxn ang="0">
                <a:pos x="1471" y="220"/>
              </a:cxn>
              <a:cxn ang="0">
                <a:pos x="1543" y="258"/>
              </a:cxn>
              <a:cxn ang="0">
                <a:pos x="1579" y="284"/>
              </a:cxn>
              <a:cxn ang="0">
                <a:pos x="1616" y="326"/>
              </a:cxn>
              <a:cxn ang="0">
                <a:pos x="1651" y="403"/>
              </a:cxn>
              <a:cxn ang="0">
                <a:pos x="1669" y="493"/>
              </a:cxn>
              <a:cxn ang="0">
                <a:pos x="1671" y="588"/>
              </a:cxn>
              <a:cxn ang="0">
                <a:pos x="1660" y="680"/>
              </a:cxn>
              <a:cxn ang="0">
                <a:pos x="1637" y="762"/>
              </a:cxn>
              <a:cxn ang="0">
                <a:pos x="1607" y="825"/>
              </a:cxn>
              <a:cxn ang="0">
                <a:pos x="1564" y="867"/>
              </a:cxn>
              <a:cxn ang="0">
                <a:pos x="1506" y="895"/>
              </a:cxn>
              <a:cxn ang="0">
                <a:pos x="1436" y="912"/>
              </a:cxn>
              <a:cxn ang="0">
                <a:pos x="1293" y="930"/>
              </a:cxn>
              <a:cxn ang="0">
                <a:pos x="1146" y="946"/>
              </a:cxn>
              <a:cxn ang="0">
                <a:pos x="1059" y="956"/>
              </a:cxn>
              <a:cxn ang="0">
                <a:pos x="907" y="969"/>
              </a:cxn>
              <a:cxn ang="0">
                <a:pos x="754" y="974"/>
              </a:cxn>
              <a:cxn ang="0">
                <a:pos x="668" y="977"/>
              </a:cxn>
              <a:cxn ang="0">
                <a:pos x="593" y="977"/>
              </a:cxn>
              <a:cxn ang="0">
                <a:pos x="532" y="974"/>
              </a:cxn>
              <a:cxn ang="0">
                <a:pos x="483" y="971"/>
              </a:cxn>
              <a:cxn ang="0">
                <a:pos x="417" y="960"/>
              </a:cxn>
              <a:cxn ang="0">
                <a:pos x="326" y="937"/>
              </a:cxn>
              <a:cxn ang="0">
                <a:pos x="236" y="914"/>
              </a:cxn>
              <a:cxn ang="0">
                <a:pos x="142" y="886"/>
              </a:cxn>
              <a:cxn ang="0">
                <a:pos x="78" y="852"/>
              </a:cxn>
              <a:cxn ang="0">
                <a:pos x="47" y="822"/>
              </a:cxn>
              <a:cxn ang="0">
                <a:pos x="26" y="786"/>
              </a:cxn>
              <a:cxn ang="0">
                <a:pos x="7" y="716"/>
              </a:cxn>
              <a:cxn ang="0">
                <a:pos x="0" y="611"/>
              </a:cxn>
              <a:cxn ang="0">
                <a:pos x="2" y="491"/>
              </a:cxn>
              <a:cxn ang="0">
                <a:pos x="1" y="418"/>
              </a:cxn>
              <a:cxn ang="0">
                <a:pos x="0" y="333"/>
              </a:cxn>
              <a:cxn ang="0">
                <a:pos x="2" y="189"/>
              </a:cxn>
              <a:cxn ang="0">
                <a:pos x="12" y="110"/>
              </a:cxn>
              <a:cxn ang="0">
                <a:pos x="29" y="48"/>
              </a:cxn>
              <a:cxn ang="0">
                <a:pos x="47" y="22"/>
              </a:cxn>
            </a:cxnLst>
            <a:rect l="0" t="0" r="r" b="b"/>
            <a:pathLst>
              <a:path w="1672" h="977">
                <a:moveTo>
                  <a:pt x="54" y="16"/>
                </a:moveTo>
                <a:lnTo>
                  <a:pt x="57" y="14"/>
                </a:lnTo>
                <a:lnTo>
                  <a:pt x="61" y="10"/>
                </a:lnTo>
                <a:lnTo>
                  <a:pt x="69" y="7"/>
                </a:lnTo>
                <a:lnTo>
                  <a:pt x="77" y="3"/>
                </a:lnTo>
                <a:lnTo>
                  <a:pt x="86" y="1"/>
                </a:lnTo>
                <a:lnTo>
                  <a:pt x="96" y="0"/>
                </a:lnTo>
                <a:lnTo>
                  <a:pt x="105" y="0"/>
                </a:lnTo>
                <a:lnTo>
                  <a:pt x="116" y="0"/>
                </a:lnTo>
                <a:lnTo>
                  <a:pt x="127" y="1"/>
                </a:lnTo>
                <a:lnTo>
                  <a:pt x="138" y="3"/>
                </a:lnTo>
                <a:lnTo>
                  <a:pt x="149" y="6"/>
                </a:lnTo>
                <a:lnTo>
                  <a:pt x="161" y="9"/>
                </a:lnTo>
                <a:lnTo>
                  <a:pt x="174" y="13"/>
                </a:lnTo>
                <a:lnTo>
                  <a:pt x="187" y="17"/>
                </a:lnTo>
                <a:lnTo>
                  <a:pt x="200" y="22"/>
                </a:lnTo>
                <a:lnTo>
                  <a:pt x="212" y="27"/>
                </a:lnTo>
                <a:lnTo>
                  <a:pt x="225" y="31"/>
                </a:lnTo>
                <a:lnTo>
                  <a:pt x="253" y="43"/>
                </a:lnTo>
                <a:lnTo>
                  <a:pt x="281" y="54"/>
                </a:lnTo>
                <a:lnTo>
                  <a:pt x="309" y="65"/>
                </a:lnTo>
                <a:lnTo>
                  <a:pt x="338" y="76"/>
                </a:lnTo>
                <a:lnTo>
                  <a:pt x="352" y="82"/>
                </a:lnTo>
                <a:lnTo>
                  <a:pt x="366" y="86"/>
                </a:lnTo>
                <a:lnTo>
                  <a:pt x="380" y="90"/>
                </a:lnTo>
                <a:lnTo>
                  <a:pt x="394" y="95"/>
                </a:lnTo>
                <a:lnTo>
                  <a:pt x="408" y="97"/>
                </a:lnTo>
                <a:lnTo>
                  <a:pt x="422" y="100"/>
                </a:lnTo>
                <a:lnTo>
                  <a:pt x="436" y="103"/>
                </a:lnTo>
                <a:lnTo>
                  <a:pt x="451" y="104"/>
                </a:lnTo>
                <a:lnTo>
                  <a:pt x="465" y="105"/>
                </a:lnTo>
                <a:lnTo>
                  <a:pt x="477" y="105"/>
                </a:lnTo>
                <a:lnTo>
                  <a:pt x="491" y="105"/>
                </a:lnTo>
                <a:lnTo>
                  <a:pt x="504" y="105"/>
                </a:lnTo>
                <a:lnTo>
                  <a:pt x="518" y="104"/>
                </a:lnTo>
                <a:lnTo>
                  <a:pt x="532" y="104"/>
                </a:lnTo>
                <a:lnTo>
                  <a:pt x="559" y="100"/>
                </a:lnTo>
                <a:lnTo>
                  <a:pt x="586" y="98"/>
                </a:lnTo>
                <a:lnTo>
                  <a:pt x="614" y="95"/>
                </a:lnTo>
                <a:lnTo>
                  <a:pt x="641" y="90"/>
                </a:lnTo>
                <a:lnTo>
                  <a:pt x="670" y="86"/>
                </a:lnTo>
                <a:lnTo>
                  <a:pt x="698" y="83"/>
                </a:lnTo>
                <a:lnTo>
                  <a:pt x="727" y="79"/>
                </a:lnTo>
                <a:lnTo>
                  <a:pt x="757" y="77"/>
                </a:lnTo>
                <a:lnTo>
                  <a:pt x="774" y="76"/>
                </a:lnTo>
                <a:lnTo>
                  <a:pt x="789" y="75"/>
                </a:lnTo>
                <a:lnTo>
                  <a:pt x="804" y="75"/>
                </a:lnTo>
                <a:lnTo>
                  <a:pt x="820" y="75"/>
                </a:lnTo>
                <a:lnTo>
                  <a:pt x="837" y="76"/>
                </a:lnTo>
                <a:lnTo>
                  <a:pt x="853" y="76"/>
                </a:lnTo>
                <a:lnTo>
                  <a:pt x="871" y="77"/>
                </a:lnTo>
                <a:lnTo>
                  <a:pt x="888" y="79"/>
                </a:lnTo>
                <a:lnTo>
                  <a:pt x="906" y="82"/>
                </a:lnTo>
                <a:lnTo>
                  <a:pt x="923" y="84"/>
                </a:lnTo>
                <a:lnTo>
                  <a:pt x="942" y="88"/>
                </a:lnTo>
                <a:lnTo>
                  <a:pt x="961" y="91"/>
                </a:lnTo>
                <a:lnTo>
                  <a:pt x="980" y="95"/>
                </a:lnTo>
                <a:lnTo>
                  <a:pt x="1003" y="98"/>
                </a:lnTo>
                <a:lnTo>
                  <a:pt x="1024" y="102"/>
                </a:lnTo>
                <a:lnTo>
                  <a:pt x="1046" y="106"/>
                </a:lnTo>
                <a:lnTo>
                  <a:pt x="1069" y="110"/>
                </a:lnTo>
                <a:lnTo>
                  <a:pt x="1092" y="114"/>
                </a:lnTo>
                <a:lnTo>
                  <a:pt x="1117" y="119"/>
                </a:lnTo>
                <a:lnTo>
                  <a:pt x="1141" y="124"/>
                </a:lnTo>
                <a:lnTo>
                  <a:pt x="1190" y="134"/>
                </a:lnTo>
                <a:lnTo>
                  <a:pt x="1239" y="146"/>
                </a:lnTo>
                <a:lnTo>
                  <a:pt x="1288" y="159"/>
                </a:lnTo>
                <a:lnTo>
                  <a:pt x="1313" y="166"/>
                </a:lnTo>
                <a:lnTo>
                  <a:pt x="1337" y="173"/>
                </a:lnTo>
                <a:lnTo>
                  <a:pt x="1361" y="180"/>
                </a:lnTo>
                <a:lnTo>
                  <a:pt x="1384" y="187"/>
                </a:lnTo>
                <a:lnTo>
                  <a:pt x="1406" y="195"/>
                </a:lnTo>
                <a:lnTo>
                  <a:pt x="1429" y="203"/>
                </a:lnTo>
                <a:lnTo>
                  <a:pt x="1450" y="211"/>
                </a:lnTo>
                <a:lnTo>
                  <a:pt x="1471" y="220"/>
                </a:lnTo>
                <a:lnTo>
                  <a:pt x="1490" y="229"/>
                </a:lnTo>
                <a:lnTo>
                  <a:pt x="1509" y="238"/>
                </a:lnTo>
                <a:lnTo>
                  <a:pt x="1527" y="248"/>
                </a:lnTo>
                <a:lnTo>
                  <a:pt x="1535" y="252"/>
                </a:lnTo>
                <a:lnTo>
                  <a:pt x="1543" y="258"/>
                </a:lnTo>
                <a:lnTo>
                  <a:pt x="1551" y="263"/>
                </a:lnTo>
                <a:lnTo>
                  <a:pt x="1558" y="267"/>
                </a:lnTo>
                <a:lnTo>
                  <a:pt x="1565" y="273"/>
                </a:lnTo>
                <a:lnTo>
                  <a:pt x="1572" y="279"/>
                </a:lnTo>
                <a:lnTo>
                  <a:pt x="1579" y="284"/>
                </a:lnTo>
                <a:lnTo>
                  <a:pt x="1585" y="290"/>
                </a:lnTo>
                <a:lnTo>
                  <a:pt x="1591" y="296"/>
                </a:lnTo>
                <a:lnTo>
                  <a:pt x="1597" y="301"/>
                </a:lnTo>
                <a:lnTo>
                  <a:pt x="1607" y="313"/>
                </a:lnTo>
                <a:lnTo>
                  <a:pt x="1616" y="326"/>
                </a:lnTo>
                <a:lnTo>
                  <a:pt x="1625" y="340"/>
                </a:lnTo>
                <a:lnTo>
                  <a:pt x="1633" y="355"/>
                </a:lnTo>
                <a:lnTo>
                  <a:pt x="1640" y="370"/>
                </a:lnTo>
                <a:lnTo>
                  <a:pt x="1647" y="385"/>
                </a:lnTo>
                <a:lnTo>
                  <a:pt x="1651" y="403"/>
                </a:lnTo>
                <a:lnTo>
                  <a:pt x="1656" y="419"/>
                </a:lnTo>
                <a:lnTo>
                  <a:pt x="1661" y="438"/>
                </a:lnTo>
                <a:lnTo>
                  <a:pt x="1664" y="456"/>
                </a:lnTo>
                <a:lnTo>
                  <a:pt x="1667" y="474"/>
                </a:lnTo>
                <a:lnTo>
                  <a:pt x="1669" y="493"/>
                </a:lnTo>
                <a:lnTo>
                  <a:pt x="1671" y="512"/>
                </a:lnTo>
                <a:lnTo>
                  <a:pt x="1671" y="530"/>
                </a:lnTo>
                <a:lnTo>
                  <a:pt x="1672" y="550"/>
                </a:lnTo>
                <a:lnTo>
                  <a:pt x="1671" y="569"/>
                </a:lnTo>
                <a:lnTo>
                  <a:pt x="1671" y="588"/>
                </a:lnTo>
                <a:lnTo>
                  <a:pt x="1670" y="607"/>
                </a:lnTo>
                <a:lnTo>
                  <a:pt x="1668" y="626"/>
                </a:lnTo>
                <a:lnTo>
                  <a:pt x="1665" y="645"/>
                </a:lnTo>
                <a:lnTo>
                  <a:pt x="1663" y="662"/>
                </a:lnTo>
                <a:lnTo>
                  <a:pt x="1660" y="680"/>
                </a:lnTo>
                <a:lnTo>
                  <a:pt x="1656" y="697"/>
                </a:lnTo>
                <a:lnTo>
                  <a:pt x="1651" y="715"/>
                </a:lnTo>
                <a:lnTo>
                  <a:pt x="1648" y="731"/>
                </a:lnTo>
                <a:lnTo>
                  <a:pt x="1643" y="747"/>
                </a:lnTo>
                <a:lnTo>
                  <a:pt x="1637" y="762"/>
                </a:lnTo>
                <a:lnTo>
                  <a:pt x="1632" y="776"/>
                </a:lnTo>
                <a:lnTo>
                  <a:pt x="1626" y="790"/>
                </a:lnTo>
                <a:lnTo>
                  <a:pt x="1620" y="803"/>
                </a:lnTo>
                <a:lnTo>
                  <a:pt x="1614" y="814"/>
                </a:lnTo>
                <a:lnTo>
                  <a:pt x="1607" y="825"/>
                </a:lnTo>
                <a:lnTo>
                  <a:pt x="1600" y="834"/>
                </a:lnTo>
                <a:lnTo>
                  <a:pt x="1592" y="843"/>
                </a:lnTo>
                <a:lnTo>
                  <a:pt x="1584" y="852"/>
                </a:lnTo>
                <a:lnTo>
                  <a:pt x="1574" y="859"/>
                </a:lnTo>
                <a:lnTo>
                  <a:pt x="1564" y="867"/>
                </a:lnTo>
                <a:lnTo>
                  <a:pt x="1553" y="873"/>
                </a:lnTo>
                <a:lnTo>
                  <a:pt x="1543" y="879"/>
                </a:lnTo>
                <a:lnTo>
                  <a:pt x="1531" y="884"/>
                </a:lnTo>
                <a:lnTo>
                  <a:pt x="1518" y="890"/>
                </a:lnTo>
                <a:lnTo>
                  <a:pt x="1506" y="895"/>
                </a:lnTo>
                <a:lnTo>
                  <a:pt x="1493" y="898"/>
                </a:lnTo>
                <a:lnTo>
                  <a:pt x="1479" y="902"/>
                </a:lnTo>
                <a:lnTo>
                  <a:pt x="1465" y="905"/>
                </a:lnTo>
                <a:lnTo>
                  <a:pt x="1451" y="909"/>
                </a:lnTo>
                <a:lnTo>
                  <a:pt x="1436" y="912"/>
                </a:lnTo>
                <a:lnTo>
                  <a:pt x="1420" y="915"/>
                </a:lnTo>
                <a:lnTo>
                  <a:pt x="1390" y="919"/>
                </a:lnTo>
                <a:lnTo>
                  <a:pt x="1358" y="923"/>
                </a:lnTo>
                <a:lnTo>
                  <a:pt x="1326" y="926"/>
                </a:lnTo>
                <a:lnTo>
                  <a:pt x="1293" y="930"/>
                </a:lnTo>
                <a:lnTo>
                  <a:pt x="1259" y="932"/>
                </a:lnTo>
                <a:lnTo>
                  <a:pt x="1227" y="936"/>
                </a:lnTo>
                <a:lnTo>
                  <a:pt x="1194" y="939"/>
                </a:lnTo>
                <a:lnTo>
                  <a:pt x="1162" y="944"/>
                </a:lnTo>
                <a:lnTo>
                  <a:pt x="1146" y="946"/>
                </a:lnTo>
                <a:lnTo>
                  <a:pt x="1130" y="949"/>
                </a:lnTo>
                <a:lnTo>
                  <a:pt x="1112" y="950"/>
                </a:lnTo>
                <a:lnTo>
                  <a:pt x="1095" y="952"/>
                </a:lnTo>
                <a:lnTo>
                  <a:pt x="1077" y="954"/>
                </a:lnTo>
                <a:lnTo>
                  <a:pt x="1059" y="956"/>
                </a:lnTo>
                <a:lnTo>
                  <a:pt x="1041" y="958"/>
                </a:lnTo>
                <a:lnTo>
                  <a:pt x="1022" y="959"/>
                </a:lnTo>
                <a:lnTo>
                  <a:pt x="984" y="963"/>
                </a:lnTo>
                <a:lnTo>
                  <a:pt x="945" y="966"/>
                </a:lnTo>
                <a:lnTo>
                  <a:pt x="907" y="969"/>
                </a:lnTo>
                <a:lnTo>
                  <a:pt x="867" y="970"/>
                </a:lnTo>
                <a:lnTo>
                  <a:pt x="829" y="972"/>
                </a:lnTo>
                <a:lnTo>
                  <a:pt x="791" y="973"/>
                </a:lnTo>
                <a:lnTo>
                  <a:pt x="773" y="974"/>
                </a:lnTo>
                <a:lnTo>
                  <a:pt x="754" y="974"/>
                </a:lnTo>
                <a:lnTo>
                  <a:pt x="736" y="976"/>
                </a:lnTo>
                <a:lnTo>
                  <a:pt x="718" y="976"/>
                </a:lnTo>
                <a:lnTo>
                  <a:pt x="701" y="976"/>
                </a:lnTo>
                <a:lnTo>
                  <a:pt x="684" y="977"/>
                </a:lnTo>
                <a:lnTo>
                  <a:pt x="668" y="977"/>
                </a:lnTo>
                <a:lnTo>
                  <a:pt x="651" y="977"/>
                </a:lnTo>
                <a:lnTo>
                  <a:pt x="636" y="977"/>
                </a:lnTo>
                <a:lnTo>
                  <a:pt x="621" y="977"/>
                </a:lnTo>
                <a:lnTo>
                  <a:pt x="607" y="977"/>
                </a:lnTo>
                <a:lnTo>
                  <a:pt x="593" y="977"/>
                </a:lnTo>
                <a:lnTo>
                  <a:pt x="580" y="976"/>
                </a:lnTo>
                <a:lnTo>
                  <a:pt x="567" y="976"/>
                </a:lnTo>
                <a:lnTo>
                  <a:pt x="556" y="976"/>
                </a:lnTo>
                <a:lnTo>
                  <a:pt x="544" y="974"/>
                </a:lnTo>
                <a:lnTo>
                  <a:pt x="532" y="974"/>
                </a:lnTo>
                <a:lnTo>
                  <a:pt x="522" y="974"/>
                </a:lnTo>
                <a:lnTo>
                  <a:pt x="511" y="973"/>
                </a:lnTo>
                <a:lnTo>
                  <a:pt x="502" y="972"/>
                </a:lnTo>
                <a:lnTo>
                  <a:pt x="493" y="972"/>
                </a:lnTo>
                <a:lnTo>
                  <a:pt x="483" y="971"/>
                </a:lnTo>
                <a:lnTo>
                  <a:pt x="474" y="970"/>
                </a:lnTo>
                <a:lnTo>
                  <a:pt x="465" y="969"/>
                </a:lnTo>
                <a:lnTo>
                  <a:pt x="448" y="966"/>
                </a:lnTo>
                <a:lnTo>
                  <a:pt x="432" y="964"/>
                </a:lnTo>
                <a:lnTo>
                  <a:pt x="417" y="960"/>
                </a:lnTo>
                <a:lnTo>
                  <a:pt x="401" y="958"/>
                </a:lnTo>
                <a:lnTo>
                  <a:pt x="372" y="950"/>
                </a:lnTo>
                <a:lnTo>
                  <a:pt x="357" y="946"/>
                </a:lnTo>
                <a:lnTo>
                  <a:pt x="342" y="942"/>
                </a:lnTo>
                <a:lnTo>
                  <a:pt x="326" y="937"/>
                </a:lnTo>
                <a:lnTo>
                  <a:pt x="308" y="932"/>
                </a:lnTo>
                <a:lnTo>
                  <a:pt x="291" y="928"/>
                </a:lnTo>
                <a:lnTo>
                  <a:pt x="273" y="923"/>
                </a:lnTo>
                <a:lnTo>
                  <a:pt x="254" y="918"/>
                </a:lnTo>
                <a:lnTo>
                  <a:pt x="236" y="914"/>
                </a:lnTo>
                <a:lnTo>
                  <a:pt x="216" y="908"/>
                </a:lnTo>
                <a:lnTo>
                  <a:pt x="197" y="903"/>
                </a:lnTo>
                <a:lnTo>
                  <a:pt x="179" y="897"/>
                </a:lnTo>
                <a:lnTo>
                  <a:pt x="160" y="891"/>
                </a:lnTo>
                <a:lnTo>
                  <a:pt x="142" y="886"/>
                </a:lnTo>
                <a:lnTo>
                  <a:pt x="125" y="877"/>
                </a:lnTo>
                <a:lnTo>
                  <a:pt x="109" y="870"/>
                </a:lnTo>
                <a:lnTo>
                  <a:pt x="92" y="861"/>
                </a:lnTo>
                <a:lnTo>
                  <a:pt x="85" y="856"/>
                </a:lnTo>
                <a:lnTo>
                  <a:pt x="78" y="852"/>
                </a:lnTo>
                <a:lnTo>
                  <a:pt x="71" y="846"/>
                </a:lnTo>
                <a:lnTo>
                  <a:pt x="64" y="841"/>
                </a:lnTo>
                <a:lnTo>
                  <a:pt x="58" y="835"/>
                </a:lnTo>
                <a:lnTo>
                  <a:pt x="53" y="828"/>
                </a:lnTo>
                <a:lnTo>
                  <a:pt x="47" y="822"/>
                </a:lnTo>
                <a:lnTo>
                  <a:pt x="42" y="815"/>
                </a:lnTo>
                <a:lnTo>
                  <a:pt x="37" y="808"/>
                </a:lnTo>
                <a:lnTo>
                  <a:pt x="34" y="801"/>
                </a:lnTo>
                <a:lnTo>
                  <a:pt x="29" y="793"/>
                </a:lnTo>
                <a:lnTo>
                  <a:pt x="26" y="786"/>
                </a:lnTo>
                <a:lnTo>
                  <a:pt x="22" y="778"/>
                </a:lnTo>
                <a:lnTo>
                  <a:pt x="20" y="770"/>
                </a:lnTo>
                <a:lnTo>
                  <a:pt x="14" y="752"/>
                </a:lnTo>
                <a:lnTo>
                  <a:pt x="9" y="735"/>
                </a:lnTo>
                <a:lnTo>
                  <a:pt x="7" y="716"/>
                </a:lnTo>
                <a:lnTo>
                  <a:pt x="5" y="696"/>
                </a:lnTo>
                <a:lnTo>
                  <a:pt x="2" y="675"/>
                </a:lnTo>
                <a:lnTo>
                  <a:pt x="1" y="654"/>
                </a:lnTo>
                <a:lnTo>
                  <a:pt x="1" y="633"/>
                </a:lnTo>
                <a:lnTo>
                  <a:pt x="0" y="611"/>
                </a:lnTo>
                <a:lnTo>
                  <a:pt x="0" y="588"/>
                </a:lnTo>
                <a:lnTo>
                  <a:pt x="1" y="564"/>
                </a:lnTo>
                <a:lnTo>
                  <a:pt x="1" y="540"/>
                </a:lnTo>
                <a:lnTo>
                  <a:pt x="2" y="515"/>
                </a:lnTo>
                <a:lnTo>
                  <a:pt x="2" y="491"/>
                </a:lnTo>
                <a:lnTo>
                  <a:pt x="2" y="478"/>
                </a:lnTo>
                <a:lnTo>
                  <a:pt x="2" y="464"/>
                </a:lnTo>
                <a:lnTo>
                  <a:pt x="2" y="450"/>
                </a:lnTo>
                <a:lnTo>
                  <a:pt x="2" y="435"/>
                </a:lnTo>
                <a:lnTo>
                  <a:pt x="1" y="418"/>
                </a:lnTo>
                <a:lnTo>
                  <a:pt x="1" y="402"/>
                </a:lnTo>
                <a:lnTo>
                  <a:pt x="1" y="385"/>
                </a:lnTo>
                <a:lnTo>
                  <a:pt x="0" y="368"/>
                </a:lnTo>
                <a:lnTo>
                  <a:pt x="0" y="350"/>
                </a:lnTo>
                <a:lnTo>
                  <a:pt x="0" y="333"/>
                </a:lnTo>
                <a:lnTo>
                  <a:pt x="0" y="297"/>
                </a:lnTo>
                <a:lnTo>
                  <a:pt x="0" y="260"/>
                </a:lnTo>
                <a:lnTo>
                  <a:pt x="0" y="224"/>
                </a:lnTo>
                <a:lnTo>
                  <a:pt x="1" y="207"/>
                </a:lnTo>
                <a:lnTo>
                  <a:pt x="2" y="189"/>
                </a:lnTo>
                <a:lnTo>
                  <a:pt x="4" y="173"/>
                </a:lnTo>
                <a:lnTo>
                  <a:pt x="5" y="156"/>
                </a:lnTo>
                <a:lnTo>
                  <a:pt x="7" y="140"/>
                </a:lnTo>
                <a:lnTo>
                  <a:pt x="8" y="125"/>
                </a:lnTo>
                <a:lnTo>
                  <a:pt x="12" y="110"/>
                </a:lnTo>
                <a:lnTo>
                  <a:pt x="14" y="96"/>
                </a:lnTo>
                <a:lnTo>
                  <a:pt x="18" y="82"/>
                </a:lnTo>
                <a:lnTo>
                  <a:pt x="21" y="70"/>
                </a:lnTo>
                <a:lnTo>
                  <a:pt x="26" y="58"/>
                </a:lnTo>
                <a:lnTo>
                  <a:pt x="29" y="48"/>
                </a:lnTo>
                <a:lnTo>
                  <a:pt x="35" y="37"/>
                </a:lnTo>
                <a:lnTo>
                  <a:pt x="37" y="34"/>
                </a:lnTo>
                <a:lnTo>
                  <a:pt x="41" y="29"/>
                </a:lnTo>
                <a:lnTo>
                  <a:pt x="43" y="26"/>
                </a:lnTo>
                <a:lnTo>
                  <a:pt x="47" y="22"/>
                </a:lnTo>
                <a:lnTo>
                  <a:pt x="50" y="19"/>
                </a:lnTo>
                <a:lnTo>
                  <a:pt x="54" y="16"/>
                </a:lnTo>
                <a:close/>
              </a:path>
            </a:pathLst>
          </a:custGeom>
          <a:solidFill>
            <a:srgbClr val="00FFFF"/>
          </a:solidFill>
          <a:ln w="9525">
            <a:noFill/>
            <a:round/>
            <a:headEnd/>
            <a:tailEnd/>
          </a:ln>
        </p:spPr>
        <p:txBody>
          <a:bodyPr>
            <a:prstTxWarp prst="textNoShape">
              <a:avLst/>
            </a:prstTxWarp>
          </a:bodyPr>
          <a:lstStyle/>
          <a:p>
            <a:endParaRPr lang="en-GB">
              <a:latin typeface="Verdana"/>
              <a:cs typeface="Verdana"/>
            </a:endParaRPr>
          </a:p>
        </p:txBody>
      </p:sp>
      <p:sp>
        <p:nvSpPr>
          <p:cNvPr id="204183" name="Freeform 407"/>
          <p:cNvSpPr>
            <a:spLocks/>
          </p:cNvSpPr>
          <p:nvPr/>
        </p:nvSpPr>
        <p:spPr bwMode="auto">
          <a:xfrm>
            <a:off x="2638183" y="3649882"/>
            <a:ext cx="2581275" cy="1916112"/>
          </a:xfrm>
          <a:custGeom>
            <a:avLst/>
            <a:gdLst/>
            <a:ahLst/>
            <a:cxnLst>
              <a:cxn ang="0">
                <a:pos x="1027" y="0"/>
              </a:cxn>
              <a:cxn ang="0">
                <a:pos x="1082" y="16"/>
              </a:cxn>
              <a:cxn ang="0">
                <a:pos x="1128" y="47"/>
              </a:cxn>
              <a:cxn ang="0">
                <a:pos x="1175" y="62"/>
              </a:cxn>
              <a:cxn ang="0">
                <a:pos x="1245" y="101"/>
              </a:cxn>
              <a:cxn ang="0">
                <a:pos x="1292" y="148"/>
              </a:cxn>
              <a:cxn ang="0">
                <a:pos x="1338" y="164"/>
              </a:cxn>
              <a:cxn ang="0">
                <a:pos x="1408" y="218"/>
              </a:cxn>
              <a:cxn ang="0">
                <a:pos x="1424" y="241"/>
              </a:cxn>
              <a:cxn ang="0">
                <a:pos x="1471" y="273"/>
              </a:cxn>
              <a:cxn ang="0">
                <a:pos x="1510" y="366"/>
              </a:cxn>
              <a:cxn ang="0">
                <a:pos x="1541" y="413"/>
              </a:cxn>
              <a:cxn ang="0">
                <a:pos x="1580" y="483"/>
              </a:cxn>
              <a:cxn ang="0">
                <a:pos x="1587" y="506"/>
              </a:cxn>
              <a:cxn ang="0">
                <a:pos x="1603" y="529"/>
              </a:cxn>
              <a:cxn ang="0">
                <a:pos x="1626" y="623"/>
              </a:cxn>
              <a:cxn ang="0">
                <a:pos x="1619" y="911"/>
              </a:cxn>
              <a:cxn ang="0">
                <a:pos x="1572" y="1090"/>
              </a:cxn>
              <a:cxn ang="0">
                <a:pos x="1136" y="1207"/>
              </a:cxn>
              <a:cxn ang="0">
                <a:pos x="669" y="1191"/>
              </a:cxn>
              <a:cxn ang="0">
                <a:pos x="576" y="1160"/>
              </a:cxn>
              <a:cxn ang="0">
                <a:pos x="397" y="1137"/>
              </a:cxn>
              <a:cxn ang="0">
                <a:pos x="342" y="1113"/>
              </a:cxn>
              <a:cxn ang="0">
                <a:pos x="280" y="1074"/>
              </a:cxn>
              <a:cxn ang="0">
                <a:pos x="249" y="1059"/>
              </a:cxn>
              <a:cxn ang="0">
                <a:pos x="194" y="1020"/>
              </a:cxn>
              <a:cxn ang="0">
                <a:pos x="124" y="973"/>
              </a:cxn>
              <a:cxn ang="0">
                <a:pos x="70" y="872"/>
              </a:cxn>
              <a:cxn ang="0">
                <a:pos x="54" y="849"/>
              </a:cxn>
              <a:cxn ang="0">
                <a:pos x="194" y="389"/>
              </a:cxn>
              <a:cxn ang="0">
                <a:pos x="311" y="280"/>
              </a:cxn>
              <a:cxn ang="0">
                <a:pos x="358" y="241"/>
              </a:cxn>
              <a:cxn ang="0">
                <a:pos x="420" y="226"/>
              </a:cxn>
              <a:cxn ang="0">
                <a:pos x="552" y="179"/>
              </a:cxn>
              <a:cxn ang="0">
                <a:pos x="599" y="148"/>
              </a:cxn>
              <a:cxn ang="0">
                <a:pos x="739" y="93"/>
              </a:cxn>
              <a:cxn ang="0">
                <a:pos x="762" y="78"/>
              </a:cxn>
              <a:cxn ang="0">
                <a:pos x="786" y="70"/>
              </a:cxn>
              <a:cxn ang="0">
                <a:pos x="926" y="31"/>
              </a:cxn>
              <a:cxn ang="0">
                <a:pos x="1027" y="0"/>
              </a:cxn>
            </a:cxnLst>
            <a:rect l="0" t="0" r="r" b="b"/>
            <a:pathLst>
              <a:path w="1626" h="1207">
                <a:moveTo>
                  <a:pt x="1027" y="0"/>
                </a:moveTo>
                <a:cubicBezTo>
                  <a:pt x="1034" y="2"/>
                  <a:pt x="1073" y="11"/>
                  <a:pt x="1082" y="16"/>
                </a:cubicBezTo>
                <a:cubicBezTo>
                  <a:pt x="1098" y="25"/>
                  <a:pt x="1110" y="41"/>
                  <a:pt x="1128" y="47"/>
                </a:cubicBezTo>
                <a:cubicBezTo>
                  <a:pt x="1144" y="52"/>
                  <a:pt x="1175" y="62"/>
                  <a:pt x="1175" y="62"/>
                </a:cubicBezTo>
                <a:cubicBezTo>
                  <a:pt x="1197" y="78"/>
                  <a:pt x="1225" y="83"/>
                  <a:pt x="1245" y="101"/>
                </a:cubicBezTo>
                <a:cubicBezTo>
                  <a:pt x="1262" y="116"/>
                  <a:pt x="1276" y="132"/>
                  <a:pt x="1292" y="148"/>
                </a:cubicBezTo>
                <a:cubicBezTo>
                  <a:pt x="1303" y="159"/>
                  <a:pt x="1323" y="159"/>
                  <a:pt x="1338" y="164"/>
                </a:cubicBezTo>
                <a:cubicBezTo>
                  <a:pt x="1365" y="173"/>
                  <a:pt x="1385" y="202"/>
                  <a:pt x="1408" y="218"/>
                </a:cubicBezTo>
                <a:cubicBezTo>
                  <a:pt x="1413" y="226"/>
                  <a:pt x="1417" y="235"/>
                  <a:pt x="1424" y="241"/>
                </a:cubicBezTo>
                <a:cubicBezTo>
                  <a:pt x="1438" y="253"/>
                  <a:pt x="1471" y="273"/>
                  <a:pt x="1471" y="273"/>
                </a:cubicBezTo>
                <a:cubicBezTo>
                  <a:pt x="1482" y="305"/>
                  <a:pt x="1494" y="337"/>
                  <a:pt x="1510" y="366"/>
                </a:cubicBezTo>
                <a:cubicBezTo>
                  <a:pt x="1519" y="382"/>
                  <a:pt x="1535" y="395"/>
                  <a:pt x="1541" y="413"/>
                </a:cubicBezTo>
                <a:cubicBezTo>
                  <a:pt x="1550" y="438"/>
                  <a:pt x="1580" y="483"/>
                  <a:pt x="1580" y="483"/>
                </a:cubicBezTo>
                <a:cubicBezTo>
                  <a:pt x="1582" y="491"/>
                  <a:pt x="1583" y="499"/>
                  <a:pt x="1587" y="506"/>
                </a:cubicBezTo>
                <a:cubicBezTo>
                  <a:pt x="1591" y="514"/>
                  <a:pt x="1600" y="520"/>
                  <a:pt x="1603" y="529"/>
                </a:cubicBezTo>
                <a:cubicBezTo>
                  <a:pt x="1614" y="557"/>
                  <a:pt x="1617" y="593"/>
                  <a:pt x="1626" y="623"/>
                </a:cubicBezTo>
                <a:cubicBezTo>
                  <a:pt x="1624" y="719"/>
                  <a:pt x="1623" y="815"/>
                  <a:pt x="1619" y="911"/>
                </a:cubicBezTo>
                <a:cubicBezTo>
                  <a:pt x="1617" y="957"/>
                  <a:pt x="1610" y="1056"/>
                  <a:pt x="1572" y="1090"/>
                </a:cubicBezTo>
                <a:cubicBezTo>
                  <a:pt x="1469" y="1181"/>
                  <a:pt x="1263" y="1198"/>
                  <a:pt x="1136" y="1207"/>
                </a:cubicBezTo>
                <a:cubicBezTo>
                  <a:pt x="962" y="1162"/>
                  <a:pt x="1147" y="1207"/>
                  <a:pt x="669" y="1191"/>
                </a:cubicBezTo>
                <a:cubicBezTo>
                  <a:pt x="635" y="1190"/>
                  <a:pt x="609" y="1165"/>
                  <a:pt x="576" y="1160"/>
                </a:cubicBezTo>
                <a:cubicBezTo>
                  <a:pt x="516" y="1152"/>
                  <a:pt x="456" y="1150"/>
                  <a:pt x="397" y="1137"/>
                </a:cubicBezTo>
                <a:cubicBezTo>
                  <a:pt x="308" y="1078"/>
                  <a:pt x="444" y="1165"/>
                  <a:pt x="342" y="1113"/>
                </a:cubicBezTo>
                <a:cubicBezTo>
                  <a:pt x="320" y="1102"/>
                  <a:pt x="302" y="1085"/>
                  <a:pt x="280" y="1074"/>
                </a:cubicBezTo>
                <a:cubicBezTo>
                  <a:pt x="270" y="1069"/>
                  <a:pt x="259" y="1064"/>
                  <a:pt x="249" y="1059"/>
                </a:cubicBezTo>
                <a:cubicBezTo>
                  <a:pt x="182" y="992"/>
                  <a:pt x="271" y="1075"/>
                  <a:pt x="194" y="1020"/>
                </a:cubicBezTo>
                <a:cubicBezTo>
                  <a:pt x="167" y="1001"/>
                  <a:pt x="157" y="984"/>
                  <a:pt x="124" y="973"/>
                </a:cubicBezTo>
                <a:cubicBezTo>
                  <a:pt x="111" y="935"/>
                  <a:pt x="93" y="906"/>
                  <a:pt x="70" y="872"/>
                </a:cubicBezTo>
                <a:cubicBezTo>
                  <a:pt x="65" y="864"/>
                  <a:pt x="54" y="849"/>
                  <a:pt x="54" y="849"/>
                </a:cubicBezTo>
                <a:cubicBezTo>
                  <a:pt x="0" y="687"/>
                  <a:pt x="9" y="453"/>
                  <a:pt x="194" y="389"/>
                </a:cubicBezTo>
                <a:cubicBezTo>
                  <a:pt x="225" y="344"/>
                  <a:pt x="270" y="315"/>
                  <a:pt x="311" y="280"/>
                </a:cubicBezTo>
                <a:cubicBezTo>
                  <a:pt x="335" y="260"/>
                  <a:pt x="330" y="255"/>
                  <a:pt x="358" y="241"/>
                </a:cubicBezTo>
                <a:cubicBezTo>
                  <a:pt x="371" y="235"/>
                  <a:pt x="411" y="228"/>
                  <a:pt x="420" y="226"/>
                </a:cubicBezTo>
                <a:cubicBezTo>
                  <a:pt x="468" y="215"/>
                  <a:pt x="508" y="201"/>
                  <a:pt x="552" y="179"/>
                </a:cubicBezTo>
                <a:cubicBezTo>
                  <a:pt x="623" y="144"/>
                  <a:pt x="530" y="184"/>
                  <a:pt x="599" y="148"/>
                </a:cubicBezTo>
                <a:cubicBezTo>
                  <a:pt x="643" y="125"/>
                  <a:pt x="691" y="110"/>
                  <a:pt x="739" y="93"/>
                </a:cubicBezTo>
                <a:cubicBezTo>
                  <a:pt x="748" y="90"/>
                  <a:pt x="754" y="82"/>
                  <a:pt x="762" y="78"/>
                </a:cubicBezTo>
                <a:cubicBezTo>
                  <a:pt x="770" y="74"/>
                  <a:pt x="778" y="72"/>
                  <a:pt x="786" y="70"/>
                </a:cubicBezTo>
                <a:cubicBezTo>
                  <a:pt x="831" y="57"/>
                  <a:pt x="881" y="39"/>
                  <a:pt x="926" y="31"/>
                </a:cubicBezTo>
                <a:cubicBezTo>
                  <a:pt x="966" y="24"/>
                  <a:pt x="994" y="23"/>
                  <a:pt x="1027" y="0"/>
                </a:cubicBezTo>
                <a:close/>
              </a:path>
            </a:pathLst>
          </a:custGeom>
          <a:solidFill>
            <a:srgbClr val="FFFF99"/>
          </a:solidFill>
          <a:ln w="9525" cap="flat" cmpd="sng">
            <a:solidFill>
              <a:schemeClr val="tx1"/>
            </a:solidFill>
            <a:prstDash val="solid"/>
            <a:round/>
            <a:headEnd/>
            <a:tailEnd/>
          </a:ln>
          <a:effectLst/>
        </p:spPr>
        <p:txBody>
          <a:bodyPr>
            <a:prstTxWarp prst="textNoShape">
              <a:avLst/>
            </a:prstTxWarp>
          </a:bodyPr>
          <a:lstStyle/>
          <a:p>
            <a:endParaRPr lang="en-GB">
              <a:latin typeface="Verdana"/>
              <a:cs typeface="Verdana"/>
            </a:endParaRPr>
          </a:p>
        </p:txBody>
      </p:sp>
      <p:sp>
        <p:nvSpPr>
          <p:cNvPr id="203782" name="Rectangle 6"/>
          <p:cNvSpPr>
            <a:spLocks noChangeArrowheads="1"/>
          </p:cNvSpPr>
          <p:nvPr/>
        </p:nvSpPr>
        <p:spPr bwMode="auto">
          <a:xfrm>
            <a:off x="2741370" y="2173507"/>
            <a:ext cx="4763" cy="187325"/>
          </a:xfrm>
          <a:prstGeom prst="rect">
            <a:avLst/>
          </a:prstGeom>
          <a:solidFill>
            <a:srgbClr val="000000"/>
          </a:solidFill>
          <a:ln w="9525">
            <a:noFill/>
            <a:miter lim="800000"/>
            <a:headEnd/>
            <a:tailEnd/>
          </a:ln>
        </p:spPr>
        <p:txBody>
          <a:bodyPr>
            <a:prstTxWarp prst="textNoShape">
              <a:avLst/>
            </a:prstTxWarp>
          </a:bodyPr>
          <a:lstStyle/>
          <a:p>
            <a:endParaRPr lang="en-GB">
              <a:latin typeface="Verdana"/>
              <a:cs typeface="Verdana"/>
            </a:endParaRPr>
          </a:p>
        </p:txBody>
      </p:sp>
      <p:sp>
        <p:nvSpPr>
          <p:cNvPr id="203785" name="Freeform 9"/>
          <p:cNvSpPr>
            <a:spLocks/>
          </p:cNvSpPr>
          <p:nvPr/>
        </p:nvSpPr>
        <p:spPr bwMode="auto">
          <a:xfrm>
            <a:off x="2423870" y="3768944"/>
            <a:ext cx="177800" cy="114300"/>
          </a:xfrm>
          <a:custGeom>
            <a:avLst/>
            <a:gdLst/>
            <a:ahLst/>
            <a:cxnLst>
              <a:cxn ang="0">
                <a:pos x="43" y="0"/>
              </a:cxn>
              <a:cxn ang="0">
                <a:pos x="0" y="72"/>
              </a:cxn>
              <a:cxn ang="0">
                <a:pos x="69" y="72"/>
              </a:cxn>
              <a:cxn ang="0">
                <a:pos x="112" y="0"/>
              </a:cxn>
              <a:cxn ang="0">
                <a:pos x="43" y="0"/>
              </a:cxn>
            </a:cxnLst>
            <a:rect l="0" t="0" r="r" b="b"/>
            <a:pathLst>
              <a:path w="112" h="72">
                <a:moveTo>
                  <a:pt x="43" y="0"/>
                </a:moveTo>
                <a:lnTo>
                  <a:pt x="0" y="72"/>
                </a:lnTo>
                <a:lnTo>
                  <a:pt x="69" y="72"/>
                </a:lnTo>
                <a:lnTo>
                  <a:pt x="112" y="0"/>
                </a:lnTo>
                <a:lnTo>
                  <a:pt x="43" y="0"/>
                </a:lnTo>
                <a:close/>
              </a:path>
            </a:pathLst>
          </a:custGeom>
          <a:solidFill>
            <a:srgbClr val="33CCCC"/>
          </a:solidFill>
          <a:ln w="9525">
            <a:noFill/>
            <a:round/>
            <a:headEnd/>
            <a:tailEnd/>
          </a:ln>
        </p:spPr>
        <p:txBody>
          <a:bodyPr>
            <a:prstTxWarp prst="textNoShape">
              <a:avLst/>
            </a:prstTxWarp>
          </a:bodyPr>
          <a:lstStyle/>
          <a:p>
            <a:endParaRPr lang="en-GB">
              <a:latin typeface="Verdana"/>
              <a:cs typeface="Verdana"/>
            </a:endParaRPr>
          </a:p>
        </p:txBody>
      </p:sp>
      <p:sp>
        <p:nvSpPr>
          <p:cNvPr id="203786" name="Rectangle 10"/>
          <p:cNvSpPr>
            <a:spLocks noChangeArrowheads="1"/>
          </p:cNvSpPr>
          <p:nvPr/>
        </p:nvSpPr>
        <p:spPr bwMode="auto">
          <a:xfrm>
            <a:off x="2514358" y="3399057"/>
            <a:ext cx="82550" cy="374650"/>
          </a:xfrm>
          <a:prstGeom prst="rect">
            <a:avLst/>
          </a:prstGeom>
          <a:solidFill>
            <a:srgbClr val="33CCCC"/>
          </a:solidFill>
          <a:ln w="9525">
            <a:noFill/>
            <a:miter lim="800000"/>
            <a:headEnd/>
            <a:tailEnd/>
          </a:ln>
        </p:spPr>
        <p:txBody>
          <a:bodyPr>
            <a:prstTxWarp prst="textNoShape">
              <a:avLst/>
            </a:prstTxWarp>
          </a:bodyPr>
          <a:lstStyle/>
          <a:p>
            <a:endParaRPr lang="en-GB">
              <a:latin typeface="Verdana"/>
              <a:cs typeface="Verdana"/>
            </a:endParaRPr>
          </a:p>
        </p:txBody>
      </p:sp>
      <p:sp>
        <p:nvSpPr>
          <p:cNvPr id="203787" name="Rectangle 11"/>
          <p:cNvSpPr>
            <a:spLocks noChangeArrowheads="1"/>
          </p:cNvSpPr>
          <p:nvPr/>
        </p:nvSpPr>
        <p:spPr bwMode="auto">
          <a:xfrm>
            <a:off x="2425458" y="3505419"/>
            <a:ext cx="112712" cy="374650"/>
          </a:xfrm>
          <a:prstGeom prst="rect">
            <a:avLst/>
          </a:prstGeom>
          <a:solidFill>
            <a:srgbClr val="33CCCC"/>
          </a:solidFill>
          <a:ln w="9525">
            <a:noFill/>
            <a:miter lim="800000"/>
            <a:headEnd/>
            <a:tailEnd/>
          </a:ln>
        </p:spPr>
        <p:txBody>
          <a:bodyPr>
            <a:prstTxWarp prst="textNoShape">
              <a:avLst/>
            </a:prstTxWarp>
          </a:bodyPr>
          <a:lstStyle/>
          <a:p>
            <a:endParaRPr lang="en-GB">
              <a:latin typeface="Verdana"/>
              <a:cs typeface="Verdana"/>
            </a:endParaRPr>
          </a:p>
        </p:txBody>
      </p:sp>
      <p:sp>
        <p:nvSpPr>
          <p:cNvPr id="203788" name="Rectangle 12"/>
          <p:cNvSpPr>
            <a:spLocks noChangeArrowheads="1"/>
          </p:cNvSpPr>
          <p:nvPr/>
        </p:nvSpPr>
        <p:spPr bwMode="auto">
          <a:xfrm>
            <a:off x="2425458" y="3505419"/>
            <a:ext cx="112712" cy="374650"/>
          </a:xfrm>
          <a:prstGeom prst="rect">
            <a:avLst/>
          </a:prstGeom>
          <a:noFill/>
          <a:ln w="11113">
            <a:solidFill>
              <a:srgbClr val="000000"/>
            </a:solidFill>
            <a:miter lim="800000"/>
            <a:headEnd/>
            <a:tailEnd/>
          </a:ln>
        </p:spPr>
        <p:txBody>
          <a:bodyPr>
            <a:prstTxWarp prst="textNoShape">
              <a:avLst/>
            </a:prstTxWarp>
          </a:bodyPr>
          <a:lstStyle/>
          <a:p>
            <a:endParaRPr lang="en-GB">
              <a:latin typeface="Verdana"/>
              <a:cs typeface="Verdana"/>
            </a:endParaRPr>
          </a:p>
        </p:txBody>
      </p:sp>
      <p:sp>
        <p:nvSpPr>
          <p:cNvPr id="203789" name="Freeform 13"/>
          <p:cNvSpPr>
            <a:spLocks/>
          </p:cNvSpPr>
          <p:nvPr/>
        </p:nvSpPr>
        <p:spPr bwMode="auto">
          <a:xfrm>
            <a:off x="2423870" y="3394294"/>
            <a:ext cx="177800" cy="114300"/>
          </a:xfrm>
          <a:custGeom>
            <a:avLst/>
            <a:gdLst/>
            <a:ahLst/>
            <a:cxnLst>
              <a:cxn ang="0">
                <a:pos x="43" y="0"/>
              </a:cxn>
              <a:cxn ang="0">
                <a:pos x="0" y="72"/>
              </a:cxn>
              <a:cxn ang="0">
                <a:pos x="69" y="72"/>
              </a:cxn>
              <a:cxn ang="0">
                <a:pos x="112" y="0"/>
              </a:cxn>
              <a:cxn ang="0">
                <a:pos x="43" y="0"/>
              </a:cxn>
            </a:cxnLst>
            <a:rect l="0" t="0" r="r" b="b"/>
            <a:pathLst>
              <a:path w="112" h="72">
                <a:moveTo>
                  <a:pt x="43" y="0"/>
                </a:moveTo>
                <a:lnTo>
                  <a:pt x="0" y="72"/>
                </a:lnTo>
                <a:lnTo>
                  <a:pt x="69" y="72"/>
                </a:lnTo>
                <a:lnTo>
                  <a:pt x="112" y="0"/>
                </a:lnTo>
                <a:lnTo>
                  <a:pt x="43" y="0"/>
                </a:lnTo>
                <a:close/>
              </a:path>
            </a:pathLst>
          </a:custGeom>
          <a:solidFill>
            <a:srgbClr val="33CCCC"/>
          </a:solidFill>
          <a:ln w="9525">
            <a:noFill/>
            <a:round/>
            <a:headEnd/>
            <a:tailEnd/>
          </a:ln>
        </p:spPr>
        <p:txBody>
          <a:bodyPr>
            <a:prstTxWarp prst="textNoShape">
              <a:avLst/>
            </a:prstTxWarp>
          </a:bodyPr>
          <a:lstStyle/>
          <a:p>
            <a:endParaRPr lang="en-GB">
              <a:latin typeface="Verdana"/>
              <a:cs typeface="Verdana"/>
            </a:endParaRPr>
          </a:p>
        </p:txBody>
      </p:sp>
      <p:sp>
        <p:nvSpPr>
          <p:cNvPr id="203790" name="Freeform 14"/>
          <p:cNvSpPr>
            <a:spLocks/>
          </p:cNvSpPr>
          <p:nvPr/>
        </p:nvSpPr>
        <p:spPr bwMode="auto">
          <a:xfrm>
            <a:off x="2423870" y="3394294"/>
            <a:ext cx="177800" cy="114300"/>
          </a:xfrm>
          <a:custGeom>
            <a:avLst/>
            <a:gdLst/>
            <a:ahLst/>
            <a:cxnLst>
              <a:cxn ang="0">
                <a:pos x="43" y="0"/>
              </a:cxn>
              <a:cxn ang="0">
                <a:pos x="0" y="72"/>
              </a:cxn>
              <a:cxn ang="0">
                <a:pos x="69" y="72"/>
              </a:cxn>
              <a:cxn ang="0">
                <a:pos x="112" y="0"/>
              </a:cxn>
              <a:cxn ang="0">
                <a:pos x="43" y="0"/>
              </a:cxn>
            </a:cxnLst>
            <a:rect l="0" t="0" r="r" b="b"/>
            <a:pathLst>
              <a:path w="112" h="72">
                <a:moveTo>
                  <a:pt x="43" y="0"/>
                </a:moveTo>
                <a:lnTo>
                  <a:pt x="0" y="72"/>
                </a:lnTo>
                <a:lnTo>
                  <a:pt x="69" y="72"/>
                </a:lnTo>
                <a:lnTo>
                  <a:pt x="112" y="0"/>
                </a:lnTo>
                <a:lnTo>
                  <a:pt x="43" y="0"/>
                </a:lnTo>
                <a:close/>
              </a:path>
            </a:pathLst>
          </a:custGeom>
          <a:noFill/>
          <a:ln w="11113">
            <a:solidFill>
              <a:srgbClr val="000000"/>
            </a:solidFill>
            <a:prstDash val="solid"/>
            <a:round/>
            <a:headEnd/>
            <a:tailEnd/>
          </a:ln>
        </p:spPr>
        <p:txBody>
          <a:bodyPr>
            <a:prstTxWarp prst="textNoShape">
              <a:avLst/>
            </a:prstTxWarp>
          </a:bodyPr>
          <a:lstStyle/>
          <a:p>
            <a:endParaRPr lang="en-GB">
              <a:latin typeface="Verdana"/>
              <a:cs typeface="Verdana"/>
            </a:endParaRPr>
          </a:p>
        </p:txBody>
      </p:sp>
      <p:sp>
        <p:nvSpPr>
          <p:cNvPr id="203791" name="Line 15"/>
          <p:cNvSpPr>
            <a:spLocks noChangeShapeType="1"/>
          </p:cNvSpPr>
          <p:nvPr/>
        </p:nvSpPr>
        <p:spPr bwMode="auto">
          <a:xfrm>
            <a:off x="2601670" y="3403819"/>
            <a:ext cx="1588" cy="365125"/>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792" name="Line 16"/>
          <p:cNvSpPr>
            <a:spLocks noChangeShapeType="1"/>
          </p:cNvSpPr>
          <p:nvPr/>
        </p:nvSpPr>
        <p:spPr bwMode="auto">
          <a:xfrm flipH="1">
            <a:off x="2538170" y="3768944"/>
            <a:ext cx="63500" cy="111125"/>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793" name="Rectangle 17"/>
          <p:cNvSpPr>
            <a:spLocks noChangeArrowheads="1"/>
          </p:cNvSpPr>
          <p:nvPr/>
        </p:nvSpPr>
        <p:spPr bwMode="auto">
          <a:xfrm>
            <a:off x="2441333" y="3554632"/>
            <a:ext cx="73025" cy="214312"/>
          </a:xfrm>
          <a:prstGeom prst="rect">
            <a:avLst/>
          </a:prstGeom>
          <a:solidFill>
            <a:srgbClr val="3333CC"/>
          </a:solidFill>
          <a:ln w="9525">
            <a:noFill/>
            <a:miter lim="800000"/>
            <a:headEnd/>
            <a:tailEnd/>
          </a:ln>
        </p:spPr>
        <p:txBody>
          <a:bodyPr>
            <a:prstTxWarp prst="textNoShape">
              <a:avLst/>
            </a:prstTxWarp>
          </a:bodyPr>
          <a:lstStyle/>
          <a:p>
            <a:endParaRPr lang="en-GB">
              <a:latin typeface="Verdana"/>
              <a:cs typeface="Verdana"/>
            </a:endParaRPr>
          </a:p>
        </p:txBody>
      </p:sp>
      <p:sp>
        <p:nvSpPr>
          <p:cNvPr id="203794" name="Rectangle 18"/>
          <p:cNvSpPr>
            <a:spLocks noChangeArrowheads="1"/>
          </p:cNvSpPr>
          <p:nvPr/>
        </p:nvSpPr>
        <p:spPr bwMode="auto">
          <a:xfrm>
            <a:off x="2441333" y="3554632"/>
            <a:ext cx="73025" cy="214312"/>
          </a:xfrm>
          <a:prstGeom prst="rect">
            <a:avLst/>
          </a:prstGeom>
          <a:noFill/>
          <a:ln w="11113">
            <a:solidFill>
              <a:srgbClr val="000000"/>
            </a:solidFill>
            <a:miter lim="800000"/>
            <a:headEnd/>
            <a:tailEnd/>
          </a:ln>
        </p:spPr>
        <p:txBody>
          <a:bodyPr>
            <a:prstTxWarp prst="textNoShape">
              <a:avLst/>
            </a:prstTxWarp>
          </a:bodyPr>
          <a:lstStyle/>
          <a:p>
            <a:endParaRPr lang="en-GB">
              <a:latin typeface="Verdana"/>
              <a:cs typeface="Verdana"/>
            </a:endParaRPr>
          </a:p>
        </p:txBody>
      </p:sp>
      <p:sp>
        <p:nvSpPr>
          <p:cNvPr id="203795" name="Rectangle 19"/>
          <p:cNvSpPr>
            <a:spLocks noChangeArrowheads="1"/>
          </p:cNvSpPr>
          <p:nvPr/>
        </p:nvSpPr>
        <p:spPr bwMode="auto">
          <a:xfrm>
            <a:off x="2452445" y="3619719"/>
            <a:ext cx="55563" cy="76200"/>
          </a:xfrm>
          <a:prstGeom prst="rect">
            <a:avLst/>
          </a:prstGeom>
          <a:solidFill>
            <a:srgbClr val="FFFFFF"/>
          </a:solidFill>
          <a:ln w="9525">
            <a:noFill/>
            <a:miter lim="800000"/>
            <a:headEnd/>
            <a:tailEnd/>
          </a:ln>
        </p:spPr>
        <p:txBody>
          <a:bodyPr>
            <a:prstTxWarp prst="textNoShape">
              <a:avLst/>
            </a:prstTxWarp>
          </a:bodyPr>
          <a:lstStyle/>
          <a:p>
            <a:endParaRPr lang="en-GB">
              <a:latin typeface="Verdana"/>
              <a:cs typeface="Verdana"/>
            </a:endParaRPr>
          </a:p>
        </p:txBody>
      </p:sp>
      <p:sp>
        <p:nvSpPr>
          <p:cNvPr id="203796" name="Freeform 20"/>
          <p:cNvSpPr>
            <a:spLocks/>
          </p:cNvSpPr>
          <p:nvPr/>
        </p:nvSpPr>
        <p:spPr bwMode="auto">
          <a:xfrm>
            <a:off x="1306270" y="3400644"/>
            <a:ext cx="395288" cy="330200"/>
          </a:xfrm>
          <a:custGeom>
            <a:avLst/>
            <a:gdLst/>
            <a:ahLst/>
            <a:cxnLst>
              <a:cxn ang="0">
                <a:pos x="70" y="14"/>
              </a:cxn>
              <a:cxn ang="0">
                <a:pos x="70" y="14"/>
              </a:cxn>
              <a:cxn ang="0">
                <a:pos x="73" y="14"/>
              </a:cxn>
              <a:cxn ang="0">
                <a:pos x="75" y="13"/>
              </a:cxn>
              <a:cxn ang="0">
                <a:pos x="79" y="12"/>
              </a:cxn>
              <a:cxn ang="0">
                <a:pos x="83" y="10"/>
              </a:cxn>
              <a:cxn ang="0">
                <a:pos x="88" y="9"/>
              </a:cxn>
              <a:cxn ang="0">
                <a:pos x="95" y="8"/>
              </a:cxn>
              <a:cxn ang="0">
                <a:pos x="103" y="6"/>
              </a:cxn>
              <a:cxn ang="0">
                <a:pos x="111" y="5"/>
              </a:cxn>
              <a:cxn ang="0">
                <a:pos x="121" y="3"/>
              </a:cxn>
              <a:cxn ang="0">
                <a:pos x="132" y="2"/>
              </a:cxn>
              <a:cxn ang="0">
                <a:pos x="144" y="1"/>
              </a:cxn>
              <a:cxn ang="0">
                <a:pos x="157" y="0"/>
              </a:cxn>
              <a:cxn ang="0">
                <a:pos x="170" y="0"/>
              </a:cxn>
              <a:cxn ang="0">
                <a:pos x="185" y="0"/>
              </a:cxn>
              <a:cxn ang="0">
                <a:pos x="201" y="0"/>
              </a:cxn>
              <a:cxn ang="0">
                <a:pos x="208" y="28"/>
              </a:cxn>
              <a:cxn ang="0">
                <a:pos x="210" y="29"/>
              </a:cxn>
              <a:cxn ang="0">
                <a:pos x="216" y="33"/>
              </a:cxn>
              <a:cxn ang="0">
                <a:pos x="222" y="40"/>
              </a:cxn>
              <a:cxn ang="0">
                <a:pos x="226" y="50"/>
              </a:cxn>
              <a:cxn ang="0">
                <a:pos x="240" y="116"/>
              </a:cxn>
              <a:cxn ang="0">
                <a:pos x="247" y="144"/>
              </a:cxn>
              <a:cxn ang="0">
                <a:pos x="247" y="146"/>
              </a:cxn>
              <a:cxn ang="0">
                <a:pos x="248" y="151"/>
              </a:cxn>
              <a:cxn ang="0">
                <a:pos x="248" y="159"/>
              </a:cxn>
              <a:cxn ang="0">
                <a:pos x="244" y="169"/>
              </a:cxn>
              <a:cxn ang="0">
                <a:pos x="0" y="162"/>
              </a:cxn>
              <a:cxn ang="0">
                <a:pos x="25" y="149"/>
              </a:cxn>
              <a:cxn ang="0">
                <a:pos x="25" y="28"/>
              </a:cxn>
              <a:cxn ang="0">
                <a:pos x="26" y="27"/>
              </a:cxn>
              <a:cxn ang="0">
                <a:pos x="28" y="26"/>
              </a:cxn>
              <a:cxn ang="0">
                <a:pos x="32" y="24"/>
              </a:cxn>
              <a:cxn ang="0">
                <a:pos x="37" y="22"/>
              </a:cxn>
              <a:cxn ang="0">
                <a:pos x="42" y="22"/>
              </a:cxn>
              <a:cxn ang="0">
                <a:pos x="49" y="22"/>
              </a:cxn>
              <a:cxn ang="0">
                <a:pos x="58" y="23"/>
              </a:cxn>
              <a:cxn ang="0">
                <a:pos x="68" y="27"/>
              </a:cxn>
            </a:cxnLst>
            <a:rect l="0" t="0" r="r" b="b"/>
            <a:pathLst>
              <a:path w="249" h="208">
                <a:moveTo>
                  <a:pt x="68" y="27"/>
                </a:moveTo>
                <a:lnTo>
                  <a:pt x="70" y="14"/>
                </a:lnTo>
                <a:lnTo>
                  <a:pt x="70" y="14"/>
                </a:lnTo>
                <a:lnTo>
                  <a:pt x="70" y="14"/>
                </a:lnTo>
                <a:lnTo>
                  <a:pt x="72" y="14"/>
                </a:lnTo>
                <a:lnTo>
                  <a:pt x="73" y="14"/>
                </a:lnTo>
                <a:lnTo>
                  <a:pt x="74" y="13"/>
                </a:lnTo>
                <a:lnTo>
                  <a:pt x="75" y="13"/>
                </a:lnTo>
                <a:lnTo>
                  <a:pt x="76" y="13"/>
                </a:lnTo>
                <a:lnTo>
                  <a:pt x="79" y="12"/>
                </a:lnTo>
                <a:lnTo>
                  <a:pt x="81" y="12"/>
                </a:lnTo>
                <a:lnTo>
                  <a:pt x="83" y="10"/>
                </a:lnTo>
                <a:lnTo>
                  <a:pt x="86" y="9"/>
                </a:lnTo>
                <a:lnTo>
                  <a:pt x="88" y="9"/>
                </a:lnTo>
                <a:lnTo>
                  <a:pt x="91" y="8"/>
                </a:lnTo>
                <a:lnTo>
                  <a:pt x="95" y="8"/>
                </a:lnTo>
                <a:lnTo>
                  <a:pt x="98" y="7"/>
                </a:lnTo>
                <a:lnTo>
                  <a:pt x="103" y="6"/>
                </a:lnTo>
                <a:lnTo>
                  <a:pt x="107" y="6"/>
                </a:lnTo>
                <a:lnTo>
                  <a:pt x="111" y="5"/>
                </a:lnTo>
                <a:lnTo>
                  <a:pt x="116" y="5"/>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5"/>
                </a:lnTo>
                <a:lnTo>
                  <a:pt x="208" y="28"/>
                </a:lnTo>
                <a:lnTo>
                  <a:pt x="208" y="28"/>
                </a:lnTo>
                <a:lnTo>
                  <a:pt x="210" y="29"/>
                </a:lnTo>
                <a:lnTo>
                  <a:pt x="213" y="31"/>
                </a:lnTo>
                <a:lnTo>
                  <a:pt x="216" y="33"/>
                </a:lnTo>
                <a:lnTo>
                  <a:pt x="220" y="36"/>
                </a:lnTo>
                <a:lnTo>
                  <a:pt x="222" y="40"/>
                </a:lnTo>
                <a:lnTo>
                  <a:pt x="224" y="44"/>
                </a:lnTo>
                <a:lnTo>
                  <a:pt x="226" y="50"/>
                </a:lnTo>
                <a:lnTo>
                  <a:pt x="245" y="68"/>
                </a:lnTo>
                <a:lnTo>
                  <a:pt x="240" y="116"/>
                </a:lnTo>
                <a:lnTo>
                  <a:pt x="208" y="132"/>
                </a:lnTo>
                <a:lnTo>
                  <a:pt x="247" y="144"/>
                </a:lnTo>
                <a:lnTo>
                  <a:pt x="247" y="144"/>
                </a:lnTo>
                <a:lnTo>
                  <a:pt x="247" y="146"/>
                </a:lnTo>
                <a:lnTo>
                  <a:pt x="248" y="148"/>
                </a:lnTo>
                <a:lnTo>
                  <a:pt x="248" y="151"/>
                </a:lnTo>
                <a:lnTo>
                  <a:pt x="249" y="154"/>
                </a:lnTo>
                <a:lnTo>
                  <a:pt x="248" y="159"/>
                </a:lnTo>
                <a:lnTo>
                  <a:pt x="247" y="163"/>
                </a:lnTo>
                <a:lnTo>
                  <a:pt x="244" y="169"/>
                </a:lnTo>
                <a:lnTo>
                  <a:pt x="144" y="208"/>
                </a:lnTo>
                <a:lnTo>
                  <a:pt x="0" y="162"/>
                </a:lnTo>
                <a:lnTo>
                  <a:pt x="3" y="158"/>
                </a:lnTo>
                <a:lnTo>
                  <a:pt x="25" y="149"/>
                </a:lnTo>
                <a:lnTo>
                  <a:pt x="25" y="28"/>
                </a:lnTo>
                <a:lnTo>
                  <a:pt x="25" y="28"/>
                </a:lnTo>
                <a:lnTo>
                  <a:pt x="25" y="28"/>
                </a:lnTo>
                <a:lnTo>
                  <a:pt x="26" y="27"/>
                </a:lnTo>
                <a:lnTo>
                  <a:pt x="27" y="27"/>
                </a:lnTo>
                <a:lnTo>
                  <a:pt x="28" y="26"/>
                </a:lnTo>
                <a:lnTo>
                  <a:pt x="31" y="24"/>
                </a:lnTo>
                <a:lnTo>
                  <a:pt x="32" y="24"/>
                </a:lnTo>
                <a:lnTo>
                  <a:pt x="34" y="23"/>
                </a:lnTo>
                <a:lnTo>
                  <a:pt x="37" y="22"/>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797" name="Freeform 21"/>
          <p:cNvSpPr>
            <a:spLocks/>
          </p:cNvSpPr>
          <p:nvPr/>
        </p:nvSpPr>
        <p:spPr bwMode="auto">
          <a:xfrm>
            <a:off x="1444383" y="3424457"/>
            <a:ext cx="125412" cy="144462"/>
          </a:xfrm>
          <a:custGeom>
            <a:avLst/>
            <a:gdLst/>
            <a:ahLst/>
            <a:cxnLst>
              <a:cxn ang="0">
                <a:pos x="78" y="4"/>
              </a:cxn>
              <a:cxn ang="0">
                <a:pos x="78" y="4"/>
              </a:cxn>
              <a:cxn ang="0">
                <a:pos x="77" y="4"/>
              </a:cxn>
              <a:cxn ang="0">
                <a:pos x="74" y="2"/>
              </a:cxn>
              <a:cxn ang="0">
                <a:pos x="72" y="2"/>
              </a:cxn>
              <a:cxn ang="0">
                <a:pos x="69" y="1"/>
              </a:cxn>
              <a:cxn ang="0">
                <a:pos x="65" y="1"/>
              </a:cxn>
              <a:cxn ang="0">
                <a:pos x="60" y="1"/>
              </a:cxn>
              <a:cxn ang="0">
                <a:pos x="56" y="0"/>
              </a:cxn>
              <a:cxn ang="0">
                <a:pos x="50" y="0"/>
              </a:cxn>
              <a:cxn ang="0">
                <a:pos x="44" y="0"/>
              </a:cxn>
              <a:cxn ang="0">
                <a:pos x="38" y="1"/>
              </a:cxn>
              <a:cxn ang="0">
                <a:pos x="31" y="2"/>
              </a:cxn>
              <a:cxn ang="0">
                <a:pos x="25" y="4"/>
              </a:cxn>
              <a:cxn ang="0">
                <a:pos x="18" y="6"/>
              </a:cxn>
              <a:cxn ang="0">
                <a:pos x="11" y="8"/>
              </a:cxn>
              <a:cxn ang="0">
                <a:pos x="4" y="11"/>
              </a:cxn>
              <a:cxn ang="0">
                <a:pos x="4" y="13"/>
              </a:cxn>
              <a:cxn ang="0">
                <a:pos x="3" y="18"/>
              </a:cxn>
              <a:cxn ang="0">
                <a:pos x="1" y="26"/>
              </a:cxn>
              <a:cxn ang="0">
                <a:pos x="0" y="35"/>
              </a:cxn>
              <a:cxn ang="0">
                <a:pos x="0" y="47"/>
              </a:cxn>
              <a:cxn ang="0">
                <a:pos x="0" y="60"/>
              </a:cxn>
              <a:cxn ang="0">
                <a:pos x="2" y="74"/>
              </a:cxn>
              <a:cxn ang="0">
                <a:pos x="6" y="89"/>
              </a:cxn>
              <a:cxn ang="0">
                <a:pos x="7" y="89"/>
              </a:cxn>
              <a:cxn ang="0">
                <a:pos x="8" y="89"/>
              </a:cxn>
              <a:cxn ang="0">
                <a:pos x="9" y="88"/>
              </a:cxn>
              <a:cxn ang="0">
                <a:pos x="11" y="88"/>
              </a:cxn>
              <a:cxn ang="0">
                <a:pos x="15" y="88"/>
              </a:cxn>
              <a:cxn ang="0">
                <a:pos x="18" y="88"/>
              </a:cxn>
              <a:cxn ang="0">
                <a:pos x="22" y="88"/>
              </a:cxn>
              <a:cxn ang="0">
                <a:pos x="27" y="88"/>
              </a:cxn>
              <a:cxn ang="0">
                <a:pos x="32" y="87"/>
              </a:cxn>
              <a:cxn ang="0">
                <a:pos x="38" y="88"/>
              </a:cxn>
              <a:cxn ang="0">
                <a:pos x="44" y="88"/>
              </a:cxn>
              <a:cxn ang="0">
                <a:pos x="50" y="88"/>
              </a:cxn>
              <a:cxn ang="0">
                <a:pos x="57" y="88"/>
              </a:cxn>
              <a:cxn ang="0">
                <a:pos x="64" y="89"/>
              </a:cxn>
              <a:cxn ang="0">
                <a:pos x="71" y="90"/>
              </a:cxn>
              <a:cxn ang="0">
                <a:pos x="79" y="91"/>
              </a:cxn>
              <a:cxn ang="0">
                <a:pos x="79" y="88"/>
              </a:cxn>
              <a:cxn ang="0">
                <a:pos x="78" y="81"/>
              </a:cxn>
              <a:cxn ang="0">
                <a:pos x="77" y="70"/>
              </a:cxn>
              <a:cxn ang="0">
                <a:pos x="76" y="57"/>
              </a:cxn>
              <a:cxn ang="0">
                <a:pos x="76" y="43"/>
              </a:cxn>
              <a:cxn ang="0">
                <a:pos x="76" y="28"/>
              </a:cxn>
              <a:cxn ang="0">
                <a:pos x="77" y="15"/>
              </a:cxn>
              <a:cxn ang="0">
                <a:pos x="78" y="4"/>
              </a:cxn>
            </a:cxnLst>
            <a:rect l="0" t="0" r="r" b="b"/>
            <a:pathLst>
              <a:path w="79" h="91">
                <a:moveTo>
                  <a:pt x="78" y="4"/>
                </a:moveTo>
                <a:lnTo>
                  <a:pt x="78" y="4"/>
                </a:lnTo>
                <a:lnTo>
                  <a:pt x="77" y="4"/>
                </a:lnTo>
                <a:lnTo>
                  <a:pt x="74" y="2"/>
                </a:lnTo>
                <a:lnTo>
                  <a:pt x="72" y="2"/>
                </a:lnTo>
                <a:lnTo>
                  <a:pt x="69" y="1"/>
                </a:lnTo>
                <a:lnTo>
                  <a:pt x="65" y="1"/>
                </a:lnTo>
                <a:lnTo>
                  <a:pt x="60" y="1"/>
                </a:lnTo>
                <a:lnTo>
                  <a:pt x="56" y="0"/>
                </a:lnTo>
                <a:lnTo>
                  <a:pt x="50" y="0"/>
                </a:lnTo>
                <a:lnTo>
                  <a:pt x="44" y="0"/>
                </a:lnTo>
                <a:lnTo>
                  <a:pt x="38" y="1"/>
                </a:lnTo>
                <a:lnTo>
                  <a:pt x="31" y="2"/>
                </a:lnTo>
                <a:lnTo>
                  <a:pt x="25" y="4"/>
                </a:lnTo>
                <a:lnTo>
                  <a:pt x="18" y="6"/>
                </a:lnTo>
                <a:lnTo>
                  <a:pt x="11" y="8"/>
                </a:lnTo>
                <a:lnTo>
                  <a:pt x="4" y="11"/>
                </a:lnTo>
                <a:lnTo>
                  <a:pt x="4" y="13"/>
                </a:lnTo>
                <a:lnTo>
                  <a:pt x="3" y="18"/>
                </a:lnTo>
                <a:lnTo>
                  <a:pt x="1" y="26"/>
                </a:lnTo>
                <a:lnTo>
                  <a:pt x="0" y="35"/>
                </a:lnTo>
                <a:lnTo>
                  <a:pt x="0" y="47"/>
                </a:lnTo>
                <a:lnTo>
                  <a:pt x="0" y="60"/>
                </a:lnTo>
                <a:lnTo>
                  <a:pt x="2" y="74"/>
                </a:lnTo>
                <a:lnTo>
                  <a:pt x="6" y="89"/>
                </a:lnTo>
                <a:lnTo>
                  <a:pt x="7" y="89"/>
                </a:lnTo>
                <a:lnTo>
                  <a:pt x="8" y="89"/>
                </a:lnTo>
                <a:lnTo>
                  <a:pt x="9" y="88"/>
                </a:lnTo>
                <a:lnTo>
                  <a:pt x="11" y="88"/>
                </a:lnTo>
                <a:lnTo>
                  <a:pt x="15" y="88"/>
                </a:lnTo>
                <a:lnTo>
                  <a:pt x="18" y="88"/>
                </a:lnTo>
                <a:lnTo>
                  <a:pt x="22" y="88"/>
                </a:lnTo>
                <a:lnTo>
                  <a:pt x="27" y="88"/>
                </a:lnTo>
                <a:lnTo>
                  <a:pt x="32" y="87"/>
                </a:lnTo>
                <a:lnTo>
                  <a:pt x="38" y="88"/>
                </a:lnTo>
                <a:lnTo>
                  <a:pt x="44" y="88"/>
                </a:lnTo>
                <a:lnTo>
                  <a:pt x="50" y="88"/>
                </a:lnTo>
                <a:lnTo>
                  <a:pt x="57" y="88"/>
                </a:lnTo>
                <a:lnTo>
                  <a:pt x="64" y="89"/>
                </a:lnTo>
                <a:lnTo>
                  <a:pt x="71" y="90"/>
                </a:lnTo>
                <a:lnTo>
                  <a:pt x="79" y="91"/>
                </a:lnTo>
                <a:lnTo>
                  <a:pt x="79" y="88"/>
                </a:lnTo>
                <a:lnTo>
                  <a:pt x="78" y="81"/>
                </a:lnTo>
                <a:lnTo>
                  <a:pt x="77" y="70"/>
                </a:lnTo>
                <a:lnTo>
                  <a:pt x="76" y="57"/>
                </a:lnTo>
                <a:lnTo>
                  <a:pt x="76" y="43"/>
                </a:lnTo>
                <a:lnTo>
                  <a:pt x="76" y="28"/>
                </a:lnTo>
                <a:lnTo>
                  <a:pt x="77" y="15"/>
                </a:lnTo>
                <a:lnTo>
                  <a:pt x="78" y="4"/>
                </a:lnTo>
                <a:close/>
              </a:path>
            </a:pathLst>
          </a:custGeom>
          <a:solidFill>
            <a:srgbClr val="333333"/>
          </a:solidFill>
          <a:ln w="9525">
            <a:noFill/>
            <a:round/>
            <a:headEnd/>
            <a:tailEnd/>
          </a:ln>
        </p:spPr>
        <p:txBody>
          <a:bodyPr>
            <a:prstTxWarp prst="textNoShape">
              <a:avLst/>
            </a:prstTxWarp>
          </a:bodyPr>
          <a:lstStyle/>
          <a:p>
            <a:endParaRPr lang="en-GB">
              <a:latin typeface="Verdana"/>
              <a:cs typeface="Verdana"/>
            </a:endParaRPr>
          </a:p>
        </p:txBody>
      </p:sp>
      <p:sp>
        <p:nvSpPr>
          <p:cNvPr id="203798" name="Freeform 22"/>
          <p:cNvSpPr>
            <a:spLocks/>
          </p:cNvSpPr>
          <p:nvPr/>
        </p:nvSpPr>
        <p:spPr bwMode="auto">
          <a:xfrm>
            <a:off x="1457083" y="3464144"/>
            <a:ext cx="209550" cy="142875"/>
          </a:xfrm>
          <a:custGeom>
            <a:avLst/>
            <a:gdLst/>
            <a:ahLst/>
            <a:cxnLst>
              <a:cxn ang="0">
                <a:pos x="1" y="67"/>
              </a:cxn>
              <a:cxn ang="0">
                <a:pos x="0" y="79"/>
              </a:cxn>
              <a:cxn ang="0">
                <a:pos x="86" y="90"/>
              </a:cxn>
              <a:cxn ang="0">
                <a:pos x="86" y="90"/>
              </a:cxn>
              <a:cxn ang="0">
                <a:pos x="89" y="88"/>
              </a:cxn>
              <a:cxn ang="0">
                <a:pos x="91" y="87"/>
              </a:cxn>
              <a:cxn ang="0">
                <a:pos x="94" y="85"/>
              </a:cxn>
              <a:cxn ang="0">
                <a:pos x="98" y="83"/>
              </a:cxn>
              <a:cxn ang="0">
                <a:pos x="103" y="79"/>
              </a:cxn>
              <a:cxn ang="0">
                <a:pos x="107" y="76"/>
              </a:cxn>
              <a:cxn ang="0">
                <a:pos x="112" y="71"/>
              </a:cxn>
              <a:cxn ang="0">
                <a:pos x="117" y="66"/>
              </a:cxn>
              <a:cxn ang="0">
                <a:pos x="121" y="60"/>
              </a:cxn>
              <a:cxn ang="0">
                <a:pos x="125" y="55"/>
              </a:cxn>
              <a:cxn ang="0">
                <a:pos x="128" y="47"/>
              </a:cxn>
              <a:cxn ang="0">
                <a:pos x="131" y="39"/>
              </a:cxn>
              <a:cxn ang="0">
                <a:pos x="132" y="31"/>
              </a:cxn>
              <a:cxn ang="0">
                <a:pos x="132" y="23"/>
              </a:cxn>
              <a:cxn ang="0">
                <a:pos x="129" y="14"/>
              </a:cxn>
              <a:cxn ang="0">
                <a:pos x="129" y="12"/>
              </a:cxn>
              <a:cxn ang="0">
                <a:pos x="128" y="11"/>
              </a:cxn>
              <a:cxn ang="0">
                <a:pos x="127" y="9"/>
              </a:cxn>
              <a:cxn ang="0">
                <a:pos x="126" y="7"/>
              </a:cxn>
              <a:cxn ang="0">
                <a:pos x="124" y="4"/>
              </a:cxn>
              <a:cxn ang="0">
                <a:pos x="120" y="2"/>
              </a:cxn>
              <a:cxn ang="0">
                <a:pos x="117" y="1"/>
              </a:cxn>
              <a:cxn ang="0">
                <a:pos x="113" y="0"/>
              </a:cxn>
              <a:cxn ang="0">
                <a:pos x="113" y="2"/>
              </a:cxn>
              <a:cxn ang="0">
                <a:pos x="114" y="5"/>
              </a:cxn>
              <a:cxn ang="0">
                <a:pos x="117" y="11"/>
              </a:cxn>
              <a:cxn ang="0">
                <a:pos x="118" y="19"/>
              </a:cxn>
              <a:cxn ang="0">
                <a:pos x="118" y="29"/>
              </a:cxn>
              <a:cxn ang="0">
                <a:pos x="117" y="39"/>
              </a:cxn>
              <a:cxn ang="0">
                <a:pos x="114" y="51"/>
              </a:cxn>
              <a:cxn ang="0">
                <a:pos x="108" y="64"/>
              </a:cxn>
              <a:cxn ang="0">
                <a:pos x="108" y="64"/>
              </a:cxn>
              <a:cxn ang="0">
                <a:pos x="108" y="64"/>
              </a:cxn>
              <a:cxn ang="0">
                <a:pos x="107" y="65"/>
              </a:cxn>
              <a:cxn ang="0">
                <a:pos x="106" y="66"/>
              </a:cxn>
              <a:cxn ang="0">
                <a:pos x="105" y="66"/>
              </a:cxn>
              <a:cxn ang="0">
                <a:pos x="103" y="67"/>
              </a:cxn>
              <a:cxn ang="0">
                <a:pos x="100" y="69"/>
              </a:cxn>
              <a:cxn ang="0">
                <a:pos x="98" y="70"/>
              </a:cxn>
              <a:cxn ang="0">
                <a:pos x="96" y="71"/>
              </a:cxn>
              <a:cxn ang="0">
                <a:pos x="92" y="72"/>
              </a:cxn>
              <a:cxn ang="0">
                <a:pos x="90" y="72"/>
              </a:cxn>
              <a:cxn ang="0">
                <a:pos x="85" y="73"/>
              </a:cxn>
              <a:cxn ang="0">
                <a:pos x="82" y="73"/>
              </a:cxn>
              <a:cxn ang="0">
                <a:pos x="78" y="73"/>
              </a:cxn>
              <a:cxn ang="0">
                <a:pos x="73" y="72"/>
              </a:cxn>
              <a:cxn ang="0">
                <a:pos x="69" y="72"/>
              </a:cxn>
              <a:cxn ang="0">
                <a:pos x="69" y="84"/>
              </a:cxn>
              <a:cxn ang="0">
                <a:pos x="3" y="77"/>
              </a:cxn>
              <a:cxn ang="0">
                <a:pos x="1" y="67"/>
              </a:cxn>
            </a:cxnLst>
            <a:rect l="0" t="0" r="r" b="b"/>
            <a:pathLst>
              <a:path w="132" h="90">
                <a:moveTo>
                  <a:pt x="1" y="67"/>
                </a:moveTo>
                <a:lnTo>
                  <a:pt x="0" y="79"/>
                </a:lnTo>
                <a:lnTo>
                  <a:pt x="86" y="90"/>
                </a:lnTo>
                <a:lnTo>
                  <a:pt x="86" y="90"/>
                </a:lnTo>
                <a:lnTo>
                  <a:pt x="89" y="88"/>
                </a:lnTo>
                <a:lnTo>
                  <a:pt x="91" y="87"/>
                </a:lnTo>
                <a:lnTo>
                  <a:pt x="94" y="85"/>
                </a:lnTo>
                <a:lnTo>
                  <a:pt x="98" y="83"/>
                </a:lnTo>
                <a:lnTo>
                  <a:pt x="103" y="79"/>
                </a:lnTo>
                <a:lnTo>
                  <a:pt x="107" y="76"/>
                </a:lnTo>
                <a:lnTo>
                  <a:pt x="112" y="71"/>
                </a:lnTo>
                <a:lnTo>
                  <a:pt x="117" y="66"/>
                </a:lnTo>
                <a:lnTo>
                  <a:pt x="121" y="60"/>
                </a:lnTo>
                <a:lnTo>
                  <a:pt x="125" y="55"/>
                </a:lnTo>
                <a:lnTo>
                  <a:pt x="128" y="47"/>
                </a:lnTo>
                <a:lnTo>
                  <a:pt x="131" y="39"/>
                </a:lnTo>
                <a:lnTo>
                  <a:pt x="132" y="31"/>
                </a:lnTo>
                <a:lnTo>
                  <a:pt x="132" y="23"/>
                </a:lnTo>
                <a:lnTo>
                  <a:pt x="129" y="14"/>
                </a:lnTo>
                <a:lnTo>
                  <a:pt x="129" y="12"/>
                </a:lnTo>
                <a:lnTo>
                  <a:pt x="128" y="11"/>
                </a:lnTo>
                <a:lnTo>
                  <a:pt x="127" y="9"/>
                </a:lnTo>
                <a:lnTo>
                  <a:pt x="126" y="7"/>
                </a:lnTo>
                <a:lnTo>
                  <a:pt x="124" y="4"/>
                </a:lnTo>
                <a:lnTo>
                  <a:pt x="120" y="2"/>
                </a:lnTo>
                <a:lnTo>
                  <a:pt x="117" y="1"/>
                </a:lnTo>
                <a:lnTo>
                  <a:pt x="113" y="0"/>
                </a:lnTo>
                <a:lnTo>
                  <a:pt x="113" y="2"/>
                </a:lnTo>
                <a:lnTo>
                  <a:pt x="114" y="5"/>
                </a:lnTo>
                <a:lnTo>
                  <a:pt x="117" y="11"/>
                </a:lnTo>
                <a:lnTo>
                  <a:pt x="118" y="19"/>
                </a:lnTo>
                <a:lnTo>
                  <a:pt x="118" y="29"/>
                </a:lnTo>
                <a:lnTo>
                  <a:pt x="117" y="39"/>
                </a:lnTo>
                <a:lnTo>
                  <a:pt x="114" y="51"/>
                </a:lnTo>
                <a:lnTo>
                  <a:pt x="108" y="64"/>
                </a:lnTo>
                <a:lnTo>
                  <a:pt x="108" y="64"/>
                </a:lnTo>
                <a:lnTo>
                  <a:pt x="108" y="64"/>
                </a:lnTo>
                <a:lnTo>
                  <a:pt x="107" y="65"/>
                </a:lnTo>
                <a:lnTo>
                  <a:pt x="106" y="66"/>
                </a:lnTo>
                <a:lnTo>
                  <a:pt x="105" y="66"/>
                </a:lnTo>
                <a:lnTo>
                  <a:pt x="103" y="67"/>
                </a:lnTo>
                <a:lnTo>
                  <a:pt x="100" y="69"/>
                </a:lnTo>
                <a:lnTo>
                  <a:pt x="98" y="70"/>
                </a:lnTo>
                <a:lnTo>
                  <a:pt x="96" y="71"/>
                </a:lnTo>
                <a:lnTo>
                  <a:pt x="92" y="72"/>
                </a:lnTo>
                <a:lnTo>
                  <a:pt x="90" y="72"/>
                </a:lnTo>
                <a:lnTo>
                  <a:pt x="85" y="73"/>
                </a:lnTo>
                <a:lnTo>
                  <a:pt x="82" y="73"/>
                </a:lnTo>
                <a:lnTo>
                  <a:pt x="78" y="73"/>
                </a:lnTo>
                <a:lnTo>
                  <a:pt x="73" y="72"/>
                </a:lnTo>
                <a:lnTo>
                  <a:pt x="69" y="72"/>
                </a:lnTo>
                <a:lnTo>
                  <a:pt x="69" y="84"/>
                </a:lnTo>
                <a:lnTo>
                  <a:pt x="3" y="77"/>
                </a:lnTo>
                <a:lnTo>
                  <a:pt x="1" y="67"/>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799" name="Freeform 23"/>
          <p:cNvSpPr>
            <a:spLocks/>
          </p:cNvSpPr>
          <p:nvPr/>
        </p:nvSpPr>
        <p:spPr bwMode="auto">
          <a:xfrm>
            <a:off x="1431683" y="3603844"/>
            <a:ext cx="152400" cy="50800"/>
          </a:xfrm>
          <a:custGeom>
            <a:avLst/>
            <a:gdLst/>
            <a:ahLst/>
            <a:cxnLst>
              <a:cxn ang="0">
                <a:pos x="96" y="12"/>
              </a:cxn>
              <a:cxn ang="0">
                <a:pos x="1" y="0"/>
              </a:cxn>
              <a:cxn ang="0">
                <a:pos x="0" y="12"/>
              </a:cxn>
              <a:cxn ang="0">
                <a:pos x="93" y="32"/>
              </a:cxn>
              <a:cxn ang="0">
                <a:pos x="96" y="12"/>
              </a:cxn>
            </a:cxnLst>
            <a:rect l="0" t="0" r="r" b="b"/>
            <a:pathLst>
              <a:path w="96" h="32">
                <a:moveTo>
                  <a:pt x="96" y="12"/>
                </a:moveTo>
                <a:lnTo>
                  <a:pt x="1" y="0"/>
                </a:lnTo>
                <a:lnTo>
                  <a:pt x="0" y="12"/>
                </a:lnTo>
                <a:lnTo>
                  <a:pt x="93" y="32"/>
                </a:lnTo>
                <a:lnTo>
                  <a:pt x="96" y="12"/>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800" name="Freeform 24"/>
          <p:cNvSpPr>
            <a:spLocks/>
          </p:cNvSpPr>
          <p:nvPr/>
        </p:nvSpPr>
        <p:spPr bwMode="auto">
          <a:xfrm>
            <a:off x="1506295" y="3621307"/>
            <a:ext cx="66675" cy="22225"/>
          </a:xfrm>
          <a:custGeom>
            <a:avLst/>
            <a:gdLst/>
            <a:ahLst/>
            <a:cxnLst>
              <a:cxn ang="0">
                <a:pos x="42" y="6"/>
              </a:cxn>
              <a:cxn ang="0">
                <a:pos x="2" y="0"/>
              </a:cxn>
              <a:cxn ang="0">
                <a:pos x="0" y="6"/>
              </a:cxn>
              <a:cxn ang="0">
                <a:pos x="40" y="14"/>
              </a:cxn>
              <a:cxn ang="0">
                <a:pos x="42" y="6"/>
              </a:cxn>
            </a:cxnLst>
            <a:rect l="0" t="0" r="r" b="b"/>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801" name="Freeform 25"/>
          <p:cNvSpPr>
            <a:spLocks/>
          </p:cNvSpPr>
          <p:nvPr/>
        </p:nvSpPr>
        <p:spPr bwMode="auto">
          <a:xfrm>
            <a:off x="1439620" y="3610194"/>
            <a:ext cx="44450" cy="15875"/>
          </a:xfrm>
          <a:custGeom>
            <a:avLst/>
            <a:gdLst/>
            <a:ahLst/>
            <a:cxnLst>
              <a:cxn ang="0">
                <a:pos x="28" y="5"/>
              </a:cxn>
              <a:cxn ang="0">
                <a:pos x="0" y="0"/>
              </a:cxn>
              <a:cxn ang="0">
                <a:pos x="0" y="5"/>
              </a:cxn>
              <a:cxn ang="0">
                <a:pos x="27" y="10"/>
              </a:cxn>
              <a:cxn ang="0">
                <a:pos x="28" y="5"/>
              </a:cxn>
            </a:cxnLst>
            <a:rect l="0" t="0" r="r" b="b"/>
            <a:pathLst>
              <a:path w="28" h="10">
                <a:moveTo>
                  <a:pt x="28" y="5"/>
                </a:moveTo>
                <a:lnTo>
                  <a:pt x="0" y="0"/>
                </a:lnTo>
                <a:lnTo>
                  <a:pt x="0" y="5"/>
                </a:lnTo>
                <a:lnTo>
                  <a:pt x="27" y="10"/>
                </a:lnTo>
                <a:lnTo>
                  <a:pt x="28" y="5"/>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802" name="Freeform 26"/>
          <p:cNvSpPr>
            <a:spLocks/>
          </p:cNvSpPr>
          <p:nvPr/>
        </p:nvSpPr>
        <p:spPr bwMode="auto">
          <a:xfrm>
            <a:off x="1331670" y="3624482"/>
            <a:ext cx="257175" cy="87312"/>
          </a:xfrm>
          <a:custGeom>
            <a:avLst/>
            <a:gdLst/>
            <a:ahLst/>
            <a:cxnLst>
              <a:cxn ang="0">
                <a:pos x="0" y="17"/>
              </a:cxn>
              <a:cxn ang="0">
                <a:pos x="0" y="17"/>
              </a:cxn>
              <a:cxn ang="0">
                <a:pos x="1" y="17"/>
              </a:cxn>
              <a:cxn ang="0">
                <a:pos x="2" y="17"/>
              </a:cxn>
              <a:cxn ang="0">
                <a:pos x="4" y="15"/>
              </a:cxn>
              <a:cxn ang="0">
                <a:pos x="7" y="15"/>
              </a:cxn>
              <a:cxn ang="0">
                <a:pos x="10" y="15"/>
              </a:cxn>
              <a:cxn ang="0">
                <a:pos x="14" y="14"/>
              </a:cxn>
              <a:cxn ang="0">
                <a:pos x="17" y="13"/>
              </a:cxn>
              <a:cxn ang="0">
                <a:pos x="21" y="12"/>
              </a:cxn>
              <a:cxn ang="0">
                <a:pos x="24" y="11"/>
              </a:cxn>
              <a:cxn ang="0">
                <a:pos x="28" y="10"/>
              </a:cxn>
              <a:cxn ang="0">
                <a:pos x="31" y="8"/>
              </a:cxn>
              <a:cxn ang="0">
                <a:pos x="35" y="6"/>
              </a:cxn>
              <a:cxn ang="0">
                <a:pos x="37" y="5"/>
              </a:cxn>
              <a:cxn ang="0">
                <a:pos x="40" y="3"/>
              </a:cxn>
              <a:cxn ang="0">
                <a:pos x="43" y="0"/>
              </a:cxn>
              <a:cxn ang="0">
                <a:pos x="162" y="28"/>
              </a:cxn>
              <a:cxn ang="0">
                <a:pos x="162" y="28"/>
              </a:cxn>
              <a:cxn ang="0">
                <a:pos x="161" y="29"/>
              </a:cxn>
              <a:cxn ang="0">
                <a:pos x="159" y="31"/>
              </a:cxn>
              <a:cxn ang="0">
                <a:pos x="158" y="32"/>
              </a:cxn>
              <a:cxn ang="0">
                <a:pos x="157" y="33"/>
              </a:cxn>
              <a:cxn ang="0">
                <a:pos x="155" y="35"/>
              </a:cxn>
              <a:cxn ang="0">
                <a:pos x="152" y="36"/>
              </a:cxn>
              <a:cxn ang="0">
                <a:pos x="150" y="39"/>
              </a:cxn>
              <a:cxn ang="0">
                <a:pos x="147" y="41"/>
              </a:cxn>
              <a:cxn ang="0">
                <a:pos x="144" y="43"/>
              </a:cxn>
              <a:cxn ang="0">
                <a:pos x="141" y="46"/>
              </a:cxn>
              <a:cxn ang="0">
                <a:pos x="137" y="48"/>
              </a:cxn>
              <a:cxn ang="0">
                <a:pos x="135" y="50"/>
              </a:cxn>
              <a:cxn ang="0">
                <a:pos x="131" y="52"/>
              </a:cxn>
              <a:cxn ang="0">
                <a:pos x="128" y="53"/>
              </a:cxn>
              <a:cxn ang="0">
                <a:pos x="126" y="55"/>
              </a:cxn>
              <a:cxn ang="0">
                <a:pos x="0" y="17"/>
              </a:cxn>
            </a:cxnLst>
            <a:rect l="0" t="0" r="r" b="b"/>
            <a:pathLst>
              <a:path w="162" h="55">
                <a:moveTo>
                  <a:pt x="0" y="17"/>
                </a:moveTo>
                <a:lnTo>
                  <a:pt x="0" y="17"/>
                </a:lnTo>
                <a:lnTo>
                  <a:pt x="1" y="17"/>
                </a:lnTo>
                <a:lnTo>
                  <a:pt x="2" y="17"/>
                </a:lnTo>
                <a:lnTo>
                  <a:pt x="4" y="15"/>
                </a:lnTo>
                <a:lnTo>
                  <a:pt x="7" y="15"/>
                </a:lnTo>
                <a:lnTo>
                  <a:pt x="10" y="15"/>
                </a:lnTo>
                <a:lnTo>
                  <a:pt x="14" y="14"/>
                </a:lnTo>
                <a:lnTo>
                  <a:pt x="17" y="13"/>
                </a:lnTo>
                <a:lnTo>
                  <a:pt x="21" y="12"/>
                </a:lnTo>
                <a:lnTo>
                  <a:pt x="24" y="11"/>
                </a:lnTo>
                <a:lnTo>
                  <a:pt x="28" y="10"/>
                </a:lnTo>
                <a:lnTo>
                  <a:pt x="31" y="8"/>
                </a:lnTo>
                <a:lnTo>
                  <a:pt x="35" y="6"/>
                </a:lnTo>
                <a:lnTo>
                  <a:pt x="37" y="5"/>
                </a:lnTo>
                <a:lnTo>
                  <a:pt x="40" y="3"/>
                </a:lnTo>
                <a:lnTo>
                  <a:pt x="43" y="0"/>
                </a:lnTo>
                <a:lnTo>
                  <a:pt x="162" y="28"/>
                </a:lnTo>
                <a:lnTo>
                  <a:pt x="162" y="28"/>
                </a:lnTo>
                <a:lnTo>
                  <a:pt x="161" y="29"/>
                </a:lnTo>
                <a:lnTo>
                  <a:pt x="159" y="31"/>
                </a:lnTo>
                <a:lnTo>
                  <a:pt x="158" y="32"/>
                </a:lnTo>
                <a:lnTo>
                  <a:pt x="157" y="33"/>
                </a:lnTo>
                <a:lnTo>
                  <a:pt x="155" y="35"/>
                </a:lnTo>
                <a:lnTo>
                  <a:pt x="152" y="36"/>
                </a:lnTo>
                <a:lnTo>
                  <a:pt x="150" y="39"/>
                </a:lnTo>
                <a:lnTo>
                  <a:pt x="147" y="41"/>
                </a:lnTo>
                <a:lnTo>
                  <a:pt x="144" y="43"/>
                </a:lnTo>
                <a:lnTo>
                  <a:pt x="141" y="46"/>
                </a:lnTo>
                <a:lnTo>
                  <a:pt x="137" y="48"/>
                </a:lnTo>
                <a:lnTo>
                  <a:pt x="135" y="50"/>
                </a:lnTo>
                <a:lnTo>
                  <a:pt x="131" y="52"/>
                </a:lnTo>
                <a:lnTo>
                  <a:pt x="128" y="53"/>
                </a:lnTo>
                <a:lnTo>
                  <a:pt x="126" y="55"/>
                </a:lnTo>
                <a:lnTo>
                  <a:pt x="0" y="17"/>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803" name="Freeform 27"/>
          <p:cNvSpPr>
            <a:spLocks/>
          </p:cNvSpPr>
          <p:nvPr/>
        </p:nvSpPr>
        <p:spPr bwMode="auto">
          <a:xfrm>
            <a:off x="1588845" y="3614957"/>
            <a:ext cx="90488" cy="41275"/>
          </a:xfrm>
          <a:custGeom>
            <a:avLst/>
            <a:gdLst/>
            <a:ahLst/>
            <a:cxnLst>
              <a:cxn ang="0">
                <a:pos x="6" y="26"/>
              </a:cxn>
              <a:cxn ang="0">
                <a:pos x="57" y="11"/>
              </a:cxn>
              <a:cxn ang="0">
                <a:pos x="25" y="0"/>
              </a:cxn>
              <a:cxn ang="0">
                <a:pos x="0" y="4"/>
              </a:cxn>
              <a:cxn ang="0">
                <a:pos x="0" y="25"/>
              </a:cxn>
              <a:cxn ang="0">
                <a:pos x="6" y="26"/>
              </a:cxn>
            </a:cxnLst>
            <a:rect l="0" t="0" r="r" b="b"/>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prstTxWarp prst="textNoShape">
              <a:avLst/>
            </a:prstTxWarp>
          </a:bodyPr>
          <a:lstStyle/>
          <a:p>
            <a:endParaRPr lang="en-GB">
              <a:latin typeface="Verdana"/>
              <a:cs typeface="Verdana"/>
            </a:endParaRPr>
          </a:p>
        </p:txBody>
      </p:sp>
      <p:sp>
        <p:nvSpPr>
          <p:cNvPr id="203804" name="Freeform 28"/>
          <p:cNvSpPr>
            <a:spLocks/>
          </p:cNvSpPr>
          <p:nvPr/>
        </p:nvSpPr>
        <p:spPr bwMode="auto">
          <a:xfrm>
            <a:off x="1349133" y="3441919"/>
            <a:ext cx="50800" cy="193675"/>
          </a:xfrm>
          <a:custGeom>
            <a:avLst/>
            <a:gdLst/>
            <a:ahLst/>
            <a:cxnLst>
              <a:cxn ang="0">
                <a:pos x="32" y="2"/>
              </a:cxn>
              <a:cxn ang="0">
                <a:pos x="32" y="2"/>
              </a:cxn>
              <a:cxn ang="0">
                <a:pos x="31" y="2"/>
              </a:cxn>
              <a:cxn ang="0">
                <a:pos x="31" y="2"/>
              </a:cxn>
              <a:cxn ang="0">
                <a:pos x="29" y="1"/>
              </a:cxn>
              <a:cxn ang="0">
                <a:pos x="27" y="1"/>
              </a:cxn>
              <a:cxn ang="0">
                <a:pos x="26" y="1"/>
              </a:cxn>
              <a:cxn ang="0">
                <a:pos x="24" y="0"/>
              </a:cxn>
              <a:cxn ang="0">
                <a:pos x="22" y="0"/>
              </a:cxn>
              <a:cxn ang="0">
                <a:pos x="20" y="0"/>
              </a:cxn>
              <a:cxn ang="0">
                <a:pos x="18" y="0"/>
              </a:cxn>
              <a:cxn ang="0">
                <a:pos x="14" y="0"/>
              </a:cxn>
              <a:cxn ang="0">
                <a:pos x="12" y="0"/>
              </a:cxn>
              <a:cxn ang="0">
                <a:pos x="10" y="1"/>
              </a:cxn>
              <a:cxn ang="0">
                <a:pos x="6" y="2"/>
              </a:cxn>
              <a:cxn ang="0">
                <a:pos x="4" y="3"/>
              </a:cxn>
              <a:cxn ang="0">
                <a:pos x="0" y="5"/>
              </a:cxn>
              <a:cxn ang="0">
                <a:pos x="0" y="122"/>
              </a:cxn>
              <a:cxn ang="0">
                <a:pos x="1" y="122"/>
              </a:cxn>
              <a:cxn ang="0">
                <a:pos x="1" y="122"/>
              </a:cxn>
              <a:cxn ang="0">
                <a:pos x="3" y="122"/>
              </a:cxn>
              <a:cxn ang="0">
                <a:pos x="4" y="122"/>
              </a:cxn>
              <a:cxn ang="0">
                <a:pos x="5" y="122"/>
              </a:cxn>
              <a:cxn ang="0">
                <a:pos x="7" y="121"/>
              </a:cxn>
              <a:cxn ang="0">
                <a:pos x="8" y="121"/>
              </a:cxn>
              <a:cxn ang="0">
                <a:pos x="11" y="121"/>
              </a:cxn>
              <a:cxn ang="0">
                <a:pos x="13" y="120"/>
              </a:cxn>
              <a:cxn ang="0">
                <a:pos x="15" y="119"/>
              </a:cxn>
              <a:cxn ang="0">
                <a:pos x="18" y="119"/>
              </a:cxn>
              <a:cxn ang="0">
                <a:pos x="21" y="118"/>
              </a:cxn>
              <a:cxn ang="0">
                <a:pos x="24" y="115"/>
              </a:cxn>
              <a:cxn ang="0">
                <a:pos x="26" y="114"/>
              </a:cxn>
              <a:cxn ang="0">
                <a:pos x="29" y="113"/>
              </a:cxn>
              <a:cxn ang="0">
                <a:pos x="32" y="111"/>
              </a:cxn>
              <a:cxn ang="0">
                <a:pos x="32" y="2"/>
              </a:cxn>
            </a:cxnLst>
            <a:rect l="0" t="0" r="r" b="b"/>
            <a:pathLst>
              <a:path w="32" h="122">
                <a:moveTo>
                  <a:pt x="32" y="2"/>
                </a:moveTo>
                <a:lnTo>
                  <a:pt x="32" y="2"/>
                </a:lnTo>
                <a:lnTo>
                  <a:pt x="31" y="2"/>
                </a:lnTo>
                <a:lnTo>
                  <a:pt x="31" y="2"/>
                </a:lnTo>
                <a:lnTo>
                  <a:pt x="29" y="1"/>
                </a:lnTo>
                <a:lnTo>
                  <a:pt x="27" y="1"/>
                </a:lnTo>
                <a:lnTo>
                  <a:pt x="26" y="1"/>
                </a:lnTo>
                <a:lnTo>
                  <a:pt x="24" y="0"/>
                </a:lnTo>
                <a:lnTo>
                  <a:pt x="22" y="0"/>
                </a:lnTo>
                <a:lnTo>
                  <a:pt x="20" y="0"/>
                </a:lnTo>
                <a:lnTo>
                  <a:pt x="18" y="0"/>
                </a:lnTo>
                <a:lnTo>
                  <a:pt x="14" y="0"/>
                </a:lnTo>
                <a:lnTo>
                  <a:pt x="12" y="0"/>
                </a:lnTo>
                <a:lnTo>
                  <a:pt x="10" y="1"/>
                </a:lnTo>
                <a:lnTo>
                  <a:pt x="6" y="2"/>
                </a:lnTo>
                <a:lnTo>
                  <a:pt x="4" y="3"/>
                </a:lnTo>
                <a:lnTo>
                  <a:pt x="0" y="5"/>
                </a:lnTo>
                <a:lnTo>
                  <a:pt x="0" y="122"/>
                </a:lnTo>
                <a:lnTo>
                  <a:pt x="1" y="122"/>
                </a:lnTo>
                <a:lnTo>
                  <a:pt x="1" y="122"/>
                </a:lnTo>
                <a:lnTo>
                  <a:pt x="3" y="122"/>
                </a:lnTo>
                <a:lnTo>
                  <a:pt x="4" y="122"/>
                </a:lnTo>
                <a:lnTo>
                  <a:pt x="5" y="122"/>
                </a:lnTo>
                <a:lnTo>
                  <a:pt x="7" y="121"/>
                </a:lnTo>
                <a:lnTo>
                  <a:pt x="8" y="121"/>
                </a:lnTo>
                <a:lnTo>
                  <a:pt x="11" y="121"/>
                </a:lnTo>
                <a:lnTo>
                  <a:pt x="13" y="120"/>
                </a:lnTo>
                <a:lnTo>
                  <a:pt x="15" y="119"/>
                </a:lnTo>
                <a:lnTo>
                  <a:pt x="18" y="119"/>
                </a:lnTo>
                <a:lnTo>
                  <a:pt x="21" y="118"/>
                </a:lnTo>
                <a:lnTo>
                  <a:pt x="24" y="115"/>
                </a:lnTo>
                <a:lnTo>
                  <a:pt x="26" y="114"/>
                </a:lnTo>
                <a:lnTo>
                  <a:pt x="29" y="113"/>
                </a:lnTo>
                <a:lnTo>
                  <a:pt x="32" y="111"/>
                </a:lnTo>
                <a:lnTo>
                  <a:pt x="32" y="2"/>
                </a:lnTo>
                <a:close/>
              </a:path>
            </a:pathLst>
          </a:custGeom>
          <a:solidFill>
            <a:srgbClr val="7FBFBF"/>
          </a:solidFill>
          <a:ln w="9525">
            <a:noFill/>
            <a:round/>
            <a:headEnd/>
            <a:tailEnd/>
          </a:ln>
        </p:spPr>
        <p:txBody>
          <a:bodyPr>
            <a:prstTxWarp prst="textNoShape">
              <a:avLst/>
            </a:prstTxWarp>
          </a:bodyPr>
          <a:lstStyle/>
          <a:p>
            <a:endParaRPr lang="en-GB">
              <a:latin typeface="Verdana"/>
              <a:cs typeface="Verdana"/>
            </a:endParaRPr>
          </a:p>
        </p:txBody>
      </p:sp>
      <p:sp>
        <p:nvSpPr>
          <p:cNvPr id="203805" name="Freeform 29"/>
          <p:cNvSpPr>
            <a:spLocks/>
          </p:cNvSpPr>
          <p:nvPr/>
        </p:nvSpPr>
        <p:spPr bwMode="auto">
          <a:xfrm>
            <a:off x="1350720" y="3443507"/>
            <a:ext cx="42863" cy="165100"/>
          </a:xfrm>
          <a:custGeom>
            <a:avLst/>
            <a:gdLst/>
            <a:ahLst/>
            <a:cxnLst>
              <a:cxn ang="0">
                <a:pos x="27" y="2"/>
              </a:cxn>
              <a:cxn ang="0">
                <a:pos x="27" y="2"/>
              </a:cxn>
              <a:cxn ang="0">
                <a:pos x="26" y="2"/>
              </a:cxn>
              <a:cxn ang="0">
                <a:pos x="26" y="1"/>
              </a:cxn>
              <a:cxn ang="0">
                <a:pos x="25" y="1"/>
              </a:cxn>
              <a:cxn ang="0">
                <a:pos x="24" y="1"/>
              </a:cxn>
              <a:cxn ang="0">
                <a:pos x="23" y="0"/>
              </a:cxn>
              <a:cxn ang="0">
                <a:pos x="20" y="0"/>
              </a:cxn>
              <a:cxn ang="0">
                <a:pos x="19" y="0"/>
              </a:cxn>
              <a:cxn ang="0">
                <a:pos x="17" y="0"/>
              </a:cxn>
              <a:cxn ang="0">
                <a:pos x="14" y="0"/>
              </a:cxn>
              <a:cxn ang="0">
                <a:pos x="12" y="0"/>
              </a:cxn>
              <a:cxn ang="0">
                <a:pos x="10" y="0"/>
              </a:cxn>
              <a:cxn ang="0">
                <a:pos x="9" y="1"/>
              </a:cxn>
              <a:cxn ang="0">
                <a:pos x="5" y="2"/>
              </a:cxn>
              <a:cxn ang="0">
                <a:pos x="3" y="3"/>
              </a:cxn>
              <a:cxn ang="0">
                <a:pos x="0" y="4"/>
              </a:cxn>
              <a:cxn ang="0">
                <a:pos x="0" y="104"/>
              </a:cxn>
              <a:cxn ang="0">
                <a:pos x="0" y="104"/>
              </a:cxn>
              <a:cxn ang="0">
                <a:pos x="2" y="104"/>
              </a:cxn>
              <a:cxn ang="0">
                <a:pos x="2" y="103"/>
              </a:cxn>
              <a:cxn ang="0">
                <a:pos x="3" y="103"/>
              </a:cxn>
              <a:cxn ang="0">
                <a:pos x="4" y="103"/>
              </a:cxn>
              <a:cxn ang="0">
                <a:pos x="6" y="103"/>
              </a:cxn>
              <a:cxn ang="0">
                <a:pos x="7" y="103"/>
              </a:cxn>
              <a:cxn ang="0">
                <a:pos x="10" y="101"/>
              </a:cxn>
              <a:cxn ang="0">
                <a:pos x="11" y="101"/>
              </a:cxn>
              <a:cxn ang="0">
                <a:pos x="13" y="100"/>
              </a:cxn>
              <a:cxn ang="0">
                <a:pos x="16" y="99"/>
              </a:cxn>
              <a:cxn ang="0">
                <a:pos x="18" y="99"/>
              </a:cxn>
              <a:cxn ang="0">
                <a:pos x="20" y="98"/>
              </a:cxn>
              <a:cxn ang="0">
                <a:pos x="23" y="97"/>
              </a:cxn>
              <a:cxn ang="0">
                <a:pos x="25" y="94"/>
              </a:cxn>
              <a:cxn ang="0">
                <a:pos x="27" y="93"/>
              </a:cxn>
              <a:cxn ang="0">
                <a:pos x="27" y="2"/>
              </a:cxn>
            </a:cxnLst>
            <a:rect l="0" t="0" r="r" b="b"/>
            <a:pathLst>
              <a:path w="27" h="104">
                <a:moveTo>
                  <a:pt x="27" y="2"/>
                </a:moveTo>
                <a:lnTo>
                  <a:pt x="27" y="2"/>
                </a:lnTo>
                <a:lnTo>
                  <a:pt x="26" y="2"/>
                </a:lnTo>
                <a:lnTo>
                  <a:pt x="26" y="1"/>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0" y="104"/>
                </a:lnTo>
                <a:lnTo>
                  <a:pt x="2" y="104"/>
                </a:lnTo>
                <a:lnTo>
                  <a:pt x="2" y="103"/>
                </a:lnTo>
                <a:lnTo>
                  <a:pt x="3" y="103"/>
                </a:lnTo>
                <a:lnTo>
                  <a:pt x="4" y="103"/>
                </a:lnTo>
                <a:lnTo>
                  <a:pt x="6" y="103"/>
                </a:lnTo>
                <a:lnTo>
                  <a:pt x="7" y="103"/>
                </a:lnTo>
                <a:lnTo>
                  <a:pt x="10" y="101"/>
                </a:lnTo>
                <a:lnTo>
                  <a:pt x="11" y="101"/>
                </a:lnTo>
                <a:lnTo>
                  <a:pt x="13" y="100"/>
                </a:lnTo>
                <a:lnTo>
                  <a:pt x="16" y="99"/>
                </a:lnTo>
                <a:lnTo>
                  <a:pt x="18" y="99"/>
                </a:lnTo>
                <a:lnTo>
                  <a:pt x="20" y="98"/>
                </a:lnTo>
                <a:lnTo>
                  <a:pt x="23" y="97"/>
                </a:lnTo>
                <a:lnTo>
                  <a:pt x="25" y="94"/>
                </a:lnTo>
                <a:lnTo>
                  <a:pt x="27" y="93"/>
                </a:lnTo>
                <a:lnTo>
                  <a:pt x="27" y="2"/>
                </a:lnTo>
                <a:close/>
              </a:path>
            </a:pathLst>
          </a:custGeom>
          <a:solidFill>
            <a:srgbClr val="93CCCC"/>
          </a:solidFill>
          <a:ln w="9525">
            <a:noFill/>
            <a:round/>
            <a:headEnd/>
            <a:tailEnd/>
          </a:ln>
        </p:spPr>
        <p:txBody>
          <a:bodyPr>
            <a:prstTxWarp prst="textNoShape">
              <a:avLst/>
            </a:prstTxWarp>
          </a:bodyPr>
          <a:lstStyle/>
          <a:p>
            <a:endParaRPr lang="en-GB">
              <a:latin typeface="Verdana"/>
              <a:cs typeface="Verdana"/>
            </a:endParaRPr>
          </a:p>
        </p:txBody>
      </p:sp>
      <p:sp>
        <p:nvSpPr>
          <p:cNvPr id="203806" name="Freeform 30"/>
          <p:cNvSpPr>
            <a:spLocks/>
          </p:cNvSpPr>
          <p:nvPr/>
        </p:nvSpPr>
        <p:spPr bwMode="auto">
          <a:xfrm>
            <a:off x="1353895" y="3445094"/>
            <a:ext cx="34925" cy="133350"/>
          </a:xfrm>
          <a:custGeom>
            <a:avLst/>
            <a:gdLst/>
            <a:ahLst/>
            <a:cxnLst>
              <a:cxn ang="0">
                <a:pos x="22" y="1"/>
              </a:cxn>
              <a:cxn ang="0">
                <a:pos x="22" y="1"/>
              </a:cxn>
              <a:cxn ang="0">
                <a:pos x="21" y="1"/>
              </a:cxn>
              <a:cxn ang="0">
                <a:pos x="21" y="1"/>
              </a:cxn>
              <a:cxn ang="0">
                <a:pos x="19" y="1"/>
              </a:cxn>
              <a:cxn ang="0">
                <a:pos x="18" y="0"/>
              </a:cxn>
              <a:cxn ang="0">
                <a:pos x="17" y="0"/>
              </a:cxn>
              <a:cxn ang="0">
                <a:pos x="16" y="0"/>
              </a:cxn>
              <a:cxn ang="0">
                <a:pos x="15" y="0"/>
              </a:cxn>
              <a:cxn ang="0">
                <a:pos x="14" y="0"/>
              </a:cxn>
              <a:cxn ang="0">
                <a:pos x="11" y="0"/>
              </a:cxn>
              <a:cxn ang="0">
                <a:pos x="9" y="0"/>
              </a:cxn>
              <a:cxn ang="0">
                <a:pos x="8" y="0"/>
              </a:cxn>
              <a:cxn ang="0">
                <a:pos x="5" y="0"/>
              </a:cxn>
              <a:cxn ang="0">
                <a:pos x="3" y="1"/>
              </a:cxn>
              <a:cxn ang="0">
                <a:pos x="2" y="2"/>
              </a:cxn>
              <a:cxn ang="0">
                <a:pos x="0" y="3"/>
              </a:cxn>
              <a:cxn ang="0">
                <a:pos x="0" y="84"/>
              </a:cxn>
              <a:cxn ang="0">
                <a:pos x="0" y="84"/>
              </a:cxn>
              <a:cxn ang="0">
                <a:pos x="0" y="84"/>
              </a:cxn>
              <a:cxn ang="0">
                <a:pos x="1" y="84"/>
              </a:cxn>
              <a:cxn ang="0">
                <a:pos x="2" y="84"/>
              </a:cxn>
              <a:cxn ang="0">
                <a:pos x="3" y="84"/>
              </a:cxn>
              <a:cxn ang="0">
                <a:pos x="4" y="83"/>
              </a:cxn>
              <a:cxn ang="0">
                <a:pos x="5" y="83"/>
              </a:cxn>
              <a:cxn ang="0">
                <a:pos x="7" y="83"/>
              </a:cxn>
              <a:cxn ang="0">
                <a:pos x="9" y="82"/>
              </a:cxn>
              <a:cxn ang="0">
                <a:pos x="10" y="82"/>
              </a:cxn>
              <a:cxn ang="0">
                <a:pos x="12" y="81"/>
              </a:cxn>
              <a:cxn ang="0">
                <a:pos x="14" y="81"/>
              </a:cxn>
              <a:cxn ang="0">
                <a:pos x="16" y="79"/>
              </a:cxn>
              <a:cxn ang="0">
                <a:pos x="18" y="78"/>
              </a:cxn>
              <a:cxn ang="0">
                <a:pos x="19" y="77"/>
              </a:cxn>
              <a:cxn ang="0">
                <a:pos x="22" y="76"/>
              </a:cxn>
              <a:cxn ang="0">
                <a:pos x="22" y="1"/>
              </a:cxn>
            </a:cxnLst>
            <a:rect l="0" t="0" r="r" b="b"/>
            <a:pathLst>
              <a:path w="22" h="84">
                <a:moveTo>
                  <a:pt x="22" y="1"/>
                </a:moveTo>
                <a:lnTo>
                  <a:pt x="22" y="1"/>
                </a:lnTo>
                <a:lnTo>
                  <a:pt x="21" y="1"/>
                </a:lnTo>
                <a:lnTo>
                  <a:pt x="21" y="1"/>
                </a:lnTo>
                <a:lnTo>
                  <a:pt x="19" y="1"/>
                </a:lnTo>
                <a:lnTo>
                  <a:pt x="18" y="0"/>
                </a:lnTo>
                <a:lnTo>
                  <a:pt x="17" y="0"/>
                </a:lnTo>
                <a:lnTo>
                  <a:pt x="16" y="0"/>
                </a:lnTo>
                <a:lnTo>
                  <a:pt x="15" y="0"/>
                </a:lnTo>
                <a:lnTo>
                  <a:pt x="14" y="0"/>
                </a:lnTo>
                <a:lnTo>
                  <a:pt x="11" y="0"/>
                </a:lnTo>
                <a:lnTo>
                  <a:pt x="9" y="0"/>
                </a:lnTo>
                <a:lnTo>
                  <a:pt x="8" y="0"/>
                </a:lnTo>
                <a:lnTo>
                  <a:pt x="5" y="0"/>
                </a:lnTo>
                <a:lnTo>
                  <a:pt x="3" y="1"/>
                </a:lnTo>
                <a:lnTo>
                  <a:pt x="2" y="2"/>
                </a:lnTo>
                <a:lnTo>
                  <a:pt x="0" y="3"/>
                </a:lnTo>
                <a:lnTo>
                  <a:pt x="0" y="84"/>
                </a:lnTo>
                <a:lnTo>
                  <a:pt x="0" y="84"/>
                </a:lnTo>
                <a:lnTo>
                  <a:pt x="0" y="84"/>
                </a:lnTo>
                <a:lnTo>
                  <a:pt x="1" y="84"/>
                </a:lnTo>
                <a:lnTo>
                  <a:pt x="2" y="84"/>
                </a:lnTo>
                <a:lnTo>
                  <a:pt x="3" y="84"/>
                </a:lnTo>
                <a:lnTo>
                  <a:pt x="4" y="83"/>
                </a:lnTo>
                <a:lnTo>
                  <a:pt x="5" y="83"/>
                </a:lnTo>
                <a:lnTo>
                  <a:pt x="7" y="83"/>
                </a:lnTo>
                <a:lnTo>
                  <a:pt x="9" y="82"/>
                </a:lnTo>
                <a:lnTo>
                  <a:pt x="10" y="82"/>
                </a:lnTo>
                <a:lnTo>
                  <a:pt x="12" y="81"/>
                </a:lnTo>
                <a:lnTo>
                  <a:pt x="14" y="81"/>
                </a:lnTo>
                <a:lnTo>
                  <a:pt x="16" y="79"/>
                </a:lnTo>
                <a:lnTo>
                  <a:pt x="18" y="78"/>
                </a:lnTo>
                <a:lnTo>
                  <a:pt x="19" y="77"/>
                </a:lnTo>
                <a:lnTo>
                  <a:pt x="22" y="76"/>
                </a:lnTo>
                <a:lnTo>
                  <a:pt x="22" y="1"/>
                </a:lnTo>
                <a:close/>
              </a:path>
            </a:pathLst>
          </a:custGeom>
          <a:solidFill>
            <a:srgbClr val="A8D8D8"/>
          </a:solidFill>
          <a:ln w="9525">
            <a:noFill/>
            <a:round/>
            <a:headEnd/>
            <a:tailEnd/>
          </a:ln>
        </p:spPr>
        <p:txBody>
          <a:bodyPr>
            <a:prstTxWarp prst="textNoShape">
              <a:avLst/>
            </a:prstTxWarp>
          </a:bodyPr>
          <a:lstStyle/>
          <a:p>
            <a:endParaRPr lang="en-GB">
              <a:latin typeface="Verdana"/>
              <a:cs typeface="Verdana"/>
            </a:endParaRPr>
          </a:p>
        </p:txBody>
      </p:sp>
      <p:sp>
        <p:nvSpPr>
          <p:cNvPr id="203807" name="Freeform 31"/>
          <p:cNvSpPr>
            <a:spLocks/>
          </p:cNvSpPr>
          <p:nvPr/>
        </p:nvSpPr>
        <p:spPr bwMode="auto">
          <a:xfrm>
            <a:off x="1355483" y="3445094"/>
            <a:ext cx="26987" cy="103188"/>
          </a:xfrm>
          <a:custGeom>
            <a:avLst/>
            <a:gdLst/>
            <a:ahLst/>
            <a:cxnLst>
              <a:cxn ang="0">
                <a:pos x="17" y="2"/>
              </a:cxn>
              <a:cxn ang="0">
                <a:pos x="17" y="2"/>
              </a:cxn>
              <a:cxn ang="0">
                <a:pos x="16" y="1"/>
              </a:cxn>
              <a:cxn ang="0">
                <a:pos x="14" y="1"/>
              </a:cxn>
              <a:cxn ang="0">
                <a:pos x="11" y="1"/>
              </a:cxn>
              <a:cxn ang="0">
                <a:pos x="9" y="0"/>
              </a:cxn>
              <a:cxn ang="0">
                <a:pos x="6" y="1"/>
              </a:cxn>
              <a:cxn ang="0">
                <a:pos x="2" y="2"/>
              </a:cxn>
              <a:cxn ang="0">
                <a:pos x="0" y="3"/>
              </a:cxn>
              <a:cxn ang="0">
                <a:pos x="0" y="65"/>
              </a:cxn>
              <a:cxn ang="0">
                <a:pos x="0" y="65"/>
              </a:cxn>
              <a:cxn ang="0">
                <a:pos x="1" y="65"/>
              </a:cxn>
              <a:cxn ang="0">
                <a:pos x="3" y="65"/>
              </a:cxn>
              <a:cxn ang="0">
                <a:pos x="6" y="64"/>
              </a:cxn>
              <a:cxn ang="0">
                <a:pos x="8" y="64"/>
              </a:cxn>
              <a:cxn ang="0">
                <a:pos x="11" y="63"/>
              </a:cxn>
              <a:cxn ang="0">
                <a:pos x="14" y="61"/>
              </a:cxn>
              <a:cxn ang="0">
                <a:pos x="17" y="58"/>
              </a:cxn>
              <a:cxn ang="0">
                <a:pos x="17" y="2"/>
              </a:cxn>
            </a:cxnLst>
            <a:rect l="0" t="0" r="r" b="b"/>
            <a:pathLst>
              <a:path w="17" h="65">
                <a:moveTo>
                  <a:pt x="17" y="2"/>
                </a:moveTo>
                <a:lnTo>
                  <a:pt x="17" y="2"/>
                </a:lnTo>
                <a:lnTo>
                  <a:pt x="16" y="1"/>
                </a:lnTo>
                <a:lnTo>
                  <a:pt x="14" y="1"/>
                </a:lnTo>
                <a:lnTo>
                  <a:pt x="11" y="1"/>
                </a:lnTo>
                <a:lnTo>
                  <a:pt x="9" y="0"/>
                </a:lnTo>
                <a:lnTo>
                  <a:pt x="6" y="1"/>
                </a:lnTo>
                <a:lnTo>
                  <a:pt x="2" y="2"/>
                </a:lnTo>
                <a:lnTo>
                  <a:pt x="0" y="3"/>
                </a:lnTo>
                <a:lnTo>
                  <a:pt x="0" y="65"/>
                </a:lnTo>
                <a:lnTo>
                  <a:pt x="0" y="65"/>
                </a:lnTo>
                <a:lnTo>
                  <a:pt x="1" y="65"/>
                </a:lnTo>
                <a:lnTo>
                  <a:pt x="3" y="65"/>
                </a:lnTo>
                <a:lnTo>
                  <a:pt x="6" y="64"/>
                </a:lnTo>
                <a:lnTo>
                  <a:pt x="8" y="64"/>
                </a:lnTo>
                <a:lnTo>
                  <a:pt x="11" y="63"/>
                </a:lnTo>
                <a:lnTo>
                  <a:pt x="14" y="61"/>
                </a:lnTo>
                <a:lnTo>
                  <a:pt x="17" y="58"/>
                </a:lnTo>
                <a:lnTo>
                  <a:pt x="17" y="2"/>
                </a:lnTo>
                <a:close/>
              </a:path>
            </a:pathLst>
          </a:custGeom>
          <a:solidFill>
            <a:srgbClr val="BCE5E5"/>
          </a:solidFill>
          <a:ln w="9525">
            <a:noFill/>
            <a:round/>
            <a:headEnd/>
            <a:tailEnd/>
          </a:ln>
        </p:spPr>
        <p:txBody>
          <a:bodyPr>
            <a:prstTxWarp prst="textNoShape">
              <a:avLst/>
            </a:prstTxWarp>
          </a:bodyPr>
          <a:lstStyle/>
          <a:p>
            <a:endParaRPr lang="en-GB">
              <a:latin typeface="Verdana"/>
              <a:cs typeface="Verdana"/>
            </a:endParaRPr>
          </a:p>
        </p:txBody>
      </p:sp>
      <p:sp>
        <p:nvSpPr>
          <p:cNvPr id="203808" name="Freeform 32"/>
          <p:cNvSpPr>
            <a:spLocks/>
          </p:cNvSpPr>
          <p:nvPr/>
        </p:nvSpPr>
        <p:spPr bwMode="auto">
          <a:xfrm>
            <a:off x="1355483" y="3446682"/>
            <a:ext cx="22225" cy="74612"/>
          </a:xfrm>
          <a:custGeom>
            <a:avLst/>
            <a:gdLst/>
            <a:ahLst/>
            <a:cxnLst>
              <a:cxn ang="0">
                <a:pos x="14" y="1"/>
              </a:cxn>
              <a:cxn ang="0">
                <a:pos x="14" y="1"/>
              </a:cxn>
              <a:cxn ang="0">
                <a:pos x="13" y="1"/>
              </a:cxn>
              <a:cxn ang="0">
                <a:pos x="11" y="1"/>
              </a:cxn>
              <a:cxn ang="0">
                <a:pos x="9" y="0"/>
              </a:cxn>
              <a:cxn ang="0">
                <a:pos x="8" y="0"/>
              </a:cxn>
              <a:cxn ang="0">
                <a:pos x="6" y="1"/>
              </a:cxn>
              <a:cxn ang="0">
                <a:pos x="2" y="1"/>
              </a:cxn>
              <a:cxn ang="0">
                <a:pos x="0" y="4"/>
              </a:cxn>
              <a:cxn ang="0">
                <a:pos x="0" y="47"/>
              </a:cxn>
              <a:cxn ang="0">
                <a:pos x="1" y="47"/>
              </a:cxn>
              <a:cxn ang="0">
                <a:pos x="1" y="46"/>
              </a:cxn>
              <a:cxn ang="0">
                <a:pos x="3" y="46"/>
              </a:cxn>
              <a:cxn ang="0">
                <a:pos x="4" y="46"/>
              </a:cxn>
              <a:cxn ang="0">
                <a:pos x="7" y="44"/>
              </a:cxn>
              <a:cxn ang="0">
                <a:pos x="9" y="44"/>
              </a:cxn>
              <a:cxn ang="0">
                <a:pos x="11" y="43"/>
              </a:cxn>
              <a:cxn ang="0">
                <a:pos x="14" y="41"/>
              </a:cxn>
              <a:cxn ang="0">
                <a:pos x="14" y="1"/>
              </a:cxn>
            </a:cxnLst>
            <a:rect l="0" t="0" r="r" b="b"/>
            <a:pathLst>
              <a:path w="14" h="47">
                <a:moveTo>
                  <a:pt x="14" y="1"/>
                </a:moveTo>
                <a:lnTo>
                  <a:pt x="14" y="1"/>
                </a:lnTo>
                <a:lnTo>
                  <a:pt x="13" y="1"/>
                </a:lnTo>
                <a:lnTo>
                  <a:pt x="11" y="1"/>
                </a:lnTo>
                <a:lnTo>
                  <a:pt x="9" y="0"/>
                </a:lnTo>
                <a:lnTo>
                  <a:pt x="8" y="0"/>
                </a:lnTo>
                <a:lnTo>
                  <a:pt x="6" y="1"/>
                </a:lnTo>
                <a:lnTo>
                  <a:pt x="2" y="1"/>
                </a:lnTo>
                <a:lnTo>
                  <a:pt x="0" y="4"/>
                </a:lnTo>
                <a:lnTo>
                  <a:pt x="0" y="47"/>
                </a:lnTo>
                <a:lnTo>
                  <a:pt x="1" y="47"/>
                </a:lnTo>
                <a:lnTo>
                  <a:pt x="1" y="46"/>
                </a:lnTo>
                <a:lnTo>
                  <a:pt x="3" y="46"/>
                </a:lnTo>
                <a:lnTo>
                  <a:pt x="4" y="46"/>
                </a:lnTo>
                <a:lnTo>
                  <a:pt x="7" y="44"/>
                </a:lnTo>
                <a:lnTo>
                  <a:pt x="9" y="44"/>
                </a:lnTo>
                <a:lnTo>
                  <a:pt x="11" y="43"/>
                </a:lnTo>
                <a:lnTo>
                  <a:pt x="14" y="41"/>
                </a:lnTo>
                <a:lnTo>
                  <a:pt x="14" y="1"/>
                </a:lnTo>
                <a:close/>
              </a:path>
            </a:pathLst>
          </a:custGeom>
          <a:solidFill>
            <a:srgbClr val="D1F2F2"/>
          </a:solidFill>
          <a:ln w="9525">
            <a:noFill/>
            <a:round/>
            <a:headEnd/>
            <a:tailEnd/>
          </a:ln>
        </p:spPr>
        <p:txBody>
          <a:bodyPr>
            <a:prstTxWarp prst="textNoShape">
              <a:avLst/>
            </a:prstTxWarp>
          </a:bodyPr>
          <a:lstStyle/>
          <a:p>
            <a:endParaRPr lang="en-GB">
              <a:latin typeface="Verdana"/>
              <a:cs typeface="Verdana"/>
            </a:endParaRPr>
          </a:p>
        </p:txBody>
      </p:sp>
      <p:sp>
        <p:nvSpPr>
          <p:cNvPr id="203809" name="Freeform 33"/>
          <p:cNvSpPr>
            <a:spLocks/>
          </p:cNvSpPr>
          <p:nvPr/>
        </p:nvSpPr>
        <p:spPr bwMode="auto">
          <a:xfrm>
            <a:off x="1357070" y="3448269"/>
            <a:ext cx="14288" cy="42863"/>
          </a:xfrm>
          <a:custGeom>
            <a:avLst/>
            <a:gdLst/>
            <a:ahLst/>
            <a:cxnLst>
              <a:cxn ang="0">
                <a:pos x="9" y="1"/>
              </a:cxn>
              <a:cxn ang="0">
                <a:pos x="9" y="1"/>
              </a:cxn>
              <a:cxn ang="0">
                <a:pos x="8" y="1"/>
              </a:cxn>
              <a:cxn ang="0">
                <a:pos x="7" y="1"/>
              </a:cxn>
              <a:cxn ang="0">
                <a:pos x="6" y="0"/>
              </a:cxn>
              <a:cxn ang="0">
                <a:pos x="5" y="0"/>
              </a:cxn>
              <a:cxn ang="0">
                <a:pos x="3" y="0"/>
              </a:cxn>
              <a:cxn ang="0">
                <a:pos x="1" y="1"/>
              </a:cxn>
              <a:cxn ang="0">
                <a:pos x="0" y="3"/>
              </a:cxn>
              <a:cxn ang="0">
                <a:pos x="0" y="27"/>
              </a:cxn>
              <a:cxn ang="0">
                <a:pos x="0" y="27"/>
              </a:cxn>
              <a:cxn ang="0">
                <a:pos x="1" y="27"/>
              </a:cxn>
              <a:cxn ang="0">
                <a:pos x="2" y="27"/>
              </a:cxn>
              <a:cxn ang="0">
                <a:pos x="3" y="27"/>
              </a:cxn>
              <a:cxn ang="0">
                <a:pos x="5" y="26"/>
              </a:cxn>
              <a:cxn ang="0">
                <a:pos x="6" y="26"/>
              </a:cxn>
              <a:cxn ang="0">
                <a:pos x="8" y="25"/>
              </a:cxn>
              <a:cxn ang="0">
                <a:pos x="9" y="24"/>
              </a:cxn>
              <a:cxn ang="0">
                <a:pos x="9" y="1"/>
              </a:cxn>
            </a:cxnLst>
            <a:rect l="0" t="0" r="r" b="b"/>
            <a:pathLst>
              <a:path w="9" h="27">
                <a:moveTo>
                  <a:pt x="9" y="1"/>
                </a:moveTo>
                <a:lnTo>
                  <a:pt x="9" y="1"/>
                </a:lnTo>
                <a:lnTo>
                  <a:pt x="8" y="1"/>
                </a:lnTo>
                <a:lnTo>
                  <a:pt x="7" y="1"/>
                </a:lnTo>
                <a:lnTo>
                  <a:pt x="6" y="0"/>
                </a:lnTo>
                <a:lnTo>
                  <a:pt x="5" y="0"/>
                </a:lnTo>
                <a:lnTo>
                  <a:pt x="3" y="0"/>
                </a:lnTo>
                <a:lnTo>
                  <a:pt x="1" y="1"/>
                </a:lnTo>
                <a:lnTo>
                  <a:pt x="0" y="3"/>
                </a:lnTo>
                <a:lnTo>
                  <a:pt x="0" y="27"/>
                </a:lnTo>
                <a:lnTo>
                  <a:pt x="0" y="27"/>
                </a:lnTo>
                <a:lnTo>
                  <a:pt x="1" y="27"/>
                </a:lnTo>
                <a:lnTo>
                  <a:pt x="2" y="27"/>
                </a:lnTo>
                <a:lnTo>
                  <a:pt x="3" y="27"/>
                </a:lnTo>
                <a:lnTo>
                  <a:pt x="5" y="26"/>
                </a:lnTo>
                <a:lnTo>
                  <a:pt x="6" y="26"/>
                </a:lnTo>
                <a:lnTo>
                  <a:pt x="8" y="25"/>
                </a:lnTo>
                <a:lnTo>
                  <a:pt x="9" y="24"/>
                </a:lnTo>
                <a:lnTo>
                  <a:pt x="9" y="1"/>
                </a:lnTo>
                <a:close/>
              </a:path>
            </a:pathLst>
          </a:custGeom>
          <a:solidFill>
            <a:srgbClr val="E5FFFF"/>
          </a:solidFill>
          <a:ln w="9525">
            <a:noFill/>
            <a:round/>
            <a:headEnd/>
            <a:tailEnd/>
          </a:ln>
        </p:spPr>
        <p:txBody>
          <a:bodyPr>
            <a:prstTxWarp prst="textNoShape">
              <a:avLst/>
            </a:prstTxWarp>
          </a:bodyPr>
          <a:lstStyle/>
          <a:p>
            <a:endParaRPr lang="en-GB">
              <a:latin typeface="Verdana"/>
              <a:cs typeface="Verdana"/>
            </a:endParaRPr>
          </a:p>
        </p:txBody>
      </p:sp>
      <p:sp>
        <p:nvSpPr>
          <p:cNvPr id="203810" name="Freeform 34"/>
          <p:cNvSpPr>
            <a:spLocks/>
          </p:cNvSpPr>
          <p:nvPr/>
        </p:nvSpPr>
        <p:spPr bwMode="auto">
          <a:xfrm>
            <a:off x="1533283" y="3570507"/>
            <a:ext cx="22225" cy="20637"/>
          </a:xfrm>
          <a:custGeom>
            <a:avLst/>
            <a:gdLst/>
            <a:ahLst/>
            <a:cxnLst>
              <a:cxn ang="0">
                <a:pos x="7" y="13"/>
              </a:cxn>
              <a:cxn ang="0">
                <a:pos x="8" y="13"/>
              </a:cxn>
              <a:cxn ang="0">
                <a:pos x="9" y="13"/>
              </a:cxn>
              <a:cxn ang="0">
                <a:pos x="10" y="12"/>
              </a:cxn>
              <a:cxn ang="0">
                <a:pos x="11" y="11"/>
              </a:cxn>
              <a:cxn ang="0">
                <a:pos x="13" y="11"/>
              </a:cxn>
              <a:cxn ang="0">
                <a:pos x="13" y="10"/>
              </a:cxn>
              <a:cxn ang="0">
                <a:pos x="14" y="7"/>
              </a:cxn>
              <a:cxn ang="0">
                <a:pos x="14" y="6"/>
              </a:cxn>
              <a:cxn ang="0">
                <a:pos x="14" y="5"/>
              </a:cxn>
              <a:cxn ang="0">
                <a:pos x="13" y="4"/>
              </a:cxn>
              <a:cxn ang="0">
                <a:pos x="13" y="3"/>
              </a:cxn>
              <a:cxn ang="0">
                <a:pos x="11" y="2"/>
              </a:cxn>
              <a:cxn ang="0">
                <a:pos x="10" y="0"/>
              </a:cxn>
              <a:cxn ang="0">
                <a:pos x="9" y="0"/>
              </a:cxn>
              <a:cxn ang="0">
                <a:pos x="8" y="0"/>
              </a:cxn>
              <a:cxn ang="0">
                <a:pos x="7" y="0"/>
              </a:cxn>
              <a:cxn ang="0">
                <a:pos x="6" y="0"/>
              </a:cxn>
              <a:cxn ang="0">
                <a:pos x="4" y="0"/>
              </a:cxn>
              <a:cxn ang="0">
                <a:pos x="3" y="0"/>
              </a:cxn>
              <a:cxn ang="0">
                <a:pos x="2" y="2"/>
              </a:cxn>
              <a:cxn ang="0">
                <a:pos x="1" y="3"/>
              </a:cxn>
              <a:cxn ang="0">
                <a:pos x="1" y="4"/>
              </a:cxn>
              <a:cxn ang="0">
                <a:pos x="0" y="5"/>
              </a:cxn>
              <a:cxn ang="0">
                <a:pos x="0" y="6"/>
              </a:cxn>
              <a:cxn ang="0">
                <a:pos x="0" y="7"/>
              </a:cxn>
              <a:cxn ang="0">
                <a:pos x="1" y="10"/>
              </a:cxn>
              <a:cxn ang="0">
                <a:pos x="1" y="11"/>
              </a:cxn>
              <a:cxn ang="0">
                <a:pos x="2" y="11"/>
              </a:cxn>
              <a:cxn ang="0">
                <a:pos x="3" y="12"/>
              </a:cxn>
              <a:cxn ang="0">
                <a:pos x="4" y="13"/>
              </a:cxn>
              <a:cxn ang="0">
                <a:pos x="6" y="13"/>
              </a:cxn>
              <a:cxn ang="0">
                <a:pos x="7" y="13"/>
              </a:cxn>
            </a:cxnLst>
            <a:rect l="0" t="0" r="r" b="b"/>
            <a:pathLst>
              <a:path w="14" h="13">
                <a:moveTo>
                  <a:pt x="7" y="13"/>
                </a:moveTo>
                <a:lnTo>
                  <a:pt x="8" y="13"/>
                </a:lnTo>
                <a:lnTo>
                  <a:pt x="9" y="13"/>
                </a:lnTo>
                <a:lnTo>
                  <a:pt x="10" y="12"/>
                </a:lnTo>
                <a:lnTo>
                  <a:pt x="11" y="11"/>
                </a:lnTo>
                <a:lnTo>
                  <a:pt x="13" y="11"/>
                </a:lnTo>
                <a:lnTo>
                  <a:pt x="13" y="10"/>
                </a:lnTo>
                <a:lnTo>
                  <a:pt x="14" y="7"/>
                </a:lnTo>
                <a:lnTo>
                  <a:pt x="14" y="6"/>
                </a:lnTo>
                <a:lnTo>
                  <a:pt x="14" y="5"/>
                </a:lnTo>
                <a:lnTo>
                  <a:pt x="13" y="4"/>
                </a:lnTo>
                <a:lnTo>
                  <a:pt x="13" y="3"/>
                </a:lnTo>
                <a:lnTo>
                  <a:pt x="11" y="2"/>
                </a:lnTo>
                <a:lnTo>
                  <a:pt x="10" y="0"/>
                </a:lnTo>
                <a:lnTo>
                  <a:pt x="9" y="0"/>
                </a:lnTo>
                <a:lnTo>
                  <a:pt x="8" y="0"/>
                </a:lnTo>
                <a:lnTo>
                  <a:pt x="7" y="0"/>
                </a:lnTo>
                <a:lnTo>
                  <a:pt x="6" y="0"/>
                </a:lnTo>
                <a:lnTo>
                  <a:pt x="4" y="0"/>
                </a:lnTo>
                <a:lnTo>
                  <a:pt x="3" y="0"/>
                </a:lnTo>
                <a:lnTo>
                  <a:pt x="2" y="2"/>
                </a:lnTo>
                <a:lnTo>
                  <a:pt x="1" y="3"/>
                </a:lnTo>
                <a:lnTo>
                  <a:pt x="1" y="4"/>
                </a:lnTo>
                <a:lnTo>
                  <a:pt x="0" y="5"/>
                </a:lnTo>
                <a:lnTo>
                  <a:pt x="0" y="6"/>
                </a:lnTo>
                <a:lnTo>
                  <a:pt x="0" y="7"/>
                </a:lnTo>
                <a:lnTo>
                  <a:pt x="1" y="10"/>
                </a:lnTo>
                <a:lnTo>
                  <a:pt x="1" y="11"/>
                </a:lnTo>
                <a:lnTo>
                  <a:pt x="2" y="11"/>
                </a:lnTo>
                <a:lnTo>
                  <a:pt x="3" y="12"/>
                </a:lnTo>
                <a:lnTo>
                  <a:pt x="4" y="13"/>
                </a:lnTo>
                <a:lnTo>
                  <a:pt x="6" y="13"/>
                </a:lnTo>
                <a:lnTo>
                  <a:pt x="7" y="13"/>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811" name="Freeform 35"/>
          <p:cNvSpPr>
            <a:spLocks/>
          </p:cNvSpPr>
          <p:nvPr/>
        </p:nvSpPr>
        <p:spPr bwMode="auto">
          <a:xfrm>
            <a:off x="1468195" y="3570507"/>
            <a:ext cx="11113" cy="11112"/>
          </a:xfrm>
          <a:custGeom>
            <a:avLst/>
            <a:gdLst/>
            <a:ahLst/>
            <a:cxnLst>
              <a:cxn ang="0">
                <a:pos x="3" y="7"/>
              </a:cxn>
              <a:cxn ang="0">
                <a:pos x="5" y="6"/>
              </a:cxn>
              <a:cxn ang="0">
                <a:pos x="6" y="6"/>
              </a:cxn>
              <a:cxn ang="0">
                <a:pos x="6" y="5"/>
              </a:cxn>
              <a:cxn ang="0">
                <a:pos x="7" y="4"/>
              </a:cxn>
              <a:cxn ang="0">
                <a:pos x="6" y="2"/>
              </a:cxn>
              <a:cxn ang="0">
                <a:pos x="6" y="2"/>
              </a:cxn>
              <a:cxn ang="0">
                <a:pos x="5" y="0"/>
              </a:cxn>
              <a:cxn ang="0">
                <a:pos x="3" y="0"/>
              </a:cxn>
              <a:cxn ang="0">
                <a:pos x="2" y="0"/>
              </a:cxn>
              <a:cxn ang="0">
                <a:pos x="1" y="2"/>
              </a:cxn>
              <a:cxn ang="0">
                <a:pos x="0" y="2"/>
              </a:cxn>
              <a:cxn ang="0">
                <a:pos x="0" y="4"/>
              </a:cxn>
              <a:cxn ang="0">
                <a:pos x="0" y="5"/>
              </a:cxn>
              <a:cxn ang="0">
                <a:pos x="1" y="6"/>
              </a:cxn>
              <a:cxn ang="0">
                <a:pos x="2" y="6"/>
              </a:cxn>
              <a:cxn ang="0">
                <a:pos x="3" y="7"/>
              </a:cxn>
            </a:cxnLst>
            <a:rect l="0" t="0" r="r" b="b"/>
            <a:pathLst>
              <a:path w="7" h="7">
                <a:moveTo>
                  <a:pt x="3" y="7"/>
                </a:moveTo>
                <a:lnTo>
                  <a:pt x="5" y="6"/>
                </a:lnTo>
                <a:lnTo>
                  <a:pt x="6" y="6"/>
                </a:lnTo>
                <a:lnTo>
                  <a:pt x="6" y="5"/>
                </a:lnTo>
                <a:lnTo>
                  <a:pt x="7" y="4"/>
                </a:lnTo>
                <a:lnTo>
                  <a:pt x="6" y="2"/>
                </a:lnTo>
                <a:lnTo>
                  <a:pt x="6" y="2"/>
                </a:lnTo>
                <a:lnTo>
                  <a:pt x="5" y="0"/>
                </a:lnTo>
                <a:lnTo>
                  <a:pt x="3" y="0"/>
                </a:lnTo>
                <a:lnTo>
                  <a:pt x="2" y="0"/>
                </a:lnTo>
                <a:lnTo>
                  <a:pt x="1" y="2"/>
                </a:lnTo>
                <a:lnTo>
                  <a:pt x="0" y="2"/>
                </a:lnTo>
                <a:lnTo>
                  <a:pt x="0" y="4"/>
                </a:lnTo>
                <a:lnTo>
                  <a:pt x="0" y="5"/>
                </a:lnTo>
                <a:lnTo>
                  <a:pt x="1" y="6"/>
                </a:lnTo>
                <a:lnTo>
                  <a:pt x="2" y="6"/>
                </a:lnTo>
                <a:lnTo>
                  <a:pt x="3" y="7"/>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812" name="Freeform 36"/>
          <p:cNvSpPr>
            <a:spLocks/>
          </p:cNvSpPr>
          <p:nvPr/>
        </p:nvSpPr>
        <p:spPr bwMode="auto">
          <a:xfrm>
            <a:off x="1487245" y="3570507"/>
            <a:ext cx="7938" cy="11112"/>
          </a:xfrm>
          <a:custGeom>
            <a:avLst/>
            <a:gdLst/>
            <a:ahLst/>
            <a:cxnLst>
              <a:cxn ang="0">
                <a:pos x="3" y="7"/>
              </a:cxn>
              <a:cxn ang="0">
                <a:pos x="4" y="7"/>
              </a:cxn>
              <a:cxn ang="0">
                <a:pos x="5" y="6"/>
              </a:cxn>
              <a:cxn ang="0">
                <a:pos x="5" y="5"/>
              </a:cxn>
              <a:cxn ang="0">
                <a:pos x="5" y="4"/>
              </a:cxn>
              <a:cxn ang="0">
                <a:pos x="5" y="3"/>
              </a:cxn>
              <a:cxn ang="0">
                <a:pos x="5" y="2"/>
              </a:cxn>
              <a:cxn ang="0">
                <a:pos x="4" y="0"/>
              </a:cxn>
              <a:cxn ang="0">
                <a:pos x="3" y="0"/>
              </a:cxn>
              <a:cxn ang="0">
                <a:pos x="2" y="0"/>
              </a:cxn>
              <a:cxn ang="0">
                <a:pos x="1" y="2"/>
              </a:cxn>
              <a:cxn ang="0">
                <a:pos x="0" y="3"/>
              </a:cxn>
              <a:cxn ang="0">
                <a:pos x="0" y="4"/>
              </a:cxn>
              <a:cxn ang="0">
                <a:pos x="0" y="5"/>
              </a:cxn>
              <a:cxn ang="0">
                <a:pos x="1" y="6"/>
              </a:cxn>
              <a:cxn ang="0">
                <a:pos x="2" y="7"/>
              </a:cxn>
              <a:cxn ang="0">
                <a:pos x="3" y="7"/>
              </a:cxn>
            </a:cxnLst>
            <a:rect l="0" t="0" r="r" b="b"/>
            <a:pathLst>
              <a:path w="5" h="7">
                <a:moveTo>
                  <a:pt x="3" y="7"/>
                </a:moveTo>
                <a:lnTo>
                  <a:pt x="4" y="7"/>
                </a:lnTo>
                <a:lnTo>
                  <a:pt x="5" y="6"/>
                </a:lnTo>
                <a:lnTo>
                  <a:pt x="5" y="5"/>
                </a:lnTo>
                <a:lnTo>
                  <a:pt x="5" y="4"/>
                </a:lnTo>
                <a:lnTo>
                  <a:pt x="5" y="3"/>
                </a:lnTo>
                <a:lnTo>
                  <a:pt x="5" y="2"/>
                </a:lnTo>
                <a:lnTo>
                  <a:pt x="4" y="0"/>
                </a:lnTo>
                <a:lnTo>
                  <a:pt x="3" y="0"/>
                </a:lnTo>
                <a:lnTo>
                  <a:pt x="2" y="0"/>
                </a:lnTo>
                <a:lnTo>
                  <a:pt x="1" y="2"/>
                </a:lnTo>
                <a:lnTo>
                  <a:pt x="0" y="3"/>
                </a:lnTo>
                <a:lnTo>
                  <a:pt x="0" y="4"/>
                </a:lnTo>
                <a:lnTo>
                  <a:pt x="0" y="5"/>
                </a:lnTo>
                <a:lnTo>
                  <a:pt x="1" y="6"/>
                </a:lnTo>
                <a:lnTo>
                  <a:pt x="2" y="7"/>
                </a:lnTo>
                <a:lnTo>
                  <a:pt x="3" y="7"/>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813" name="Freeform 37"/>
          <p:cNvSpPr>
            <a:spLocks/>
          </p:cNvSpPr>
          <p:nvPr/>
        </p:nvSpPr>
        <p:spPr bwMode="auto">
          <a:xfrm>
            <a:off x="1414220" y="3424457"/>
            <a:ext cx="30163" cy="146050"/>
          </a:xfrm>
          <a:custGeom>
            <a:avLst/>
            <a:gdLst/>
            <a:ahLst/>
            <a:cxnLst>
              <a:cxn ang="0">
                <a:pos x="6" y="1"/>
              </a:cxn>
              <a:cxn ang="0">
                <a:pos x="6" y="4"/>
              </a:cxn>
              <a:cxn ang="0">
                <a:pos x="4" y="8"/>
              </a:cxn>
              <a:cxn ang="0">
                <a:pos x="2" y="16"/>
              </a:cxn>
              <a:cxn ang="0">
                <a:pos x="1" y="28"/>
              </a:cxn>
              <a:cxn ang="0">
                <a:pos x="0" y="41"/>
              </a:cxn>
              <a:cxn ang="0">
                <a:pos x="0" y="56"/>
              </a:cxn>
              <a:cxn ang="0">
                <a:pos x="1" y="74"/>
              </a:cxn>
              <a:cxn ang="0">
                <a:pos x="5" y="92"/>
              </a:cxn>
              <a:cxn ang="0">
                <a:pos x="19" y="91"/>
              </a:cxn>
              <a:cxn ang="0">
                <a:pos x="18" y="89"/>
              </a:cxn>
              <a:cxn ang="0">
                <a:pos x="16" y="81"/>
              </a:cxn>
              <a:cxn ang="0">
                <a:pos x="15" y="70"/>
              </a:cxn>
              <a:cxn ang="0">
                <a:pos x="14" y="56"/>
              </a:cxn>
              <a:cxn ang="0">
                <a:pos x="13" y="42"/>
              </a:cxn>
              <a:cxn ang="0">
                <a:pos x="13" y="27"/>
              </a:cxn>
              <a:cxn ang="0">
                <a:pos x="15" y="13"/>
              </a:cxn>
              <a:cxn ang="0">
                <a:pos x="19" y="1"/>
              </a:cxn>
              <a:cxn ang="0">
                <a:pos x="19" y="0"/>
              </a:cxn>
              <a:cxn ang="0">
                <a:pos x="19" y="0"/>
              </a:cxn>
              <a:cxn ang="0">
                <a:pos x="19" y="0"/>
              </a:cxn>
              <a:cxn ang="0">
                <a:pos x="18" y="0"/>
              </a:cxn>
              <a:cxn ang="0">
                <a:pos x="16" y="0"/>
              </a:cxn>
              <a:cxn ang="0">
                <a:pos x="14" y="0"/>
              </a:cxn>
              <a:cxn ang="0">
                <a:pos x="11" y="0"/>
              </a:cxn>
              <a:cxn ang="0">
                <a:pos x="6" y="1"/>
              </a:cxn>
            </a:cxnLst>
            <a:rect l="0" t="0" r="r" b="b"/>
            <a:pathLst>
              <a:path w="19" h="92">
                <a:moveTo>
                  <a:pt x="6" y="1"/>
                </a:moveTo>
                <a:lnTo>
                  <a:pt x="6" y="4"/>
                </a:lnTo>
                <a:lnTo>
                  <a:pt x="4" y="8"/>
                </a:lnTo>
                <a:lnTo>
                  <a:pt x="2" y="16"/>
                </a:lnTo>
                <a:lnTo>
                  <a:pt x="1" y="28"/>
                </a:lnTo>
                <a:lnTo>
                  <a:pt x="0" y="41"/>
                </a:lnTo>
                <a:lnTo>
                  <a:pt x="0" y="56"/>
                </a:lnTo>
                <a:lnTo>
                  <a:pt x="1" y="74"/>
                </a:lnTo>
                <a:lnTo>
                  <a:pt x="5" y="92"/>
                </a:lnTo>
                <a:lnTo>
                  <a:pt x="19" y="91"/>
                </a:lnTo>
                <a:lnTo>
                  <a:pt x="18" y="89"/>
                </a:lnTo>
                <a:lnTo>
                  <a:pt x="16" y="81"/>
                </a:lnTo>
                <a:lnTo>
                  <a:pt x="15" y="70"/>
                </a:lnTo>
                <a:lnTo>
                  <a:pt x="14" y="56"/>
                </a:lnTo>
                <a:lnTo>
                  <a:pt x="13" y="42"/>
                </a:lnTo>
                <a:lnTo>
                  <a:pt x="13" y="27"/>
                </a:lnTo>
                <a:lnTo>
                  <a:pt x="15" y="13"/>
                </a:lnTo>
                <a:lnTo>
                  <a:pt x="19" y="1"/>
                </a:lnTo>
                <a:lnTo>
                  <a:pt x="19" y="0"/>
                </a:lnTo>
                <a:lnTo>
                  <a:pt x="19" y="0"/>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prstTxWarp prst="textNoShape">
              <a:avLst/>
            </a:prstTxWarp>
          </a:bodyPr>
          <a:lstStyle/>
          <a:p>
            <a:endParaRPr lang="en-GB">
              <a:latin typeface="Verdana"/>
              <a:cs typeface="Verdana"/>
            </a:endParaRPr>
          </a:p>
        </p:txBody>
      </p:sp>
      <p:sp>
        <p:nvSpPr>
          <p:cNvPr id="203814" name="Freeform 38"/>
          <p:cNvSpPr>
            <a:spLocks/>
          </p:cNvSpPr>
          <p:nvPr/>
        </p:nvSpPr>
        <p:spPr bwMode="auto">
          <a:xfrm>
            <a:off x="1569795" y="3405407"/>
            <a:ext cx="42863" cy="163512"/>
          </a:xfrm>
          <a:custGeom>
            <a:avLst/>
            <a:gdLst/>
            <a:ahLst/>
            <a:cxnLst>
              <a:cxn ang="0">
                <a:pos x="27" y="0"/>
              </a:cxn>
              <a:cxn ang="0">
                <a:pos x="26" y="2"/>
              </a:cxn>
              <a:cxn ang="0">
                <a:pos x="25" y="4"/>
              </a:cxn>
              <a:cxn ang="0">
                <a:pos x="22" y="10"/>
              </a:cxn>
              <a:cxn ang="0">
                <a:pos x="20" y="18"/>
              </a:cxn>
              <a:cxn ang="0">
                <a:pos x="18" y="32"/>
              </a:cxn>
              <a:cxn ang="0">
                <a:pos x="16" y="49"/>
              </a:cxn>
              <a:cxn ang="0">
                <a:pos x="18" y="73"/>
              </a:cxn>
              <a:cxn ang="0">
                <a:pos x="20" y="103"/>
              </a:cxn>
              <a:cxn ang="0">
                <a:pos x="5" y="103"/>
              </a:cxn>
              <a:cxn ang="0">
                <a:pos x="5" y="101"/>
              </a:cxn>
              <a:cxn ang="0">
                <a:pos x="4" y="92"/>
              </a:cxn>
              <a:cxn ang="0">
                <a:pos x="2" y="80"/>
              </a:cxn>
              <a:cxn ang="0">
                <a:pos x="1" y="65"/>
              </a:cxn>
              <a:cxn ang="0">
                <a:pos x="0" y="47"/>
              </a:cxn>
              <a:cxn ang="0">
                <a:pos x="1" y="31"/>
              </a:cxn>
              <a:cxn ang="0">
                <a:pos x="4" y="14"/>
              </a:cxn>
              <a:cxn ang="0">
                <a:pos x="9" y="0"/>
              </a:cxn>
              <a:cxn ang="0">
                <a:pos x="27" y="0"/>
              </a:cxn>
            </a:cxnLst>
            <a:rect l="0" t="0" r="r" b="b"/>
            <a:pathLst>
              <a:path w="27" h="103">
                <a:moveTo>
                  <a:pt x="27" y="0"/>
                </a:moveTo>
                <a:lnTo>
                  <a:pt x="26" y="2"/>
                </a:lnTo>
                <a:lnTo>
                  <a:pt x="25" y="4"/>
                </a:lnTo>
                <a:lnTo>
                  <a:pt x="22" y="10"/>
                </a:lnTo>
                <a:lnTo>
                  <a:pt x="20" y="18"/>
                </a:lnTo>
                <a:lnTo>
                  <a:pt x="18" y="32"/>
                </a:lnTo>
                <a:lnTo>
                  <a:pt x="16" y="49"/>
                </a:lnTo>
                <a:lnTo>
                  <a:pt x="18" y="73"/>
                </a:lnTo>
                <a:lnTo>
                  <a:pt x="20" y="103"/>
                </a:lnTo>
                <a:lnTo>
                  <a:pt x="5" y="103"/>
                </a:lnTo>
                <a:lnTo>
                  <a:pt x="5" y="101"/>
                </a:lnTo>
                <a:lnTo>
                  <a:pt x="4" y="92"/>
                </a:lnTo>
                <a:lnTo>
                  <a:pt x="2" y="80"/>
                </a:lnTo>
                <a:lnTo>
                  <a:pt x="1" y="65"/>
                </a:lnTo>
                <a:lnTo>
                  <a:pt x="0" y="47"/>
                </a:lnTo>
                <a:lnTo>
                  <a:pt x="1" y="31"/>
                </a:lnTo>
                <a:lnTo>
                  <a:pt x="4" y="14"/>
                </a:lnTo>
                <a:lnTo>
                  <a:pt x="9" y="0"/>
                </a:lnTo>
                <a:lnTo>
                  <a:pt x="27" y="0"/>
                </a:lnTo>
                <a:close/>
              </a:path>
            </a:pathLst>
          </a:custGeom>
          <a:solidFill>
            <a:srgbClr val="3F9EFF"/>
          </a:solidFill>
          <a:ln w="9525">
            <a:noFill/>
            <a:round/>
            <a:headEnd/>
            <a:tailEnd/>
          </a:ln>
        </p:spPr>
        <p:txBody>
          <a:bodyPr>
            <a:prstTxWarp prst="textNoShape">
              <a:avLst/>
            </a:prstTxWarp>
          </a:bodyPr>
          <a:lstStyle/>
          <a:p>
            <a:endParaRPr lang="en-GB">
              <a:latin typeface="Verdana"/>
              <a:cs typeface="Verdana"/>
            </a:endParaRPr>
          </a:p>
        </p:txBody>
      </p:sp>
      <p:sp>
        <p:nvSpPr>
          <p:cNvPr id="203815" name="Freeform 39"/>
          <p:cNvSpPr>
            <a:spLocks/>
          </p:cNvSpPr>
          <p:nvPr/>
        </p:nvSpPr>
        <p:spPr bwMode="auto">
          <a:xfrm>
            <a:off x="1414220" y="3432394"/>
            <a:ext cx="28575" cy="127000"/>
          </a:xfrm>
          <a:custGeom>
            <a:avLst/>
            <a:gdLst/>
            <a:ahLst/>
            <a:cxnLst>
              <a:cxn ang="0">
                <a:pos x="6" y="2"/>
              </a:cxn>
              <a:cxn ang="0">
                <a:pos x="6" y="3"/>
              </a:cxn>
              <a:cxn ang="0">
                <a:pos x="5" y="8"/>
              </a:cxn>
              <a:cxn ang="0">
                <a:pos x="2" y="15"/>
              </a:cxn>
              <a:cxn ang="0">
                <a:pos x="1" y="24"/>
              </a:cxn>
              <a:cxn ang="0">
                <a:pos x="0" y="36"/>
              </a:cxn>
              <a:cxn ang="0">
                <a:pos x="1" y="50"/>
              </a:cxn>
              <a:cxn ang="0">
                <a:pos x="2" y="65"/>
              </a:cxn>
              <a:cxn ang="0">
                <a:pos x="5" y="80"/>
              </a:cxn>
              <a:cxn ang="0">
                <a:pos x="16" y="80"/>
              </a:cxn>
              <a:cxn ang="0">
                <a:pos x="16" y="78"/>
              </a:cxn>
              <a:cxn ang="0">
                <a:pos x="15" y="71"/>
              </a:cxn>
              <a:cxn ang="0">
                <a:pos x="14" y="62"/>
              </a:cxn>
              <a:cxn ang="0">
                <a:pos x="13" y="50"/>
              </a:cxn>
              <a:cxn ang="0">
                <a:pos x="12" y="37"/>
              </a:cxn>
              <a:cxn ang="0">
                <a:pos x="12" y="24"/>
              </a:cxn>
              <a:cxn ang="0">
                <a:pos x="14" y="11"/>
              </a:cxn>
              <a:cxn ang="0">
                <a:pos x="18" y="1"/>
              </a:cxn>
              <a:cxn ang="0">
                <a:pos x="18" y="1"/>
              </a:cxn>
              <a:cxn ang="0">
                <a:pos x="18" y="1"/>
              </a:cxn>
              <a:cxn ang="0">
                <a:pos x="18" y="1"/>
              </a:cxn>
              <a:cxn ang="0">
                <a:pos x="16" y="0"/>
              </a:cxn>
              <a:cxn ang="0">
                <a:pos x="15" y="0"/>
              </a:cxn>
              <a:cxn ang="0">
                <a:pos x="13" y="0"/>
              </a:cxn>
              <a:cxn ang="0">
                <a:pos x="9" y="1"/>
              </a:cxn>
              <a:cxn ang="0">
                <a:pos x="6" y="2"/>
              </a:cxn>
            </a:cxnLst>
            <a:rect l="0" t="0" r="r" b="b"/>
            <a:pathLst>
              <a:path w="18" h="80">
                <a:moveTo>
                  <a:pt x="6" y="2"/>
                </a:moveTo>
                <a:lnTo>
                  <a:pt x="6" y="3"/>
                </a:lnTo>
                <a:lnTo>
                  <a:pt x="5" y="8"/>
                </a:lnTo>
                <a:lnTo>
                  <a:pt x="2" y="15"/>
                </a:lnTo>
                <a:lnTo>
                  <a:pt x="1" y="24"/>
                </a:lnTo>
                <a:lnTo>
                  <a:pt x="0" y="36"/>
                </a:lnTo>
                <a:lnTo>
                  <a:pt x="1" y="50"/>
                </a:lnTo>
                <a:lnTo>
                  <a:pt x="2" y="65"/>
                </a:lnTo>
                <a:lnTo>
                  <a:pt x="5" y="80"/>
                </a:lnTo>
                <a:lnTo>
                  <a:pt x="16" y="80"/>
                </a:lnTo>
                <a:lnTo>
                  <a:pt x="16" y="78"/>
                </a:lnTo>
                <a:lnTo>
                  <a:pt x="15" y="71"/>
                </a:lnTo>
                <a:lnTo>
                  <a:pt x="14" y="62"/>
                </a:lnTo>
                <a:lnTo>
                  <a:pt x="13" y="50"/>
                </a:lnTo>
                <a:lnTo>
                  <a:pt x="12" y="37"/>
                </a:lnTo>
                <a:lnTo>
                  <a:pt x="12" y="24"/>
                </a:lnTo>
                <a:lnTo>
                  <a:pt x="14" y="11"/>
                </a:lnTo>
                <a:lnTo>
                  <a:pt x="18" y="1"/>
                </a:lnTo>
                <a:lnTo>
                  <a:pt x="18" y="1"/>
                </a:lnTo>
                <a:lnTo>
                  <a:pt x="18" y="1"/>
                </a:lnTo>
                <a:lnTo>
                  <a:pt x="18" y="1"/>
                </a:lnTo>
                <a:lnTo>
                  <a:pt x="16" y="0"/>
                </a:lnTo>
                <a:lnTo>
                  <a:pt x="15" y="0"/>
                </a:lnTo>
                <a:lnTo>
                  <a:pt x="13" y="0"/>
                </a:lnTo>
                <a:lnTo>
                  <a:pt x="9" y="1"/>
                </a:lnTo>
                <a:lnTo>
                  <a:pt x="6" y="2"/>
                </a:lnTo>
                <a:close/>
              </a:path>
            </a:pathLst>
          </a:custGeom>
          <a:solidFill>
            <a:srgbClr val="59B2FF"/>
          </a:solidFill>
          <a:ln w="9525">
            <a:noFill/>
            <a:round/>
            <a:headEnd/>
            <a:tailEnd/>
          </a:ln>
        </p:spPr>
        <p:txBody>
          <a:bodyPr>
            <a:prstTxWarp prst="textNoShape">
              <a:avLst/>
            </a:prstTxWarp>
          </a:bodyPr>
          <a:lstStyle/>
          <a:p>
            <a:endParaRPr lang="en-GB">
              <a:latin typeface="Verdana"/>
              <a:cs typeface="Verdana"/>
            </a:endParaRPr>
          </a:p>
        </p:txBody>
      </p:sp>
      <p:sp>
        <p:nvSpPr>
          <p:cNvPr id="203816" name="Freeform 40"/>
          <p:cNvSpPr>
            <a:spLocks/>
          </p:cNvSpPr>
          <p:nvPr/>
        </p:nvSpPr>
        <p:spPr bwMode="auto">
          <a:xfrm>
            <a:off x="1415808" y="3441919"/>
            <a:ext cx="22225" cy="109538"/>
          </a:xfrm>
          <a:custGeom>
            <a:avLst/>
            <a:gdLst/>
            <a:ahLst/>
            <a:cxnLst>
              <a:cxn ang="0">
                <a:pos x="5" y="1"/>
              </a:cxn>
              <a:cxn ang="0">
                <a:pos x="5" y="2"/>
              </a:cxn>
              <a:cxn ang="0">
                <a:pos x="4" y="7"/>
              </a:cxn>
              <a:cxn ang="0">
                <a:pos x="3" y="12"/>
              </a:cxn>
              <a:cxn ang="0">
                <a:pos x="1" y="21"/>
              </a:cxn>
              <a:cxn ang="0">
                <a:pos x="0" y="30"/>
              </a:cxn>
              <a:cxn ang="0">
                <a:pos x="0" y="42"/>
              </a:cxn>
              <a:cxn ang="0">
                <a:pos x="1" y="54"/>
              </a:cxn>
              <a:cxn ang="0">
                <a:pos x="4" y="69"/>
              </a:cxn>
              <a:cxn ang="0">
                <a:pos x="14" y="67"/>
              </a:cxn>
              <a:cxn ang="0">
                <a:pos x="13" y="66"/>
              </a:cxn>
              <a:cxn ang="0">
                <a:pos x="13" y="60"/>
              </a:cxn>
              <a:cxn ang="0">
                <a:pos x="12" y="52"/>
              </a:cxn>
              <a:cxn ang="0">
                <a:pos x="11" y="42"/>
              </a:cxn>
              <a:cxn ang="0">
                <a:pos x="10" y="31"/>
              </a:cxn>
              <a:cxn ang="0">
                <a:pos x="10" y="19"/>
              </a:cxn>
              <a:cxn ang="0">
                <a:pos x="12" y="9"/>
              </a:cxn>
              <a:cxn ang="0">
                <a:pos x="14" y="1"/>
              </a:cxn>
              <a:cxn ang="0">
                <a:pos x="14" y="1"/>
              </a:cxn>
              <a:cxn ang="0">
                <a:pos x="14" y="0"/>
              </a:cxn>
              <a:cxn ang="0">
                <a:pos x="14" y="0"/>
              </a:cxn>
              <a:cxn ang="0">
                <a:pos x="14" y="0"/>
              </a:cxn>
              <a:cxn ang="0">
                <a:pos x="13" y="0"/>
              </a:cxn>
              <a:cxn ang="0">
                <a:pos x="11" y="0"/>
              </a:cxn>
              <a:cxn ang="0">
                <a:pos x="8" y="0"/>
              </a:cxn>
              <a:cxn ang="0">
                <a:pos x="5" y="1"/>
              </a:cxn>
            </a:cxnLst>
            <a:rect l="0" t="0" r="r" b="b"/>
            <a:pathLst>
              <a:path w="14" h="69">
                <a:moveTo>
                  <a:pt x="5" y="1"/>
                </a:moveTo>
                <a:lnTo>
                  <a:pt x="5" y="2"/>
                </a:lnTo>
                <a:lnTo>
                  <a:pt x="4" y="7"/>
                </a:lnTo>
                <a:lnTo>
                  <a:pt x="3" y="12"/>
                </a:lnTo>
                <a:lnTo>
                  <a:pt x="1" y="21"/>
                </a:lnTo>
                <a:lnTo>
                  <a:pt x="0" y="30"/>
                </a:lnTo>
                <a:lnTo>
                  <a:pt x="0" y="42"/>
                </a:lnTo>
                <a:lnTo>
                  <a:pt x="1" y="54"/>
                </a:lnTo>
                <a:lnTo>
                  <a:pt x="4" y="69"/>
                </a:lnTo>
                <a:lnTo>
                  <a:pt x="14" y="67"/>
                </a:lnTo>
                <a:lnTo>
                  <a:pt x="13" y="66"/>
                </a:lnTo>
                <a:lnTo>
                  <a:pt x="13" y="60"/>
                </a:lnTo>
                <a:lnTo>
                  <a:pt x="12" y="52"/>
                </a:lnTo>
                <a:lnTo>
                  <a:pt x="11" y="42"/>
                </a:lnTo>
                <a:lnTo>
                  <a:pt x="10" y="31"/>
                </a:lnTo>
                <a:lnTo>
                  <a:pt x="10" y="19"/>
                </a:lnTo>
                <a:lnTo>
                  <a:pt x="12" y="9"/>
                </a:lnTo>
                <a:lnTo>
                  <a:pt x="14" y="1"/>
                </a:lnTo>
                <a:lnTo>
                  <a:pt x="14" y="1"/>
                </a:lnTo>
                <a:lnTo>
                  <a:pt x="14" y="0"/>
                </a:lnTo>
                <a:lnTo>
                  <a:pt x="14" y="0"/>
                </a:lnTo>
                <a:lnTo>
                  <a:pt x="14" y="0"/>
                </a:lnTo>
                <a:lnTo>
                  <a:pt x="13" y="0"/>
                </a:lnTo>
                <a:lnTo>
                  <a:pt x="11" y="0"/>
                </a:lnTo>
                <a:lnTo>
                  <a:pt x="8" y="0"/>
                </a:lnTo>
                <a:lnTo>
                  <a:pt x="5" y="1"/>
                </a:lnTo>
                <a:close/>
              </a:path>
            </a:pathLst>
          </a:custGeom>
          <a:solidFill>
            <a:srgbClr val="72C6FF"/>
          </a:solidFill>
          <a:ln w="9525">
            <a:noFill/>
            <a:round/>
            <a:headEnd/>
            <a:tailEnd/>
          </a:ln>
        </p:spPr>
        <p:txBody>
          <a:bodyPr>
            <a:prstTxWarp prst="textNoShape">
              <a:avLst/>
            </a:prstTxWarp>
          </a:bodyPr>
          <a:lstStyle/>
          <a:p>
            <a:endParaRPr lang="en-GB">
              <a:latin typeface="Verdana"/>
              <a:cs typeface="Verdana"/>
            </a:endParaRPr>
          </a:p>
        </p:txBody>
      </p:sp>
      <p:sp>
        <p:nvSpPr>
          <p:cNvPr id="203817" name="Freeform 41"/>
          <p:cNvSpPr>
            <a:spLocks/>
          </p:cNvSpPr>
          <p:nvPr/>
        </p:nvSpPr>
        <p:spPr bwMode="auto">
          <a:xfrm>
            <a:off x="1417395" y="3449857"/>
            <a:ext cx="19050" cy="88900"/>
          </a:xfrm>
          <a:custGeom>
            <a:avLst/>
            <a:gdLst/>
            <a:ahLst/>
            <a:cxnLst>
              <a:cxn ang="0">
                <a:pos x="4" y="2"/>
              </a:cxn>
              <a:cxn ang="0">
                <a:pos x="3" y="2"/>
              </a:cxn>
              <a:cxn ang="0">
                <a:pos x="3" y="5"/>
              </a:cxn>
              <a:cxn ang="0">
                <a:pos x="2" y="11"/>
              </a:cxn>
              <a:cxn ang="0">
                <a:pos x="0" y="17"/>
              </a:cxn>
              <a:cxn ang="0">
                <a:pos x="0" y="25"/>
              </a:cxn>
              <a:cxn ang="0">
                <a:pos x="0" y="35"/>
              </a:cxn>
              <a:cxn ang="0">
                <a:pos x="2" y="46"/>
              </a:cxn>
              <a:cxn ang="0">
                <a:pos x="3" y="56"/>
              </a:cxn>
              <a:cxn ang="0">
                <a:pos x="11" y="56"/>
              </a:cxn>
              <a:cxn ang="0">
                <a:pos x="11" y="55"/>
              </a:cxn>
              <a:cxn ang="0">
                <a:pos x="10" y="51"/>
              </a:cxn>
              <a:cxn ang="0">
                <a:pos x="10" y="44"/>
              </a:cxn>
              <a:cxn ang="0">
                <a:pos x="9" y="35"/>
              </a:cxn>
              <a:cxn ang="0">
                <a:pos x="7" y="26"/>
              </a:cxn>
              <a:cxn ang="0">
                <a:pos x="9" y="17"/>
              </a:cxn>
              <a:cxn ang="0">
                <a:pos x="10" y="7"/>
              </a:cxn>
              <a:cxn ang="0">
                <a:pos x="12" y="0"/>
              </a:cxn>
              <a:cxn ang="0">
                <a:pos x="12" y="0"/>
              </a:cxn>
              <a:cxn ang="0">
                <a:pos x="12" y="0"/>
              </a:cxn>
              <a:cxn ang="0">
                <a:pos x="12" y="0"/>
              </a:cxn>
              <a:cxn ang="0">
                <a:pos x="11" y="0"/>
              </a:cxn>
              <a:cxn ang="0">
                <a:pos x="10" y="0"/>
              </a:cxn>
              <a:cxn ang="0">
                <a:pos x="9" y="0"/>
              </a:cxn>
              <a:cxn ang="0">
                <a:pos x="6" y="0"/>
              </a:cxn>
              <a:cxn ang="0">
                <a:pos x="4" y="2"/>
              </a:cxn>
            </a:cxnLst>
            <a:rect l="0" t="0" r="r" b="b"/>
            <a:pathLst>
              <a:path w="12" h="56">
                <a:moveTo>
                  <a:pt x="4" y="2"/>
                </a:moveTo>
                <a:lnTo>
                  <a:pt x="3" y="2"/>
                </a:lnTo>
                <a:lnTo>
                  <a:pt x="3" y="5"/>
                </a:lnTo>
                <a:lnTo>
                  <a:pt x="2" y="11"/>
                </a:lnTo>
                <a:lnTo>
                  <a:pt x="0" y="17"/>
                </a:lnTo>
                <a:lnTo>
                  <a:pt x="0" y="25"/>
                </a:lnTo>
                <a:lnTo>
                  <a:pt x="0" y="35"/>
                </a:lnTo>
                <a:lnTo>
                  <a:pt x="2" y="46"/>
                </a:lnTo>
                <a:lnTo>
                  <a:pt x="3" y="56"/>
                </a:lnTo>
                <a:lnTo>
                  <a:pt x="11" y="56"/>
                </a:lnTo>
                <a:lnTo>
                  <a:pt x="11" y="55"/>
                </a:lnTo>
                <a:lnTo>
                  <a:pt x="10" y="51"/>
                </a:lnTo>
                <a:lnTo>
                  <a:pt x="10" y="44"/>
                </a:lnTo>
                <a:lnTo>
                  <a:pt x="9" y="35"/>
                </a:lnTo>
                <a:lnTo>
                  <a:pt x="7" y="26"/>
                </a:lnTo>
                <a:lnTo>
                  <a:pt x="9" y="17"/>
                </a:lnTo>
                <a:lnTo>
                  <a:pt x="10" y="7"/>
                </a:lnTo>
                <a:lnTo>
                  <a:pt x="12" y="0"/>
                </a:lnTo>
                <a:lnTo>
                  <a:pt x="12" y="0"/>
                </a:lnTo>
                <a:lnTo>
                  <a:pt x="12" y="0"/>
                </a:lnTo>
                <a:lnTo>
                  <a:pt x="12" y="0"/>
                </a:lnTo>
                <a:lnTo>
                  <a:pt x="11" y="0"/>
                </a:lnTo>
                <a:lnTo>
                  <a:pt x="10" y="0"/>
                </a:lnTo>
                <a:lnTo>
                  <a:pt x="9" y="0"/>
                </a:lnTo>
                <a:lnTo>
                  <a:pt x="6" y="0"/>
                </a:lnTo>
                <a:lnTo>
                  <a:pt x="4" y="2"/>
                </a:lnTo>
                <a:close/>
              </a:path>
            </a:pathLst>
          </a:custGeom>
          <a:solidFill>
            <a:srgbClr val="8CD8FF"/>
          </a:solidFill>
          <a:ln w="9525">
            <a:noFill/>
            <a:round/>
            <a:headEnd/>
            <a:tailEnd/>
          </a:ln>
        </p:spPr>
        <p:txBody>
          <a:bodyPr>
            <a:prstTxWarp prst="textNoShape">
              <a:avLst/>
            </a:prstTxWarp>
          </a:bodyPr>
          <a:lstStyle/>
          <a:p>
            <a:endParaRPr lang="en-GB">
              <a:latin typeface="Verdana"/>
              <a:cs typeface="Verdana"/>
            </a:endParaRPr>
          </a:p>
        </p:txBody>
      </p:sp>
      <p:sp>
        <p:nvSpPr>
          <p:cNvPr id="203818" name="Freeform 42"/>
          <p:cNvSpPr>
            <a:spLocks/>
          </p:cNvSpPr>
          <p:nvPr/>
        </p:nvSpPr>
        <p:spPr bwMode="auto">
          <a:xfrm>
            <a:off x="1417395" y="3457794"/>
            <a:ext cx="15875" cy="73025"/>
          </a:xfrm>
          <a:custGeom>
            <a:avLst/>
            <a:gdLst/>
            <a:ahLst/>
            <a:cxnLst>
              <a:cxn ang="0">
                <a:pos x="4" y="1"/>
              </a:cxn>
              <a:cxn ang="0">
                <a:pos x="3" y="2"/>
              </a:cxn>
              <a:cxn ang="0">
                <a:pos x="3" y="5"/>
              </a:cxn>
              <a:cxn ang="0">
                <a:pos x="2" y="8"/>
              </a:cxn>
              <a:cxn ang="0">
                <a:pos x="2" y="14"/>
              </a:cxn>
              <a:cxn ang="0">
                <a:pos x="0" y="21"/>
              </a:cxn>
              <a:cxn ang="0">
                <a:pos x="0" y="28"/>
              </a:cxn>
              <a:cxn ang="0">
                <a:pos x="2" y="36"/>
              </a:cxn>
              <a:cxn ang="0">
                <a:pos x="3" y="46"/>
              </a:cxn>
              <a:cxn ang="0">
                <a:pos x="10" y="46"/>
              </a:cxn>
              <a:cxn ang="0">
                <a:pos x="10" y="43"/>
              </a:cxn>
              <a:cxn ang="0">
                <a:pos x="9" y="40"/>
              </a:cxn>
              <a:cxn ang="0">
                <a:pos x="7" y="35"/>
              </a:cxn>
              <a:cxn ang="0">
                <a:pos x="7" y="28"/>
              </a:cxn>
              <a:cxn ang="0">
                <a:pos x="6" y="21"/>
              </a:cxn>
              <a:cxn ang="0">
                <a:pos x="7" y="14"/>
              </a:cxn>
              <a:cxn ang="0">
                <a:pos x="7" y="7"/>
              </a:cxn>
              <a:cxn ang="0">
                <a:pos x="10" y="1"/>
              </a:cxn>
              <a:cxn ang="0">
                <a:pos x="10" y="1"/>
              </a:cxn>
              <a:cxn ang="0">
                <a:pos x="10" y="1"/>
              </a:cxn>
              <a:cxn ang="0">
                <a:pos x="10" y="0"/>
              </a:cxn>
              <a:cxn ang="0">
                <a:pos x="10" y="0"/>
              </a:cxn>
              <a:cxn ang="0">
                <a:pos x="9" y="0"/>
              </a:cxn>
              <a:cxn ang="0">
                <a:pos x="7" y="0"/>
              </a:cxn>
              <a:cxn ang="0">
                <a:pos x="6" y="1"/>
              </a:cxn>
              <a:cxn ang="0">
                <a:pos x="4" y="1"/>
              </a:cxn>
            </a:cxnLst>
            <a:rect l="0" t="0" r="r" b="b"/>
            <a:pathLst>
              <a:path w="10" h="46">
                <a:moveTo>
                  <a:pt x="4" y="1"/>
                </a:moveTo>
                <a:lnTo>
                  <a:pt x="3" y="2"/>
                </a:lnTo>
                <a:lnTo>
                  <a:pt x="3" y="5"/>
                </a:lnTo>
                <a:lnTo>
                  <a:pt x="2" y="8"/>
                </a:lnTo>
                <a:lnTo>
                  <a:pt x="2" y="14"/>
                </a:lnTo>
                <a:lnTo>
                  <a:pt x="0" y="21"/>
                </a:lnTo>
                <a:lnTo>
                  <a:pt x="0" y="28"/>
                </a:lnTo>
                <a:lnTo>
                  <a:pt x="2" y="36"/>
                </a:lnTo>
                <a:lnTo>
                  <a:pt x="3" y="46"/>
                </a:lnTo>
                <a:lnTo>
                  <a:pt x="10" y="46"/>
                </a:lnTo>
                <a:lnTo>
                  <a:pt x="10" y="43"/>
                </a:lnTo>
                <a:lnTo>
                  <a:pt x="9" y="40"/>
                </a:lnTo>
                <a:lnTo>
                  <a:pt x="7" y="35"/>
                </a:lnTo>
                <a:lnTo>
                  <a:pt x="7" y="28"/>
                </a:lnTo>
                <a:lnTo>
                  <a:pt x="6" y="21"/>
                </a:lnTo>
                <a:lnTo>
                  <a:pt x="7" y="14"/>
                </a:lnTo>
                <a:lnTo>
                  <a:pt x="7" y="7"/>
                </a:lnTo>
                <a:lnTo>
                  <a:pt x="10" y="1"/>
                </a:lnTo>
                <a:lnTo>
                  <a:pt x="10" y="1"/>
                </a:lnTo>
                <a:lnTo>
                  <a:pt x="10" y="1"/>
                </a:lnTo>
                <a:lnTo>
                  <a:pt x="10" y="0"/>
                </a:lnTo>
                <a:lnTo>
                  <a:pt x="10" y="0"/>
                </a:lnTo>
                <a:lnTo>
                  <a:pt x="9" y="0"/>
                </a:lnTo>
                <a:lnTo>
                  <a:pt x="7" y="0"/>
                </a:lnTo>
                <a:lnTo>
                  <a:pt x="6" y="1"/>
                </a:lnTo>
                <a:lnTo>
                  <a:pt x="4" y="1"/>
                </a:lnTo>
                <a:close/>
              </a:path>
            </a:pathLst>
          </a:custGeom>
          <a:solidFill>
            <a:srgbClr val="A5EDFF"/>
          </a:solidFill>
          <a:ln w="9525">
            <a:noFill/>
            <a:round/>
            <a:headEnd/>
            <a:tailEnd/>
          </a:ln>
        </p:spPr>
        <p:txBody>
          <a:bodyPr>
            <a:prstTxWarp prst="textNoShape">
              <a:avLst/>
            </a:prstTxWarp>
          </a:bodyPr>
          <a:lstStyle/>
          <a:p>
            <a:endParaRPr lang="en-GB">
              <a:latin typeface="Verdana"/>
              <a:cs typeface="Verdana"/>
            </a:endParaRPr>
          </a:p>
        </p:txBody>
      </p:sp>
      <p:sp>
        <p:nvSpPr>
          <p:cNvPr id="203819" name="Freeform 43"/>
          <p:cNvSpPr>
            <a:spLocks/>
          </p:cNvSpPr>
          <p:nvPr/>
        </p:nvSpPr>
        <p:spPr bwMode="auto">
          <a:xfrm>
            <a:off x="1420570" y="3467319"/>
            <a:ext cx="11113" cy="52388"/>
          </a:xfrm>
          <a:custGeom>
            <a:avLst/>
            <a:gdLst/>
            <a:ahLst/>
            <a:cxnLst>
              <a:cxn ang="0">
                <a:pos x="2" y="1"/>
              </a:cxn>
              <a:cxn ang="0">
                <a:pos x="1" y="1"/>
              </a:cxn>
              <a:cxn ang="0">
                <a:pos x="1" y="3"/>
              </a:cxn>
              <a:cxn ang="0">
                <a:pos x="0" y="6"/>
              </a:cxn>
              <a:cxn ang="0">
                <a:pos x="0" y="10"/>
              </a:cxn>
              <a:cxn ang="0">
                <a:pos x="0" y="15"/>
              </a:cxn>
              <a:cxn ang="0">
                <a:pos x="0" y="20"/>
              </a:cxn>
              <a:cxn ang="0">
                <a:pos x="0" y="27"/>
              </a:cxn>
              <a:cxn ang="0">
                <a:pos x="1" y="33"/>
              </a:cxn>
              <a:cxn ang="0">
                <a:pos x="5" y="33"/>
              </a:cxn>
              <a:cxn ang="0">
                <a:pos x="5" y="31"/>
              </a:cxn>
              <a:cxn ang="0">
                <a:pos x="5" y="29"/>
              </a:cxn>
              <a:cxn ang="0">
                <a:pos x="4" y="26"/>
              </a:cxn>
              <a:cxn ang="0">
                <a:pos x="4" y="20"/>
              </a:cxn>
              <a:cxn ang="0">
                <a:pos x="4" y="15"/>
              </a:cxn>
              <a:cxn ang="0">
                <a:pos x="4" y="9"/>
              </a:cxn>
              <a:cxn ang="0">
                <a:pos x="4" y="5"/>
              </a:cxn>
              <a:cxn ang="0">
                <a:pos x="7" y="0"/>
              </a:cxn>
              <a:cxn ang="0">
                <a:pos x="7" y="0"/>
              </a:cxn>
              <a:cxn ang="0">
                <a:pos x="7" y="0"/>
              </a:cxn>
              <a:cxn ang="0">
                <a:pos x="5" y="0"/>
              </a:cxn>
              <a:cxn ang="0">
                <a:pos x="5" y="0"/>
              </a:cxn>
              <a:cxn ang="0">
                <a:pos x="5" y="0"/>
              </a:cxn>
              <a:cxn ang="0">
                <a:pos x="4" y="0"/>
              </a:cxn>
              <a:cxn ang="0">
                <a:pos x="3" y="0"/>
              </a:cxn>
              <a:cxn ang="0">
                <a:pos x="2" y="1"/>
              </a:cxn>
            </a:cxnLst>
            <a:rect l="0" t="0" r="r" b="b"/>
            <a:pathLst>
              <a:path w="7" h="33">
                <a:moveTo>
                  <a:pt x="2" y="1"/>
                </a:moveTo>
                <a:lnTo>
                  <a:pt x="1" y="1"/>
                </a:lnTo>
                <a:lnTo>
                  <a:pt x="1" y="3"/>
                </a:lnTo>
                <a:lnTo>
                  <a:pt x="0" y="6"/>
                </a:lnTo>
                <a:lnTo>
                  <a:pt x="0" y="10"/>
                </a:lnTo>
                <a:lnTo>
                  <a:pt x="0" y="15"/>
                </a:lnTo>
                <a:lnTo>
                  <a:pt x="0" y="20"/>
                </a:lnTo>
                <a:lnTo>
                  <a:pt x="0" y="27"/>
                </a:lnTo>
                <a:lnTo>
                  <a:pt x="1" y="33"/>
                </a:lnTo>
                <a:lnTo>
                  <a:pt x="5" y="33"/>
                </a:lnTo>
                <a:lnTo>
                  <a:pt x="5" y="31"/>
                </a:lnTo>
                <a:lnTo>
                  <a:pt x="5" y="29"/>
                </a:lnTo>
                <a:lnTo>
                  <a:pt x="4" y="26"/>
                </a:lnTo>
                <a:lnTo>
                  <a:pt x="4" y="20"/>
                </a:lnTo>
                <a:lnTo>
                  <a:pt x="4" y="15"/>
                </a:lnTo>
                <a:lnTo>
                  <a:pt x="4" y="9"/>
                </a:lnTo>
                <a:lnTo>
                  <a:pt x="4" y="5"/>
                </a:lnTo>
                <a:lnTo>
                  <a:pt x="7" y="0"/>
                </a:lnTo>
                <a:lnTo>
                  <a:pt x="7" y="0"/>
                </a:lnTo>
                <a:lnTo>
                  <a:pt x="7" y="0"/>
                </a:lnTo>
                <a:lnTo>
                  <a:pt x="5" y="0"/>
                </a:lnTo>
                <a:lnTo>
                  <a:pt x="5" y="0"/>
                </a:lnTo>
                <a:lnTo>
                  <a:pt x="5" y="0"/>
                </a:lnTo>
                <a:lnTo>
                  <a:pt x="4" y="0"/>
                </a:lnTo>
                <a:lnTo>
                  <a:pt x="3" y="0"/>
                </a:lnTo>
                <a:lnTo>
                  <a:pt x="2" y="1"/>
                </a:lnTo>
                <a:close/>
              </a:path>
            </a:pathLst>
          </a:custGeom>
          <a:solidFill>
            <a:srgbClr val="BFFFFF"/>
          </a:solidFill>
          <a:ln w="9525">
            <a:noFill/>
            <a:round/>
            <a:headEnd/>
            <a:tailEnd/>
          </a:ln>
        </p:spPr>
        <p:txBody>
          <a:bodyPr>
            <a:prstTxWarp prst="textNoShape">
              <a:avLst/>
            </a:prstTxWarp>
          </a:bodyPr>
          <a:lstStyle/>
          <a:p>
            <a:endParaRPr lang="en-GB">
              <a:latin typeface="Verdana"/>
              <a:cs typeface="Verdana"/>
            </a:endParaRPr>
          </a:p>
        </p:txBody>
      </p:sp>
      <p:sp>
        <p:nvSpPr>
          <p:cNvPr id="203820" name="Freeform 44"/>
          <p:cNvSpPr>
            <a:spLocks/>
          </p:cNvSpPr>
          <p:nvPr/>
        </p:nvSpPr>
        <p:spPr bwMode="auto">
          <a:xfrm>
            <a:off x="1571383" y="3414932"/>
            <a:ext cx="38100" cy="142875"/>
          </a:xfrm>
          <a:custGeom>
            <a:avLst/>
            <a:gdLst/>
            <a:ahLst/>
            <a:cxnLst>
              <a:cxn ang="0">
                <a:pos x="24" y="1"/>
              </a:cxn>
              <a:cxn ang="0">
                <a:pos x="22" y="1"/>
              </a:cxn>
              <a:cxn ang="0">
                <a:pos x="21" y="4"/>
              </a:cxn>
              <a:cxn ang="0">
                <a:pos x="19" y="8"/>
              </a:cxn>
              <a:cxn ang="0">
                <a:pos x="17" y="17"/>
              </a:cxn>
              <a:cxn ang="0">
                <a:pos x="15" y="28"/>
              </a:cxn>
              <a:cxn ang="0">
                <a:pos x="14" y="43"/>
              </a:cxn>
              <a:cxn ang="0">
                <a:pos x="15" y="64"/>
              </a:cxn>
              <a:cxn ang="0">
                <a:pos x="18" y="90"/>
              </a:cxn>
              <a:cxn ang="0">
                <a:pos x="5" y="90"/>
              </a:cxn>
              <a:cxn ang="0">
                <a:pos x="4" y="88"/>
              </a:cxn>
              <a:cxn ang="0">
                <a:pos x="3" y="81"/>
              </a:cxn>
              <a:cxn ang="0">
                <a:pos x="1" y="69"/>
              </a:cxn>
              <a:cxn ang="0">
                <a:pos x="0" y="56"/>
              </a:cxn>
              <a:cxn ang="0">
                <a:pos x="0" y="41"/>
              </a:cxn>
              <a:cxn ang="0">
                <a:pos x="1" y="27"/>
              </a:cxn>
              <a:cxn ang="0">
                <a:pos x="4" y="13"/>
              </a:cxn>
              <a:cxn ang="0">
                <a:pos x="7" y="0"/>
              </a:cxn>
              <a:cxn ang="0">
                <a:pos x="24" y="1"/>
              </a:cxn>
            </a:cxnLst>
            <a:rect l="0" t="0" r="r" b="b"/>
            <a:pathLst>
              <a:path w="24" h="90">
                <a:moveTo>
                  <a:pt x="24" y="1"/>
                </a:moveTo>
                <a:lnTo>
                  <a:pt x="22" y="1"/>
                </a:lnTo>
                <a:lnTo>
                  <a:pt x="21" y="4"/>
                </a:lnTo>
                <a:lnTo>
                  <a:pt x="19" y="8"/>
                </a:lnTo>
                <a:lnTo>
                  <a:pt x="17" y="17"/>
                </a:lnTo>
                <a:lnTo>
                  <a:pt x="15" y="28"/>
                </a:lnTo>
                <a:lnTo>
                  <a:pt x="14" y="43"/>
                </a:lnTo>
                <a:lnTo>
                  <a:pt x="15" y="64"/>
                </a:lnTo>
                <a:lnTo>
                  <a:pt x="18" y="90"/>
                </a:lnTo>
                <a:lnTo>
                  <a:pt x="5" y="90"/>
                </a:lnTo>
                <a:lnTo>
                  <a:pt x="4" y="88"/>
                </a:lnTo>
                <a:lnTo>
                  <a:pt x="3" y="81"/>
                </a:lnTo>
                <a:lnTo>
                  <a:pt x="1" y="69"/>
                </a:lnTo>
                <a:lnTo>
                  <a:pt x="0" y="56"/>
                </a:lnTo>
                <a:lnTo>
                  <a:pt x="0" y="41"/>
                </a:lnTo>
                <a:lnTo>
                  <a:pt x="1" y="27"/>
                </a:lnTo>
                <a:lnTo>
                  <a:pt x="4" y="13"/>
                </a:lnTo>
                <a:lnTo>
                  <a:pt x="7" y="0"/>
                </a:lnTo>
                <a:lnTo>
                  <a:pt x="24" y="1"/>
                </a:lnTo>
                <a:close/>
              </a:path>
            </a:pathLst>
          </a:custGeom>
          <a:solidFill>
            <a:srgbClr val="59B2FF"/>
          </a:solidFill>
          <a:ln w="9525">
            <a:noFill/>
            <a:round/>
            <a:headEnd/>
            <a:tailEnd/>
          </a:ln>
        </p:spPr>
        <p:txBody>
          <a:bodyPr>
            <a:prstTxWarp prst="textNoShape">
              <a:avLst/>
            </a:prstTxWarp>
          </a:bodyPr>
          <a:lstStyle/>
          <a:p>
            <a:endParaRPr lang="en-GB">
              <a:latin typeface="Verdana"/>
              <a:cs typeface="Verdana"/>
            </a:endParaRPr>
          </a:p>
        </p:txBody>
      </p:sp>
      <p:sp>
        <p:nvSpPr>
          <p:cNvPr id="203821" name="Freeform 45"/>
          <p:cNvSpPr>
            <a:spLocks/>
          </p:cNvSpPr>
          <p:nvPr/>
        </p:nvSpPr>
        <p:spPr bwMode="auto">
          <a:xfrm>
            <a:off x="1572970" y="3426044"/>
            <a:ext cx="30163" cy="120650"/>
          </a:xfrm>
          <a:custGeom>
            <a:avLst/>
            <a:gdLst/>
            <a:ahLst/>
            <a:cxnLst>
              <a:cxn ang="0">
                <a:pos x="19" y="0"/>
              </a:cxn>
              <a:cxn ang="0">
                <a:pos x="19" y="0"/>
              </a:cxn>
              <a:cxn ang="0">
                <a:pos x="18" y="3"/>
              </a:cxn>
              <a:cxn ang="0">
                <a:pos x="17" y="7"/>
              </a:cxn>
              <a:cxn ang="0">
                <a:pos x="14" y="13"/>
              </a:cxn>
              <a:cxn ang="0">
                <a:pos x="13" y="22"/>
              </a:cxn>
              <a:cxn ang="0">
                <a:pos x="12" y="36"/>
              </a:cxn>
              <a:cxn ang="0">
                <a:pos x="13" y="54"/>
              </a:cxn>
              <a:cxn ang="0">
                <a:pos x="14" y="76"/>
              </a:cxn>
              <a:cxn ang="0">
                <a:pos x="4" y="76"/>
              </a:cxn>
              <a:cxn ang="0">
                <a:pos x="4" y="74"/>
              </a:cxn>
              <a:cxn ang="0">
                <a:pos x="3" y="68"/>
              </a:cxn>
              <a:cxn ang="0">
                <a:pos x="2" y="59"/>
              </a:cxn>
              <a:cxn ang="0">
                <a:pos x="0" y="47"/>
              </a:cxn>
              <a:cxn ang="0">
                <a:pos x="0" y="35"/>
              </a:cxn>
              <a:cxn ang="0">
                <a:pos x="0" y="22"/>
              </a:cxn>
              <a:cxn ang="0">
                <a:pos x="3" y="10"/>
              </a:cxn>
              <a:cxn ang="0">
                <a:pos x="6" y="0"/>
              </a:cxn>
              <a:cxn ang="0">
                <a:pos x="19" y="0"/>
              </a:cxn>
            </a:cxnLst>
            <a:rect l="0" t="0" r="r" b="b"/>
            <a:pathLst>
              <a:path w="19" h="76">
                <a:moveTo>
                  <a:pt x="19" y="0"/>
                </a:moveTo>
                <a:lnTo>
                  <a:pt x="19" y="0"/>
                </a:lnTo>
                <a:lnTo>
                  <a:pt x="18" y="3"/>
                </a:lnTo>
                <a:lnTo>
                  <a:pt x="17" y="7"/>
                </a:lnTo>
                <a:lnTo>
                  <a:pt x="14" y="13"/>
                </a:lnTo>
                <a:lnTo>
                  <a:pt x="13" y="22"/>
                </a:lnTo>
                <a:lnTo>
                  <a:pt x="12" y="36"/>
                </a:lnTo>
                <a:lnTo>
                  <a:pt x="13" y="54"/>
                </a:lnTo>
                <a:lnTo>
                  <a:pt x="14" y="76"/>
                </a:lnTo>
                <a:lnTo>
                  <a:pt x="4" y="76"/>
                </a:lnTo>
                <a:lnTo>
                  <a:pt x="4" y="74"/>
                </a:lnTo>
                <a:lnTo>
                  <a:pt x="3" y="68"/>
                </a:lnTo>
                <a:lnTo>
                  <a:pt x="2" y="59"/>
                </a:lnTo>
                <a:lnTo>
                  <a:pt x="0" y="47"/>
                </a:lnTo>
                <a:lnTo>
                  <a:pt x="0" y="35"/>
                </a:lnTo>
                <a:lnTo>
                  <a:pt x="0" y="22"/>
                </a:lnTo>
                <a:lnTo>
                  <a:pt x="3" y="10"/>
                </a:lnTo>
                <a:lnTo>
                  <a:pt x="6" y="0"/>
                </a:lnTo>
                <a:lnTo>
                  <a:pt x="19" y="0"/>
                </a:lnTo>
                <a:close/>
              </a:path>
            </a:pathLst>
          </a:custGeom>
          <a:solidFill>
            <a:srgbClr val="72C6FF"/>
          </a:solidFill>
          <a:ln w="9525">
            <a:noFill/>
            <a:round/>
            <a:headEnd/>
            <a:tailEnd/>
          </a:ln>
        </p:spPr>
        <p:txBody>
          <a:bodyPr>
            <a:prstTxWarp prst="textNoShape">
              <a:avLst/>
            </a:prstTxWarp>
          </a:bodyPr>
          <a:lstStyle/>
          <a:p>
            <a:endParaRPr lang="en-GB">
              <a:latin typeface="Verdana"/>
              <a:cs typeface="Verdana"/>
            </a:endParaRPr>
          </a:p>
        </p:txBody>
      </p:sp>
      <p:sp>
        <p:nvSpPr>
          <p:cNvPr id="203822" name="Freeform 46"/>
          <p:cNvSpPr>
            <a:spLocks/>
          </p:cNvSpPr>
          <p:nvPr/>
        </p:nvSpPr>
        <p:spPr bwMode="auto">
          <a:xfrm>
            <a:off x="1576145" y="3435569"/>
            <a:ext cx="23813" cy="100013"/>
          </a:xfrm>
          <a:custGeom>
            <a:avLst/>
            <a:gdLst/>
            <a:ahLst/>
            <a:cxnLst>
              <a:cxn ang="0">
                <a:pos x="15" y="0"/>
              </a:cxn>
              <a:cxn ang="0">
                <a:pos x="15" y="1"/>
              </a:cxn>
              <a:cxn ang="0">
                <a:pos x="14" y="2"/>
              </a:cxn>
              <a:cxn ang="0">
                <a:pos x="12" y="6"/>
              </a:cxn>
              <a:cxn ang="0">
                <a:pos x="11" y="12"/>
              </a:cxn>
              <a:cxn ang="0">
                <a:pos x="10" y="19"/>
              </a:cxn>
              <a:cxn ang="0">
                <a:pos x="9" y="30"/>
              </a:cxn>
              <a:cxn ang="0">
                <a:pos x="10" y="44"/>
              </a:cxn>
              <a:cxn ang="0">
                <a:pos x="11" y="63"/>
              </a:cxn>
              <a:cxn ang="0">
                <a:pos x="2" y="63"/>
              </a:cxn>
              <a:cxn ang="0">
                <a:pos x="2" y="62"/>
              </a:cxn>
              <a:cxn ang="0">
                <a:pos x="1" y="56"/>
              </a:cxn>
              <a:cxn ang="0">
                <a:pos x="0" y="49"/>
              </a:cxn>
              <a:cxn ang="0">
                <a:pos x="0" y="40"/>
              </a:cxn>
              <a:cxn ang="0">
                <a:pos x="0" y="29"/>
              </a:cxn>
              <a:cxn ang="0">
                <a:pos x="0" y="19"/>
              </a:cxn>
              <a:cxn ang="0">
                <a:pos x="1" y="8"/>
              </a:cxn>
              <a:cxn ang="0">
                <a:pos x="4" y="0"/>
              </a:cxn>
              <a:cxn ang="0">
                <a:pos x="15" y="0"/>
              </a:cxn>
            </a:cxnLst>
            <a:rect l="0" t="0" r="r" b="b"/>
            <a:pathLst>
              <a:path w="15" h="63">
                <a:moveTo>
                  <a:pt x="15" y="0"/>
                </a:moveTo>
                <a:lnTo>
                  <a:pt x="15" y="1"/>
                </a:lnTo>
                <a:lnTo>
                  <a:pt x="14" y="2"/>
                </a:lnTo>
                <a:lnTo>
                  <a:pt x="12" y="6"/>
                </a:lnTo>
                <a:lnTo>
                  <a:pt x="11" y="12"/>
                </a:lnTo>
                <a:lnTo>
                  <a:pt x="10" y="19"/>
                </a:lnTo>
                <a:lnTo>
                  <a:pt x="9" y="30"/>
                </a:lnTo>
                <a:lnTo>
                  <a:pt x="10" y="44"/>
                </a:lnTo>
                <a:lnTo>
                  <a:pt x="11" y="63"/>
                </a:lnTo>
                <a:lnTo>
                  <a:pt x="2" y="63"/>
                </a:lnTo>
                <a:lnTo>
                  <a:pt x="2" y="62"/>
                </a:lnTo>
                <a:lnTo>
                  <a:pt x="1" y="56"/>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prstTxWarp prst="textNoShape">
              <a:avLst/>
            </a:prstTxWarp>
          </a:bodyPr>
          <a:lstStyle/>
          <a:p>
            <a:endParaRPr lang="en-GB">
              <a:latin typeface="Verdana"/>
              <a:cs typeface="Verdana"/>
            </a:endParaRPr>
          </a:p>
        </p:txBody>
      </p:sp>
      <p:sp>
        <p:nvSpPr>
          <p:cNvPr id="203823" name="Freeform 47"/>
          <p:cNvSpPr>
            <a:spLocks/>
          </p:cNvSpPr>
          <p:nvPr/>
        </p:nvSpPr>
        <p:spPr bwMode="auto">
          <a:xfrm>
            <a:off x="1576145" y="3445094"/>
            <a:ext cx="19050" cy="79375"/>
          </a:xfrm>
          <a:custGeom>
            <a:avLst/>
            <a:gdLst/>
            <a:ahLst/>
            <a:cxnLst>
              <a:cxn ang="0">
                <a:pos x="12" y="1"/>
              </a:cxn>
              <a:cxn ang="0">
                <a:pos x="12" y="1"/>
              </a:cxn>
              <a:cxn ang="0">
                <a:pos x="11" y="2"/>
              </a:cxn>
              <a:cxn ang="0">
                <a:pos x="10" y="5"/>
              </a:cxn>
              <a:cxn ang="0">
                <a:pos x="9" y="9"/>
              </a:cxn>
              <a:cxn ang="0">
                <a:pos x="9" y="15"/>
              </a:cxn>
              <a:cxn ang="0">
                <a:pos x="8" y="24"/>
              </a:cxn>
              <a:cxn ang="0">
                <a:pos x="8" y="36"/>
              </a:cxn>
              <a:cxn ang="0">
                <a:pos x="9" y="50"/>
              </a:cxn>
              <a:cxn ang="0">
                <a:pos x="2" y="50"/>
              </a:cxn>
              <a:cxn ang="0">
                <a:pos x="2" y="49"/>
              </a:cxn>
              <a:cxn ang="0">
                <a:pos x="2" y="45"/>
              </a:cxn>
              <a:cxn ang="0">
                <a:pos x="1" y="38"/>
              </a:cxn>
              <a:cxn ang="0">
                <a:pos x="1" y="31"/>
              </a:cxn>
              <a:cxn ang="0">
                <a:pos x="0" y="23"/>
              </a:cxn>
              <a:cxn ang="0">
                <a:pos x="1" y="15"/>
              </a:cxn>
              <a:cxn ang="0">
                <a:pos x="2" y="7"/>
              </a:cxn>
              <a:cxn ang="0">
                <a:pos x="4" y="0"/>
              </a:cxn>
              <a:cxn ang="0">
                <a:pos x="12" y="1"/>
              </a:cxn>
            </a:cxnLst>
            <a:rect l="0" t="0" r="r" b="b"/>
            <a:pathLst>
              <a:path w="12" h="50">
                <a:moveTo>
                  <a:pt x="12" y="1"/>
                </a:moveTo>
                <a:lnTo>
                  <a:pt x="12" y="1"/>
                </a:lnTo>
                <a:lnTo>
                  <a:pt x="11" y="2"/>
                </a:lnTo>
                <a:lnTo>
                  <a:pt x="10" y="5"/>
                </a:lnTo>
                <a:lnTo>
                  <a:pt x="9" y="9"/>
                </a:lnTo>
                <a:lnTo>
                  <a:pt x="9" y="15"/>
                </a:lnTo>
                <a:lnTo>
                  <a:pt x="8" y="24"/>
                </a:lnTo>
                <a:lnTo>
                  <a:pt x="8" y="36"/>
                </a:lnTo>
                <a:lnTo>
                  <a:pt x="9" y="50"/>
                </a:lnTo>
                <a:lnTo>
                  <a:pt x="2" y="50"/>
                </a:lnTo>
                <a:lnTo>
                  <a:pt x="2" y="49"/>
                </a:lnTo>
                <a:lnTo>
                  <a:pt x="2" y="45"/>
                </a:lnTo>
                <a:lnTo>
                  <a:pt x="1" y="38"/>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prstTxWarp prst="textNoShape">
              <a:avLst/>
            </a:prstTxWarp>
          </a:bodyPr>
          <a:lstStyle/>
          <a:p>
            <a:endParaRPr lang="en-GB">
              <a:latin typeface="Verdana"/>
              <a:cs typeface="Verdana"/>
            </a:endParaRPr>
          </a:p>
        </p:txBody>
      </p:sp>
      <p:sp>
        <p:nvSpPr>
          <p:cNvPr id="203824" name="Freeform 48"/>
          <p:cNvSpPr>
            <a:spLocks/>
          </p:cNvSpPr>
          <p:nvPr/>
        </p:nvSpPr>
        <p:spPr bwMode="auto">
          <a:xfrm>
            <a:off x="1577733" y="3456207"/>
            <a:ext cx="14287" cy="57150"/>
          </a:xfrm>
          <a:custGeom>
            <a:avLst/>
            <a:gdLst/>
            <a:ahLst/>
            <a:cxnLst>
              <a:cxn ang="0">
                <a:pos x="9" y="0"/>
              </a:cxn>
              <a:cxn ang="0">
                <a:pos x="9" y="0"/>
              </a:cxn>
              <a:cxn ang="0">
                <a:pos x="8" y="1"/>
              </a:cxn>
              <a:cxn ang="0">
                <a:pos x="8" y="3"/>
              </a:cxn>
              <a:cxn ang="0">
                <a:pos x="7" y="6"/>
              </a:cxn>
              <a:cxn ang="0">
                <a:pos x="6" y="10"/>
              </a:cxn>
              <a:cxn ang="0">
                <a:pos x="6" y="17"/>
              </a:cxn>
              <a:cxn ang="0">
                <a:pos x="6" y="26"/>
              </a:cxn>
              <a:cxn ang="0">
                <a:pos x="7" y="36"/>
              </a:cxn>
              <a:cxn ang="0">
                <a:pos x="2" y="36"/>
              </a:cxn>
              <a:cxn ang="0">
                <a:pos x="1" y="36"/>
              </a:cxn>
              <a:cxn ang="0">
                <a:pos x="1" y="33"/>
              </a:cxn>
              <a:cxn ang="0">
                <a:pos x="1" y="28"/>
              </a:cxn>
              <a:cxn ang="0">
                <a:pos x="0" y="22"/>
              </a:cxn>
              <a:cxn ang="0">
                <a:pos x="0" y="16"/>
              </a:cxn>
              <a:cxn ang="0">
                <a:pos x="0" y="10"/>
              </a:cxn>
              <a:cxn ang="0">
                <a:pos x="1" y="5"/>
              </a:cxn>
              <a:cxn ang="0">
                <a:pos x="3" y="0"/>
              </a:cxn>
              <a:cxn ang="0">
                <a:pos x="9" y="0"/>
              </a:cxn>
            </a:cxnLst>
            <a:rect l="0" t="0" r="r" b="b"/>
            <a:pathLst>
              <a:path w="9" h="36">
                <a:moveTo>
                  <a:pt x="9" y="0"/>
                </a:moveTo>
                <a:lnTo>
                  <a:pt x="9" y="0"/>
                </a:lnTo>
                <a:lnTo>
                  <a:pt x="8" y="1"/>
                </a:lnTo>
                <a:lnTo>
                  <a:pt x="8" y="3"/>
                </a:lnTo>
                <a:lnTo>
                  <a:pt x="7" y="6"/>
                </a:lnTo>
                <a:lnTo>
                  <a:pt x="6" y="10"/>
                </a:lnTo>
                <a:lnTo>
                  <a:pt x="6" y="17"/>
                </a:lnTo>
                <a:lnTo>
                  <a:pt x="6" y="26"/>
                </a:lnTo>
                <a:lnTo>
                  <a:pt x="7" y="36"/>
                </a:lnTo>
                <a:lnTo>
                  <a:pt x="2" y="36"/>
                </a:lnTo>
                <a:lnTo>
                  <a:pt x="1" y="36"/>
                </a:lnTo>
                <a:lnTo>
                  <a:pt x="1" y="33"/>
                </a:lnTo>
                <a:lnTo>
                  <a:pt x="1" y="28"/>
                </a:lnTo>
                <a:lnTo>
                  <a:pt x="0" y="22"/>
                </a:lnTo>
                <a:lnTo>
                  <a:pt x="0" y="16"/>
                </a:lnTo>
                <a:lnTo>
                  <a:pt x="0" y="10"/>
                </a:lnTo>
                <a:lnTo>
                  <a:pt x="1" y="5"/>
                </a:lnTo>
                <a:lnTo>
                  <a:pt x="3" y="0"/>
                </a:lnTo>
                <a:lnTo>
                  <a:pt x="9" y="0"/>
                </a:lnTo>
                <a:close/>
              </a:path>
            </a:pathLst>
          </a:custGeom>
          <a:solidFill>
            <a:srgbClr val="BFFFFF"/>
          </a:solidFill>
          <a:ln w="9525">
            <a:noFill/>
            <a:round/>
            <a:headEnd/>
            <a:tailEnd/>
          </a:ln>
        </p:spPr>
        <p:txBody>
          <a:bodyPr>
            <a:prstTxWarp prst="textNoShape">
              <a:avLst/>
            </a:prstTxWarp>
          </a:bodyPr>
          <a:lstStyle/>
          <a:p>
            <a:endParaRPr lang="en-GB">
              <a:latin typeface="Verdana"/>
              <a:cs typeface="Verdana"/>
            </a:endParaRPr>
          </a:p>
        </p:txBody>
      </p:sp>
      <p:sp>
        <p:nvSpPr>
          <p:cNvPr id="203825" name="Rectangle 49"/>
          <p:cNvSpPr>
            <a:spLocks noChangeArrowheads="1"/>
          </p:cNvSpPr>
          <p:nvPr/>
        </p:nvSpPr>
        <p:spPr bwMode="auto">
          <a:xfrm>
            <a:off x="1382470" y="3441919"/>
            <a:ext cx="6350" cy="187325"/>
          </a:xfrm>
          <a:prstGeom prst="rect">
            <a:avLst/>
          </a:prstGeom>
          <a:solidFill>
            <a:srgbClr val="000000"/>
          </a:solidFill>
          <a:ln w="9525">
            <a:noFill/>
            <a:miter lim="800000"/>
            <a:headEnd/>
            <a:tailEnd/>
          </a:ln>
        </p:spPr>
        <p:txBody>
          <a:bodyPr>
            <a:prstTxWarp prst="textNoShape">
              <a:avLst/>
            </a:prstTxWarp>
          </a:bodyPr>
          <a:lstStyle/>
          <a:p>
            <a:endParaRPr lang="en-GB">
              <a:latin typeface="Verdana"/>
              <a:cs typeface="Verdana"/>
            </a:endParaRPr>
          </a:p>
        </p:txBody>
      </p:sp>
      <p:sp>
        <p:nvSpPr>
          <p:cNvPr id="203826" name="Freeform 50"/>
          <p:cNvSpPr>
            <a:spLocks/>
          </p:cNvSpPr>
          <p:nvPr/>
        </p:nvSpPr>
        <p:spPr bwMode="auto">
          <a:xfrm>
            <a:off x="1449145" y="3437157"/>
            <a:ext cx="73025" cy="87312"/>
          </a:xfrm>
          <a:custGeom>
            <a:avLst/>
            <a:gdLst/>
            <a:ahLst/>
            <a:cxnLst>
              <a:cxn ang="0">
                <a:pos x="4" y="6"/>
              </a:cxn>
              <a:cxn ang="0">
                <a:pos x="4" y="7"/>
              </a:cxn>
              <a:cxn ang="0">
                <a:pos x="3" y="10"/>
              </a:cxn>
              <a:cxn ang="0">
                <a:pos x="1" y="14"/>
              </a:cxn>
              <a:cxn ang="0">
                <a:pos x="0" y="20"/>
              </a:cxn>
              <a:cxn ang="0">
                <a:pos x="0" y="28"/>
              </a:cxn>
              <a:cxn ang="0">
                <a:pos x="0" y="36"/>
              </a:cxn>
              <a:cxn ang="0">
                <a:pos x="0" y="46"/>
              </a:cxn>
              <a:cxn ang="0">
                <a:pos x="3" y="55"/>
              </a:cxn>
              <a:cxn ang="0">
                <a:pos x="3" y="54"/>
              </a:cxn>
              <a:cxn ang="0">
                <a:pos x="3" y="53"/>
              </a:cxn>
              <a:cxn ang="0">
                <a:pos x="3" y="52"/>
              </a:cxn>
              <a:cxn ang="0">
                <a:pos x="3" y="49"/>
              </a:cxn>
              <a:cxn ang="0">
                <a:pos x="3" y="46"/>
              </a:cxn>
              <a:cxn ang="0">
                <a:pos x="4" y="42"/>
              </a:cxn>
              <a:cxn ang="0">
                <a:pos x="4" y="39"/>
              </a:cxn>
              <a:cxn ang="0">
                <a:pos x="5" y="35"/>
              </a:cxn>
              <a:cxn ang="0">
                <a:pos x="6" y="32"/>
              </a:cxn>
              <a:cxn ang="0">
                <a:pos x="7" y="28"/>
              </a:cxn>
              <a:cxn ang="0">
                <a:pos x="8" y="25"/>
              </a:cxn>
              <a:cxn ang="0">
                <a:pos x="11" y="21"/>
              </a:cxn>
              <a:cxn ang="0">
                <a:pos x="14" y="19"/>
              </a:cxn>
              <a:cxn ang="0">
                <a:pos x="17" y="17"/>
              </a:cxn>
              <a:cxn ang="0">
                <a:pos x="21" y="14"/>
              </a:cxn>
              <a:cxn ang="0">
                <a:pos x="26" y="14"/>
              </a:cxn>
              <a:cxn ang="0">
                <a:pos x="26" y="13"/>
              </a:cxn>
              <a:cxn ang="0">
                <a:pos x="26" y="13"/>
              </a:cxn>
              <a:cxn ang="0">
                <a:pos x="28" y="12"/>
              </a:cxn>
              <a:cxn ang="0">
                <a:pos x="29" y="11"/>
              </a:cxn>
              <a:cxn ang="0">
                <a:pos x="33" y="10"/>
              </a:cxn>
              <a:cxn ang="0">
                <a:pos x="36" y="7"/>
              </a:cxn>
              <a:cxn ang="0">
                <a:pos x="41" y="5"/>
              </a:cxn>
              <a:cxn ang="0">
                <a:pos x="46" y="3"/>
              </a:cxn>
              <a:cxn ang="0">
                <a:pos x="46" y="3"/>
              </a:cxn>
              <a:cxn ang="0">
                <a:pos x="45" y="3"/>
              </a:cxn>
              <a:cxn ang="0">
                <a:pos x="43" y="3"/>
              </a:cxn>
              <a:cxn ang="0">
                <a:pos x="42" y="1"/>
              </a:cxn>
              <a:cxn ang="0">
                <a:pos x="40" y="1"/>
              </a:cxn>
              <a:cxn ang="0">
                <a:pos x="38" y="1"/>
              </a:cxn>
              <a:cxn ang="0">
                <a:pos x="35" y="1"/>
              </a:cxn>
              <a:cxn ang="0">
                <a:pos x="32" y="0"/>
              </a:cxn>
              <a:cxn ang="0">
                <a:pos x="28" y="0"/>
              </a:cxn>
              <a:cxn ang="0">
                <a:pos x="26" y="0"/>
              </a:cxn>
              <a:cxn ang="0">
                <a:pos x="22" y="1"/>
              </a:cxn>
              <a:cxn ang="0">
                <a:pos x="19" y="1"/>
              </a:cxn>
              <a:cxn ang="0">
                <a:pos x="14" y="1"/>
              </a:cxn>
              <a:cxn ang="0">
                <a:pos x="11" y="3"/>
              </a:cxn>
              <a:cxn ang="0">
                <a:pos x="7" y="4"/>
              </a:cxn>
              <a:cxn ang="0">
                <a:pos x="4" y="6"/>
              </a:cxn>
            </a:cxnLst>
            <a:rect l="0" t="0" r="r" b="b"/>
            <a:pathLst>
              <a:path w="46" h="55">
                <a:moveTo>
                  <a:pt x="4" y="6"/>
                </a:moveTo>
                <a:lnTo>
                  <a:pt x="4" y="7"/>
                </a:lnTo>
                <a:lnTo>
                  <a:pt x="3" y="10"/>
                </a:lnTo>
                <a:lnTo>
                  <a:pt x="1" y="14"/>
                </a:lnTo>
                <a:lnTo>
                  <a:pt x="0" y="20"/>
                </a:lnTo>
                <a:lnTo>
                  <a:pt x="0" y="28"/>
                </a:lnTo>
                <a:lnTo>
                  <a:pt x="0" y="36"/>
                </a:lnTo>
                <a:lnTo>
                  <a:pt x="0" y="46"/>
                </a:lnTo>
                <a:lnTo>
                  <a:pt x="3" y="55"/>
                </a:lnTo>
                <a:lnTo>
                  <a:pt x="3" y="54"/>
                </a:lnTo>
                <a:lnTo>
                  <a:pt x="3" y="53"/>
                </a:lnTo>
                <a:lnTo>
                  <a:pt x="3" y="52"/>
                </a:lnTo>
                <a:lnTo>
                  <a:pt x="3" y="49"/>
                </a:lnTo>
                <a:lnTo>
                  <a:pt x="3" y="46"/>
                </a:lnTo>
                <a:lnTo>
                  <a:pt x="4" y="42"/>
                </a:lnTo>
                <a:lnTo>
                  <a:pt x="4" y="39"/>
                </a:lnTo>
                <a:lnTo>
                  <a:pt x="5" y="35"/>
                </a:lnTo>
                <a:lnTo>
                  <a:pt x="6" y="32"/>
                </a:lnTo>
                <a:lnTo>
                  <a:pt x="7" y="28"/>
                </a:lnTo>
                <a:lnTo>
                  <a:pt x="8" y="25"/>
                </a:lnTo>
                <a:lnTo>
                  <a:pt x="11" y="21"/>
                </a:lnTo>
                <a:lnTo>
                  <a:pt x="14" y="19"/>
                </a:lnTo>
                <a:lnTo>
                  <a:pt x="17" y="17"/>
                </a:lnTo>
                <a:lnTo>
                  <a:pt x="21" y="14"/>
                </a:lnTo>
                <a:lnTo>
                  <a:pt x="26" y="14"/>
                </a:lnTo>
                <a:lnTo>
                  <a:pt x="26" y="13"/>
                </a:lnTo>
                <a:lnTo>
                  <a:pt x="26" y="13"/>
                </a:lnTo>
                <a:lnTo>
                  <a:pt x="28" y="12"/>
                </a:lnTo>
                <a:lnTo>
                  <a:pt x="29" y="11"/>
                </a:lnTo>
                <a:lnTo>
                  <a:pt x="33" y="10"/>
                </a:lnTo>
                <a:lnTo>
                  <a:pt x="36" y="7"/>
                </a:lnTo>
                <a:lnTo>
                  <a:pt x="41" y="5"/>
                </a:lnTo>
                <a:lnTo>
                  <a:pt x="46" y="3"/>
                </a:lnTo>
                <a:lnTo>
                  <a:pt x="46" y="3"/>
                </a:lnTo>
                <a:lnTo>
                  <a:pt x="45" y="3"/>
                </a:lnTo>
                <a:lnTo>
                  <a:pt x="43" y="3"/>
                </a:lnTo>
                <a:lnTo>
                  <a:pt x="42" y="1"/>
                </a:lnTo>
                <a:lnTo>
                  <a:pt x="40" y="1"/>
                </a:lnTo>
                <a:lnTo>
                  <a:pt x="38" y="1"/>
                </a:lnTo>
                <a:lnTo>
                  <a:pt x="35" y="1"/>
                </a:lnTo>
                <a:lnTo>
                  <a:pt x="32" y="0"/>
                </a:lnTo>
                <a:lnTo>
                  <a:pt x="28" y="0"/>
                </a:lnTo>
                <a:lnTo>
                  <a:pt x="26" y="0"/>
                </a:lnTo>
                <a:lnTo>
                  <a:pt x="22" y="1"/>
                </a:lnTo>
                <a:lnTo>
                  <a:pt x="19" y="1"/>
                </a:lnTo>
                <a:lnTo>
                  <a:pt x="14" y="1"/>
                </a:lnTo>
                <a:lnTo>
                  <a:pt x="11" y="3"/>
                </a:lnTo>
                <a:lnTo>
                  <a:pt x="7" y="4"/>
                </a:lnTo>
                <a:lnTo>
                  <a:pt x="4" y="6"/>
                </a:lnTo>
                <a:close/>
              </a:path>
            </a:pathLst>
          </a:custGeom>
          <a:solidFill>
            <a:srgbClr val="999999"/>
          </a:solidFill>
          <a:ln w="9525">
            <a:noFill/>
            <a:round/>
            <a:headEnd/>
            <a:tailEnd/>
          </a:ln>
        </p:spPr>
        <p:txBody>
          <a:bodyPr>
            <a:prstTxWarp prst="textNoShape">
              <a:avLst/>
            </a:prstTxWarp>
          </a:bodyPr>
          <a:lstStyle/>
          <a:p>
            <a:endParaRPr lang="en-GB">
              <a:latin typeface="Verdana"/>
              <a:cs typeface="Verdana"/>
            </a:endParaRPr>
          </a:p>
        </p:txBody>
      </p:sp>
      <p:sp>
        <p:nvSpPr>
          <p:cNvPr id="203827" name="Freeform 51"/>
          <p:cNvSpPr>
            <a:spLocks/>
          </p:cNvSpPr>
          <p:nvPr/>
        </p:nvSpPr>
        <p:spPr bwMode="auto">
          <a:xfrm>
            <a:off x="1347545" y="3502244"/>
            <a:ext cx="58738" cy="14288"/>
          </a:xfrm>
          <a:custGeom>
            <a:avLst/>
            <a:gdLst/>
            <a:ahLst/>
            <a:cxnLst>
              <a:cxn ang="0">
                <a:pos x="0" y="6"/>
              </a:cxn>
              <a:cxn ang="0">
                <a:pos x="0" y="6"/>
              </a:cxn>
              <a:cxn ang="0">
                <a:pos x="0" y="6"/>
              </a:cxn>
              <a:cxn ang="0">
                <a:pos x="1" y="5"/>
              </a:cxn>
              <a:cxn ang="0">
                <a:pos x="1" y="5"/>
              </a:cxn>
              <a:cxn ang="0">
                <a:pos x="2" y="4"/>
              </a:cxn>
              <a:cxn ang="0">
                <a:pos x="4" y="2"/>
              </a:cxn>
              <a:cxn ang="0">
                <a:pos x="5" y="2"/>
              </a:cxn>
              <a:cxn ang="0">
                <a:pos x="7" y="1"/>
              </a:cxn>
              <a:cxn ang="0">
                <a:pos x="9" y="0"/>
              </a:cxn>
              <a:cxn ang="0">
                <a:pos x="12" y="0"/>
              </a:cxn>
              <a:cxn ang="0">
                <a:pos x="15" y="0"/>
              </a:cxn>
              <a:cxn ang="0">
                <a:pos x="19" y="0"/>
              </a:cxn>
              <a:cxn ang="0">
                <a:pos x="22" y="0"/>
              </a:cxn>
              <a:cxn ang="0">
                <a:pos x="27" y="1"/>
              </a:cxn>
              <a:cxn ang="0">
                <a:pos x="32" y="1"/>
              </a:cxn>
              <a:cxn ang="0">
                <a:pos x="37" y="4"/>
              </a:cxn>
              <a:cxn ang="0">
                <a:pos x="37" y="6"/>
              </a:cxn>
              <a:cxn ang="0">
                <a:pos x="36" y="6"/>
              </a:cxn>
              <a:cxn ang="0">
                <a:pos x="36" y="5"/>
              </a:cxn>
              <a:cxn ang="0">
                <a:pos x="34" y="5"/>
              </a:cxn>
              <a:cxn ang="0">
                <a:pos x="33" y="5"/>
              </a:cxn>
              <a:cxn ang="0">
                <a:pos x="30" y="4"/>
              </a:cxn>
              <a:cxn ang="0">
                <a:pos x="28" y="4"/>
              </a:cxn>
              <a:cxn ang="0">
                <a:pos x="25" y="2"/>
              </a:cxn>
              <a:cxn ang="0">
                <a:pos x="22" y="2"/>
              </a:cxn>
              <a:cxn ang="0">
                <a:pos x="19" y="2"/>
              </a:cxn>
              <a:cxn ang="0">
                <a:pos x="15" y="2"/>
              </a:cxn>
              <a:cxn ang="0">
                <a:pos x="13" y="2"/>
              </a:cxn>
              <a:cxn ang="0">
                <a:pos x="9" y="4"/>
              </a:cxn>
              <a:cxn ang="0">
                <a:pos x="7" y="5"/>
              </a:cxn>
              <a:cxn ang="0">
                <a:pos x="5" y="6"/>
              </a:cxn>
              <a:cxn ang="0">
                <a:pos x="2" y="7"/>
              </a:cxn>
              <a:cxn ang="0">
                <a:pos x="0" y="9"/>
              </a:cxn>
              <a:cxn ang="0">
                <a:pos x="0" y="6"/>
              </a:cxn>
            </a:cxnLst>
            <a:rect l="0" t="0" r="r" b="b"/>
            <a:pathLst>
              <a:path w="37" h="9">
                <a:moveTo>
                  <a:pt x="0" y="6"/>
                </a:moveTo>
                <a:lnTo>
                  <a:pt x="0" y="6"/>
                </a:lnTo>
                <a:lnTo>
                  <a:pt x="0" y="6"/>
                </a:lnTo>
                <a:lnTo>
                  <a:pt x="1" y="5"/>
                </a:lnTo>
                <a:lnTo>
                  <a:pt x="1" y="5"/>
                </a:lnTo>
                <a:lnTo>
                  <a:pt x="2" y="4"/>
                </a:lnTo>
                <a:lnTo>
                  <a:pt x="4" y="2"/>
                </a:lnTo>
                <a:lnTo>
                  <a:pt x="5" y="2"/>
                </a:lnTo>
                <a:lnTo>
                  <a:pt x="7" y="1"/>
                </a:lnTo>
                <a:lnTo>
                  <a:pt x="9" y="0"/>
                </a:lnTo>
                <a:lnTo>
                  <a:pt x="12" y="0"/>
                </a:lnTo>
                <a:lnTo>
                  <a:pt x="15" y="0"/>
                </a:lnTo>
                <a:lnTo>
                  <a:pt x="19" y="0"/>
                </a:lnTo>
                <a:lnTo>
                  <a:pt x="22" y="0"/>
                </a:lnTo>
                <a:lnTo>
                  <a:pt x="27" y="1"/>
                </a:lnTo>
                <a:lnTo>
                  <a:pt x="32" y="1"/>
                </a:lnTo>
                <a:lnTo>
                  <a:pt x="37" y="4"/>
                </a:lnTo>
                <a:lnTo>
                  <a:pt x="37" y="6"/>
                </a:lnTo>
                <a:lnTo>
                  <a:pt x="36" y="6"/>
                </a:lnTo>
                <a:lnTo>
                  <a:pt x="36" y="5"/>
                </a:lnTo>
                <a:lnTo>
                  <a:pt x="34" y="5"/>
                </a:lnTo>
                <a:lnTo>
                  <a:pt x="33" y="5"/>
                </a:lnTo>
                <a:lnTo>
                  <a:pt x="30" y="4"/>
                </a:lnTo>
                <a:lnTo>
                  <a:pt x="28" y="4"/>
                </a:lnTo>
                <a:lnTo>
                  <a:pt x="25" y="2"/>
                </a:lnTo>
                <a:lnTo>
                  <a:pt x="22" y="2"/>
                </a:lnTo>
                <a:lnTo>
                  <a:pt x="19" y="2"/>
                </a:lnTo>
                <a:lnTo>
                  <a:pt x="15" y="2"/>
                </a:lnTo>
                <a:lnTo>
                  <a:pt x="13" y="2"/>
                </a:lnTo>
                <a:lnTo>
                  <a:pt x="9" y="4"/>
                </a:lnTo>
                <a:lnTo>
                  <a:pt x="7" y="5"/>
                </a:lnTo>
                <a:lnTo>
                  <a:pt x="5" y="6"/>
                </a:lnTo>
                <a:lnTo>
                  <a:pt x="2" y="7"/>
                </a:lnTo>
                <a:lnTo>
                  <a:pt x="0" y="9"/>
                </a:lnTo>
                <a:lnTo>
                  <a:pt x="0" y="6"/>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828" name="Freeform 52"/>
          <p:cNvSpPr>
            <a:spLocks/>
          </p:cNvSpPr>
          <p:nvPr/>
        </p:nvSpPr>
        <p:spPr bwMode="auto">
          <a:xfrm>
            <a:off x="1347545" y="3464144"/>
            <a:ext cx="58738" cy="15875"/>
          </a:xfrm>
          <a:custGeom>
            <a:avLst/>
            <a:gdLst/>
            <a:ahLst/>
            <a:cxnLst>
              <a:cxn ang="0">
                <a:pos x="0" y="5"/>
              </a:cxn>
              <a:cxn ang="0">
                <a:pos x="0" y="5"/>
              </a:cxn>
              <a:cxn ang="0">
                <a:pos x="0" y="5"/>
              </a:cxn>
              <a:cxn ang="0">
                <a:pos x="1" y="5"/>
              </a:cxn>
              <a:cxn ang="0">
                <a:pos x="1" y="4"/>
              </a:cxn>
              <a:cxn ang="0">
                <a:pos x="2" y="3"/>
              </a:cxn>
              <a:cxn ang="0">
                <a:pos x="4" y="3"/>
              </a:cxn>
              <a:cxn ang="0">
                <a:pos x="5" y="2"/>
              </a:cxn>
              <a:cxn ang="0">
                <a:pos x="7" y="1"/>
              </a:cxn>
              <a:cxn ang="0">
                <a:pos x="9" y="1"/>
              </a:cxn>
              <a:cxn ang="0">
                <a:pos x="12" y="0"/>
              </a:cxn>
              <a:cxn ang="0">
                <a:pos x="15" y="0"/>
              </a:cxn>
              <a:cxn ang="0">
                <a:pos x="19" y="0"/>
              </a:cxn>
              <a:cxn ang="0">
                <a:pos x="22" y="0"/>
              </a:cxn>
              <a:cxn ang="0">
                <a:pos x="27" y="1"/>
              </a:cxn>
              <a:cxn ang="0">
                <a:pos x="32" y="2"/>
              </a:cxn>
              <a:cxn ang="0">
                <a:pos x="37" y="3"/>
              </a:cxn>
              <a:cxn ang="0">
                <a:pos x="37" y="5"/>
              </a:cxn>
              <a:cxn ang="0">
                <a:pos x="36" y="5"/>
              </a:cxn>
              <a:cxn ang="0">
                <a:pos x="36" y="4"/>
              </a:cxn>
              <a:cxn ang="0">
                <a:pos x="34" y="4"/>
              </a:cxn>
              <a:cxn ang="0">
                <a:pos x="33" y="4"/>
              </a:cxn>
              <a:cxn ang="0">
                <a:pos x="30" y="3"/>
              </a:cxn>
              <a:cxn ang="0">
                <a:pos x="28" y="3"/>
              </a:cxn>
              <a:cxn ang="0">
                <a:pos x="25" y="3"/>
              </a:cxn>
              <a:cxn ang="0">
                <a:pos x="22" y="2"/>
              </a:cxn>
              <a:cxn ang="0">
                <a:pos x="19" y="2"/>
              </a:cxn>
              <a:cxn ang="0">
                <a:pos x="15" y="2"/>
              </a:cxn>
              <a:cxn ang="0">
                <a:pos x="13" y="2"/>
              </a:cxn>
              <a:cxn ang="0">
                <a:pos x="9" y="3"/>
              </a:cxn>
              <a:cxn ang="0">
                <a:pos x="7" y="4"/>
              </a:cxn>
              <a:cxn ang="0">
                <a:pos x="5" y="5"/>
              </a:cxn>
              <a:cxn ang="0">
                <a:pos x="2" y="8"/>
              </a:cxn>
              <a:cxn ang="0">
                <a:pos x="0" y="10"/>
              </a:cxn>
              <a:cxn ang="0">
                <a:pos x="0" y="5"/>
              </a:cxn>
            </a:cxnLst>
            <a:rect l="0" t="0" r="r" b="b"/>
            <a:pathLst>
              <a:path w="37" h="10">
                <a:moveTo>
                  <a:pt x="0" y="5"/>
                </a:moveTo>
                <a:lnTo>
                  <a:pt x="0" y="5"/>
                </a:lnTo>
                <a:lnTo>
                  <a:pt x="0" y="5"/>
                </a:lnTo>
                <a:lnTo>
                  <a:pt x="1" y="5"/>
                </a:lnTo>
                <a:lnTo>
                  <a:pt x="1" y="4"/>
                </a:lnTo>
                <a:lnTo>
                  <a:pt x="2" y="3"/>
                </a:lnTo>
                <a:lnTo>
                  <a:pt x="4" y="3"/>
                </a:lnTo>
                <a:lnTo>
                  <a:pt x="5" y="2"/>
                </a:lnTo>
                <a:lnTo>
                  <a:pt x="7" y="1"/>
                </a:lnTo>
                <a:lnTo>
                  <a:pt x="9" y="1"/>
                </a:lnTo>
                <a:lnTo>
                  <a:pt x="12" y="0"/>
                </a:lnTo>
                <a:lnTo>
                  <a:pt x="15" y="0"/>
                </a:lnTo>
                <a:lnTo>
                  <a:pt x="19" y="0"/>
                </a:lnTo>
                <a:lnTo>
                  <a:pt x="22" y="0"/>
                </a:lnTo>
                <a:lnTo>
                  <a:pt x="27" y="1"/>
                </a:lnTo>
                <a:lnTo>
                  <a:pt x="32" y="2"/>
                </a:lnTo>
                <a:lnTo>
                  <a:pt x="37" y="3"/>
                </a:lnTo>
                <a:lnTo>
                  <a:pt x="37" y="5"/>
                </a:lnTo>
                <a:lnTo>
                  <a:pt x="36" y="5"/>
                </a:lnTo>
                <a:lnTo>
                  <a:pt x="36" y="4"/>
                </a:lnTo>
                <a:lnTo>
                  <a:pt x="34" y="4"/>
                </a:lnTo>
                <a:lnTo>
                  <a:pt x="33" y="4"/>
                </a:lnTo>
                <a:lnTo>
                  <a:pt x="30" y="3"/>
                </a:lnTo>
                <a:lnTo>
                  <a:pt x="28" y="3"/>
                </a:lnTo>
                <a:lnTo>
                  <a:pt x="25" y="3"/>
                </a:lnTo>
                <a:lnTo>
                  <a:pt x="22" y="2"/>
                </a:lnTo>
                <a:lnTo>
                  <a:pt x="19" y="2"/>
                </a:lnTo>
                <a:lnTo>
                  <a:pt x="15" y="2"/>
                </a:lnTo>
                <a:lnTo>
                  <a:pt x="13" y="2"/>
                </a:lnTo>
                <a:lnTo>
                  <a:pt x="9" y="3"/>
                </a:lnTo>
                <a:lnTo>
                  <a:pt x="7" y="4"/>
                </a:lnTo>
                <a:lnTo>
                  <a:pt x="5" y="5"/>
                </a:lnTo>
                <a:lnTo>
                  <a:pt x="2" y="8"/>
                </a:lnTo>
                <a:lnTo>
                  <a:pt x="0" y="10"/>
                </a:lnTo>
                <a:lnTo>
                  <a:pt x="0" y="5"/>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829" name="Freeform 53"/>
          <p:cNvSpPr>
            <a:spLocks/>
          </p:cNvSpPr>
          <p:nvPr/>
        </p:nvSpPr>
        <p:spPr bwMode="auto">
          <a:xfrm>
            <a:off x="1403108" y="3445094"/>
            <a:ext cx="96837" cy="177800"/>
          </a:xfrm>
          <a:custGeom>
            <a:avLst/>
            <a:gdLst/>
            <a:ahLst/>
            <a:cxnLst>
              <a:cxn ang="0">
                <a:pos x="0" y="0"/>
              </a:cxn>
              <a:cxn ang="0">
                <a:pos x="0" y="109"/>
              </a:cxn>
              <a:cxn ang="0">
                <a:pos x="19" y="112"/>
              </a:cxn>
              <a:cxn ang="0">
                <a:pos x="18" y="98"/>
              </a:cxn>
              <a:cxn ang="0">
                <a:pos x="61" y="104"/>
              </a:cxn>
              <a:cxn ang="0">
                <a:pos x="61" y="98"/>
              </a:cxn>
              <a:cxn ang="0">
                <a:pos x="30" y="95"/>
              </a:cxn>
              <a:cxn ang="0">
                <a:pos x="29" y="82"/>
              </a:cxn>
              <a:cxn ang="0">
                <a:pos x="9" y="82"/>
              </a:cxn>
              <a:cxn ang="0">
                <a:pos x="8" y="81"/>
              </a:cxn>
              <a:cxn ang="0">
                <a:pos x="7" y="76"/>
              </a:cxn>
              <a:cxn ang="0">
                <a:pos x="6" y="69"/>
              </a:cxn>
              <a:cxn ang="0">
                <a:pos x="4" y="58"/>
              </a:cxn>
              <a:cxn ang="0">
                <a:pos x="2" y="47"/>
              </a:cxn>
              <a:cxn ang="0">
                <a:pos x="1" y="34"/>
              </a:cxn>
              <a:cxn ang="0">
                <a:pos x="2" y="19"/>
              </a:cxn>
              <a:cxn ang="0">
                <a:pos x="6" y="3"/>
              </a:cxn>
              <a:cxn ang="0">
                <a:pos x="0" y="0"/>
              </a:cxn>
            </a:cxnLst>
            <a:rect l="0" t="0" r="r" b="b"/>
            <a:pathLst>
              <a:path w="61" h="112">
                <a:moveTo>
                  <a:pt x="0" y="0"/>
                </a:moveTo>
                <a:lnTo>
                  <a:pt x="0" y="109"/>
                </a:lnTo>
                <a:lnTo>
                  <a:pt x="19" y="112"/>
                </a:lnTo>
                <a:lnTo>
                  <a:pt x="18" y="98"/>
                </a:lnTo>
                <a:lnTo>
                  <a:pt x="61" y="104"/>
                </a:lnTo>
                <a:lnTo>
                  <a:pt x="61" y="98"/>
                </a:lnTo>
                <a:lnTo>
                  <a:pt x="30" y="95"/>
                </a:lnTo>
                <a:lnTo>
                  <a:pt x="29" y="82"/>
                </a:lnTo>
                <a:lnTo>
                  <a:pt x="9" y="82"/>
                </a:lnTo>
                <a:lnTo>
                  <a:pt x="8" y="81"/>
                </a:lnTo>
                <a:lnTo>
                  <a:pt x="7" y="76"/>
                </a:lnTo>
                <a:lnTo>
                  <a:pt x="6" y="69"/>
                </a:lnTo>
                <a:lnTo>
                  <a:pt x="4" y="58"/>
                </a:lnTo>
                <a:lnTo>
                  <a:pt x="2" y="47"/>
                </a:lnTo>
                <a:lnTo>
                  <a:pt x="1" y="34"/>
                </a:lnTo>
                <a:lnTo>
                  <a:pt x="2" y="19"/>
                </a:lnTo>
                <a:lnTo>
                  <a:pt x="6" y="3"/>
                </a:lnTo>
                <a:lnTo>
                  <a:pt x="0" y="0"/>
                </a:lnTo>
                <a:close/>
              </a:path>
            </a:pathLst>
          </a:custGeom>
          <a:solidFill>
            <a:srgbClr val="001999"/>
          </a:solidFill>
          <a:ln w="9525">
            <a:noFill/>
            <a:round/>
            <a:headEnd/>
            <a:tailEnd/>
          </a:ln>
        </p:spPr>
        <p:txBody>
          <a:bodyPr>
            <a:prstTxWarp prst="textNoShape">
              <a:avLst/>
            </a:prstTxWarp>
          </a:bodyPr>
          <a:lstStyle/>
          <a:p>
            <a:endParaRPr lang="en-GB">
              <a:latin typeface="Verdana"/>
              <a:cs typeface="Verdana"/>
            </a:endParaRPr>
          </a:p>
        </p:txBody>
      </p:sp>
      <p:sp>
        <p:nvSpPr>
          <p:cNvPr id="203830" name="Freeform 54"/>
          <p:cNvSpPr>
            <a:spLocks/>
          </p:cNvSpPr>
          <p:nvPr/>
        </p:nvSpPr>
        <p:spPr bwMode="auto">
          <a:xfrm>
            <a:off x="1450733" y="3403819"/>
            <a:ext cx="125412" cy="23813"/>
          </a:xfrm>
          <a:custGeom>
            <a:avLst/>
            <a:gdLst/>
            <a:ahLst/>
            <a:cxnLst>
              <a:cxn ang="0">
                <a:pos x="0" y="15"/>
              </a:cxn>
              <a:cxn ang="0">
                <a:pos x="0" y="15"/>
              </a:cxn>
              <a:cxn ang="0">
                <a:pos x="3" y="14"/>
              </a:cxn>
              <a:cxn ang="0">
                <a:pos x="4" y="14"/>
              </a:cxn>
              <a:cxn ang="0">
                <a:pos x="7" y="13"/>
              </a:cxn>
              <a:cxn ang="0">
                <a:pos x="11" y="12"/>
              </a:cxn>
              <a:cxn ang="0">
                <a:pos x="14" y="11"/>
              </a:cxn>
              <a:cxn ang="0">
                <a:pos x="19" y="10"/>
              </a:cxn>
              <a:cxn ang="0">
                <a:pos x="24" y="8"/>
              </a:cxn>
              <a:cxn ang="0">
                <a:pos x="30" y="8"/>
              </a:cxn>
              <a:cxn ang="0">
                <a:pos x="35" y="7"/>
              </a:cxn>
              <a:cxn ang="0">
                <a:pos x="42" y="7"/>
              </a:cxn>
              <a:cxn ang="0">
                <a:pos x="48" y="6"/>
              </a:cxn>
              <a:cxn ang="0">
                <a:pos x="55" y="7"/>
              </a:cxn>
              <a:cxn ang="0">
                <a:pos x="62" y="7"/>
              </a:cxn>
              <a:cxn ang="0">
                <a:pos x="69" y="8"/>
              </a:cxn>
              <a:cxn ang="0">
                <a:pos x="76" y="10"/>
              </a:cxn>
              <a:cxn ang="0">
                <a:pos x="79" y="0"/>
              </a:cxn>
              <a:cxn ang="0">
                <a:pos x="79" y="0"/>
              </a:cxn>
              <a:cxn ang="0">
                <a:pos x="76" y="0"/>
              </a:cxn>
              <a:cxn ang="0">
                <a:pos x="74" y="0"/>
              </a:cxn>
              <a:cxn ang="0">
                <a:pos x="70" y="0"/>
              </a:cxn>
              <a:cxn ang="0">
                <a:pos x="66" y="0"/>
              </a:cxn>
              <a:cxn ang="0">
                <a:pos x="61" y="0"/>
              </a:cxn>
              <a:cxn ang="0">
                <a:pos x="56" y="0"/>
              </a:cxn>
              <a:cxn ang="0">
                <a:pos x="51" y="1"/>
              </a:cxn>
              <a:cxn ang="0">
                <a:pos x="44" y="1"/>
              </a:cxn>
              <a:cxn ang="0">
                <a:pos x="38" y="1"/>
              </a:cxn>
              <a:cxn ang="0">
                <a:pos x="31" y="3"/>
              </a:cxn>
              <a:cxn ang="0">
                <a:pos x="25" y="4"/>
              </a:cxn>
              <a:cxn ang="0">
                <a:pos x="18" y="5"/>
              </a:cxn>
              <a:cxn ang="0">
                <a:pos x="12" y="6"/>
              </a:cxn>
              <a:cxn ang="0">
                <a:pos x="6" y="7"/>
              </a:cxn>
              <a:cxn ang="0">
                <a:pos x="0" y="8"/>
              </a:cxn>
              <a:cxn ang="0">
                <a:pos x="0" y="15"/>
              </a:cxn>
            </a:cxnLst>
            <a:rect l="0" t="0" r="r" b="b"/>
            <a:pathLst>
              <a:path w="79" h="15">
                <a:moveTo>
                  <a:pt x="0" y="15"/>
                </a:moveTo>
                <a:lnTo>
                  <a:pt x="0" y="15"/>
                </a:lnTo>
                <a:lnTo>
                  <a:pt x="3" y="14"/>
                </a:lnTo>
                <a:lnTo>
                  <a:pt x="4" y="14"/>
                </a:lnTo>
                <a:lnTo>
                  <a:pt x="7" y="13"/>
                </a:lnTo>
                <a:lnTo>
                  <a:pt x="11" y="12"/>
                </a:lnTo>
                <a:lnTo>
                  <a:pt x="14" y="11"/>
                </a:lnTo>
                <a:lnTo>
                  <a:pt x="19" y="10"/>
                </a:lnTo>
                <a:lnTo>
                  <a:pt x="24" y="8"/>
                </a:lnTo>
                <a:lnTo>
                  <a:pt x="30" y="8"/>
                </a:lnTo>
                <a:lnTo>
                  <a:pt x="35" y="7"/>
                </a:lnTo>
                <a:lnTo>
                  <a:pt x="42" y="7"/>
                </a:lnTo>
                <a:lnTo>
                  <a:pt x="48" y="6"/>
                </a:lnTo>
                <a:lnTo>
                  <a:pt x="55" y="7"/>
                </a:lnTo>
                <a:lnTo>
                  <a:pt x="62" y="7"/>
                </a:lnTo>
                <a:lnTo>
                  <a:pt x="69" y="8"/>
                </a:lnTo>
                <a:lnTo>
                  <a:pt x="76" y="10"/>
                </a:lnTo>
                <a:lnTo>
                  <a:pt x="79" y="0"/>
                </a:lnTo>
                <a:lnTo>
                  <a:pt x="79" y="0"/>
                </a:lnTo>
                <a:lnTo>
                  <a:pt x="76" y="0"/>
                </a:lnTo>
                <a:lnTo>
                  <a:pt x="74" y="0"/>
                </a:lnTo>
                <a:lnTo>
                  <a:pt x="70" y="0"/>
                </a:lnTo>
                <a:lnTo>
                  <a:pt x="66" y="0"/>
                </a:lnTo>
                <a:lnTo>
                  <a:pt x="61" y="0"/>
                </a:lnTo>
                <a:lnTo>
                  <a:pt x="56" y="0"/>
                </a:lnTo>
                <a:lnTo>
                  <a:pt x="51" y="1"/>
                </a:lnTo>
                <a:lnTo>
                  <a:pt x="44" y="1"/>
                </a:lnTo>
                <a:lnTo>
                  <a:pt x="38" y="1"/>
                </a:lnTo>
                <a:lnTo>
                  <a:pt x="31" y="3"/>
                </a:lnTo>
                <a:lnTo>
                  <a:pt x="25" y="4"/>
                </a:lnTo>
                <a:lnTo>
                  <a:pt x="18" y="5"/>
                </a:lnTo>
                <a:lnTo>
                  <a:pt x="12" y="6"/>
                </a:lnTo>
                <a:lnTo>
                  <a:pt x="6" y="7"/>
                </a:lnTo>
                <a:lnTo>
                  <a:pt x="0" y="8"/>
                </a:lnTo>
                <a:lnTo>
                  <a:pt x="0" y="15"/>
                </a:lnTo>
                <a:close/>
              </a:path>
            </a:pathLst>
          </a:custGeom>
          <a:solidFill>
            <a:srgbClr val="333333"/>
          </a:solidFill>
          <a:ln w="9525">
            <a:noFill/>
            <a:round/>
            <a:headEnd/>
            <a:tailEnd/>
          </a:ln>
        </p:spPr>
        <p:txBody>
          <a:bodyPr>
            <a:prstTxWarp prst="textNoShape">
              <a:avLst/>
            </a:prstTxWarp>
          </a:bodyPr>
          <a:lstStyle/>
          <a:p>
            <a:endParaRPr lang="en-GB">
              <a:latin typeface="Verdana"/>
              <a:cs typeface="Verdana"/>
            </a:endParaRPr>
          </a:p>
        </p:txBody>
      </p:sp>
      <p:sp>
        <p:nvSpPr>
          <p:cNvPr id="203831" name="Freeform 55"/>
          <p:cNvSpPr>
            <a:spLocks/>
          </p:cNvSpPr>
          <p:nvPr/>
        </p:nvSpPr>
        <p:spPr bwMode="auto">
          <a:xfrm>
            <a:off x="1379295" y="3626069"/>
            <a:ext cx="209550" cy="71438"/>
          </a:xfrm>
          <a:custGeom>
            <a:avLst/>
            <a:gdLst/>
            <a:ahLst/>
            <a:cxnLst>
              <a:cxn ang="0">
                <a:pos x="55" y="44"/>
              </a:cxn>
              <a:cxn ang="0">
                <a:pos x="56" y="44"/>
              </a:cxn>
              <a:cxn ang="0">
                <a:pos x="56" y="42"/>
              </a:cxn>
              <a:cxn ang="0">
                <a:pos x="57" y="42"/>
              </a:cxn>
              <a:cxn ang="0">
                <a:pos x="59" y="41"/>
              </a:cxn>
              <a:cxn ang="0">
                <a:pos x="61" y="41"/>
              </a:cxn>
              <a:cxn ang="0">
                <a:pos x="63" y="40"/>
              </a:cxn>
              <a:cxn ang="0">
                <a:pos x="65" y="39"/>
              </a:cxn>
              <a:cxn ang="0">
                <a:pos x="68" y="38"/>
              </a:cxn>
              <a:cxn ang="0">
                <a:pos x="71" y="37"/>
              </a:cxn>
              <a:cxn ang="0">
                <a:pos x="73" y="34"/>
              </a:cxn>
              <a:cxn ang="0">
                <a:pos x="76" y="33"/>
              </a:cxn>
              <a:cxn ang="0">
                <a:pos x="78" y="32"/>
              </a:cxn>
              <a:cxn ang="0">
                <a:pos x="80" y="30"/>
              </a:cxn>
              <a:cxn ang="0">
                <a:pos x="82" y="28"/>
              </a:cxn>
              <a:cxn ang="0">
                <a:pos x="84" y="26"/>
              </a:cxn>
              <a:cxn ang="0">
                <a:pos x="85" y="24"/>
              </a:cxn>
              <a:cxn ang="0">
                <a:pos x="0" y="3"/>
              </a:cxn>
              <a:cxn ang="0">
                <a:pos x="6" y="0"/>
              </a:cxn>
              <a:cxn ang="0">
                <a:pos x="132" y="32"/>
              </a:cxn>
              <a:cxn ang="0">
                <a:pos x="126" y="34"/>
              </a:cxn>
              <a:cxn ang="0">
                <a:pos x="90" y="25"/>
              </a:cxn>
              <a:cxn ang="0">
                <a:pos x="90" y="25"/>
              </a:cxn>
              <a:cxn ang="0">
                <a:pos x="90" y="26"/>
              </a:cxn>
              <a:cxn ang="0">
                <a:pos x="89" y="26"/>
              </a:cxn>
              <a:cxn ang="0">
                <a:pos x="89" y="27"/>
              </a:cxn>
              <a:cxn ang="0">
                <a:pos x="87" y="28"/>
              </a:cxn>
              <a:cxn ang="0">
                <a:pos x="86" y="30"/>
              </a:cxn>
              <a:cxn ang="0">
                <a:pos x="85" y="31"/>
              </a:cxn>
              <a:cxn ang="0">
                <a:pos x="83" y="32"/>
              </a:cxn>
              <a:cxn ang="0">
                <a:pos x="80" y="33"/>
              </a:cxn>
              <a:cxn ang="0">
                <a:pos x="78" y="35"/>
              </a:cxn>
              <a:cxn ang="0">
                <a:pos x="76" y="37"/>
              </a:cxn>
              <a:cxn ang="0">
                <a:pos x="72" y="38"/>
              </a:cxn>
              <a:cxn ang="0">
                <a:pos x="70" y="40"/>
              </a:cxn>
              <a:cxn ang="0">
                <a:pos x="65" y="41"/>
              </a:cxn>
              <a:cxn ang="0">
                <a:pos x="62" y="44"/>
              </a:cxn>
              <a:cxn ang="0">
                <a:pos x="57" y="45"/>
              </a:cxn>
              <a:cxn ang="0">
                <a:pos x="55" y="44"/>
              </a:cxn>
            </a:cxnLst>
            <a:rect l="0" t="0" r="r" b="b"/>
            <a:pathLst>
              <a:path w="132" h="45">
                <a:moveTo>
                  <a:pt x="55" y="44"/>
                </a:moveTo>
                <a:lnTo>
                  <a:pt x="56" y="44"/>
                </a:lnTo>
                <a:lnTo>
                  <a:pt x="56" y="42"/>
                </a:lnTo>
                <a:lnTo>
                  <a:pt x="57" y="42"/>
                </a:lnTo>
                <a:lnTo>
                  <a:pt x="59" y="41"/>
                </a:lnTo>
                <a:lnTo>
                  <a:pt x="61" y="41"/>
                </a:lnTo>
                <a:lnTo>
                  <a:pt x="63" y="40"/>
                </a:lnTo>
                <a:lnTo>
                  <a:pt x="65" y="39"/>
                </a:lnTo>
                <a:lnTo>
                  <a:pt x="68" y="38"/>
                </a:lnTo>
                <a:lnTo>
                  <a:pt x="71" y="37"/>
                </a:lnTo>
                <a:lnTo>
                  <a:pt x="73" y="34"/>
                </a:lnTo>
                <a:lnTo>
                  <a:pt x="76" y="33"/>
                </a:lnTo>
                <a:lnTo>
                  <a:pt x="78" y="32"/>
                </a:lnTo>
                <a:lnTo>
                  <a:pt x="80" y="30"/>
                </a:lnTo>
                <a:lnTo>
                  <a:pt x="82" y="28"/>
                </a:lnTo>
                <a:lnTo>
                  <a:pt x="84" y="26"/>
                </a:lnTo>
                <a:lnTo>
                  <a:pt x="85" y="24"/>
                </a:lnTo>
                <a:lnTo>
                  <a:pt x="0" y="3"/>
                </a:lnTo>
                <a:lnTo>
                  <a:pt x="6" y="0"/>
                </a:lnTo>
                <a:lnTo>
                  <a:pt x="132" y="32"/>
                </a:lnTo>
                <a:lnTo>
                  <a:pt x="126" y="34"/>
                </a:lnTo>
                <a:lnTo>
                  <a:pt x="90" y="25"/>
                </a:lnTo>
                <a:lnTo>
                  <a:pt x="90" y="25"/>
                </a:lnTo>
                <a:lnTo>
                  <a:pt x="90" y="26"/>
                </a:lnTo>
                <a:lnTo>
                  <a:pt x="89" y="26"/>
                </a:lnTo>
                <a:lnTo>
                  <a:pt x="89" y="27"/>
                </a:lnTo>
                <a:lnTo>
                  <a:pt x="87" y="28"/>
                </a:lnTo>
                <a:lnTo>
                  <a:pt x="86" y="30"/>
                </a:lnTo>
                <a:lnTo>
                  <a:pt x="85" y="31"/>
                </a:lnTo>
                <a:lnTo>
                  <a:pt x="83" y="32"/>
                </a:lnTo>
                <a:lnTo>
                  <a:pt x="80" y="33"/>
                </a:lnTo>
                <a:lnTo>
                  <a:pt x="78" y="35"/>
                </a:lnTo>
                <a:lnTo>
                  <a:pt x="76" y="37"/>
                </a:lnTo>
                <a:lnTo>
                  <a:pt x="72" y="38"/>
                </a:lnTo>
                <a:lnTo>
                  <a:pt x="70" y="40"/>
                </a:lnTo>
                <a:lnTo>
                  <a:pt x="65" y="41"/>
                </a:lnTo>
                <a:lnTo>
                  <a:pt x="62" y="44"/>
                </a:lnTo>
                <a:lnTo>
                  <a:pt x="57" y="45"/>
                </a:lnTo>
                <a:lnTo>
                  <a:pt x="55" y="44"/>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832" name="Freeform 56"/>
          <p:cNvSpPr>
            <a:spLocks/>
          </p:cNvSpPr>
          <p:nvPr/>
        </p:nvSpPr>
        <p:spPr bwMode="auto">
          <a:xfrm>
            <a:off x="1334845" y="3645119"/>
            <a:ext cx="214313" cy="63500"/>
          </a:xfrm>
          <a:custGeom>
            <a:avLst/>
            <a:gdLst/>
            <a:ahLst/>
            <a:cxnLst>
              <a:cxn ang="0">
                <a:pos x="0" y="0"/>
              </a:cxn>
              <a:cxn ang="0">
                <a:pos x="132" y="40"/>
              </a:cxn>
              <a:cxn ang="0">
                <a:pos x="135" y="40"/>
              </a:cxn>
              <a:cxn ang="0">
                <a:pos x="5" y="0"/>
              </a:cxn>
              <a:cxn ang="0">
                <a:pos x="0" y="0"/>
              </a:cxn>
            </a:cxnLst>
            <a:rect l="0" t="0" r="r" b="b"/>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833" name="Freeform 57"/>
          <p:cNvSpPr>
            <a:spLocks/>
          </p:cNvSpPr>
          <p:nvPr/>
        </p:nvSpPr>
        <p:spPr bwMode="auto">
          <a:xfrm>
            <a:off x="1371358" y="3637182"/>
            <a:ext cx="209550" cy="55562"/>
          </a:xfrm>
          <a:custGeom>
            <a:avLst/>
            <a:gdLst/>
            <a:ahLst/>
            <a:cxnLst>
              <a:cxn ang="0">
                <a:pos x="0" y="0"/>
              </a:cxn>
              <a:cxn ang="0">
                <a:pos x="130" y="35"/>
              </a:cxn>
              <a:cxn ang="0">
                <a:pos x="132" y="35"/>
              </a:cxn>
              <a:cxn ang="0">
                <a:pos x="4" y="0"/>
              </a:cxn>
              <a:cxn ang="0">
                <a:pos x="0" y="0"/>
              </a:cxn>
            </a:cxnLst>
            <a:rect l="0" t="0" r="r" b="b"/>
            <a:pathLst>
              <a:path w="132" h="35">
                <a:moveTo>
                  <a:pt x="0" y="0"/>
                </a:moveTo>
                <a:lnTo>
                  <a:pt x="130" y="35"/>
                </a:lnTo>
                <a:lnTo>
                  <a:pt x="132" y="35"/>
                </a:lnTo>
                <a:lnTo>
                  <a:pt x="4"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834" name="Freeform 58"/>
          <p:cNvSpPr>
            <a:spLocks/>
          </p:cNvSpPr>
          <p:nvPr/>
        </p:nvSpPr>
        <p:spPr bwMode="auto">
          <a:xfrm>
            <a:off x="1355483" y="3640357"/>
            <a:ext cx="211137" cy="60325"/>
          </a:xfrm>
          <a:custGeom>
            <a:avLst/>
            <a:gdLst/>
            <a:ahLst/>
            <a:cxnLst>
              <a:cxn ang="0">
                <a:pos x="0" y="0"/>
              </a:cxn>
              <a:cxn ang="0">
                <a:pos x="130" y="38"/>
              </a:cxn>
              <a:cxn ang="0">
                <a:pos x="133" y="38"/>
              </a:cxn>
              <a:cxn ang="0">
                <a:pos x="3" y="0"/>
              </a:cxn>
              <a:cxn ang="0">
                <a:pos x="0" y="0"/>
              </a:cxn>
            </a:cxnLst>
            <a:rect l="0" t="0" r="r" b="b"/>
            <a:pathLst>
              <a:path w="133" h="38">
                <a:moveTo>
                  <a:pt x="0" y="0"/>
                </a:moveTo>
                <a:lnTo>
                  <a:pt x="130" y="38"/>
                </a:lnTo>
                <a:lnTo>
                  <a:pt x="133" y="38"/>
                </a:lnTo>
                <a:lnTo>
                  <a:pt x="3"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835" name="Freeform 59"/>
          <p:cNvSpPr>
            <a:spLocks/>
          </p:cNvSpPr>
          <p:nvPr/>
        </p:nvSpPr>
        <p:spPr bwMode="auto">
          <a:xfrm>
            <a:off x="2125420" y="3137119"/>
            <a:ext cx="517525" cy="103188"/>
          </a:xfrm>
          <a:custGeom>
            <a:avLst/>
            <a:gdLst/>
            <a:ahLst/>
            <a:cxnLst>
              <a:cxn ang="0">
                <a:pos x="146" y="0"/>
              </a:cxn>
              <a:cxn ang="0">
                <a:pos x="115" y="1"/>
              </a:cxn>
              <a:cxn ang="0">
                <a:pos x="85" y="3"/>
              </a:cxn>
              <a:cxn ang="0">
                <a:pos x="60" y="7"/>
              </a:cxn>
              <a:cxn ang="0">
                <a:pos x="38" y="12"/>
              </a:cxn>
              <a:cxn ang="0">
                <a:pos x="28" y="14"/>
              </a:cxn>
              <a:cxn ang="0">
                <a:pos x="20" y="17"/>
              </a:cxn>
              <a:cxn ang="0">
                <a:pos x="13" y="20"/>
              </a:cxn>
              <a:cxn ang="0">
                <a:pos x="7" y="23"/>
              </a:cxn>
              <a:cxn ang="0">
                <a:pos x="4" y="26"/>
              </a:cxn>
              <a:cxn ang="0">
                <a:pos x="0" y="29"/>
              </a:cxn>
              <a:cxn ang="0">
                <a:pos x="0" y="33"/>
              </a:cxn>
              <a:cxn ang="0">
                <a:pos x="0" y="36"/>
              </a:cxn>
              <a:cxn ang="0">
                <a:pos x="4" y="40"/>
              </a:cxn>
              <a:cxn ang="0">
                <a:pos x="7" y="43"/>
              </a:cxn>
              <a:cxn ang="0">
                <a:pos x="13" y="46"/>
              </a:cxn>
              <a:cxn ang="0">
                <a:pos x="20" y="49"/>
              </a:cxn>
              <a:cxn ang="0">
                <a:pos x="28" y="51"/>
              </a:cxn>
              <a:cxn ang="0">
                <a:pos x="38" y="54"/>
              </a:cxn>
              <a:cxn ang="0">
                <a:pos x="60" y="58"/>
              </a:cxn>
              <a:cxn ang="0">
                <a:pos x="85" y="62"/>
              </a:cxn>
              <a:cxn ang="0">
                <a:pos x="115" y="64"/>
              </a:cxn>
              <a:cxn ang="0">
                <a:pos x="146" y="65"/>
              </a:cxn>
              <a:cxn ang="0">
                <a:pos x="180" y="65"/>
              </a:cxn>
              <a:cxn ang="0">
                <a:pos x="211" y="64"/>
              </a:cxn>
              <a:cxn ang="0">
                <a:pos x="241" y="62"/>
              </a:cxn>
              <a:cxn ang="0">
                <a:pos x="266" y="58"/>
              </a:cxn>
              <a:cxn ang="0">
                <a:pos x="288" y="54"/>
              </a:cxn>
              <a:cxn ang="0">
                <a:pos x="298" y="51"/>
              </a:cxn>
              <a:cxn ang="0">
                <a:pos x="306" y="49"/>
              </a:cxn>
              <a:cxn ang="0">
                <a:pos x="313" y="46"/>
              </a:cxn>
              <a:cxn ang="0">
                <a:pos x="319" y="43"/>
              </a:cxn>
              <a:cxn ang="0">
                <a:pos x="322" y="40"/>
              </a:cxn>
              <a:cxn ang="0">
                <a:pos x="325" y="36"/>
              </a:cxn>
              <a:cxn ang="0">
                <a:pos x="326" y="33"/>
              </a:cxn>
              <a:cxn ang="0">
                <a:pos x="325" y="29"/>
              </a:cxn>
              <a:cxn ang="0">
                <a:pos x="322" y="26"/>
              </a:cxn>
              <a:cxn ang="0">
                <a:pos x="319" y="23"/>
              </a:cxn>
              <a:cxn ang="0">
                <a:pos x="313" y="20"/>
              </a:cxn>
              <a:cxn ang="0">
                <a:pos x="306" y="17"/>
              </a:cxn>
              <a:cxn ang="0">
                <a:pos x="298" y="14"/>
              </a:cxn>
              <a:cxn ang="0">
                <a:pos x="288" y="12"/>
              </a:cxn>
              <a:cxn ang="0">
                <a:pos x="266" y="7"/>
              </a:cxn>
              <a:cxn ang="0">
                <a:pos x="241" y="3"/>
              </a:cxn>
              <a:cxn ang="0">
                <a:pos x="211" y="1"/>
              </a:cxn>
              <a:cxn ang="0">
                <a:pos x="180" y="0"/>
              </a:cxn>
            </a:cxnLst>
            <a:rect l="0" t="0" r="r" b="b"/>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close/>
              </a:path>
            </a:pathLst>
          </a:custGeom>
          <a:solidFill>
            <a:srgbClr val="CCCCFF"/>
          </a:solidFill>
          <a:ln w="9525">
            <a:noFill/>
            <a:round/>
            <a:headEnd/>
            <a:tailEnd/>
          </a:ln>
        </p:spPr>
        <p:txBody>
          <a:bodyPr>
            <a:prstTxWarp prst="textNoShape">
              <a:avLst/>
            </a:prstTxWarp>
          </a:bodyPr>
          <a:lstStyle/>
          <a:p>
            <a:endParaRPr lang="en-GB">
              <a:latin typeface="Verdana"/>
              <a:cs typeface="Verdana"/>
            </a:endParaRPr>
          </a:p>
        </p:txBody>
      </p:sp>
      <p:sp>
        <p:nvSpPr>
          <p:cNvPr id="203836" name="Freeform 60"/>
          <p:cNvSpPr>
            <a:spLocks/>
          </p:cNvSpPr>
          <p:nvPr/>
        </p:nvSpPr>
        <p:spPr bwMode="auto">
          <a:xfrm>
            <a:off x="2125420" y="3137119"/>
            <a:ext cx="517525" cy="103188"/>
          </a:xfrm>
          <a:custGeom>
            <a:avLst/>
            <a:gdLst/>
            <a:ahLst/>
            <a:cxnLst>
              <a:cxn ang="0">
                <a:pos x="146" y="0"/>
              </a:cxn>
              <a:cxn ang="0">
                <a:pos x="115" y="1"/>
              </a:cxn>
              <a:cxn ang="0">
                <a:pos x="85" y="3"/>
              </a:cxn>
              <a:cxn ang="0">
                <a:pos x="60" y="7"/>
              </a:cxn>
              <a:cxn ang="0">
                <a:pos x="38" y="12"/>
              </a:cxn>
              <a:cxn ang="0">
                <a:pos x="28" y="14"/>
              </a:cxn>
              <a:cxn ang="0">
                <a:pos x="20" y="17"/>
              </a:cxn>
              <a:cxn ang="0">
                <a:pos x="13" y="20"/>
              </a:cxn>
              <a:cxn ang="0">
                <a:pos x="7" y="23"/>
              </a:cxn>
              <a:cxn ang="0">
                <a:pos x="4" y="26"/>
              </a:cxn>
              <a:cxn ang="0">
                <a:pos x="0" y="29"/>
              </a:cxn>
              <a:cxn ang="0">
                <a:pos x="0" y="33"/>
              </a:cxn>
              <a:cxn ang="0">
                <a:pos x="0" y="36"/>
              </a:cxn>
              <a:cxn ang="0">
                <a:pos x="4" y="40"/>
              </a:cxn>
              <a:cxn ang="0">
                <a:pos x="7" y="43"/>
              </a:cxn>
              <a:cxn ang="0">
                <a:pos x="13" y="46"/>
              </a:cxn>
              <a:cxn ang="0">
                <a:pos x="20" y="49"/>
              </a:cxn>
              <a:cxn ang="0">
                <a:pos x="28" y="51"/>
              </a:cxn>
              <a:cxn ang="0">
                <a:pos x="38" y="54"/>
              </a:cxn>
              <a:cxn ang="0">
                <a:pos x="60" y="58"/>
              </a:cxn>
              <a:cxn ang="0">
                <a:pos x="85" y="62"/>
              </a:cxn>
              <a:cxn ang="0">
                <a:pos x="115" y="64"/>
              </a:cxn>
              <a:cxn ang="0">
                <a:pos x="146" y="65"/>
              </a:cxn>
              <a:cxn ang="0">
                <a:pos x="180" y="65"/>
              </a:cxn>
              <a:cxn ang="0">
                <a:pos x="211" y="64"/>
              </a:cxn>
              <a:cxn ang="0">
                <a:pos x="241" y="62"/>
              </a:cxn>
              <a:cxn ang="0">
                <a:pos x="266" y="58"/>
              </a:cxn>
              <a:cxn ang="0">
                <a:pos x="288" y="54"/>
              </a:cxn>
              <a:cxn ang="0">
                <a:pos x="298" y="51"/>
              </a:cxn>
              <a:cxn ang="0">
                <a:pos x="306" y="49"/>
              </a:cxn>
              <a:cxn ang="0">
                <a:pos x="313" y="46"/>
              </a:cxn>
              <a:cxn ang="0">
                <a:pos x="319" y="43"/>
              </a:cxn>
              <a:cxn ang="0">
                <a:pos x="322" y="40"/>
              </a:cxn>
              <a:cxn ang="0">
                <a:pos x="325" y="36"/>
              </a:cxn>
              <a:cxn ang="0">
                <a:pos x="326" y="33"/>
              </a:cxn>
              <a:cxn ang="0">
                <a:pos x="325" y="29"/>
              </a:cxn>
              <a:cxn ang="0">
                <a:pos x="322" y="26"/>
              </a:cxn>
              <a:cxn ang="0">
                <a:pos x="319" y="23"/>
              </a:cxn>
              <a:cxn ang="0">
                <a:pos x="313" y="20"/>
              </a:cxn>
              <a:cxn ang="0">
                <a:pos x="306" y="17"/>
              </a:cxn>
              <a:cxn ang="0">
                <a:pos x="298" y="14"/>
              </a:cxn>
              <a:cxn ang="0">
                <a:pos x="288" y="12"/>
              </a:cxn>
              <a:cxn ang="0">
                <a:pos x="266" y="7"/>
              </a:cxn>
              <a:cxn ang="0">
                <a:pos x="241" y="3"/>
              </a:cxn>
              <a:cxn ang="0">
                <a:pos x="211" y="1"/>
              </a:cxn>
              <a:cxn ang="0">
                <a:pos x="180" y="0"/>
              </a:cxn>
            </a:cxnLst>
            <a:rect l="0" t="0" r="r" b="b"/>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path>
            </a:pathLst>
          </a:custGeom>
          <a:noFill/>
          <a:ln w="14288">
            <a:solidFill>
              <a:srgbClr val="000000"/>
            </a:solidFill>
            <a:prstDash val="solid"/>
            <a:round/>
            <a:headEnd/>
            <a:tailEnd/>
          </a:ln>
        </p:spPr>
        <p:txBody>
          <a:bodyPr>
            <a:prstTxWarp prst="textNoShape">
              <a:avLst/>
            </a:prstTxWarp>
          </a:bodyPr>
          <a:lstStyle/>
          <a:p>
            <a:endParaRPr lang="en-GB">
              <a:latin typeface="Verdana"/>
              <a:cs typeface="Verdana"/>
            </a:endParaRPr>
          </a:p>
        </p:txBody>
      </p:sp>
      <p:sp>
        <p:nvSpPr>
          <p:cNvPr id="203837" name="Line 61"/>
          <p:cNvSpPr>
            <a:spLocks noChangeShapeType="1"/>
          </p:cNvSpPr>
          <p:nvPr/>
        </p:nvSpPr>
        <p:spPr bwMode="auto">
          <a:xfrm>
            <a:off x="2125420" y="3127594"/>
            <a:ext cx="1588" cy="65088"/>
          </a:xfrm>
          <a:prstGeom prst="line">
            <a:avLst/>
          </a:prstGeom>
          <a:noFill/>
          <a:ln w="14288">
            <a:solidFill>
              <a:srgbClr val="000000"/>
            </a:solidFill>
            <a:round/>
            <a:headEnd/>
            <a:tailEnd/>
          </a:ln>
        </p:spPr>
        <p:txBody>
          <a:bodyPr>
            <a:prstTxWarp prst="textNoShape">
              <a:avLst/>
            </a:prstTxWarp>
          </a:bodyPr>
          <a:lstStyle/>
          <a:p>
            <a:endParaRPr lang="en-GB">
              <a:latin typeface="Verdana"/>
              <a:cs typeface="Verdana"/>
            </a:endParaRPr>
          </a:p>
        </p:txBody>
      </p:sp>
      <p:sp>
        <p:nvSpPr>
          <p:cNvPr id="203838" name="Line 62"/>
          <p:cNvSpPr>
            <a:spLocks noChangeShapeType="1"/>
          </p:cNvSpPr>
          <p:nvPr/>
        </p:nvSpPr>
        <p:spPr bwMode="auto">
          <a:xfrm>
            <a:off x="2642945" y="3127594"/>
            <a:ext cx="1588" cy="65088"/>
          </a:xfrm>
          <a:prstGeom prst="line">
            <a:avLst/>
          </a:prstGeom>
          <a:noFill/>
          <a:ln w="14288">
            <a:solidFill>
              <a:srgbClr val="000000"/>
            </a:solidFill>
            <a:round/>
            <a:headEnd/>
            <a:tailEnd/>
          </a:ln>
        </p:spPr>
        <p:txBody>
          <a:bodyPr>
            <a:prstTxWarp prst="textNoShape">
              <a:avLst/>
            </a:prstTxWarp>
          </a:bodyPr>
          <a:lstStyle/>
          <a:p>
            <a:endParaRPr lang="en-GB">
              <a:latin typeface="Verdana"/>
              <a:cs typeface="Verdana"/>
            </a:endParaRPr>
          </a:p>
        </p:txBody>
      </p:sp>
      <p:sp>
        <p:nvSpPr>
          <p:cNvPr id="203839" name="Rectangle 63"/>
          <p:cNvSpPr>
            <a:spLocks noChangeArrowheads="1"/>
          </p:cNvSpPr>
          <p:nvPr/>
        </p:nvSpPr>
        <p:spPr bwMode="auto">
          <a:xfrm>
            <a:off x="2125420" y="3127594"/>
            <a:ext cx="511175" cy="63500"/>
          </a:xfrm>
          <a:prstGeom prst="rect">
            <a:avLst/>
          </a:prstGeom>
          <a:solidFill>
            <a:srgbClr val="CCCCFF"/>
          </a:solidFill>
          <a:ln w="9525">
            <a:noFill/>
            <a:miter lim="800000"/>
            <a:headEnd/>
            <a:tailEnd/>
          </a:ln>
        </p:spPr>
        <p:txBody>
          <a:bodyPr>
            <a:prstTxWarp prst="textNoShape">
              <a:avLst/>
            </a:prstTxWarp>
          </a:bodyPr>
          <a:lstStyle/>
          <a:p>
            <a:endParaRPr lang="en-GB">
              <a:latin typeface="Verdana"/>
              <a:cs typeface="Verdana"/>
            </a:endParaRPr>
          </a:p>
        </p:txBody>
      </p:sp>
      <p:sp>
        <p:nvSpPr>
          <p:cNvPr id="203840" name="Rectangle 64"/>
          <p:cNvSpPr>
            <a:spLocks noChangeArrowheads="1"/>
          </p:cNvSpPr>
          <p:nvPr/>
        </p:nvSpPr>
        <p:spPr bwMode="auto">
          <a:xfrm>
            <a:off x="2438157" y="3154582"/>
            <a:ext cx="0" cy="200055"/>
          </a:xfrm>
          <a:prstGeom prst="rect">
            <a:avLst/>
          </a:prstGeom>
          <a:noFill/>
          <a:ln w="9525">
            <a:noFill/>
            <a:miter lim="800000"/>
            <a:headEnd/>
            <a:tailEnd/>
          </a:ln>
        </p:spPr>
        <p:txBody>
          <a:bodyPr wrap="none" lIns="0" tIns="0" rIns="0" bIns="0">
            <a:prstTxWarp prst="textNoShape">
              <a:avLst/>
            </a:prstTxWarp>
            <a:spAutoFit/>
          </a:bodyPr>
          <a:lstStyle/>
          <a:p>
            <a:pPr algn="ctr"/>
            <a:r>
              <a:rPr lang="en-US" sz="1300">
                <a:solidFill>
                  <a:srgbClr val="000000"/>
                </a:solidFill>
                <a:latin typeface="Verdana"/>
                <a:cs typeface="Verdana"/>
              </a:rPr>
              <a:t> </a:t>
            </a:r>
            <a:endParaRPr lang="en-US">
              <a:latin typeface="Verdana"/>
              <a:cs typeface="Verdana"/>
            </a:endParaRPr>
          </a:p>
        </p:txBody>
      </p:sp>
      <p:sp>
        <p:nvSpPr>
          <p:cNvPr id="203841" name="Freeform 65"/>
          <p:cNvSpPr>
            <a:spLocks/>
          </p:cNvSpPr>
          <p:nvPr/>
        </p:nvSpPr>
        <p:spPr bwMode="auto">
          <a:xfrm>
            <a:off x="2120658" y="3051394"/>
            <a:ext cx="515937" cy="122238"/>
          </a:xfrm>
          <a:custGeom>
            <a:avLst/>
            <a:gdLst/>
            <a:ahLst/>
            <a:cxnLst>
              <a:cxn ang="0">
                <a:pos x="147" y="0"/>
              </a:cxn>
              <a:cxn ang="0">
                <a:pos x="114" y="1"/>
              </a:cxn>
              <a:cxn ang="0">
                <a:pos x="85" y="5"/>
              </a:cxn>
              <a:cxn ang="0">
                <a:pos x="59" y="10"/>
              </a:cxn>
              <a:cxn ang="0">
                <a:pos x="37" y="14"/>
              </a:cxn>
              <a:cxn ang="0">
                <a:pos x="28" y="18"/>
              </a:cxn>
              <a:cxn ang="0">
                <a:pos x="20" y="20"/>
              </a:cxn>
              <a:cxn ang="0">
                <a:pos x="13" y="24"/>
              </a:cxn>
              <a:cxn ang="0">
                <a:pos x="8" y="27"/>
              </a:cxn>
              <a:cxn ang="0">
                <a:pos x="3" y="31"/>
              </a:cxn>
              <a:cxn ang="0">
                <a:pos x="1" y="35"/>
              </a:cxn>
              <a:cxn ang="0">
                <a:pos x="0" y="39"/>
              </a:cxn>
              <a:cxn ang="0">
                <a:pos x="1" y="42"/>
              </a:cxn>
              <a:cxn ang="0">
                <a:pos x="3" y="47"/>
              </a:cxn>
              <a:cxn ang="0">
                <a:pos x="8" y="50"/>
              </a:cxn>
              <a:cxn ang="0">
                <a:pos x="13" y="54"/>
              </a:cxn>
              <a:cxn ang="0">
                <a:pos x="20" y="57"/>
              </a:cxn>
              <a:cxn ang="0">
                <a:pos x="28" y="61"/>
              </a:cxn>
              <a:cxn ang="0">
                <a:pos x="37" y="63"/>
              </a:cxn>
              <a:cxn ang="0">
                <a:pos x="59" y="69"/>
              </a:cxn>
              <a:cxn ang="0">
                <a:pos x="85" y="73"/>
              </a:cxn>
              <a:cxn ang="0">
                <a:pos x="114" y="76"/>
              </a:cxn>
              <a:cxn ang="0">
                <a:pos x="146" y="77"/>
              </a:cxn>
              <a:cxn ang="0">
                <a:pos x="179" y="77"/>
              </a:cxn>
              <a:cxn ang="0">
                <a:pos x="211" y="76"/>
              </a:cxn>
              <a:cxn ang="0">
                <a:pos x="240" y="73"/>
              </a:cxn>
              <a:cxn ang="0">
                <a:pos x="267" y="69"/>
              </a:cxn>
              <a:cxn ang="0">
                <a:pos x="289" y="63"/>
              </a:cxn>
              <a:cxn ang="0">
                <a:pos x="298" y="61"/>
              </a:cxn>
              <a:cxn ang="0">
                <a:pos x="307" y="57"/>
              </a:cxn>
              <a:cxn ang="0">
                <a:pos x="312" y="54"/>
              </a:cxn>
              <a:cxn ang="0">
                <a:pos x="318" y="50"/>
              </a:cxn>
              <a:cxn ang="0">
                <a:pos x="323" y="47"/>
              </a:cxn>
              <a:cxn ang="0">
                <a:pos x="325" y="42"/>
              </a:cxn>
              <a:cxn ang="0">
                <a:pos x="325" y="39"/>
              </a:cxn>
              <a:cxn ang="0">
                <a:pos x="325" y="35"/>
              </a:cxn>
              <a:cxn ang="0">
                <a:pos x="323" y="31"/>
              </a:cxn>
              <a:cxn ang="0">
                <a:pos x="318" y="27"/>
              </a:cxn>
              <a:cxn ang="0">
                <a:pos x="312" y="24"/>
              </a:cxn>
              <a:cxn ang="0">
                <a:pos x="307" y="20"/>
              </a:cxn>
              <a:cxn ang="0">
                <a:pos x="298" y="18"/>
              </a:cxn>
              <a:cxn ang="0">
                <a:pos x="289" y="14"/>
              </a:cxn>
              <a:cxn ang="0">
                <a:pos x="267" y="10"/>
              </a:cxn>
              <a:cxn ang="0">
                <a:pos x="240" y="5"/>
              </a:cxn>
              <a:cxn ang="0">
                <a:pos x="211" y="1"/>
              </a:cxn>
              <a:cxn ang="0">
                <a:pos x="179" y="0"/>
              </a:cxn>
            </a:cxnLst>
            <a:rect l="0" t="0" r="r" b="b"/>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close/>
              </a:path>
            </a:pathLst>
          </a:custGeom>
          <a:solidFill>
            <a:srgbClr val="CCCCFF"/>
          </a:solidFill>
          <a:ln w="9525">
            <a:noFill/>
            <a:round/>
            <a:headEnd/>
            <a:tailEnd/>
          </a:ln>
        </p:spPr>
        <p:txBody>
          <a:bodyPr>
            <a:prstTxWarp prst="textNoShape">
              <a:avLst/>
            </a:prstTxWarp>
          </a:bodyPr>
          <a:lstStyle/>
          <a:p>
            <a:endParaRPr lang="en-GB">
              <a:latin typeface="Verdana"/>
              <a:cs typeface="Verdana"/>
            </a:endParaRPr>
          </a:p>
        </p:txBody>
      </p:sp>
      <p:sp>
        <p:nvSpPr>
          <p:cNvPr id="203842" name="Freeform 66"/>
          <p:cNvSpPr>
            <a:spLocks/>
          </p:cNvSpPr>
          <p:nvPr/>
        </p:nvSpPr>
        <p:spPr bwMode="auto">
          <a:xfrm>
            <a:off x="2120658" y="3051394"/>
            <a:ext cx="515937" cy="122238"/>
          </a:xfrm>
          <a:custGeom>
            <a:avLst/>
            <a:gdLst/>
            <a:ahLst/>
            <a:cxnLst>
              <a:cxn ang="0">
                <a:pos x="147" y="0"/>
              </a:cxn>
              <a:cxn ang="0">
                <a:pos x="114" y="1"/>
              </a:cxn>
              <a:cxn ang="0">
                <a:pos x="85" y="5"/>
              </a:cxn>
              <a:cxn ang="0">
                <a:pos x="59" y="10"/>
              </a:cxn>
              <a:cxn ang="0">
                <a:pos x="37" y="14"/>
              </a:cxn>
              <a:cxn ang="0">
                <a:pos x="28" y="18"/>
              </a:cxn>
              <a:cxn ang="0">
                <a:pos x="20" y="20"/>
              </a:cxn>
              <a:cxn ang="0">
                <a:pos x="13" y="24"/>
              </a:cxn>
              <a:cxn ang="0">
                <a:pos x="8" y="27"/>
              </a:cxn>
              <a:cxn ang="0">
                <a:pos x="3" y="31"/>
              </a:cxn>
              <a:cxn ang="0">
                <a:pos x="1" y="35"/>
              </a:cxn>
              <a:cxn ang="0">
                <a:pos x="0" y="39"/>
              </a:cxn>
              <a:cxn ang="0">
                <a:pos x="1" y="42"/>
              </a:cxn>
              <a:cxn ang="0">
                <a:pos x="3" y="47"/>
              </a:cxn>
              <a:cxn ang="0">
                <a:pos x="8" y="50"/>
              </a:cxn>
              <a:cxn ang="0">
                <a:pos x="13" y="54"/>
              </a:cxn>
              <a:cxn ang="0">
                <a:pos x="20" y="57"/>
              </a:cxn>
              <a:cxn ang="0">
                <a:pos x="28" y="61"/>
              </a:cxn>
              <a:cxn ang="0">
                <a:pos x="37" y="63"/>
              </a:cxn>
              <a:cxn ang="0">
                <a:pos x="59" y="69"/>
              </a:cxn>
              <a:cxn ang="0">
                <a:pos x="85" y="73"/>
              </a:cxn>
              <a:cxn ang="0">
                <a:pos x="114" y="76"/>
              </a:cxn>
              <a:cxn ang="0">
                <a:pos x="146" y="77"/>
              </a:cxn>
              <a:cxn ang="0">
                <a:pos x="179" y="77"/>
              </a:cxn>
              <a:cxn ang="0">
                <a:pos x="211" y="76"/>
              </a:cxn>
              <a:cxn ang="0">
                <a:pos x="240" y="73"/>
              </a:cxn>
              <a:cxn ang="0">
                <a:pos x="267" y="69"/>
              </a:cxn>
              <a:cxn ang="0">
                <a:pos x="289" y="63"/>
              </a:cxn>
              <a:cxn ang="0">
                <a:pos x="298" y="61"/>
              </a:cxn>
              <a:cxn ang="0">
                <a:pos x="307" y="57"/>
              </a:cxn>
              <a:cxn ang="0">
                <a:pos x="312" y="54"/>
              </a:cxn>
              <a:cxn ang="0">
                <a:pos x="318" y="50"/>
              </a:cxn>
              <a:cxn ang="0">
                <a:pos x="323" y="47"/>
              </a:cxn>
              <a:cxn ang="0">
                <a:pos x="325" y="42"/>
              </a:cxn>
              <a:cxn ang="0">
                <a:pos x="325" y="39"/>
              </a:cxn>
              <a:cxn ang="0">
                <a:pos x="325" y="35"/>
              </a:cxn>
              <a:cxn ang="0">
                <a:pos x="323" y="31"/>
              </a:cxn>
              <a:cxn ang="0">
                <a:pos x="318" y="27"/>
              </a:cxn>
              <a:cxn ang="0">
                <a:pos x="312" y="24"/>
              </a:cxn>
              <a:cxn ang="0">
                <a:pos x="307" y="20"/>
              </a:cxn>
              <a:cxn ang="0">
                <a:pos x="298" y="18"/>
              </a:cxn>
              <a:cxn ang="0">
                <a:pos x="289" y="14"/>
              </a:cxn>
              <a:cxn ang="0">
                <a:pos x="267" y="10"/>
              </a:cxn>
              <a:cxn ang="0">
                <a:pos x="240" y="5"/>
              </a:cxn>
              <a:cxn ang="0">
                <a:pos x="211" y="1"/>
              </a:cxn>
              <a:cxn ang="0">
                <a:pos x="179" y="0"/>
              </a:cxn>
            </a:cxnLst>
            <a:rect l="0" t="0" r="r" b="b"/>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path>
            </a:pathLst>
          </a:custGeom>
          <a:noFill/>
          <a:ln w="14288">
            <a:solidFill>
              <a:srgbClr val="000000"/>
            </a:solidFill>
            <a:prstDash val="solid"/>
            <a:round/>
            <a:headEnd/>
            <a:tailEnd/>
          </a:ln>
        </p:spPr>
        <p:txBody>
          <a:bodyPr>
            <a:prstTxWarp prst="textNoShape">
              <a:avLst/>
            </a:prstTxWarp>
          </a:bodyPr>
          <a:lstStyle/>
          <a:p>
            <a:endParaRPr lang="en-GB">
              <a:latin typeface="Verdana"/>
              <a:cs typeface="Verdana"/>
            </a:endParaRPr>
          </a:p>
        </p:txBody>
      </p:sp>
      <p:sp>
        <p:nvSpPr>
          <p:cNvPr id="203843" name="Line 67"/>
          <p:cNvSpPr>
            <a:spLocks noChangeShapeType="1"/>
          </p:cNvSpPr>
          <p:nvPr/>
        </p:nvSpPr>
        <p:spPr bwMode="auto">
          <a:xfrm>
            <a:off x="2244483" y="3079969"/>
            <a:ext cx="92075" cy="1588"/>
          </a:xfrm>
          <a:prstGeom prst="line">
            <a:avLst/>
          </a:prstGeom>
          <a:noFill/>
          <a:ln w="34925">
            <a:solidFill>
              <a:srgbClr val="000000"/>
            </a:solidFill>
            <a:round/>
            <a:headEnd/>
            <a:tailEnd/>
          </a:ln>
        </p:spPr>
        <p:txBody>
          <a:bodyPr>
            <a:prstTxWarp prst="textNoShape">
              <a:avLst/>
            </a:prstTxWarp>
          </a:bodyPr>
          <a:lstStyle/>
          <a:p>
            <a:endParaRPr lang="en-GB">
              <a:latin typeface="Verdana"/>
              <a:cs typeface="Verdana"/>
            </a:endParaRPr>
          </a:p>
        </p:txBody>
      </p:sp>
      <p:sp>
        <p:nvSpPr>
          <p:cNvPr id="203844" name="Line 68"/>
          <p:cNvSpPr>
            <a:spLocks noChangeShapeType="1"/>
          </p:cNvSpPr>
          <p:nvPr/>
        </p:nvSpPr>
        <p:spPr bwMode="auto">
          <a:xfrm>
            <a:off x="2420695" y="3149819"/>
            <a:ext cx="80963" cy="1588"/>
          </a:xfrm>
          <a:prstGeom prst="line">
            <a:avLst/>
          </a:prstGeom>
          <a:noFill/>
          <a:ln w="34925">
            <a:solidFill>
              <a:srgbClr val="000000"/>
            </a:solidFill>
            <a:round/>
            <a:headEnd/>
            <a:tailEnd/>
          </a:ln>
        </p:spPr>
        <p:txBody>
          <a:bodyPr>
            <a:prstTxWarp prst="textNoShape">
              <a:avLst/>
            </a:prstTxWarp>
          </a:bodyPr>
          <a:lstStyle/>
          <a:p>
            <a:endParaRPr lang="en-GB">
              <a:latin typeface="Verdana"/>
              <a:cs typeface="Verdana"/>
            </a:endParaRPr>
          </a:p>
        </p:txBody>
      </p:sp>
      <p:sp>
        <p:nvSpPr>
          <p:cNvPr id="203845" name="Line 69"/>
          <p:cNvSpPr>
            <a:spLocks noChangeShapeType="1"/>
          </p:cNvSpPr>
          <p:nvPr/>
        </p:nvSpPr>
        <p:spPr bwMode="auto">
          <a:xfrm>
            <a:off x="2330208" y="3079969"/>
            <a:ext cx="93662" cy="69850"/>
          </a:xfrm>
          <a:prstGeom prst="line">
            <a:avLst/>
          </a:prstGeom>
          <a:noFill/>
          <a:ln w="34925">
            <a:solidFill>
              <a:srgbClr val="000000"/>
            </a:solidFill>
            <a:round/>
            <a:headEnd/>
            <a:tailEnd/>
          </a:ln>
        </p:spPr>
        <p:txBody>
          <a:bodyPr>
            <a:prstTxWarp prst="textNoShape">
              <a:avLst/>
            </a:prstTxWarp>
          </a:bodyPr>
          <a:lstStyle/>
          <a:p>
            <a:endParaRPr lang="en-GB">
              <a:latin typeface="Verdana"/>
              <a:cs typeface="Verdana"/>
            </a:endParaRPr>
          </a:p>
        </p:txBody>
      </p:sp>
      <p:sp>
        <p:nvSpPr>
          <p:cNvPr id="203846" name="Line 70"/>
          <p:cNvSpPr>
            <a:spLocks noChangeShapeType="1"/>
          </p:cNvSpPr>
          <p:nvPr/>
        </p:nvSpPr>
        <p:spPr bwMode="auto">
          <a:xfrm>
            <a:off x="2244483" y="3148232"/>
            <a:ext cx="92075" cy="1587"/>
          </a:xfrm>
          <a:prstGeom prst="line">
            <a:avLst/>
          </a:prstGeom>
          <a:noFill/>
          <a:ln w="34925">
            <a:solidFill>
              <a:srgbClr val="000000"/>
            </a:solidFill>
            <a:round/>
            <a:headEnd/>
            <a:tailEnd/>
          </a:ln>
        </p:spPr>
        <p:txBody>
          <a:bodyPr>
            <a:prstTxWarp prst="textNoShape">
              <a:avLst/>
            </a:prstTxWarp>
          </a:bodyPr>
          <a:lstStyle/>
          <a:p>
            <a:endParaRPr lang="en-GB">
              <a:latin typeface="Verdana"/>
              <a:cs typeface="Verdana"/>
            </a:endParaRPr>
          </a:p>
        </p:txBody>
      </p:sp>
      <p:sp>
        <p:nvSpPr>
          <p:cNvPr id="203847" name="Line 71"/>
          <p:cNvSpPr>
            <a:spLocks noChangeShapeType="1"/>
          </p:cNvSpPr>
          <p:nvPr/>
        </p:nvSpPr>
        <p:spPr bwMode="auto">
          <a:xfrm>
            <a:off x="2420695" y="3078382"/>
            <a:ext cx="80963" cy="1587"/>
          </a:xfrm>
          <a:prstGeom prst="line">
            <a:avLst/>
          </a:prstGeom>
          <a:noFill/>
          <a:ln w="34925">
            <a:solidFill>
              <a:srgbClr val="000000"/>
            </a:solidFill>
            <a:round/>
            <a:headEnd/>
            <a:tailEnd/>
          </a:ln>
        </p:spPr>
        <p:txBody>
          <a:bodyPr>
            <a:prstTxWarp prst="textNoShape">
              <a:avLst/>
            </a:prstTxWarp>
          </a:bodyPr>
          <a:lstStyle/>
          <a:p>
            <a:endParaRPr lang="en-GB">
              <a:latin typeface="Verdana"/>
              <a:cs typeface="Verdana"/>
            </a:endParaRPr>
          </a:p>
        </p:txBody>
      </p:sp>
      <p:sp>
        <p:nvSpPr>
          <p:cNvPr id="203848" name="Line 72"/>
          <p:cNvSpPr>
            <a:spLocks noChangeShapeType="1"/>
          </p:cNvSpPr>
          <p:nvPr/>
        </p:nvSpPr>
        <p:spPr bwMode="auto">
          <a:xfrm flipV="1">
            <a:off x="2330208" y="3078382"/>
            <a:ext cx="93662" cy="69850"/>
          </a:xfrm>
          <a:prstGeom prst="line">
            <a:avLst/>
          </a:prstGeom>
          <a:noFill/>
          <a:ln w="34925">
            <a:solidFill>
              <a:srgbClr val="000000"/>
            </a:solidFill>
            <a:round/>
            <a:headEnd/>
            <a:tailEnd/>
          </a:ln>
        </p:spPr>
        <p:txBody>
          <a:bodyPr>
            <a:prstTxWarp prst="textNoShape">
              <a:avLst/>
            </a:prstTxWarp>
          </a:bodyPr>
          <a:lstStyle/>
          <a:p>
            <a:endParaRPr lang="en-GB">
              <a:latin typeface="Verdana"/>
              <a:cs typeface="Verdana"/>
            </a:endParaRPr>
          </a:p>
        </p:txBody>
      </p:sp>
      <p:sp>
        <p:nvSpPr>
          <p:cNvPr id="203851" name="Line 75"/>
          <p:cNvSpPr>
            <a:spLocks noChangeShapeType="1"/>
          </p:cNvSpPr>
          <p:nvPr/>
        </p:nvSpPr>
        <p:spPr bwMode="auto">
          <a:xfrm>
            <a:off x="3250958" y="3294282"/>
            <a:ext cx="1587" cy="76200"/>
          </a:xfrm>
          <a:prstGeom prst="line">
            <a:avLst/>
          </a:prstGeom>
          <a:noFill/>
          <a:ln w="14288">
            <a:solidFill>
              <a:srgbClr val="000000"/>
            </a:solidFill>
            <a:round/>
            <a:headEnd/>
            <a:tailEnd/>
          </a:ln>
        </p:spPr>
        <p:txBody>
          <a:bodyPr>
            <a:prstTxWarp prst="textNoShape">
              <a:avLst/>
            </a:prstTxWarp>
          </a:bodyPr>
          <a:lstStyle/>
          <a:p>
            <a:endParaRPr lang="en-GB">
              <a:latin typeface="Verdana"/>
              <a:cs typeface="Verdana"/>
            </a:endParaRPr>
          </a:p>
        </p:txBody>
      </p:sp>
      <p:sp>
        <p:nvSpPr>
          <p:cNvPr id="203852" name="Line 76"/>
          <p:cNvSpPr>
            <a:spLocks noChangeShapeType="1"/>
          </p:cNvSpPr>
          <p:nvPr/>
        </p:nvSpPr>
        <p:spPr bwMode="auto">
          <a:xfrm>
            <a:off x="3890720" y="3294282"/>
            <a:ext cx="1588" cy="76200"/>
          </a:xfrm>
          <a:prstGeom prst="line">
            <a:avLst/>
          </a:prstGeom>
          <a:noFill/>
          <a:ln w="14288">
            <a:solidFill>
              <a:srgbClr val="000000"/>
            </a:solidFill>
            <a:round/>
            <a:headEnd/>
            <a:tailEnd/>
          </a:ln>
        </p:spPr>
        <p:txBody>
          <a:bodyPr>
            <a:prstTxWarp prst="textNoShape">
              <a:avLst/>
            </a:prstTxWarp>
          </a:bodyPr>
          <a:lstStyle/>
          <a:p>
            <a:endParaRPr lang="en-GB">
              <a:latin typeface="Verdana"/>
              <a:cs typeface="Verdana"/>
            </a:endParaRPr>
          </a:p>
        </p:txBody>
      </p:sp>
      <p:sp>
        <p:nvSpPr>
          <p:cNvPr id="203854" name="Rectangle 78"/>
          <p:cNvSpPr>
            <a:spLocks noChangeArrowheads="1"/>
          </p:cNvSpPr>
          <p:nvPr/>
        </p:nvSpPr>
        <p:spPr bwMode="auto">
          <a:xfrm>
            <a:off x="3624020" y="3322857"/>
            <a:ext cx="0" cy="200055"/>
          </a:xfrm>
          <a:prstGeom prst="rect">
            <a:avLst/>
          </a:prstGeom>
          <a:noFill/>
          <a:ln w="9525">
            <a:noFill/>
            <a:miter lim="800000"/>
            <a:headEnd/>
            <a:tailEnd/>
          </a:ln>
        </p:spPr>
        <p:txBody>
          <a:bodyPr wrap="none" lIns="0" tIns="0" rIns="0" bIns="0">
            <a:prstTxWarp prst="textNoShape">
              <a:avLst/>
            </a:prstTxWarp>
            <a:spAutoFit/>
          </a:bodyPr>
          <a:lstStyle/>
          <a:p>
            <a:pPr algn="ctr"/>
            <a:r>
              <a:rPr lang="en-US" sz="1300">
                <a:solidFill>
                  <a:srgbClr val="000000"/>
                </a:solidFill>
                <a:latin typeface="Verdana"/>
                <a:cs typeface="Verdana"/>
              </a:rPr>
              <a:t> </a:t>
            </a:r>
            <a:endParaRPr lang="en-US">
              <a:latin typeface="Verdana"/>
              <a:cs typeface="Verdana"/>
            </a:endParaRPr>
          </a:p>
        </p:txBody>
      </p:sp>
      <p:sp>
        <p:nvSpPr>
          <p:cNvPr id="203861" name="Line 85"/>
          <p:cNvSpPr>
            <a:spLocks noChangeShapeType="1"/>
          </p:cNvSpPr>
          <p:nvPr/>
        </p:nvSpPr>
        <p:spPr bwMode="auto">
          <a:xfrm>
            <a:off x="1936508" y="2675157"/>
            <a:ext cx="1587" cy="868362"/>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862" name="Line 86"/>
          <p:cNvSpPr>
            <a:spLocks noChangeShapeType="1"/>
          </p:cNvSpPr>
          <p:nvPr/>
        </p:nvSpPr>
        <p:spPr bwMode="auto">
          <a:xfrm>
            <a:off x="1706320" y="2675157"/>
            <a:ext cx="230188" cy="1587"/>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863" name="Line 87"/>
          <p:cNvSpPr>
            <a:spLocks noChangeShapeType="1"/>
          </p:cNvSpPr>
          <p:nvPr/>
        </p:nvSpPr>
        <p:spPr bwMode="auto">
          <a:xfrm>
            <a:off x="1706320" y="3184744"/>
            <a:ext cx="230188" cy="1588"/>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864" name="Line 88"/>
          <p:cNvSpPr>
            <a:spLocks noChangeShapeType="1"/>
          </p:cNvSpPr>
          <p:nvPr/>
        </p:nvSpPr>
        <p:spPr bwMode="auto">
          <a:xfrm>
            <a:off x="1706320" y="3538757"/>
            <a:ext cx="230188" cy="1587"/>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865" name="Line 89"/>
          <p:cNvSpPr>
            <a:spLocks noChangeShapeType="1"/>
          </p:cNvSpPr>
          <p:nvPr/>
        </p:nvSpPr>
        <p:spPr bwMode="auto">
          <a:xfrm>
            <a:off x="1936508" y="3130769"/>
            <a:ext cx="184150" cy="1588"/>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866" name="Line 90"/>
          <p:cNvSpPr>
            <a:spLocks noChangeShapeType="1"/>
          </p:cNvSpPr>
          <p:nvPr/>
        </p:nvSpPr>
        <p:spPr bwMode="auto">
          <a:xfrm>
            <a:off x="2642945" y="3149819"/>
            <a:ext cx="182563" cy="1588"/>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867" name="Line 91"/>
          <p:cNvSpPr>
            <a:spLocks noChangeShapeType="1"/>
          </p:cNvSpPr>
          <p:nvPr/>
        </p:nvSpPr>
        <p:spPr bwMode="auto">
          <a:xfrm>
            <a:off x="2828683" y="2765644"/>
            <a:ext cx="1587" cy="777875"/>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868" name="Line 92"/>
          <p:cNvSpPr>
            <a:spLocks noChangeShapeType="1"/>
          </p:cNvSpPr>
          <p:nvPr/>
        </p:nvSpPr>
        <p:spPr bwMode="auto">
          <a:xfrm>
            <a:off x="2596908" y="2765644"/>
            <a:ext cx="228600" cy="1588"/>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869" name="Line 93"/>
          <p:cNvSpPr>
            <a:spLocks noChangeShapeType="1"/>
          </p:cNvSpPr>
          <p:nvPr/>
        </p:nvSpPr>
        <p:spPr bwMode="auto">
          <a:xfrm>
            <a:off x="2596908" y="3543519"/>
            <a:ext cx="228600" cy="1588"/>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870" name="Freeform 94"/>
          <p:cNvSpPr>
            <a:spLocks/>
          </p:cNvSpPr>
          <p:nvPr/>
        </p:nvSpPr>
        <p:spPr bwMode="auto">
          <a:xfrm>
            <a:off x="1306270" y="3005357"/>
            <a:ext cx="395288" cy="330200"/>
          </a:xfrm>
          <a:custGeom>
            <a:avLst/>
            <a:gdLst/>
            <a:ahLst/>
            <a:cxnLst>
              <a:cxn ang="0">
                <a:pos x="70" y="14"/>
              </a:cxn>
              <a:cxn ang="0">
                <a:pos x="70" y="14"/>
              </a:cxn>
              <a:cxn ang="0">
                <a:pos x="73" y="14"/>
              </a:cxn>
              <a:cxn ang="0">
                <a:pos x="75" y="12"/>
              </a:cxn>
              <a:cxn ang="0">
                <a:pos x="79" y="11"/>
              </a:cxn>
              <a:cxn ang="0">
                <a:pos x="83" y="10"/>
              </a:cxn>
              <a:cxn ang="0">
                <a:pos x="88" y="9"/>
              </a:cxn>
              <a:cxn ang="0">
                <a:pos x="95" y="8"/>
              </a:cxn>
              <a:cxn ang="0">
                <a:pos x="103" y="5"/>
              </a:cxn>
              <a:cxn ang="0">
                <a:pos x="111" y="4"/>
              </a:cxn>
              <a:cxn ang="0">
                <a:pos x="121" y="3"/>
              </a:cxn>
              <a:cxn ang="0">
                <a:pos x="132" y="2"/>
              </a:cxn>
              <a:cxn ang="0">
                <a:pos x="144" y="1"/>
              </a:cxn>
              <a:cxn ang="0">
                <a:pos x="157" y="0"/>
              </a:cxn>
              <a:cxn ang="0">
                <a:pos x="170" y="0"/>
              </a:cxn>
              <a:cxn ang="0">
                <a:pos x="185" y="0"/>
              </a:cxn>
              <a:cxn ang="0">
                <a:pos x="201" y="0"/>
              </a:cxn>
              <a:cxn ang="0">
                <a:pos x="208" y="28"/>
              </a:cxn>
              <a:cxn ang="0">
                <a:pos x="210" y="29"/>
              </a:cxn>
              <a:cxn ang="0">
                <a:pos x="216" y="32"/>
              </a:cxn>
              <a:cxn ang="0">
                <a:pos x="222" y="39"/>
              </a:cxn>
              <a:cxn ang="0">
                <a:pos x="226" y="50"/>
              </a:cxn>
              <a:cxn ang="0">
                <a:pos x="240" y="115"/>
              </a:cxn>
              <a:cxn ang="0">
                <a:pos x="247" y="143"/>
              </a:cxn>
              <a:cxn ang="0">
                <a:pos x="247" y="146"/>
              </a:cxn>
              <a:cxn ang="0">
                <a:pos x="248" y="150"/>
              </a:cxn>
              <a:cxn ang="0">
                <a:pos x="248" y="159"/>
              </a:cxn>
              <a:cxn ang="0">
                <a:pos x="244" y="169"/>
              </a:cxn>
              <a:cxn ang="0">
                <a:pos x="0" y="162"/>
              </a:cxn>
              <a:cxn ang="0">
                <a:pos x="25" y="149"/>
              </a:cxn>
              <a:cxn ang="0">
                <a:pos x="25" y="28"/>
              </a:cxn>
              <a:cxn ang="0">
                <a:pos x="26" y="27"/>
              </a:cxn>
              <a:cxn ang="0">
                <a:pos x="28" y="25"/>
              </a:cxn>
              <a:cxn ang="0">
                <a:pos x="32" y="24"/>
              </a:cxn>
              <a:cxn ang="0">
                <a:pos x="37" y="22"/>
              </a:cxn>
              <a:cxn ang="0">
                <a:pos x="42" y="22"/>
              </a:cxn>
              <a:cxn ang="0">
                <a:pos x="49" y="22"/>
              </a:cxn>
              <a:cxn ang="0">
                <a:pos x="58" y="23"/>
              </a:cxn>
              <a:cxn ang="0">
                <a:pos x="68" y="27"/>
              </a:cxn>
            </a:cxnLst>
            <a:rect l="0" t="0" r="r" b="b"/>
            <a:pathLst>
              <a:path w="249" h="208">
                <a:moveTo>
                  <a:pt x="68" y="27"/>
                </a:moveTo>
                <a:lnTo>
                  <a:pt x="70" y="14"/>
                </a:lnTo>
                <a:lnTo>
                  <a:pt x="70" y="14"/>
                </a:lnTo>
                <a:lnTo>
                  <a:pt x="70" y="14"/>
                </a:lnTo>
                <a:lnTo>
                  <a:pt x="72" y="14"/>
                </a:lnTo>
                <a:lnTo>
                  <a:pt x="73" y="14"/>
                </a:lnTo>
                <a:lnTo>
                  <a:pt x="74" y="12"/>
                </a:lnTo>
                <a:lnTo>
                  <a:pt x="75" y="12"/>
                </a:lnTo>
                <a:lnTo>
                  <a:pt x="76" y="12"/>
                </a:lnTo>
                <a:lnTo>
                  <a:pt x="79" y="11"/>
                </a:lnTo>
                <a:lnTo>
                  <a:pt x="81" y="11"/>
                </a:lnTo>
                <a:lnTo>
                  <a:pt x="83" y="10"/>
                </a:lnTo>
                <a:lnTo>
                  <a:pt x="86" y="9"/>
                </a:lnTo>
                <a:lnTo>
                  <a:pt x="88" y="9"/>
                </a:lnTo>
                <a:lnTo>
                  <a:pt x="91" y="8"/>
                </a:lnTo>
                <a:lnTo>
                  <a:pt x="95" y="8"/>
                </a:lnTo>
                <a:lnTo>
                  <a:pt x="98" y="7"/>
                </a:lnTo>
                <a:lnTo>
                  <a:pt x="103" y="5"/>
                </a:lnTo>
                <a:lnTo>
                  <a:pt x="107" y="5"/>
                </a:lnTo>
                <a:lnTo>
                  <a:pt x="111" y="4"/>
                </a:lnTo>
                <a:lnTo>
                  <a:pt x="116" y="4"/>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4"/>
                </a:lnTo>
                <a:lnTo>
                  <a:pt x="208" y="28"/>
                </a:lnTo>
                <a:lnTo>
                  <a:pt x="208" y="28"/>
                </a:lnTo>
                <a:lnTo>
                  <a:pt x="210" y="29"/>
                </a:lnTo>
                <a:lnTo>
                  <a:pt x="213" y="31"/>
                </a:lnTo>
                <a:lnTo>
                  <a:pt x="216" y="32"/>
                </a:lnTo>
                <a:lnTo>
                  <a:pt x="220" y="36"/>
                </a:lnTo>
                <a:lnTo>
                  <a:pt x="222" y="39"/>
                </a:lnTo>
                <a:lnTo>
                  <a:pt x="224" y="44"/>
                </a:lnTo>
                <a:lnTo>
                  <a:pt x="226" y="50"/>
                </a:lnTo>
                <a:lnTo>
                  <a:pt x="245" y="67"/>
                </a:lnTo>
                <a:lnTo>
                  <a:pt x="240" y="115"/>
                </a:lnTo>
                <a:lnTo>
                  <a:pt x="208" y="132"/>
                </a:lnTo>
                <a:lnTo>
                  <a:pt x="247" y="143"/>
                </a:lnTo>
                <a:lnTo>
                  <a:pt x="247" y="143"/>
                </a:lnTo>
                <a:lnTo>
                  <a:pt x="247" y="146"/>
                </a:lnTo>
                <a:lnTo>
                  <a:pt x="248" y="148"/>
                </a:lnTo>
                <a:lnTo>
                  <a:pt x="248" y="150"/>
                </a:lnTo>
                <a:lnTo>
                  <a:pt x="249" y="154"/>
                </a:lnTo>
                <a:lnTo>
                  <a:pt x="248" y="159"/>
                </a:lnTo>
                <a:lnTo>
                  <a:pt x="247" y="163"/>
                </a:lnTo>
                <a:lnTo>
                  <a:pt x="244" y="169"/>
                </a:lnTo>
                <a:lnTo>
                  <a:pt x="144" y="208"/>
                </a:lnTo>
                <a:lnTo>
                  <a:pt x="0" y="162"/>
                </a:lnTo>
                <a:lnTo>
                  <a:pt x="3" y="157"/>
                </a:lnTo>
                <a:lnTo>
                  <a:pt x="25" y="149"/>
                </a:lnTo>
                <a:lnTo>
                  <a:pt x="25" y="28"/>
                </a:lnTo>
                <a:lnTo>
                  <a:pt x="25" y="28"/>
                </a:lnTo>
                <a:lnTo>
                  <a:pt x="25" y="28"/>
                </a:lnTo>
                <a:lnTo>
                  <a:pt x="26" y="27"/>
                </a:lnTo>
                <a:lnTo>
                  <a:pt x="27" y="27"/>
                </a:lnTo>
                <a:lnTo>
                  <a:pt x="28" y="25"/>
                </a:lnTo>
                <a:lnTo>
                  <a:pt x="31" y="24"/>
                </a:lnTo>
                <a:lnTo>
                  <a:pt x="32" y="24"/>
                </a:lnTo>
                <a:lnTo>
                  <a:pt x="34" y="23"/>
                </a:lnTo>
                <a:lnTo>
                  <a:pt x="37" y="22"/>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871" name="Freeform 95"/>
          <p:cNvSpPr>
            <a:spLocks/>
          </p:cNvSpPr>
          <p:nvPr/>
        </p:nvSpPr>
        <p:spPr bwMode="auto">
          <a:xfrm>
            <a:off x="1444383" y="3029169"/>
            <a:ext cx="125412" cy="144463"/>
          </a:xfrm>
          <a:custGeom>
            <a:avLst/>
            <a:gdLst/>
            <a:ahLst/>
            <a:cxnLst>
              <a:cxn ang="0">
                <a:pos x="78" y="3"/>
              </a:cxn>
              <a:cxn ang="0">
                <a:pos x="78" y="3"/>
              </a:cxn>
              <a:cxn ang="0">
                <a:pos x="77" y="3"/>
              </a:cxn>
              <a:cxn ang="0">
                <a:pos x="74" y="2"/>
              </a:cxn>
              <a:cxn ang="0">
                <a:pos x="72" y="2"/>
              </a:cxn>
              <a:cxn ang="0">
                <a:pos x="69" y="1"/>
              </a:cxn>
              <a:cxn ang="0">
                <a:pos x="65" y="1"/>
              </a:cxn>
              <a:cxn ang="0">
                <a:pos x="60" y="1"/>
              </a:cxn>
              <a:cxn ang="0">
                <a:pos x="56" y="0"/>
              </a:cxn>
              <a:cxn ang="0">
                <a:pos x="50" y="0"/>
              </a:cxn>
              <a:cxn ang="0">
                <a:pos x="44" y="0"/>
              </a:cxn>
              <a:cxn ang="0">
                <a:pos x="38" y="1"/>
              </a:cxn>
              <a:cxn ang="0">
                <a:pos x="31" y="2"/>
              </a:cxn>
              <a:cxn ang="0">
                <a:pos x="25" y="3"/>
              </a:cxn>
              <a:cxn ang="0">
                <a:pos x="18" y="6"/>
              </a:cxn>
              <a:cxn ang="0">
                <a:pos x="11" y="8"/>
              </a:cxn>
              <a:cxn ang="0">
                <a:pos x="4" y="10"/>
              </a:cxn>
              <a:cxn ang="0">
                <a:pos x="4" y="13"/>
              </a:cxn>
              <a:cxn ang="0">
                <a:pos x="3" y="17"/>
              </a:cxn>
              <a:cxn ang="0">
                <a:pos x="1" y="26"/>
              </a:cxn>
              <a:cxn ang="0">
                <a:pos x="0" y="35"/>
              </a:cxn>
              <a:cxn ang="0">
                <a:pos x="0" y="47"/>
              </a:cxn>
              <a:cxn ang="0">
                <a:pos x="0" y="59"/>
              </a:cxn>
              <a:cxn ang="0">
                <a:pos x="2" y="73"/>
              </a:cxn>
              <a:cxn ang="0">
                <a:pos x="6" y="89"/>
              </a:cxn>
              <a:cxn ang="0">
                <a:pos x="7" y="89"/>
              </a:cxn>
              <a:cxn ang="0">
                <a:pos x="8" y="89"/>
              </a:cxn>
              <a:cxn ang="0">
                <a:pos x="9" y="87"/>
              </a:cxn>
              <a:cxn ang="0">
                <a:pos x="11" y="87"/>
              </a:cxn>
              <a:cxn ang="0">
                <a:pos x="15" y="87"/>
              </a:cxn>
              <a:cxn ang="0">
                <a:pos x="18" y="87"/>
              </a:cxn>
              <a:cxn ang="0">
                <a:pos x="22" y="87"/>
              </a:cxn>
              <a:cxn ang="0">
                <a:pos x="27" y="87"/>
              </a:cxn>
              <a:cxn ang="0">
                <a:pos x="32" y="86"/>
              </a:cxn>
              <a:cxn ang="0">
                <a:pos x="38" y="87"/>
              </a:cxn>
              <a:cxn ang="0">
                <a:pos x="44" y="87"/>
              </a:cxn>
              <a:cxn ang="0">
                <a:pos x="50" y="87"/>
              </a:cxn>
              <a:cxn ang="0">
                <a:pos x="57" y="87"/>
              </a:cxn>
              <a:cxn ang="0">
                <a:pos x="64" y="89"/>
              </a:cxn>
              <a:cxn ang="0">
                <a:pos x="71" y="90"/>
              </a:cxn>
              <a:cxn ang="0">
                <a:pos x="79" y="91"/>
              </a:cxn>
              <a:cxn ang="0">
                <a:pos x="79" y="87"/>
              </a:cxn>
              <a:cxn ang="0">
                <a:pos x="78" y="80"/>
              </a:cxn>
              <a:cxn ang="0">
                <a:pos x="77" y="70"/>
              </a:cxn>
              <a:cxn ang="0">
                <a:pos x="76" y="57"/>
              </a:cxn>
              <a:cxn ang="0">
                <a:pos x="76" y="43"/>
              </a:cxn>
              <a:cxn ang="0">
                <a:pos x="76" y="28"/>
              </a:cxn>
              <a:cxn ang="0">
                <a:pos x="77" y="15"/>
              </a:cxn>
              <a:cxn ang="0">
                <a:pos x="78" y="3"/>
              </a:cxn>
            </a:cxnLst>
            <a:rect l="0" t="0" r="r" b="b"/>
            <a:pathLst>
              <a:path w="79" h="91">
                <a:moveTo>
                  <a:pt x="78" y="3"/>
                </a:moveTo>
                <a:lnTo>
                  <a:pt x="78" y="3"/>
                </a:lnTo>
                <a:lnTo>
                  <a:pt x="77" y="3"/>
                </a:lnTo>
                <a:lnTo>
                  <a:pt x="74" y="2"/>
                </a:lnTo>
                <a:lnTo>
                  <a:pt x="72" y="2"/>
                </a:lnTo>
                <a:lnTo>
                  <a:pt x="69" y="1"/>
                </a:lnTo>
                <a:lnTo>
                  <a:pt x="65" y="1"/>
                </a:lnTo>
                <a:lnTo>
                  <a:pt x="60" y="1"/>
                </a:lnTo>
                <a:lnTo>
                  <a:pt x="56" y="0"/>
                </a:lnTo>
                <a:lnTo>
                  <a:pt x="50" y="0"/>
                </a:lnTo>
                <a:lnTo>
                  <a:pt x="44" y="0"/>
                </a:lnTo>
                <a:lnTo>
                  <a:pt x="38" y="1"/>
                </a:lnTo>
                <a:lnTo>
                  <a:pt x="31" y="2"/>
                </a:lnTo>
                <a:lnTo>
                  <a:pt x="25" y="3"/>
                </a:lnTo>
                <a:lnTo>
                  <a:pt x="18" y="6"/>
                </a:lnTo>
                <a:lnTo>
                  <a:pt x="11" y="8"/>
                </a:lnTo>
                <a:lnTo>
                  <a:pt x="4" y="10"/>
                </a:lnTo>
                <a:lnTo>
                  <a:pt x="4" y="13"/>
                </a:lnTo>
                <a:lnTo>
                  <a:pt x="3" y="17"/>
                </a:lnTo>
                <a:lnTo>
                  <a:pt x="1" y="26"/>
                </a:lnTo>
                <a:lnTo>
                  <a:pt x="0" y="35"/>
                </a:lnTo>
                <a:lnTo>
                  <a:pt x="0" y="47"/>
                </a:lnTo>
                <a:lnTo>
                  <a:pt x="0" y="59"/>
                </a:lnTo>
                <a:lnTo>
                  <a:pt x="2" y="73"/>
                </a:lnTo>
                <a:lnTo>
                  <a:pt x="6" y="89"/>
                </a:lnTo>
                <a:lnTo>
                  <a:pt x="7" y="89"/>
                </a:lnTo>
                <a:lnTo>
                  <a:pt x="8" y="89"/>
                </a:lnTo>
                <a:lnTo>
                  <a:pt x="9" y="87"/>
                </a:lnTo>
                <a:lnTo>
                  <a:pt x="11" y="87"/>
                </a:lnTo>
                <a:lnTo>
                  <a:pt x="15" y="87"/>
                </a:lnTo>
                <a:lnTo>
                  <a:pt x="18" y="87"/>
                </a:lnTo>
                <a:lnTo>
                  <a:pt x="22" y="87"/>
                </a:lnTo>
                <a:lnTo>
                  <a:pt x="27" y="87"/>
                </a:lnTo>
                <a:lnTo>
                  <a:pt x="32" y="86"/>
                </a:lnTo>
                <a:lnTo>
                  <a:pt x="38" y="87"/>
                </a:lnTo>
                <a:lnTo>
                  <a:pt x="44" y="87"/>
                </a:lnTo>
                <a:lnTo>
                  <a:pt x="50" y="87"/>
                </a:lnTo>
                <a:lnTo>
                  <a:pt x="57" y="87"/>
                </a:lnTo>
                <a:lnTo>
                  <a:pt x="64" y="89"/>
                </a:lnTo>
                <a:lnTo>
                  <a:pt x="71" y="90"/>
                </a:lnTo>
                <a:lnTo>
                  <a:pt x="79" y="91"/>
                </a:lnTo>
                <a:lnTo>
                  <a:pt x="79" y="87"/>
                </a:lnTo>
                <a:lnTo>
                  <a:pt x="78" y="80"/>
                </a:lnTo>
                <a:lnTo>
                  <a:pt x="77" y="70"/>
                </a:lnTo>
                <a:lnTo>
                  <a:pt x="76" y="57"/>
                </a:lnTo>
                <a:lnTo>
                  <a:pt x="76" y="43"/>
                </a:lnTo>
                <a:lnTo>
                  <a:pt x="76" y="28"/>
                </a:lnTo>
                <a:lnTo>
                  <a:pt x="77" y="15"/>
                </a:lnTo>
                <a:lnTo>
                  <a:pt x="78" y="3"/>
                </a:lnTo>
                <a:close/>
              </a:path>
            </a:pathLst>
          </a:custGeom>
          <a:solidFill>
            <a:srgbClr val="333333"/>
          </a:solidFill>
          <a:ln w="9525">
            <a:noFill/>
            <a:round/>
            <a:headEnd/>
            <a:tailEnd/>
          </a:ln>
        </p:spPr>
        <p:txBody>
          <a:bodyPr>
            <a:prstTxWarp prst="textNoShape">
              <a:avLst/>
            </a:prstTxWarp>
          </a:bodyPr>
          <a:lstStyle/>
          <a:p>
            <a:endParaRPr lang="en-GB">
              <a:latin typeface="Verdana"/>
              <a:cs typeface="Verdana"/>
            </a:endParaRPr>
          </a:p>
        </p:txBody>
      </p:sp>
      <p:sp>
        <p:nvSpPr>
          <p:cNvPr id="203872" name="Freeform 96"/>
          <p:cNvSpPr>
            <a:spLocks/>
          </p:cNvSpPr>
          <p:nvPr/>
        </p:nvSpPr>
        <p:spPr bwMode="auto">
          <a:xfrm>
            <a:off x="1457083" y="3067269"/>
            <a:ext cx="209550" cy="142875"/>
          </a:xfrm>
          <a:custGeom>
            <a:avLst/>
            <a:gdLst/>
            <a:ahLst/>
            <a:cxnLst>
              <a:cxn ang="0">
                <a:pos x="1" y="68"/>
              </a:cxn>
              <a:cxn ang="0">
                <a:pos x="0" y="80"/>
              </a:cxn>
              <a:cxn ang="0">
                <a:pos x="86" y="90"/>
              </a:cxn>
              <a:cxn ang="0">
                <a:pos x="86" y="90"/>
              </a:cxn>
              <a:cxn ang="0">
                <a:pos x="89" y="89"/>
              </a:cxn>
              <a:cxn ang="0">
                <a:pos x="91" y="88"/>
              </a:cxn>
              <a:cxn ang="0">
                <a:pos x="94" y="86"/>
              </a:cxn>
              <a:cxn ang="0">
                <a:pos x="98" y="83"/>
              </a:cxn>
              <a:cxn ang="0">
                <a:pos x="103" y="80"/>
              </a:cxn>
              <a:cxn ang="0">
                <a:pos x="107" y="76"/>
              </a:cxn>
              <a:cxn ang="0">
                <a:pos x="112" y="72"/>
              </a:cxn>
              <a:cxn ang="0">
                <a:pos x="117" y="67"/>
              </a:cxn>
              <a:cxn ang="0">
                <a:pos x="121" y="61"/>
              </a:cxn>
              <a:cxn ang="0">
                <a:pos x="125" y="55"/>
              </a:cxn>
              <a:cxn ang="0">
                <a:pos x="128" y="48"/>
              </a:cxn>
              <a:cxn ang="0">
                <a:pos x="131" y="40"/>
              </a:cxn>
              <a:cxn ang="0">
                <a:pos x="132" y="32"/>
              </a:cxn>
              <a:cxn ang="0">
                <a:pos x="132" y="24"/>
              </a:cxn>
              <a:cxn ang="0">
                <a:pos x="129" y="14"/>
              </a:cxn>
              <a:cxn ang="0">
                <a:pos x="129" y="13"/>
              </a:cxn>
              <a:cxn ang="0">
                <a:pos x="128" y="12"/>
              </a:cxn>
              <a:cxn ang="0">
                <a:pos x="127" y="10"/>
              </a:cxn>
              <a:cxn ang="0">
                <a:pos x="126" y="7"/>
              </a:cxn>
              <a:cxn ang="0">
                <a:pos x="124" y="5"/>
              </a:cxn>
              <a:cxn ang="0">
                <a:pos x="120" y="3"/>
              </a:cxn>
              <a:cxn ang="0">
                <a:pos x="117" y="2"/>
              </a:cxn>
              <a:cxn ang="0">
                <a:pos x="113" y="0"/>
              </a:cxn>
              <a:cxn ang="0">
                <a:pos x="113" y="3"/>
              </a:cxn>
              <a:cxn ang="0">
                <a:pos x="114" y="6"/>
              </a:cxn>
              <a:cxn ang="0">
                <a:pos x="117" y="12"/>
              </a:cxn>
              <a:cxn ang="0">
                <a:pos x="118" y="20"/>
              </a:cxn>
              <a:cxn ang="0">
                <a:pos x="118" y="30"/>
              </a:cxn>
              <a:cxn ang="0">
                <a:pos x="117" y="40"/>
              </a:cxn>
              <a:cxn ang="0">
                <a:pos x="114" y="52"/>
              </a:cxn>
              <a:cxn ang="0">
                <a:pos x="108" y="65"/>
              </a:cxn>
              <a:cxn ang="0">
                <a:pos x="108" y="65"/>
              </a:cxn>
              <a:cxn ang="0">
                <a:pos x="108" y="65"/>
              </a:cxn>
              <a:cxn ang="0">
                <a:pos x="107" y="66"/>
              </a:cxn>
              <a:cxn ang="0">
                <a:pos x="106" y="67"/>
              </a:cxn>
              <a:cxn ang="0">
                <a:pos x="105" y="67"/>
              </a:cxn>
              <a:cxn ang="0">
                <a:pos x="103" y="68"/>
              </a:cxn>
              <a:cxn ang="0">
                <a:pos x="100" y="69"/>
              </a:cxn>
              <a:cxn ang="0">
                <a:pos x="98" y="70"/>
              </a:cxn>
              <a:cxn ang="0">
                <a:pos x="96" y="72"/>
              </a:cxn>
              <a:cxn ang="0">
                <a:pos x="92" y="73"/>
              </a:cxn>
              <a:cxn ang="0">
                <a:pos x="90" y="73"/>
              </a:cxn>
              <a:cxn ang="0">
                <a:pos x="85" y="74"/>
              </a:cxn>
              <a:cxn ang="0">
                <a:pos x="82" y="74"/>
              </a:cxn>
              <a:cxn ang="0">
                <a:pos x="78" y="74"/>
              </a:cxn>
              <a:cxn ang="0">
                <a:pos x="73" y="73"/>
              </a:cxn>
              <a:cxn ang="0">
                <a:pos x="69" y="73"/>
              </a:cxn>
              <a:cxn ang="0">
                <a:pos x="69" y="84"/>
              </a:cxn>
              <a:cxn ang="0">
                <a:pos x="3" y="77"/>
              </a:cxn>
              <a:cxn ang="0">
                <a:pos x="1" y="68"/>
              </a:cxn>
            </a:cxnLst>
            <a:rect l="0" t="0" r="r" b="b"/>
            <a:pathLst>
              <a:path w="132" h="90">
                <a:moveTo>
                  <a:pt x="1" y="68"/>
                </a:moveTo>
                <a:lnTo>
                  <a:pt x="0" y="80"/>
                </a:lnTo>
                <a:lnTo>
                  <a:pt x="86" y="90"/>
                </a:lnTo>
                <a:lnTo>
                  <a:pt x="86" y="90"/>
                </a:lnTo>
                <a:lnTo>
                  <a:pt x="89" y="89"/>
                </a:lnTo>
                <a:lnTo>
                  <a:pt x="91" y="88"/>
                </a:lnTo>
                <a:lnTo>
                  <a:pt x="94" y="86"/>
                </a:lnTo>
                <a:lnTo>
                  <a:pt x="98" y="83"/>
                </a:lnTo>
                <a:lnTo>
                  <a:pt x="103" y="80"/>
                </a:lnTo>
                <a:lnTo>
                  <a:pt x="107" y="76"/>
                </a:lnTo>
                <a:lnTo>
                  <a:pt x="112" y="72"/>
                </a:lnTo>
                <a:lnTo>
                  <a:pt x="117" y="67"/>
                </a:lnTo>
                <a:lnTo>
                  <a:pt x="121" y="61"/>
                </a:lnTo>
                <a:lnTo>
                  <a:pt x="125" y="55"/>
                </a:lnTo>
                <a:lnTo>
                  <a:pt x="128" y="48"/>
                </a:lnTo>
                <a:lnTo>
                  <a:pt x="131" y="40"/>
                </a:lnTo>
                <a:lnTo>
                  <a:pt x="132" y="32"/>
                </a:lnTo>
                <a:lnTo>
                  <a:pt x="132" y="24"/>
                </a:lnTo>
                <a:lnTo>
                  <a:pt x="129" y="14"/>
                </a:lnTo>
                <a:lnTo>
                  <a:pt x="129" y="13"/>
                </a:lnTo>
                <a:lnTo>
                  <a:pt x="128" y="12"/>
                </a:lnTo>
                <a:lnTo>
                  <a:pt x="127" y="10"/>
                </a:lnTo>
                <a:lnTo>
                  <a:pt x="126" y="7"/>
                </a:lnTo>
                <a:lnTo>
                  <a:pt x="124" y="5"/>
                </a:lnTo>
                <a:lnTo>
                  <a:pt x="120" y="3"/>
                </a:lnTo>
                <a:lnTo>
                  <a:pt x="117" y="2"/>
                </a:lnTo>
                <a:lnTo>
                  <a:pt x="113" y="0"/>
                </a:lnTo>
                <a:lnTo>
                  <a:pt x="113" y="3"/>
                </a:lnTo>
                <a:lnTo>
                  <a:pt x="114" y="6"/>
                </a:lnTo>
                <a:lnTo>
                  <a:pt x="117" y="12"/>
                </a:lnTo>
                <a:lnTo>
                  <a:pt x="118" y="20"/>
                </a:lnTo>
                <a:lnTo>
                  <a:pt x="118" y="30"/>
                </a:lnTo>
                <a:lnTo>
                  <a:pt x="117" y="40"/>
                </a:lnTo>
                <a:lnTo>
                  <a:pt x="114" y="52"/>
                </a:lnTo>
                <a:lnTo>
                  <a:pt x="108" y="65"/>
                </a:lnTo>
                <a:lnTo>
                  <a:pt x="108" y="65"/>
                </a:lnTo>
                <a:lnTo>
                  <a:pt x="108" y="65"/>
                </a:lnTo>
                <a:lnTo>
                  <a:pt x="107" y="66"/>
                </a:lnTo>
                <a:lnTo>
                  <a:pt x="106" y="67"/>
                </a:lnTo>
                <a:lnTo>
                  <a:pt x="105" y="67"/>
                </a:lnTo>
                <a:lnTo>
                  <a:pt x="103" y="68"/>
                </a:lnTo>
                <a:lnTo>
                  <a:pt x="100" y="69"/>
                </a:lnTo>
                <a:lnTo>
                  <a:pt x="98" y="70"/>
                </a:lnTo>
                <a:lnTo>
                  <a:pt x="96" y="72"/>
                </a:lnTo>
                <a:lnTo>
                  <a:pt x="92" y="73"/>
                </a:lnTo>
                <a:lnTo>
                  <a:pt x="90" y="73"/>
                </a:lnTo>
                <a:lnTo>
                  <a:pt x="85" y="74"/>
                </a:lnTo>
                <a:lnTo>
                  <a:pt x="82" y="74"/>
                </a:lnTo>
                <a:lnTo>
                  <a:pt x="78" y="74"/>
                </a:lnTo>
                <a:lnTo>
                  <a:pt x="73" y="73"/>
                </a:lnTo>
                <a:lnTo>
                  <a:pt x="69" y="73"/>
                </a:lnTo>
                <a:lnTo>
                  <a:pt x="69" y="84"/>
                </a:lnTo>
                <a:lnTo>
                  <a:pt x="3" y="77"/>
                </a:lnTo>
                <a:lnTo>
                  <a:pt x="1" y="68"/>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873" name="Freeform 97"/>
          <p:cNvSpPr>
            <a:spLocks/>
          </p:cNvSpPr>
          <p:nvPr/>
        </p:nvSpPr>
        <p:spPr bwMode="auto">
          <a:xfrm>
            <a:off x="1431683" y="3208557"/>
            <a:ext cx="152400" cy="50800"/>
          </a:xfrm>
          <a:custGeom>
            <a:avLst/>
            <a:gdLst/>
            <a:ahLst/>
            <a:cxnLst>
              <a:cxn ang="0">
                <a:pos x="96" y="12"/>
              </a:cxn>
              <a:cxn ang="0">
                <a:pos x="1" y="0"/>
              </a:cxn>
              <a:cxn ang="0">
                <a:pos x="0" y="12"/>
              </a:cxn>
              <a:cxn ang="0">
                <a:pos x="93" y="32"/>
              </a:cxn>
              <a:cxn ang="0">
                <a:pos x="96" y="12"/>
              </a:cxn>
            </a:cxnLst>
            <a:rect l="0" t="0" r="r" b="b"/>
            <a:pathLst>
              <a:path w="96" h="32">
                <a:moveTo>
                  <a:pt x="96" y="12"/>
                </a:moveTo>
                <a:lnTo>
                  <a:pt x="1" y="0"/>
                </a:lnTo>
                <a:lnTo>
                  <a:pt x="0" y="12"/>
                </a:lnTo>
                <a:lnTo>
                  <a:pt x="93" y="32"/>
                </a:lnTo>
                <a:lnTo>
                  <a:pt x="96" y="12"/>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874" name="Freeform 98"/>
          <p:cNvSpPr>
            <a:spLocks/>
          </p:cNvSpPr>
          <p:nvPr/>
        </p:nvSpPr>
        <p:spPr bwMode="auto">
          <a:xfrm>
            <a:off x="1506295" y="3226019"/>
            <a:ext cx="66675" cy="22225"/>
          </a:xfrm>
          <a:custGeom>
            <a:avLst/>
            <a:gdLst/>
            <a:ahLst/>
            <a:cxnLst>
              <a:cxn ang="0">
                <a:pos x="42" y="6"/>
              </a:cxn>
              <a:cxn ang="0">
                <a:pos x="2" y="0"/>
              </a:cxn>
              <a:cxn ang="0">
                <a:pos x="0" y="6"/>
              </a:cxn>
              <a:cxn ang="0">
                <a:pos x="40" y="14"/>
              </a:cxn>
              <a:cxn ang="0">
                <a:pos x="42" y="6"/>
              </a:cxn>
            </a:cxnLst>
            <a:rect l="0" t="0" r="r" b="b"/>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875" name="Freeform 99"/>
          <p:cNvSpPr>
            <a:spLocks/>
          </p:cNvSpPr>
          <p:nvPr/>
        </p:nvSpPr>
        <p:spPr bwMode="auto">
          <a:xfrm>
            <a:off x="1439620" y="3214907"/>
            <a:ext cx="44450" cy="15875"/>
          </a:xfrm>
          <a:custGeom>
            <a:avLst/>
            <a:gdLst/>
            <a:ahLst/>
            <a:cxnLst>
              <a:cxn ang="0">
                <a:pos x="28" y="4"/>
              </a:cxn>
              <a:cxn ang="0">
                <a:pos x="0" y="0"/>
              </a:cxn>
              <a:cxn ang="0">
                <a:pos x="0" y="4"/>
              </a:cxn>
              <a:cxn ang="0">
                <a:pos x="27" y="10"/>
              </a:cxn>
              <a:cxn ang="0">
                <a:pos x="28" y="4"/>
              </a:cxn>
            </a:cxnLst>
            <a:rect l="0" t="0" r="r" b="b"/>
            <a:pathLst>
              <a:path w="28" h="10">
                <a:moveTo>
                  <a:pt x="28" y="4"/>
                </a:moveTo>
                <a:lnTo>
                  <a:pt x="0" y="0"/>
                </a:lnTo>
                <a:lnTo>
                  <a:pt x="0" y="4"/>
                </a:lnTo>
                <a:lnTo>
                  <a:pt x="27" y="10"/>
                </a:lnTo>
                <a:lnTo>
                  <a:pt x="28" y="4"/>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876" name="Freeform 100"/>
          <p:cNvSpPr>
            <a:spLocks/>
          </p:cNvSpPr>
          <p:nvPr/>
        </p:nvSpPr>
        <p:spPr bwMode="auto">
          <a:xfrm>
            <a:off x="1331670" y="3229194"/>
            <a:ext cx="257175" cy="87313"/>
          </a:xfrm>
          <a:custGeom>
            <a:avLst/>
            <a:gdLst/>
            <a:ahLst/>
            <a:cxnLst>
              <a:cxn ang="0">
                <a:pos x="0" y="16"/>
              </a:cxn>
              <a:cxn ang="0">
                <a:pos x="0" y="16"/>
              </a:cxn>
              <a:cxn ang="0">
                <a:pos x="1" y="16"/>
              </a:cxn>
              <a:cxn ang="0">
                <a:pos x="2" y="16"/>
              </a:cxn>
              <a:cxn ang="0">
                <a:pos x="4" y="15"/>
              </a:cxn>
              <a:cxn ang="0">
                <a:pos x="7" y="15"/>
              </a:cxn>
              <a:cxn ang="0">
                <a:pos x="10" y="15"/>
              </a:cxn>
              <a:cxn ang="0">
                <a:pos x="14" y="14"/>
              </a:cxn>
              <a:cxn ang="0">
                <a:pos x="17" y="13"/>
              </a:cxn>
              <a:cxn ang="0">
                <a:pos x="21" y="12"/>
              </a:cxn>
              <a:cxn ang="0">
                <a:pos x="24" y="11"/>
              </a:cxn>
              <a:cxn ang="0">
                <a:pos x="28" y="9"/>
              </a:cxn>
              <a:cxn ang="0">
                <a:pos x="31" y="8"/>
              </a:cxn>
              <a:cxn ang="0">
                <a:pos x="35" y="6"/>
              </a:cxn>
              <a:cxn ang="0">
                <a:pos x="37" y="5"/>
              </a:cxn>
              <a:cxn ang="0">
                <a:pos x="40" y="2"/>
              </a:cxn>
              <a:cxn ang="0">
                <a:pos x="43" y="0"/>
              </a:cxn>
              <a:cxn ang="0">
                <a:pos x="162" y="28"/>
              </a:cxn>
              <a:cxn ang="0">
                <a:pos x="162" y="28"/>
              </a:cxn>
              <a:cxn ang="0">
                <a:pos x="161" y="29"/>
              </a:cxn>
              <a:cxn ang="0">
                <a:pos x="159" y="30"/>
              </a:cxn>
              <a:cxn ang="0">
                <a:pos x="158" y="32"/>
              </a:cxn>
              <a:cxn ang="0">
                <a:pos x="157" y="33"/>
              </a:cxn>
              <a:cxn ang="0">
                <a:pos x="155" y="35"/>
              </a:cxn>
              <a:cxn ang="0">
                <a:pos x="152" y="36"/>
              </a:cxn>
              <a:cxn ang="0">
                <a:pos x="150" y="39"/>
              </a:cxn>
              <a:cxn ang="0">
                <a:pos x="147" y="41"/>
              </a:cxn>
              <a:cxn ang="0">
                <a:pos x="144" y="43"/>
              </a:cxn>
              <a:cxn ang="0">
                <a:pos x="141" y="46"/>
              </a:cxn>
              <a:cxn ang="0">
                <a:pos x="137" y="48"/>
              </a:cxn>
              <a:cxn ang="0">
                <a:pos x="135" y="50"/>
              </a:cxn>
              <a:cxn ang="0">
                <a:pos x="131" y="51"/>
              </a:cxn>
              <a:cxn ang="0">
                <a:pos x="128" y="53"/>
              </a:cxn>
              <a:cxn ang="0">
                <a:pos x="126" y="55"/>
              </a:cxn>
              <a:cxn ang="0">
                <a:pos x="0" y="16"/>
              </a:cxn>
            </a:cxnLst>
            <a:rect l="0" t="0" r="r" b="b"/>
            <a:pathLst>
              <a:path w="162" h="55">
                <a:moveTo>
                  <a:pt x="0" y="16"/>
                </a:moveTo>
                <a:lnTo>
                  <a:pt x="0" y="16"/>
                </a:lnTo>
                <a:lnTo>
                  <a:pt x="1" y="16"/>
                </a:lnTo>
                <a:lnTo>
                  <a:pt x="2" y="16"/>
                </a:lnTo>
                <a:lnTo>
                  <a:pt x="4" y="15"/>
                </a:lnTo>
                <a:lnTo>
                  <a:pt x="7" y="15"/>
                </a:lnTo>
                <a:lnTo>
                  <a:pt x="10" y="15"/>
                </a:lnTo>
                <a:lnTo>
                  <a:pt x="14" y="14"/>
                </a:lnTo>
                <a:lnTo>
                  <a:pt x="17" y="13"/>
                </a:lnTo>
                <a:lnTo>
                  <a:pt x="21" y="12"/>
                </a:lnTo>
                <a:lnTo>
                  <a:pt x="24" y="11"/>
                </a:lnTo>
                <a:lnTo>
                  <a:pt x="28" y="9"/>
                </a:lnTo>
                <a:lnTo>
                  <a:pt x="31" y="8"/>
                </a:lnTo>
                <a:lnTo>
                  <a:pt x="35" y="6"/>
                </a:lnTo>
                <a:lnTo>
                  <a:pt x="37" y="5"/>
                </a:lnTo>
                <a:lnTo>
                  <a:pt x="40" y="2"/>
                </a:lnTo>
                <a:lnTo>
                  <a:pt x="43" y="0"/>
                </a:lnTo>
                <a:lnTo>
                  <a:pt x="162" y="28"/>
                </a:lnTo>
                <a:lnTo>
                  <a:pt x="162" y="28"/>
                </a:lnTo>
                <a:lnTo>
                  <a:pt x="161" y="29"/>
                </a:lnTo>
                <a:lnTo>
                  <a:pt x="159" y="30"/>
                </a:lnTo>
                <a:lnTo>
                  <a:pt x="158" y="32"/>
                </a:lnTo>
                <a:lnTo>
                  <a:pt x="157" y="33"/>
                </a:lnTo>
                <a:lnTo>
                  <a:pt x="155" y="35"/>
                </a:lnTo>
                <a:lnTo>
                  <a:pt x="152" y="36"/>
                </a:lnTo>
                <a:lnTo>
                  <a:pt x="150" y="39"/>
                </a:lnTo>
                <a:lnTo>
                  <a:pt x="147" y="41"/>
                </a:lnTo>
                <a:lnTo>
                  <a:pt x="144" y="43"/>
                </a:lnTo>
                <a:lnTo>
                  <a:pt x="141" y="46"/>
                </a:lnTo>
                <a:lnTo>
                  <a:pt x="137" y="48"/>
                </a:lnTo>
                <a:lnTo>
                  <a:pt x="135" y="50"/>
                </a:lnTo>
                <a:lnTo>
                  <a:pt x="131" y="51"/>
                </a:lnTo>
                <a:lnTo>
                  <a:pt x="128" y="53"/>
                </a:lnTo>
                <a:lnTo>
                  <a:pt x="126" y="55"/>
                </a:lnTo>
                <a:lnTo>
                  <a:pt x="0" y="16"/>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877" name="Freeform 101"/>
          <p:cNvSpPr>
            <a:spLocks/>
          </p:cNvSpPr>
          <p:nvPr/>
        </p:nvSpPr>
        <p:spPr bwMode="auto">
          <a:xfrm>
            <a:off x="1588845" y="3219669"/>
            <a:ext cx="90488" cy="41275"/>
          </a:xfrm>
          <a:custGeom>
            <a:avLst/>
            <a:gdLst/>
            <a:ahLst/>
            <a:cxnLst>
              <a:cxn ang="0">
                <a:pos x="6" y="26"/>
              </a:cxn>
              <a:cxn ang="0">
                <a:pos x="57" y="11"/>
              </a:cxn>
              <a:cxn ang="0">
                <a:pos x="25" y="0"/>
              </a:cxn>
              <a:cxn ang="0">
                <a:pos x="0" y="4"/>
              </a:cxn>
              <a:cxn ang="0">
                <a:pos x="0" y="25"/>
              </a:cxn>
              <a:cxn ang="0">
                <a:pos x="6" y="26"/>
              </a:cxn>
            </a:cxnLst>
            <a:rect l="0" t="0" r="r" b="b"/>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prstTxWarp prst="textNoShape">
              <a:avLst/>
            </a:prstTxWarp>
          </a:bodyPr>
          <a:lstStyle/>
          <a:p>
            <a:endParaRPr lang="en-GB">
              <a:latin typeface="Verdana"/>
              <a:cs typeface="Verdana"/>
            </a:endParaRPr>
          </a:p>
        </p:txBody>
      </p:sp>
      <p:sp>
        <p:nvSpPr>
          <p:cNvPr id="203878" name="Freeform 102"/>
          <p:cNvSpPr>
            <a:spLocks/>
          </p:cNvSpPr>
          <p:nvPr/>
        </p:nvSpPr>
        <p:spPr bwMode="auto">
          <a:xfrm>
            <a:off x="1349133" y="3045044"/>
            <a:ext cx="50800" cy="195263"/>
          </a:xfrm>
          <a:custGeom>
            <a:avLst/>
            <a:gdLst/>
            <a:ahLst/>
            <a:cxnLst>
              <a:cxn ang="0">
                <a:pos x="32" y="3"/>
              </a:cxn>
              <a:cxn ang="0">
                <a:pos x="32" y="3"/>
              </a:cxn>
              <a:cxn ang="0">
                <a:pos x="31" y="3"/>
              </a:cxn>
              <a:cxn ang="0">
                <a:pos x="31" y="3"/>
              </a:cxn>
              <a:cxn ang="0">
                <a:pos x="29" y="2"/>
              </a:cxn>
              <a:cxn ang="0">
                <a:pos x="27" y="2"/>
              </a:cxn>
              <a:cxn ang="0">
                <a:pos x="26" y="2"/>
              </a:cxn>
              <a:cxn ang="0">
                <a:pos x="24" y="0"/>
              </a:cxn>
              <a:cxn ang="0">
                <a:pos x="22" y="0"/>
              </a:cxn>
              <a:cxn ang="0">
                <a:pos x="20" y="0"/>
              </a:cxn>
              <a:cxn ang="0">
                <a:pos x="18" y="0"/>
              </a:cxn>
              <a:cxn ang="0">
                <a:pos x="14" y="0"/>
              </a:cxn>
              <a:cxn ang="0">
                <a:pos x="12" y="0"/>
              </a:cxn>
              <a:cxn ang="0">
                <a:pos x="10" y="2"/>
              </a:cxn>
              <a:cxn ang="0">
                <a:pos x="6" y="3"/>
              </a:cxn>
              <a:cxn ang="0">
                <a:pos x="4" y="4"/>
              </a:cxn>
              <a:cxn ang="0">
                <a:pos x="0" y="6"/>
              </a:cxn>
              <a:cxn ang="0">
                <a:pos x="0" y="123"/>
              </a:cxn>
              <a:cxn ang="0">
                <a:pos x="1" y="123"/>
              </a:cxn>
              <a:cxn ang="0">
                <a:pos x="1" y="123"/>
              </a:cxn>
              <a:cxn ang="0">
                <a:pos x="3" y="123"/>
              </a:cxn>
              <a:cxn ang="0">
                <a:pos x="4" y="123"/>
              </a:cxn>
              <a:cxn ang="0">
                <a:pos x="5" y="123"/>
              </a:cxn>
              <a:cxn ang="0">
                <a:pos x="7" y="122"/>
              </a:cxn>
              <a:cxn ang="0">
                <a:pos x="8" y="122"/>
              </a:cxn>
              <a:cxn ang="0">
                <a:pos x="11" y="122"/>
              </a:cxn>
              <a:cxn ang="0">
                <a:pos x="13" y="121"/>
              </a:cxn>
              <a:cxn ang="0">
                <a:pos x="15" y="120"/>
              </a:cxn>
              <a:cxn ang="0">
                <a:pos x="18" y="120"/>
              </a:cxn>
              <a:cxn ang="0">
                <a:pos x="21" y="118"/>
              </a:cxn>
              <a:cxn ang="0">
                <a:pos x="24" y="116"/>
              </a:cxn>
              <a:cxn ang="0">
                <a:pos x="26" y="115"/>
              </a:cxn>
              <a:cxn ang="0">
                <a:pos x="29" y="114"/>
              </a:cxn>
              <a:cxn ang="0">
                <a:pos x="32" y="111"/>
              </a:cxn>
              <a:cxn ang="0">
                <a:pos x="32" y="3"/>
              </a:cxn>
            </a:cxnLst>
            <a:rect l="0" t="0" r="r" b="b"/>
            <a:pathLst>
              <a:path w="32" h="123">
                <a:moveTo>
                  <a:pt x="32" y="3"/>
                </a:moveTo>
                <a:lnTo>
                  <a:pt x="32" y="3"/>
                </a:lnTo>
                <a:lnTo>
                  <a:pt x="31" y="3"/>
                </a:lnTo>
                <a:lnTo>
                  <a:pt x="31" y="3"/>
                </a:lnTo>
                <a:lnTo>
                  <a:pt x="29" y="2"/>
                </a:lnTo>
                <a:lnTo>
                  <a:pt x="27" y="2"/>
                </a:lnTo>
                <a:lnTo>
                  <a:pt x="26" y="2"/>
                </a:lnTo>
                <a:lnTo>
                  <a:pt x="24" y="0"/>
                </a:lnTo>
                <a:lnTo>
                  <a:pt x="22" y="0"/>
                </a:lnTo>
                <a:lnTo>
                  <a:pt x="20" y="0"/>
                </a:lnTo>
                <a:lnTo>
                  <a:pt x="18" y="0"/>
                </a:lnTo>
                <a:lnTo>
                  <a:pt x="14" y="0"/>
                </a:lnTo>
                <a:lnTo>
                  <a:pt x="12" y="0"/>
                </a:lnTo>
                <a:lnTo>
                  <a:pt x="10" y="2"/>
                </a:lnTo>
                <a:lnTo>
                  <a:pt x="6" y="3"/>
                </a:lnTo>
                <a:lnTo>
                  <a:pt x="4" y="4"/>
                </a:lnTo>
                <a:lnTo>
                  <a:pt x="0" y="6"/>
                </a:lnTo>
                <a:lnTo>
                  <a:pt x="0" y="123"/>
                </a:lnTo>
                <a:lnTo>
                  <a:pt x="1" y="123"/>
                </a:lnTo>
                <a:lnTo>
                  <a:pt x="1" y="123"/>
                </a:lnTo>
                <a:lnTo>
                  <a:pt x="3" y="123"/>
                </a:lnTo>
                <a:lnTo>
                  <a:pt x="4" y="123"/>
                </a:lnTo>
                <a:lnTo>
                  <a:pt x="5" y="123"/>
                </a:lnTo>
                <a:lnTo>
                  <a:pt x="7" y="122"/>
                </a:lnTo>
                <a:lnTo>
                  <a:pt x="8" y="122"/>
                </a:lnTo>
                <a:lnTo>
                  <a:pt x="11" y="122"/>
                </a:lnTo>
                <a:lnTo>
                  <a:pt x="13" y="121"/>
                </a:lnTo>
                <a:lnTo>
                  <a:pt x="15" y="120"/>
                </a:lnTo>
                <a:lnTo>
                  <a:pt x="18" y="120"/>
                </a:lnTo>
                <a:lnTo>
                  <a:pt x="21" y="118"/>
                </a:lnTo>
                <a:lnTo>
                  <a:pt x="24" y="116"/>
                </a:lnTo>
                <a:lnTo>
                  <a:pt x="26" y="115"/>
                </a:lnTo>
                <a:lnTo>
                  <a:pt x="29" y="114"/>
                </a:lnTo>
                <a:lnTo>
                  <a:pt x="32" y="111"/>
                </a:lnTo>
                <a:lnTo>
                  <a:pt x="32" y="3"/>
                </a:lnTo>
                <a:close/>
              </a:path>
            </a:pathLst>
          </a:custGeom>
          <a:solidFill>
            <a:srgbClr val="7FBFBF"/>
          </a:solidFill>
          <a:ln w="9525">
            <a:noFill/>
            <a:round/>
            <a:headEnd/>
            <a:tailEnd/>
          </a:ln>
        </p:spPr>
        <p:txBody>
          <a:bodyPr>
            <a:prstTxWarp prst="textNoShape">
              <a:avLst/>
            </a:prstTxWarp>
          </a:bodyPr>
          <a:lstStyle/>
          <a:p>
            <a:endParaRPr lang="en-GB">
              <a:latin typeface="Verdana"/>
              <a:cs typeface="Verdana"/>
            </a:endParaRPr>
          </a:p>
        </p:txBody>
      </p:sp>
      <p:sp>
        <p:nvSpPr>
          <p:cNvPr id="203879" name="Freeform 103"/>
          <p:cNvSpPr>
            <a:spLocks/>
          </p:cNvSpPr>
          <p:nvPr/>
        </p:nvSpPr>
        <p:spPr bwMode="auto">
          <a:xfrm>
            <a:off x="1350720" y="3048219"/>
            <a:ext cx="42863" cy="165100"/>
          </a:xfrm>
          <a:custGeom>
            <a:avLst/>
            <a:gdLst/>
            <a:ahLst/>
            <a:cxnLst>
              <a:cxn ang="0">
                <a:pos x="27" y="2"/>
              </a:cxn>
              <a:cxn ang="0">
                <a:pos x="27" y="2"/>
              </a:cxn>
              <a:cxn ang="0">
                <a:pos x="26" y="2"/>
              </a:cxn>
              <a:cxn ang="0">
                <a:pos x="26" y="1"/>
              </a:cxn>
              <a:cxn ang="0">
                <a:pos x="25" y="1"/>
              </a:cxn>
              <a:cxn ang="0">
                <a:pos x="24" y="1"/>
              </a:cxn>
              <a:cxn ang="0">
                <a:pos x="23" y="0"/>
              </a:cxn>
              <a:cxn ang="0">
                <a:pos x="20" y="0"/>
              </a:cxn>
              <a:cxn ang="0">
                <a:pos x="19" y="0"/>
              </a:cxn>
              <a:cxn ang="0">
                <a:pos x="17" y="0"/>
              </a:cxn>
              <a:cxn ang="0">
                <a:pos x="14" y="0"/>
              </a:cxn>
              <a:cxn ang="0">
                <a:pos x="12" y="0"/>
              </a:cxn>
              <a:cxn ang="0">
                <a:pos x="10" y="0"/>
              </a:cxn>
              <a:cxn ang="0">
                <a:pos x="9" y="1"/>
              </a:cxn>
              <a:cxn ang="0">
                <a:pos x="5" y="2"/>
              </a:cxn>
              <a:cxn ang="0">
                <a:pos x="3" y="3"/>
              </a:cxn>
              <a:cxn ang="0">
                <a:pos x="0" y="4"/>
              </a:cxn>
              <a:cxn ang="0">
                <a:pos x="0" y="104"/>
              </a:cxn>
              <a:cxn ang="0">
                <a:pos x="0" y="104"/>
              </a:cxn>
              <a:cxn ang="0">
                <a:pos x="2" y="104"/>
              </a:cxn>
              <a:cxn ang="0">
                <a:pos x="2" y="102"/>
              </a:cxn>
              <a:cxn ang="0">
                <a:pos x="3" y="102"/>
              </a:cxn>
              <a:cxn ang="0">
                <a:pos x="4" y="102"/>
              </a:cxn>
              <a:cxn ang="0">
                <a:pos x="6" y="102"/>
              </a:cxn>
              <a:cxn ang="0">
                <a:pos x="7" y="102"/>
              </a:cxn>
              <a:cxn ang="0">
                <a:pos x="10" y="101"/>
              </a:cxn>
              <a:cxn ang="0">
                <a:pos x="11" y="101"/>
              </a:cxn>
              <a:cxn ang="0">
                <a:pos x="13" y="100"/>
              </a:cxn>
              <a:cxn ang="0">
                <a:pos x="16" y="99"/>
              </a:cxn>
              <a:cxn ang="0">
                <a:pos x="18" y="99"/>
              </a:cxn>
              <a:cxn ang="0">
                <a:pos x="20" y="98"/>
              </a:cxn>
              <a:cxn ang="0">
                <a:pos x="23" y="96"/>
              </a:cxn>
              <a:cxn ang="0">
                <a:pos x="25" y="94"/>
              </a:cxn>
              <a:cxn ang="0">
                <a:pos x="27" y="93"/>
              </a:cxn>
              <a:cxn ang="0">
                <a:pos x="27" y="2"/>
              </a:cxn>
            </a:cxnLst>
            <a:rect l="0" t="0" r="r" b="b"/>
            <a:pathLst>
              <a:path w="27" h="104">
                <a:moveTo>
                  <a:pt x="27" y="2"/>
                </a:moveTo>
                <a:lnTo>
                  <a:pt x="27" y="2"/>
                </a:lnTo>
                <a:lnTo>
                  <a:pt x="26" y="2"/>
                </a:lnTo>
                <a:lnTo>
                  <a:pt x="26" y="1"/>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0" y="104"/>
                </a:lnTo>
                <a:lnTo>
                  <a:pt x="2" y="104"/>
                </a:lnTo>
                <a:lnTo>
                  <a:pt x="2" y="102"/>
                </a:lnTo>
                <a:lnTo>
                  <a:pt x="3" y="102"/>
                </a:lnTo>
                <a:lnTo>
                  <a:pt x="4" y="102"/>
                </a:lnTo>
                <a:lnTo>
                  <a:pt x="6" y="102"/>
                </a:lnTo>
                <a:lnTo>
                  <a:pt x="7" y="102"/>
                </a:lnTo>
                <a:lnTo>
                  <a:pt x="10" y="101"/>
                </a:lnTo>
                <a:lnTo>
                  <a:pt x="11" y="101"/>
                </a:lnTo>
                <a:lnTo>
                  <a:pt x="13" y="100"/>
                </a:lnTo>
                <a:lnTo>
                  <a:pt x="16" y="99"/>
                </a:lnTo>
                <a:lnTo>
                  <a:pt x="18" y="99"/>
                </a:lnTo>
                <a:lnTo>
                  <a:pt x="20" y="98"/>
                </a:lnTo>
                <a:lnTo>
                  <a:pt x="23" y="96"/>
                </a:lnTo>
                <a:lnTo>
                  <a:pt x="25" y="94"/>
                </a:lnTo>
                <a:lnTo>
                  <a:pt x="27" y="93"/>
                </a:lnTo>
                <a:lnTo>
                  <a:pt x="27" y="2"/>
                </a:lnTo>
                <a:close/>
              </a:path>
            </a:pathLst>
          </a:custGeom>
          <a:solidFill>
            <a:srgbClr val="93CCCC"/>
          </a:solidFill>
          <a:ln w="9525">
            <a:noFill/>
            <a:round/>
            <a:headEnd/>
            <a:tailEnd/>
          </a:ln>
        </p:spPr>
        <p:txBody>
          <a:bodyPr>
            <a:prstTxWarp prst="textNoShape">
              <a:avLst/>
            </a:prstTxWarp>
          </a:bodyPr>
          <a:lstStyle/>
          <a:p>
            <a:endParaRPr lang="en-GB">
              <a:latin typeface="Verdana"/>
              <a:cs typeface="Verdana"/>
            </a:endParaRPr>
          </a:p>
        </p:txBody>
      </p:sp>
      <p:sp>
        <p:nvSpPr>
          <p:cNvPr id="203880" name="Freeform 104"/>
          <p:cNvSpPr>
            <a:spLocks/>
          </p:cNvSpPr>
          <p:nvPr/>
        </p:nvSpPr>
        <p:spPr bwMode="auto">
          <a:xfrm>
            <a:off x="1353895" y="3049807"/>
            <a:ext cx="34925" cy="133350"/>
          </a:xfrm>
          <a:custGeom>
            <a:avLst/>
            <a:gdLst/>
            <a:ahLst/>
            <a:cxnLst>
              <a:cxn ang="0">
                <a:pos x="22" y="1"/>
              </a:cxn>
              <a:cxn ang="0">
                <a:pos x="22" y="1"/>
              </a:cxn>
              <a:cxn ang="0">
                <a:pos x="21" y="1"/>
              </a:cxn>
              <a:cxn ang="0">
                <a:pos x="21" y="1"/>
              </a:cxn>
              <a:cxn ang="0">
                <a:pos x="19" y="1"/>
              </a:cxn>
              <a:cxn ang="0">
                <a:pos x="18" y="0"/>
              </a:cxn>
              <a:cxn ang="0">
                <a:pos x="17" y="0"/>
              </a:cxn>
              <a:cxn ang="0">
                <a:pos x="16" y="0"/>
              </a:cxn>
              <a:cxn ang="0">
                <a:pos x="15" y="0"/>
              </a:cxn>
              <a:cxn ang="0">
                <a:pos x="14" y="0"/>
              </a:cxn>
              <a:cxn ang="0">
                <a:pos x="11" y="0"/>
              </a:cxn>
              <a:cxn ang="0">
                <a:pos x="9" y="0"/>
              </a:cxn>
              <a:cxn ang="0">
                <a:pos x="8" y="0"/>
              </a:cxn>
              <a:cxn ang="0">
                <a:pos x="5" y="0"/>
              </a:cxn>
              <a:cxn ang="0">
                <a:pos x="3" y="1"/>
              </a:cxn>
              <a:cxn ang="0">
                <a:pos x="2" y="2"/>
              </a:cxn>
              <a:cxn ang="0">
                <a:pos x="0" y="3"/>
              </a:cxn>
              <a:cxn ang="0">
                <a:pos x="0" y="84"/>
              </a:cxn>
              <a:cxn ang="0">
                <a:pos x="0" y="84"/>
              </a:cxn>
              <a:cxn ang="0">
                <a:pos x="0" y="84"/>
              </a:cxn>
              <a:cxn ang="0">
                <a:pos x="1" y="84"/>
              </a:cxn>
              <a:cxn ang="0">
                <a:pos x="2" y="84"/>
              </a:cxn>
              <a:cxn ang="0">
                <a:pos x="3" y="84"/>
              </a:cxn>
              <a:cxn ang="0">
                <a:pos x="4" y="83"/>
              </a:cxn>
              <a:cxn ang="0">
                <a:pos x="5" y="83"/>
              </a:cxn>
              <a:cxn ang="0">
                <a:pos x="7" y="83"/>
              </a:cxn>
              <a:cxn ang="0">
                <a:pos x="9" y="81"/>
              </a:cxn>
              <a:cxn ang="0">
                <a:pos x="10" y="81"/>
              </a:cxn>
              <a:cxn ang="0">
                <a:pos x="12" y="80"/>
              </a:cxn>
              <a:cxn ang="0">
                <a:pos x="14" y="80"/>
              </a:cxn>
              <a:cxn ang="0">
                <a:pos x="16" y="79"/>
              </a:cxn>
              <a:cxn ang="0">
                <a:pos x="18" y="78"/>
              </a:cxn>
              <a:cxn ang="0">
                <a:pos x="19" y="77"/>
              </a:cxn>
              <a:cxn ang="0">
                <a:pos x="22" y="76"/>
              </a:cxn>
              <a:cxn ang="0">
                <a:pos x="22" y="1"/>
              </a:cxn>
            </a:cxnLst>
            <a:rect l="0" t="0" r="r" b="b"/>
            <a:pathLst>
              <a:path w="22" h="84">
                <a:moveTo>
                  <a:pt x="22" y="1"/>
                </a:moveTo>
                <a:lnTo>
                  <a:pt x="22" y="1"/>
                </a:lnTo>
                <a:lnTo>
                  <a:pt x="21" y="1"/>
                </a:lnTo>
                <a:lnTo>
                  <a:pt x="21" y="1"/>
                </a:lnTo>
                <a:lnTo>
                  <a:pt x="19" y="1"/>
                </a:lnTo>
                <a:lnTo>
                  <a:pt x="18" y="0"/>
                </a:lnTo>
                <a:lnTo>
                  <a:pt x="17" y="0"/>
                </a:lnTo>
                <a:lnTo>
                  <a:pt x="16" y="0"/>
                </a:lnTo>
                <a:lnTo>
                  <a:pt x="15" y="0"/>
                </a:lnTo>
                <a:lnTo>
                  <a:pt x="14" y="0"/>
                </a:lnTo>
                <a:lnTo>
                  <a:pt x="11" y="0"/>
                </a:lnTo>
                <a:lnTo>
                  <a:pt x="9" y="0"/>
                </a:lnTo>
                <a:lnTo>
                  <a:pt x="8" y="0"/>
                </a:lnTo>
                <a:lnTo>
                  <a:pt x="5" y="0"/>
                </a:lnTo>
                <a:lnTo>
                  <a:pt x="3" y="1"/>
                </a:lnTo>
                <a:lnTo>
                  <a:pt x="2" y="2"/>
                </a:lnTo>
                <a:lnTo>
                  <a:pt x="0" y="3"/>
                </a:lnTo>
                <a:lnTo>
                  <a:pt x="0" y="84"/>
                </a:lnTo>
                <a:lnTo>
                  <a:pt x="0" y="84"/>
                </a:lnTo>
                <a:lnTo>
                  <a:pt x="0" y="84"/>
                </a:lnTo>
                <a:lnTo>
                  <a:pt x="1" y="84"/>
                </a:lnTo>
                <a:lnTo>
                  <a:pt x="2" y="84"/>
                </a:lnTo>
                <a:lnTo>
                  <a:pt x="3" y="84"/>
                </a:lnTo>
                <a:lnTo>
                  <a:pt x="4" y="83"/>
                </a:lnTo>
                <a:lnTo>
                  <a:pt x="5" y="83"/>
                </a:lnTo>
                <a:lnTo>
                  <a:pt x="7" y="83"/>
                </a:lnTo>
                <a:lnTo>
                  <a:pt x="9" y="81"/>
                </a:lnTo>
                <a:lnTo>
                  <a:pt x="10" y="81"/>
                </a:lnTo>
                <a:lnTo>
                  <a:pt x="12" y="80"/>
                </a:lnTo>
                <a:lnTo>
                  <a:pt x="14" y="80"/>
                </a:lnTo>
                <a:lnTo>
                  <a:pt x="16" y="79"/>
                </a:lnTo>
                <a:lnTo>
                  <a:pt x="18" y="78"/>
                </a:lnTo>
                <a:lnTo>
                  <a:pt x="19" y="77"/>
                </a:lnTo>
                <a:lnTo>
                  <a:pt x="22" y="76"/>
                </a:lnTo>
                <a:lnTo>
                  <a:pt x="22" y="1"/>
                </a:lnTo>
                <a:close/>
              </a:path>
            </a:pathLst>
          </a:custGeom>
          <a:solidFill>
            <a:srgbClr val="A8D8D8"/>
          </a:solidFill>
          <a:ln w="9525">
            <a:noFill/>
            <a:round/>
            <a:headEnd/>
            <a:tailEnd/>
          </a:ln>
        </p:spPr>
        <p:txBody>
          <a:bodyPr>
            <a:prstTxWarp prst="textNoShape">
              <a:avLst/>
            </a:prstTxWarp>
          </a:bodyPr>
          <a:lstStyle/>
          <a:p>
            <a:endParaRPr lang="en-GB">
              <a:latin typeface="Verdana"/>
              <a:cs typeface="Verdana"/>
            </a:endParaRPr>
          </a:p>
        </p:txBody>
      </p:sp>
      <p:sp>
        <p:nvSpPr>
          <p:cNvPr id="203881" name="Freeform 105"/>
          <p:cNvSpPr>
            <a:spLocks/>
          </p:cNvSpPr>
          <p:nvPr/>
        </p:nvSpPr>
        <p:spPr bwMode="auto">
          <a:xfrm>
            <a:off x="1355483" y="3049807"/>
            <a:ext cx="26987" cy="103187"/>
          </a:xfrm>
          <a:custGeom>
            <a:avLst/>
            <a:gdLst/>
            <a:ahLst/>
            <a:cxnLst>
              <a:cxn ang="0">
                <a:pos x="17" y="2"/>
              </a:cxn>
              <a:cxn ang="0">
                <a:pos x="17" y="2"/>
              </a:cxn>
              <a:cxn ang="0">
                <a:pos x="16" y="1"/>
              </a:cxn>
              <a:cxn ang="0">
                <a:pos x="14" y="1"/>
              </a:cxn>
              <a:cxn ang="0">
                <a:pos x="11" y="1"/>
              </a:cxn>
              <a:cxn ang="0">
                <a:pos x="9" y="0"/>
              </a:cxn>
              <a:cxn ang="0">
                <a:pos x="6" y="1"/>
              </a:cxn>
              <a:cxn ang="0">
                <a:pos x="2" y="2"/>
              </a:cxn>
              <a:cxn ang="0">
                <a:pos x="0" y="3"/>
              </a:cxn>
              <a:cxn ang="0">
                <a:pos x="0" y="65"/>
              </a:cxn>
              <a:cxn ang="0">
                <a:pos x="0" y="65"/>
              </a:cxn>
              <a:cxn ang="0">
                <a:pos x="1" y="65"/>
              </a:cxn>
              <a:cxn ang="0">
                <a:pos x="3" y="65"/>
              </a:cxn>
              <a:cxn ang="0">
                <a:pos x="6" y="64"/>
              </a:cxn>
              <a:cxn ang="0">
                <a:pos x="8" y="64"/>
              </a:cxn>
              <a:cxn ang="0">
                <a:pos x="11" y="63"/>
              </a:cxn>
              <a:cxn ang="0">
                <a:pos x="14" y="60"/>
              </a:cxn>
              <a:cxn ang="0">
                <a:pos x="17" y="58"/>
              </a:cxn>
              <a:cxn ang="0">
                <a:pos x="17" y="2"/>
              </a:cxn>
            </a:cxnLst>
            <a:rect l="0" t="0" r="r" b="b"/>
            <a:pathLst>
              <a:path w="17" h="65">
                <a:moveTo>
                  <a:pt x="17" y="2"/>
                </a:moveTo>
                <a:lnTo>
                  <a:pt x="17" y="2"/>
                </a:lnTo>
                <a:lnTo>
                  <a:pt x="16" y="1"/>
                </a:lnTo>
                <a:lnTo>
                  <a:pt x="14" y="1"/>
                </a:lnTo>
                <a:lnTo>
                  <a:pt x="11" y="1"/>
                </a:lnTo>
                <a:lnTo>
                  <a:pt x="9" y="0"/>
                </a:lnTo>
                <a:lnTo>
                  <a:pt x="6" y="1"/>
                </a:lnTo>
                <a:lnTo>
                  <a:pt x="2" y="2"/>
                </a:lnTo>
                <a:lnTo>
                  <a:pt x="0" y="3"/>
                </a:lnTo>
                <a:lnTo>
                  <a:pt x="0" y="65"/>
                </a:lnTo>
                <a:lnTo>
                  <a:pt x="0" y="65"/>
                </a:lnTo>
                <a:lnTo>
                  <a:pt x="1" y="65"/>
                </a:lnTo>
                <a:lnTo>
                  <a:pt x="3" y="65"/>
                </a:lnTo>
                <a:lnTo>
                  <a:pt x="6" y="64"/>
                </a:lnTo>
                <a:lnTo>
                  <a:pt x="8" y="64"/>
                </a:lnTo>
                <a:lnTo>
                  <a:pt x="11" y="63"/>
                </a:lnTo>
                <a:lnTo>
                  <a:pt x="14" y="60"/>
                </a:lnTo>
                <a:lnTo>
                  <a:pt x="17" y="58"/>
                </a:lnTo>
                <a:lnTo>
                  <a:pt x="17" y="2"/>
                </a:lnTo>
                <a:close/>
              </a:path>
            </a:pathLst>
          </a:custGeom>
          <a:solidFill>
            <a:srgbClr val="BCE5E5"/>
          </a:solidFill>
          <a:ln w="9525">
            <a:noFill/>
            <a:round/>
            <a:headEnd/>
            <a:tailEnd/>
          </a:ln>
        </p:spPr>
        <p:txBody>
          <a:bodyPr>
            <a:prstTxWarp prst="textNoShape">
              <a:avLst/>
            </a:prstTxWarp>
          </a:bodyPr>
          <a:lstStyle/>
          <a:p>
            <a:endParaRPr lang="en-GB">
              <a:latin typeface="Verdana"/>
              <a:cs typeface="Verdana"/>
            </a:endParaRPr>
          </a:p>
        </p:txBody>
      </p:sp>
      <p:sp>
        <p:nvSpPr>
          <p:cNvPr id="203882" name="Freeform 106"/>
          <p:cNvSpPr>
            <a:spLocks/>
          </p:cNvSpPr>
          <p:nvPr/>
        </p:nvSpPr>
        <p:spPr bwMode="auto">
          <a:xfrm>
            <a:off x="1355483" y="3051394"/>
            <a:ext cx="22225" cy="74613"/>
          </a:xfrm>
          <a:custGeom>
            <a:avLst/>
            <a:gdLst/>
            <a:ahLst/>
            <a:cxnLst>
              <a:cxn ang="0">
                <a:pos x="14" y="1"/>
              </a:cxn>
              <a:cxn ang="0">
                <a:pos x="14" y="1"/>
              </a:cxn>
              <a:cxn ang="0">
                <a:pos x="13" y="1"/>
              </a:cxn>
              <a:cxn ang="0">
                <a:pos x="11" y="1"/>
              </a:cxn>
              <a:cxn ang="0">
                <a:pos x="9" y="0"/>
              </a:cxn>
              <a:cxn ang="0">
                <a:pos x="8" y="0"/>
              </a:cxn>
              <a:cxn ang="0">
                <a:pos x="6" y="1"/>
              </a:cxn>
              <a:cxn ang="0">
                <a:pos x="2" y="1"/>
              </a:cxn>
              <a:cxn ang="0">
                <a:pos x="0" y="3"/>
              </a:cxn>
              <a:cxn ang="0">
                <a:pos x="0" y="47"/>
              </a:cxn>
              <a:cxn ang="0">
                <a:pos x="1" y="47"/>
              </a:cxn>
              <a:cxn ang="0">
                <a:pos x="1" y="45"/>
              </a:cxn>
              <a:cxn ang="0">
                <a:pos x="3" y="45"/>
              </a:cxn>
              <a:cxn ang="0">
                <a:pos x="4" y="45"/>
              </a:cxn>
              <a:cxn ang="0">
                <a:pos x="7" y="44"/>
              </a:cxn>
              <a:cxn ang="0">
                <a:pos x="9" y="44"/>
              </a:cxn>
              <a:cxn ang="0">
                <a:pos x="11" y="43"/>
              </a:cxn>
              <a:cxn ang="0">
                <a:pos x="14" y="41"/>
              </a:cxn>
              <a:cxn ang="0">
                <a:pos x="14" y="1"/>
              </a:cxn>
            </a:cxnLst>
            <a:rect l="0" t="0" r="r" b="b"/>
            <a:pathLst>
              <a:path w="14" h="47">
                <a:moveTo>
                  <a:pt x="14" y="1"/>
                </a:moveTo>
                <a:lnTo>
                  <a:pt x="14" y="1"/>
                </a:lnTo>
                <a:lnTo>
                  <a:pt x="13" y="1"/>
                </a:lnTo>
                <a:lnTo>
                  <a:pt x="11" y="1"/>
                </a:lnTo>
                <a:lnTo>
                  <a:pt x="9" y="0"/>
                </a:lnTo>
                <a:lnTo>
                  <a:pt x="8" y="0"/>
                </a:lnTo>
                <a:lnTo>
                  <a:pt x="6" y="1"/>
                </a:lnTo>
                <a:lnTo>
                  <a:pt x="2" y="1"/>
                </a:lnTo>
                <a:lnTo>
                  <a:pt x="0" y="3"/>
                </a:lnTo>
                <a:lnTo>
                  <a:pt x="0" y="47"/>
                </a:lnTo>
                <a:lnTo>
                  <a:pt x="1" y="47"/>
                </a:lnTo>
                <a:lnTo>
                  <a:pt x="1" y="45"/>
                </a:lnTo>
                <a:lnTo>
                  <a:pt x="3" y="45"/>
                </a:lnTo>
                <a:lnTo>
                  <a:pt x="4" y="45"/>
                </a:lnTo>
                <a:lnTo>
                  <a:pt x="7" y="44"/>
                </a:lnTo>
                <a:lnTo>
                  <a:pt x="9" y="44"/>
                </a:lnTo>
                <a:lnTo>
                  <a:pt x="11" y="43"/>
                </a:lnTo>
                <a:lnTo>
                  <a:pt x="14" y="41"/>
                </a:lnTo>
                <a:lnTo>
                  <a:pt x="14" y="1"/>
                </a:lnTo>
                <a:close/>
              </a:path>
            </a:pathLst>
          </a:custGeom>
          <a:solidFill>
            <a:srgbClr val="D1F2F2"/>
          </a:solidFill>
          <a:ln w="9525">
            <a:noFill/>
            <a:round/>
            <a:headEnd/>
            <a:tailEnd/>
          </a:ln>
        </p:spPr>
        <p:txBody>
          <a:bodyPr>
            <a:prstTxWarp prst="textNoShape">
              <a:avLst/>
            </a:prstTxWarp>
          </a:bodyPr>
          <a:lstStyle/>
          <a:p>
            <a:endParaRPr lang="en-GB">
              <a:latin typeface="Verdana"/>
              <a:cs typeface="Verdana"/>
            </a:endParaRPr>
          </a:p>
        </p:txBody>
      </p:sp>
      <p:sp>
        <p:nvSpPr>
          <p:cNvPr id="203883" name="Freeform 107"/>
          <p:cNvSpPr>
            <a:spLocks/>
          </p:cNvSpPr>
          <p:nvPr/>
        </p:nvSpPr>
        <p:spPr bwMode="auto">
          <a:xfrm>
            <a:off x="1357070" y="3052982"/>
            <a:ext cx="14288" cy="42862"/>
          </a:xfrm>
          <a:custGeom>
            <a:avLst/>
            <a:gdLst/>
            <a:ahLst/>
            <a:cxnLst>
              <a:cxn ang="0">
                <a:pos x="9" y="1"/>
              </a:cxn>
              <a:cxn ang="0">
                <a:pos x="9" y="1"/>
              </a:cxn>
              <a:cxn ang="0">
                <a:pos x="8" y="1"/>
              </a:cxn>
              <a:cxn ang="0">
                <a:pos x="7" y="1"/>
              </a:cxn>
              <a:cxn ang="0">
                <a:pos x="6" y="0"/>
              </a:cxn>
              <a:cxn ang="0">
                <a:pos x="5" y="0"/>
              </a:cxn>
              <a:cxn ang="0">
                <a:pos x="3" y="0"/>
              </a:cxn>
              <a:cxn ang="0">
                <a:pos x="1" y="1"/>
              </a:cxn>
              <a:cxn ang="0">
                <a:pos x="0" y="2"/>
              </a:cxn>
              <a:cxn ang="0">
                <a:pos x="0" y="27"/>
              </a:cxn>
              <a:cxn ang="0">
                <a:pos x="0" y="27"/>
              </a:cxn>
              <a:cxn ang="0">
                <a:pos x="1" y="27"/>
              </a:cxn>
              <a:cxn ang="0">
                <a:pos x="2" y="27"/>
              </a:cxn>
              <a:cxn ang="0">
                <a:pos x="3" y="27"/>
              </a:cxn>
              <a:cxn ang="0">
                <a:pos x="5" y="26"/>
              </a:cxn>
              <a:cxn ang="0">
                <a:pos x="6" y="26"/>
              </a:cxn>
              <a:cxn ang="0">
                <a:pos x="8" y="25"/>
              </a:cxn>
              <a:cxn ang="0">
                <a:pos x="9" y="23"/>
              </a:cxn>
              <a:cxn ang="0">
                <a:pos x="9" y="1"/>
              </a:cxn>
            </a:cxnLst>
            <a:rect l="0" t="0" r="r" b="b"/>
            <a:pathLst>
              <a:path w="9" h="27">
                <a:moveTo>
                  <a:pt x="9" y="1"/>
                </a:moveTo>
                <a:lnTo>
                  <a:pt x="9" y="1"/>
                </a:lnTo>
                <a:lnTo>
                  <a:pt x="8" y="1"/>
                </a:lnTo>
                <a:lnTo>
                  <a:pt x="7" y="1"/>
                </a:lnTo>
                <a:lnTo>
                  <a:pt x="6" y="0"/>
                </a:lnTo>
                <a:lnTo>
                  <a:pt x="5" y="0"/>
                </a:lnTo>
                <a:lnTo>
                  <a:pt x="3" y="0"/>
                </a:lnTo>
                <a:lnTo>
                  <a:pt x="1" y="1"/>
                </a:lnTo>
                <a:lnTo>
                  <a:pt x="0" y="2"/>
                </a:lnTo>
                <a:lnTo>
                  <a:pt x="0" y="27"/>
                </a:lnTo>
                <a:lnTo>
                  <a:pt x="0" y="27"/>
                </a:lnTo>
                <a:lnTo>
                  <a:pt x="1" y="27"/>
                </a:lnTo>
                <a:lnTo>
                  <a:pt x="2" y="27"/>
                </a:lnTo>
                <a:lnTo>
                  <a:pt x="3" y="27"/>
                </a:lnTo>
                <a:lnTo>
                  <a:pt x="5" y="26"/>
                </a:lnTo>
                <a:lnTo>
                  <a:pt x="6" y="26"/>
                </a:lnTo>
                <a:lnTo>
                  <a:pt x="8" y="25"/>
                </a:lnTo>
                <a:lnTo>
                  <a:pt x="9" y="23"/>
                </a:lnTo>
                <a:lnTo>
                  <a:pt x="9" y="1"/>
                </a:lnTo>
                <a:close/>
              </a:path>
            </a:pathLst>
          </a:custGeom>
          <a:solidFill>
            <a:srgbClr val="E5FFFF"/>
          </a:solidFill>
          <a:ln w="9525">
            <a:noFill/>
            <a:round/>
            <a:headEnd/>
            <a:tailEnd/>
          </a:ln>
        </p:spPr>
        <p:txBody>
          <a:bodyPr>
            <a:prstTxWarp prst="textNoShape">
              <a:avLst/>
            </a:prstTxWarp>
          </a:bodyPr>
          <a:lstStyle/>
          <a:p>
            <a:endParaRPr lang="en-GB">
              <a:latin typeface="Verdana"/>
              <a:cs typeface="Verdana"/>
            </a:endParaRPr>
          </a:p>
        </p:txBody>
      </p:sp>
      <p:sp>
        <p:nvSpPr>
          <p:cNvPr id="203884" name="Freeform 108"/>
          <p:cNvSpPr>
            <a:spLocks/>
          </p:cNvSpPr>
          <p:nvPr/>
        </p:nvSpPr>
        <p:spPr bwMode="auto">
          <a:xfrm>
            <a:off x="1533283" y="3175219"/>
            <a:ext cx="22225" cy="20638"/>
          </a:xfrm>
          <a:custGeom>
            <a:avLst/>
            <a:gdLst/>
            <a:ahLst/>
            <a:cxnLst>
              <a:cxn ang="0">
                <a:pos x="7" y="13"/>
              </a:cxn>
              <a:cxn ang="0">
                <a:pos x="8" y="13"/>
              </a:cxn>
              <a:cxn ang="0">
                <a:pos x="9" y="13"/>
              </a:cxn>
              <a:cxn ang="0">
                <a:pos x="10" y="12"/>
              </a:cxn>
              <a:cxn ang="0">
                <a:pos x="11" y="11"/>
              </a:cxn>
              <a:cxn ang="0">
                <a:pos x="13" y="11"/>
              </a:cxn>
              <a:cxn ang="0">
                <a:pos x="13" y="9"/>
              </a:cxn>
              <a:cxn ang="0">
                <a:pos x="14" y="7"/>
              </a:cxn>
              <a:cxn ang="0">
                <a:pos x="14" y="6"/>
              </a:cxn>
              <a:cxn ang="0">
                <a:pos x="14" y="5"/>
              </a:cxn>
              <a:cxn ang="0">
                <a:pos x="13" y="4"/>
              </a:cxn>
              <a:cxn ang="0">
                <a:pos x="13" y="2"/>
              </a:cxn>
              <a:cxn ang="0">
                <a:pos x="11" y="1"/>
              </a:cxn>
              <a:cxn ang="0">
                <a:pos x="10" y="0"/>
              </a:cxn>
              <a:cxn ang="0">
                <a:pos x="9" y="0"/>
              </a:cxn>
              <a:cxn ang="0">
                <a:pos x="8" y="0"/>
              </a:cxn>
              <a:cxn ang="0">
                <a:pos x="7" y="0"/>
              </a:cxn>
              <a:cxn ang="0">
                <a:pos x="6" y="0"/>
              </a:cxn>
              <a:cxn ang="0">
                <a:pos x="4" y="0"/>
              </a:cxn>
              <a:cxn ang="0">
                <a:pos x="3" y="0"/>
              </a:cxn>
              <a:cxn ang="0">
                <a:pos x="2" y="1"/>
              </a:cxn>
              <a:cxn ang="0">
                <a:pos x="1" y="2"/>
              </a:cxn>
              <a:cxn ang="0">
                <a:pos x="1" y="4"/>
              </a:cxn>
              <a:cxn ang="0">
                <a:pos x="0" y="5"/>
              </a:cxn>
              <a:cxn ang="0">
                <a:pos x="0" y="6"/>
              </a:cxn>
              <a:cxn ang="0">
                <a:pos x="0" y="7"/>
              </a:cxn>
              <a:cxn ang="0">
                <a:pos x="1" y="9"/>
              </a:cxn>
              <a:cxn ang="0">
                <a:pos x="1" y="11"/>
              </a:cxn>
              <a:cxn ang="0">
                <a:pos x="2" y="11"/>
              </a:cxn>
              <a:cxn ang="0">
                <a:pos x="3" y="12"/>
              </a:cxn>
              <a:cxn ang="0">
                <a:pos x="4" y="13"/>
              </a:cxn>
              <a:cxn ang="0">
                <a:pos x="6" y="13"/>
              </a:cxn>
              <a:cxn ang="0">
                <a:pos x="7" y="13"/>
              </a:cxn>
            </a:cxnLst>
            <a:rect l="0" t="0" r="r" b="b"/>
            <a:pathLst>
              <a:path w="14" h="13">
                <a:moveTo>
                  <a:pt x="7" y="13"/>
                </a:moveTo>
                <a:lnTo>
                  <a:pt x="8" y="13"/>
                </a:lnTo>
                <a:lnTo>
                  <a:pt x="9" y="13"/>
                </a:lnTo>
                <a:lnTo>
                  <a:pt x="10" y="12"/>
                </a:lnTo>
                <a:lnTo>
                  <a:pt x="11" y="11"/>
                </a:lnTo>
                <a:lnTo>
                  <a:pt x="13" y="11"/>
                </a:lnTo>
                <a:lnTo>
                  <a:pt x="13" y="9"/>
                </a:lnTo>
                <a:lnTo>
                  <a:pt x="14" y="7"/>
                </a:lnTo>
                <a:lnTo>
                  <a:pt x="14" y="6"/>
                </a:lnTo>
                <a:lnTo>
                  <a:pt x="14" y="5"/>
                </a:lnTo>
                <a:lnTo>
                  <a:pt x="13" y="4"/>
                </a:lnTo>
                <a:lnTo>
                  <a:pt x="13" y="2"/>
                </a:lnTo>
                <a:lnTo>
                  <a:pt x="11" y="1"/>
                </a:lnTo>
                <a:lnTo>
                  <a:pt x="10" y="0"/>
                </a:lnTo>
                <a:lnTo>
                  <a:pt x="9" y="0"/>
                </a:lnTo>
                <a:lnTo>
                  <a:pt x="8" y="0"/>
                </a:lnTo>
                <a:lnTo>
                  <a:pt x="7" y="0"/>
                </a:lnTo>
                <a:lnTo>
                  <a:pt x="6" y="0"/>
                </a:lnTo>
                <a:lnTo>
                  <a:pt x="4" y="0"/>
                </a:lnTo>
                <a:lnTo>
                  <a:pt x="3" y="0"/>
                </a:lnTo>
                <a:lnTo>
                  <a:pt x="2" y="1"/>
                </a:lnTo>
                <a:lnTo>
                  <a:pt x="1" y="2"/>
                </a:lnTo>
                <a:lnTo>
                  <a:pt x="1" y="4"/>
                </a:lnTo>
                <a:lnTo>
                  <a:pt x="0" y="5"/>
                </a:lnTo>
                <a:lnTo>
                  <a:pt x="0" y="6"/>
                </a:lnTo>
                <a:lnTo>
                  <a:pt x="0" y="7"/>
                </a:lnTo>
                <a:lnTo>
                  <a:pt x="1" y="9"/>
                </a:lnTo>
                <a:lnTo>
                  <a:pt x="1" y="11"/>
                </a:lnTo>
                <a:lnTo>
                  <a:pt x="2" y="11"/>
                </a:lnTo>
                <a:lnTo>
                  <a:pt x="3" y="12"/>
                </a:lnTo>
                <a:lnTo>
                  <a:pt x="4" y="13"/>
                </a:lnTo>
                <a:lnTo>
                  <a:pt x="6" y="13"/>
                </a:lnTo>
                <a:lnTo>
                  <a:pt x="7" y="13"/>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885" name="Freeform 109"/>
          <p:cNvSpPr>
            <a:spLocks/>
          </p:cNvSpPr>
          <p:nvPr/>
        </p:nvSpPr>
        <p:spPr bwMode="auto">
          <a:xfrm>
            <a:off x="1468195" y="3175219"/>
            <a:ext cx="11113" cy="11113"/>
          </a:xfrm>
          <a:custGeom>
            <a:avLst/>
            <a:gdLst/>
            <a:ahLst/>
            <a:cxnLst>
              <a:cxn ang="0">
                <a:pos x="3" y="7"/>
              </a:cxn>
              <a:cxn ang="0">
                <a:pos x="5" y="6"/>
              </a:cxn>
              <a:cxn ang="0">
                <a:pos x="6" y="6"/>
              </a:cxn>
              <a:cxn ang="0">
                <a:pos x="6" y="5"/>
              </a:cxn>
              <a:cxn ang="0">
                <a:pos x="7" y="4"/>
              </a:cxn>
              <a:cxn ang="0">
                <a:pos x="6" y="1"/>
              </a:cxn>
              <a:cxn ang="0">
                <a:pos x="6" y="1"/>
              </a:cxn>
              <a:cxn ang="0">
                <a:pos x="5" y="0"/>
              </a:cxn>
              <a:cxn ang="0">
                <a:pos x="3" y="0"/>
              </a:cxn>
              <a:cxn ang="0">
                <a:pos x="2" y="0"/>
              </a:cxn>
              <a:cxn ang="0">
                <a:pos x="1" y="1"/>
              </a:cxn>
              <a:cxn ang="0">
                <a:pos x="0" y="1"/>
              </a:cxn>
              <a:cxn ang="0">
                <a:pos x="0" y="4"/>
              </a:cxn>
              <a:cxn ang="0">
                <a:pos x="0" y="5"/>
              </a:cxn>
              <a:cxn ang="0">
                <a:pos x="1" y="6"/>
              </a:cxn>
              <a:cxn ang="0">
                <a:pos x="2" y="6"/>
              </a:cxn>
              <a:cxn ang="0">
                <a:pos x="3" y="7"/>
              </a:cxn>
            </a:cxnLst>
            <a:rect l="0" t="0" r="r" b="b"/>
            <a:pathLst>
              <a:path w="7" h="7">
                <a:moveTo>
                  <a:pt x="3" y="7"/>
                </a:moveTo>
                <a:lnTo>
                  <a:pt x="5" y="6"/>
                </a:lnTo>
                <a:lnTo>
                  <a:pt x="6" y="6"/>
                </a:lnTo>
                <a:lnTo>
                  <a:pt x="6" y="5"/>
                </a:lnTo>
                <a:lnTo>
                  <a:pt x="7" y="4"/>
                </a:lnTo>
                <a:lnTo>
                  <a:pt x="6" y="1"/>
                </a:lnTo>
                <a:lnTo>
                  <a:pt x="6" y="1"/>
                </a:lnTo>
                <a:lnTo>
                  <a:pt x="5" y="0"/>
                </a:lnTo>
                <a:lnTo>
                  <a:pt x="3" y="0"/>
                </a:lnTo>
                <a:lnTo>
                  <a:pt x="2" y="0"/>
                </a:lnTo>
                <a:lnTo>
                  <a:pt x="1" y="1"/>
                </a:lnTo>
                <a:lnTo>
                  <a:pt x="0" y="1"/>
                </a:lnTo>
                <a:lnTo>
                  <a:pt x="0" y="4"/>
                </a:lnTo>
                <a:lnTo>
                  <a:pt x="0" y="5"/>
                </a:lnTo>
                <a:lnTo>
                  <a:pt x="1" y="6"/>
                </a:lnTo>
                <a:lnTo>
                  <a:pt x="2" y="6"/>
                </a:lnTo>
                <a:lnTo>
                  <a:pt x="3" y="7"/>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886" name="Freeform 110"/>
          <p:cNvSpPr>
            <a:spLocks/>
          </p:cNvSpPr>
          <p:nvPr/>
        </p:nvSpPr>
        <p:spPr bwMode="auto">
          <a:xfrm>
            <a:off x="1487245" y="3175219"/>
            <a:ext cx="7938" cy="11113"/>
          </a:xfrm>
          <a:custGeom>
            <a:avLst/>
            <a:gdLst/>
            <a:ahLst/>
            <a:cxnLst>
              <a:cxn ang="0">
                <a:pos x="3" y="7"/>
              </a:cxn>
              <a:cxn ang="0">
                <a:pos x="4" y="7"/>
              </a:cxn>
              <a:cxn ang="0">
                <a:pos x="5" y="6"/>
              </a:cxn>
              <a:cxn ang="0">
                <a:pos x="5" y="5"/>
              </a:cxn>
              <a:cxn ang="0">
                <a:pos x="5" y="4"/>
              </a:cxn>
              <a:cxn ang="0">
                <a:pos x="5" y="2"/>
              </a:cxn>
              <a:cxn ang="0">
                <a:pos x="5" y="1"/>
              </a:cxn>
              <a:cxn ang="0">
                <a:pos x="4" y="0"/>
              </a:cxn>
              <a:cxn ang="0">
                <a:pos x="3" y="0"/>
              </a:cxn>
              <a:cxn ang="0">
                <a:pos x="2" y="0"/>
              </a:cxn>
              <a:cxn ang="0">
                <a:pos x="1" y="1"/>
              </a:cxn>
              <a:cxn ang="0">
                <a:pos x="0" y="2"/>
              </a:cxn>
              <a:cxn ang="0">
                <a:pos x="0" y="4"/>
              </a:cxn>
              <a:cxn ang="0">
                <a:pos x="0" y="5"/>
              </a:cxn>
              <a:cxn ang="0">
                <a:pos x="1" y="6"/>
              </a:cxn>
              <a:cxn ang="0">
                <a:pos x="2" y="7"/>
              </a:cxn>
              <a:cxn ang="0">
                <a:pos x="3" y="7"/>
              </a:cxn>
            </a:cxnLst>
            <a:rect l="0" t="0" r="r" b="b"/>
            <a:pathLst>
              <a:path w="5" h="7">
                <a:moveTo>
                  <a:pt x="3" y="7"/>
                </a:moveTo>
                <a:lnTo>
                  <a:pt x="4" y="7"/>
                </a:lnTo>
                <a:lnTo>
                  <a:pt x="5" y="6"/>
                </a:lnTo>
                <a:lnTo>
                  <a:pt x="5" y="5"/>
                </a:lnTo>
                <a:lnTo>
                  <a:pt x="5" y="4"/>
                </a:lnTo>
                <a:lnTo>
                  <a:pt x="5" y="2"/>
                </a:lnTo>
                <a:lnTo>
                  <a:pt x="5" y="1"/>
                </a:lnTo>
                <a:lnTo>
                  <a:pt x="4" y="0"/>
                </a:lnTo>
                <a:lnTo>
                  <a:pt x="3" y="0"/>
                </a:lnTo>
                <a:lnTo>
                  <a:pt x="2" y="0"/>
                </a:lnTo>
                <a:lnTo>
                  <a:pt x="1" y="1"/>
                </a:lnTo>
                <a:lnTo>
                  <a:pt x="0" y="2"/>
                </a:lnTo>
                <a:lnTo>
                  <a:pt x="0" y="4"/>
                </a:lnTo>
                <a:lnTo>
                  <a:pt x="0" y="5"/>
                </a:lnTo>
                <a:lnTo>
                  <a:pt x="1" y="6"/>
                </a:lnTo>
                <a:lnTo>
                  <a:pt x="2" y="7"/>
                </a:lnTo>
                <a:lnTo>
                  <a:pt x="3" y="7"/>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887" name="Freeform 111"/>
          <p:cNvSpPr>
            <a:spLocks/>
          </p:cNvSpPr>
          <p:nvPr/>
        </p:nvSpPr>
        <p:spPr bwMode="auto">
          <a:xfrm>
            <a:off x="1414220" y="3029169"/>
            <a:ext cx="30163" cy="146050"/>
          </a:xfrm>
          <a:custGeom>
            <a:avLst/>
            <a:gdLst/>
            <a:ahLst/>
            <a:cxnLst>
              <a:cxn ang="0">
                <a:pos x="6" y="1"/>
              </a:cxn>
              <a:cxn ang="0">
                <a:pos x="6" y="3"/>
              </a:cxn>
              <a:cxn ang="0">
                <a:pos x="4" y="8"/>
              </a:cxn>
              <a:cxn ang="0">
                <a:pos x="2" y="16"/>
              </a:cxn>
              <a:cxn ang="0">
                <a:pos x="1" y="28"/>
              </a:cxn>
              <a:cxn ang="0">
                <a:pos x="0" y="41"/>
              </a:cxn>
              <a:cxn ang="0">
                <a:pos x="0" y="56"/>
              </a:cxn>
              <a:cxn ang="0">
                <a:pos x="1" y="73"/>
              </a:cxn>
              <a:cxn ang="0">
                <a:pos x="5" y="92"/>
              </a:cxn>
              <a:cxn ang="0">
                <a:pos x="19" y="91"/>
              </a:cxn>
              <a:cxn ang="0">
                <a:pos x="18" y="89"/>
              </a:cxn>
              <a:cxn ang="0">
                <a:pos x="16" y="80"/>
              </a:cxn>
              <a:cxn ang="0">
                <a:pos x="15" y="70"/>
              </a:cxn>
              <a:cxn ang="0">
                <a:pos x="14" y="56"/>
              </a:cxn>
              <a:cxn ang="0">
                <a:pos x="13" y="42"/>
              </a:cxn>
              <a:cxn ang="0">
                <a:pos x="13" y="27"/>
              </a:cxn>
              <a:cxn ang="0">
                <a:pos x="15" y="13"/>
              </a:cxn>
              <a:cxn ang="0">
                <a:pos x="19" y="1"/>
              </a:cxn>
              <a:cxn ang="0">
                <a:pos x="19" y="0"/>
              </a:cxn>
              <a:cxn ang="0">
                <a:pos x="19" y="0"/>
              </a:cxn>
              <a:cxn ang="0">
                <a:pos x="19" y="0"/>
              </a:cxn>
              <a:cxn ang="0">
                <a:pos x="18" y="0"/>
              </a:cxn>
              <a:cxn ang="0">
                <a:pos x="16" y="0"/>
              </a:cxn>
              <a:cxn ang="0">
                <a:pos x="14" y="0"/>
              </a:cxn>
              <a:cxn ang="0">
                <a:pos x="11" y="0"/>
              </a:cxn>
              <a:cxn ang="0">
                <a:pos x="6" y="1"/>
              </a:cxn>
            </a:cxnLst>
            <a:rect l="0" t="0" r="r" b="b"/>
            <a:pathLst>
              <a:path w="19" h="92">
                <a:moveTo>
                  <a:pt x="6" y="1"/>
                </a:moveTo>
                <a:lnTo>
                  <a:pt x="6" y="3"/>
                </a:lnTo>
                <a:lnTo>
                  <a:pt x="4" y="8"/>
                </a:lnTo>
                <a:lnTo>
                  <a:pt x="2" y="16"/>
                </a:lnTo>
                <a:lnTo>
                  <a:pt x="1" y="28"/>
                </a:lnTo>
                <a:lnTo>
                  <a:pt x="0" y="41"/>
                </a:lnTo>
                <a:lnTo>
                  <a:pt x="0" y="56"/>
                </a:lnTo>
                <a:lnTo>
                  <a:pt x="1" y="73"/>
                </a:lnTo>
                <a:lnTo>
                  <a:pt x="5" y="92"/>
                </a:lnTo>
                <a:lnTo>
                  <a:pt x="19" y="91"/>
                </a:lnTo>
                <a:lnTo>
                  <a:pt x="18" y="89"/>
                </a:lnTo>
                <a:lnTo>
                  <a:pt x="16" y="80"/>
                </a:lnTo>
                <a:lnTo>
                  <a:pt x="15" y="70"/>
                </a:lnTo>
                <a:lnTo>
                  <a:pt x="14" y="56"/>
                </a:lnTo>
                <a:lnTo>
                  <a:pt x="13" y="42"/>
                </a:lnTo>
                <a:lnTo>
                  <a:pt x="13" y="27"/>
                </a:lnTo>
                <a:lnTo>
                  <a:pt x="15" y="13"/>
                </a:lnTo>
                <a:lnTo>
                  <a:pt x="19" y="1"/>
                </a:lnTo>
                <a:lnTo>
                  <a:pt x="19" y="0"/>
                </a:lnTo>
                <a:lnTo>
                  <a:pt x="19" y="0"/>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prstTxWarp prst="textNoShape">
              <a:avLst/>
            </a:prstTxWarp>
          </a:bodyPr>
          <a:lstStyle/>
          <a:p>
            <a:endParaRPr lang="en-GB">
              <a:latin typeface="Verdana"/>
              <a:cs typeface="Verdana"/>
            </a:endParaRPr>
          </a:p>
        </p:txBody>
      </p:sp>
      <p:sp>
        <p:nvSpPr>
          <p:cNvPr id="203888" name="Freeform 112"/>
          <p:cNvSpPr>
            <a:spLocks/>
          </p:cNvSpPr>
          <p:nvPr/>
        </p:nvSpPr>
        <p:spPr bwMode="auto">
          <a:xfrm>
            <a:off x="1569795" y="3010119"/>
            <a:ext cx="42863" cy="163513"/>
          </a:xfrm>
          <a:custGeom>
            <a:avLst/>
            <a:gdLst/>
            <a:ahLst/>
            <a:cxnLst>
              <a:cxn ang="0">
                <a:pos x="27" y="0"/>
              </a:cxn>
              <a:cxn ang="0">
                <a:pos x="26" y="1"/>
              </a:cxn>
              <a:cxn ang="0">
                <a:pos x="25" y="4"/>
              </a:cxn>
              <a:cxn ang="0">
                <a:pos x="22" y="9"/>
              </a:cxn>
              <a:cxn ang="0">
                <a:pos x="20" y="18"/>
              </a:cxn>
              <a:cxn ang="0">
                <a:pos x="18" y="32"/>
              </a:cxn>
              <a:cxn ang="0">
                <a:pos x="16" y="49"/>
              </a:cxn>
              <a:cxn ang="0">
                <a:pos x="18" y="73"/>
              </a:cxn>
              <a:cxn ang="0">
                <a:pos x="20" y="103"/>
              </a:cxn>
              <a:cxn ang="0">
                <a:pos x="5" y="103"/>
              </a:cxn>
              <a:cxn ang="0">
                <a:pos x="5" y="101"/>
              </a:cxn>
              <a:cxn ang="0">
                <a:pos x="4" y="91"/>
              </a:cxn>
              <a:cxn ang="0">
                <a:pos x="2" y="80"/>
              </a:cxn>
              <a:cxn ang="0">
                <a:pos x="1" y="64"/>
              </a:cxn>
              <a:cxn ang="0">
                <a:pos x="0" y="47"/>
              </a:cxn>
              <a:cxn ang="0">
                <a:pos x="1" y="31"/>
              </a:cxn>
              <a:cxn ang="0">
                <a:pos x="4" y="14"/>
              </a:cxn>
              <a:cxn ang="0">
                <a:pos x="9" y="0"/>
              </a:cxn>
              <a:cxn ang="0">
                <a:pos x="27" y="0"/>
              </a:cxn>
            </a:cxnLst>
            <a:rect l="0" t="0" r="r" b="b"/>
            <a:pathLst>
              <a:path w="27" h="103">
                <a:moveTo>
                  <a:pt x="27" y="0"/>
                </a:moveTo>
                <a:lnTo>
                  <a:pt x="26" y="1"/>
                </a:lnTo>
                <a:lnTo>
                  <a:pt x="25" y="4"/>
                </a:lnTo>
                <a:lnTo>
                  <a:pt x="22" y="9"/>
                </a:lnTo>
                <a:lnTo>
                  <a:pt x="20" y="18"/>
                </a:lnTo>
                <a:lnTo>
                  <a:pt x="18" y="32"/>
                </a:lnTo>
                <a:lnTo>
                  <a:pt x="16" y="49"/>
                </a:lnTo>
                <a:lnTo>
                  <a:pt x="18" y="73"/>
                </a:lnTo>
                <a:lnTo>
                  <a:pt x="20" y="103"/>
                </a:lnTo>
                <a:lnTo>
                  <a:pt x="5" y="103"/>
                </a:lnTo>
                <a:lnTo>
                  <a:pt x="5" y="101"/>
                </a:lnTo>
                <a:lnTo>
                  <a:pt x="4" y="91"/>
                </a:lnTo>
                <a:lnTo>
                  <a:pt x="2" y="80"/>
                </a:lnTo>
                <a:lnTo>
                  <a:pt x="1" y="64"/>
                </a:lnTo>
                <a:lnTo>
                  <a:pt x="0" y="47"/>
                </a:lnTo>
                <a:lnTo>
                  <a:pt x="1" y="31"/>
                </a:lnTo>
                <a:lnTo>
                  <a:pt x="4" y="14"/>
                </a:lnTo>
                <a:lnTo>
                  <a:pt x="9" y="0"/>
                </a:lnTo>
                <a:lnTo>
                  <a:pt x="27" y="0"/>
                </a:lnTo>
                <a:close/>
              </a:path>
            </a:pathLst>
          </a:custGeom>
          <a:solidFill>
            <a:srgbClr val="3F9EFF"/>
          </a:solidFill>
          <a:ln w="9525">
            <a:noFill/>
            <a:round/>
            <a:headEnd/>
            <a:tailEnd/>
          </a:ln>
        </p:spPr>
        <p:txBody>
          <a:bodyPr>
            <a:prstTxWarp prst="textNoShape">
              <a:avLst/>
            </a:prstTxWarp>
          </a:bodyPr>
          <a:lstStyle/>
          <a:p>
            <a:endParaRPr lang="en-GB">
              <a:latin typeface="Verdana"/>
              <a:cs typeface="Verdana"/>
            </a:endParaRPr>
          </a:p>
        </p:txBody>
      </p:sp>
      <p:sp>
        <p:nvSpPr>
          <p:cNvPr id="203889" name="Freeform 113"/>
          <p:cNvSpPr>
            <a:spLocks/>
          </p:cNvSpPr>
          <p:nvPr/>
        </p:nvSpPr>
        <p:spPr bwMode="auto">
          <a:xfrm>
            <a:off x="1414220" y="3037107"/>
            <a:ext cx="28575" cy="127000"/>
          </a:xfrm>
          <a:custGeom>
            <a:avLst/>
            <a:gdLst/>
            <a:ahLst/>
            <a:cxnLst>
              <a:cxn ang="0">
                <a:pos x="6" y="2"/>
              </a:cxn>
              <a:cxn ang="0">
                <a:pos x="6" y="3"/>
              </a:cxn>
              <a:cxn ang="0">
                <a:pos x="5" y="8"/>
              </a:cxn>
              <a:cxn ang="0">
                <a:pos x="2" y="15"/>
              </a:cxn>
              <a:cxn ang="0">
                <a:pos x="1" y="24"/>
              </a:cxn>
              <a:cxn ang="0">
                <a:pos x="0" y="36"/>
              </a:cxn>
              <a:cxn ang="0">
                <a:pos x="1" y="50"/>
              </a:cxn>
              <a:cxn ang="0">
                <a:pos x="2" y="65"/>
              </a:cxn>
              <a:cxn ang="0">
                <a:pos x="5" y="80"/>
              </a:cxn>
              <a:cxn ang="0">
                <a:pos x="16" y="80"/>
              </a:cxn>
              <a:cxn ang="0">
                <a:pos x="16" y="78"/>
              </a:cxn>
              <a:cxn ang="0">
                <a:pos x="15" y="71"/>
              </a:cxn>
              <a:cxn ang="0">
                <a:pos x="14" y="61"/>
              </a:cxn>
              <a:cxn ang="0">
                <a:pos x="13" y="50"/>
              </a:cxn>
              <a:cxn ang="0">
                <a:pos x="12" y="37"/>
              </a:cxn>
              <a:cxn ang="0">
                <a:pos x="12" y="24"/>
              </a:cxn>
              <a:cxn ang="0">
                <a:pos x="14" y="11"/>
              </a:cxn>
              <a:cxn ang="0">
                <a:pos x="18" y="1"/>
              </a:cxn>
              <a:cxn ang="0">
                <a:pos x="18" y="1"/>
              </a:cxn>
              <a:cxn ang="0">
                <a:pos x="18" y="1"/>
              </a:cxn>
              <a:cxn ang="0">
                <a:pos x="18" y="1"/>
              </a:cxn>
              <a:cxn ang="0">
                <a:pos x="16" y="0"/>
              </a:cxn>
              <a:cxn ang="0">
                <a:pos x="15" y="0"/>
              </a:cxn>
              <a:cxn ang="0">
                <a:pos x="13" y="0"/>
              </a:cxn>
              <a:cxn ang="0">
                <a:pos x="9" y="1"/>
              </a:cxn>
              <a:cxn ang="0">
                <a:pos x="6" y="2"/>
              </a:cxn>
            </a:cxnLst>
            <a:rect l="0" t="0" r="r" b="b"/>
            <a:pathLst>
              <a:path w="18" h="80">
                <a:moveTo>
                  <a:pt x="6" y="2"/>
                </a:moveTo>
                <a:lnTo>
                  <a:pt x="6" y="3"/>
                </a:lnTo>
                <a:lnTo>
                  <a:pt x="5" y="8"/>
                </a:lnTo>
                <a:lnTo>
                  <a:pt x="2" y="15"/>
                </a:lnTo>
                <a:lnTo>
                  <a:pt x="1" y="24"/>
                </a:lnTo>
                <a:lnTo>
                  <a:pt x="0" y="36"/>
                </a:lnTo>
                <a:lnTo>
                  <a:pt x="1" y="50"/>
                </a:lnTo>
                <a:lnTo>
                  <a:pt x="2" y="65"/>
                </a:lnTo>
                <a:lnTo>
                  <a:pt x="5" y="80"/>
                </a:lnTo>
                <a:lnTo>
                  <a:pt x="16" y="80"/>
                </a:lnTo>
                <a:lnTo>
                  <a:pt x="16" y="78"/>
                </a:lnTo>
                <a:lnTo>
                  <a:pt x="15" y="71"/>
                </a:lnTo>
                <a:lnTo>
                  <a:pt x="14" y="61"/>
                </a:lnTo>
                <a:lnTo>
                  <a:pt x="13" y="50"/>
                </a:lnTo>
                <a:lnTo>
                  <a:pt x="12" y="37"/>
                </a:lnTo>
                <a:lnTo>
                  <a:pt x="12" y="24"/>
                </a:lnTo>
                <a:lnTo>
                  <a:pt x="14" y="11"/>
                </a:lnTo>
                <a:lnTo>
                  <a:pt x="18" y="1"/>
                </a:lnTo>
                <a:lnTo>
                  <a:pt x="18" y="1"/>
                </a:lnTo>
                <a:lnTo>
                  <a:pt x="18" y="1"/>
                </a:lnTo>
                <a:lnTo>
                  <a:pt x="18" y="1"/>
                </a:lnTo>
                <a:lnTo>
                  <a:pt x="16" y="0"/>
                </a:lnTo>
                <a:lnTo>
                  <a:pt x="15" y="0"/>
                </a:lnTo>
                <a:lnTo>
                  <a:pt x="13" y="0"/>
                </a:lnTo>
                <a:lnTo>
                  <a:pt x="9" y="1"/>
                </a:lnTo>
                <a:lnTo>
                  <a:pt x="6" y="2"/>
                </a:lnTo>
                <a:close/>
              </a:path>
            </a:pathLst>
          </a:custGeom>
          <a:solidFill>
            <a:srgbClr val="59B2FF"/>
          </a:solidFill>
          <a:ln w="9525">
            <a:noFill/>
            <a:round/>
            <a:headEnd/>
            <a:tailEnd/>
          </a:ln>
        </p:spPr>
        <p:txBody>
          <a:bodyPr>
            <a:prstTxWarp prst="textNoShape">
              <a:avLst/>
            </a:prstTxWarp>
          </a:bodyPr>
          <a:lstStyle/>
          <a:p>
            <a:endParaRPr lang="en-GB">
              <a:latin typeface="Verdana"/>
              <a:cs typeface="Verdana"/>
            </a:endParaRPr>
          </a:p>
        </p:txBody>
      </p:sp>
      <p:sp>
        <p:nvSpPr>
          <p:cNvPr id="203890" name="Freeform 114"/>
          <p:cNvSpPr>
            <a:spLocks/>
          </p:cNvSpPr>
          <p:nvPr/>
        </p:nvSpPr>
        <p:spPr bwMode="auto">
          <a:xfrm>
            <a:off x="1415808" y="3045044"/>
            <a:ext cx="22225" cy="109538"/>
          </a:xfrm>
          <a:custGeom>
            <a:avLst/>
            <a:gdLst/>
            <a:ahLst/>
            <a:cxnLst>
              <a:cxn ang="0">
                <a:pos x="5" y="2"/>
              </a:cxn>
              <a:cxn ang="0">
                <a:pos x="5" y="3"/>
              </a:cxn>
              <a:cxn ang="0">
                <a:pos x="4" y="7"/>
              </a:cxn>
              <a:cxn ang="0">
                <a:pos x="3" y="13"/>
              </a:cxn>
              <a:cxn ang="0">
                <a:pos x="1" y="21"/>
              </a:cxn>
              <a:cxn ang="0">
                <a:pos x="0" y="31"/>
              </a:cxn>
              <a:cxn ang="0">
                <a:pos x="0" y="42"/>
              </a:cxn>
              <a:cxn ang="0">
                <a:pos x="1" y="55"/>
              </a:cxn>
              <a:cxn ang="0">
                <a:pos x="4" y="69"/>
              </a:cxn>
              <a:cxn ang="0">
                <a:pos x="14" y="68"/>
              </a:cxn>
              <a:cxn ang="0">
                <a:pos x="13" y="67"/>
              </a:cxn>
              <a:cxn ang="0">
                <a:pos x="13" y="61"/>
              </a:cxn>
              <a:cxn ang="0">
                <a:pos x="12" y="53"/>
              </a:cxn>
              <a:cxn ang="0">
                <a:pos x="11" y="42"/>
              </a:cxn>
              <a:cxn ang="0">
                <a:pos x="10" y="32"/>
              </a:cxn>
              <a:cxn ang="0">
                <a:pos x="10" y="20"/>
              </a:cxn>
              <a:cxn ang="0">
                <a:pos x="12" y="10"/>
              </a:cxn>
              <a:cxn ang="0">
                <a:pos x="14" y="2"/>
              </a:cxn>
              <a:cxn ang="0">
                <a:pos x="14" y="2"/>
              </a:cxn>
              <a:cxn ang="0">
                <a:pos x="14" y="0"/>
              </a:cxn>
              <a:cxn ang="0">
                <a:pos x="14" y="0"/>
              </a:cxn>
              <a:cxn ang="0">
                <a:pos x="14" y="0"/>
              </a:cxn>
              <a:cxn ang="0">
                <a:pos x="13" y="0"/>
              </a:cxn>
              <a:cxn ang="0">
                <a:pos x="11" y="0"/>
              </a:cxn>
              <a:cxn ang="0">
                <a:pos x="8" y="0"/>
              </a:cxn>
              <a:cxn ang="0">
                <a:pos x="5" y="2"/>
              </a:cxn>
            </a:cxnLst>
            <a:rect l="0" t="0" r="r" b="b"/>
            <a:pathLst>
              <a:path w="14" h="69">
                <a:moveTo>
                  <a:pt x="5" y="2"/>
                </a:moveTo>
                <a:lnTo>
                  <a:pt x="5" y="3"/>
                </a:lnTo>
                <a:lnTo>
                  <a:pt x="4" y="7"/>
                </a:lnTo>
                <a:lnTo>
                  <a:pt x="3" y="13"/>
                </a:lnTo>
                <a:lnTo>
                  <a:pt x="1" y="21"/>
                </a:lnTo>
                <a:lnTo>
                  <a:pt x="0" y="31"/>
                </a:lnTo>
                <a:lnTo>
                  <a:pt x="0" y="42"/>
                </a:lnTo>
                <a:lnTo>
                  <a:pt x="1" y="55"/>
                </a:lnTo>
                <a:lnTo>
                  <a:pt x="4" y="69"/>
                </a:lnTo>
                <a:lnTo>
                  <a:pt x="14" y="68"/>
                </a:lnTo>
                <a:lnTo>
                  <a:pt x="13" y="67"/>
                </a:lnTo>
                <a:lnTo>
                  <a:pt x="13" y="61"/>
                </a:lnTo>
                <a:lnTo>
                  <a:pt x="12" y="53"/>
                </a:lnTo>
                <a:lnTo>
                  <a:pt x="11" y="42"/>
                </a:lnTo>
                <a:lnTo>
                  <a:pt x="10" y="32"/>
                </a:lnTo>
                <a:lnTo>
                  <a:pt x="10" y="20"/>
                </a:lnTo>
                <a:lnTo>
                  <a:pt x="12" y="10"/>
                </a:lnTo>
                <a:lnTo>
                  <a:pt x="14" y="2"/>
                </a:lnTo>
                <a:lnTo>
                  <a:pt x="14" y="2"/>
                </a:lnTo>
                <a:lnTo>
                  <a:pt x="14" y="0"/>
                </a:lnTo>
                <a:lnTo>
                  <a:pt x="14" y="0"/>
                </a:lnTo>
                <a:lnTo>
                  <a:pt x="14" y="0"/>
                </a:lnTo>
                <a:lnTo>
                  <a:pt x="13" y="0"/>
                </a:lnTo>
                <a:lnTo>
                  <a:pt x="11" y="0"/>
                </a:lnTo>
                <a:lnTo>
                  <a:pt x="8" y="0"/>
                </a:lnTo>
                <a:lnTo>
                  <a:pt x="5" y="2"/>
                </a:lnTo>
                <a:close/>
              </a:path>
            </a:pathLst>
          </a:custGeom>
          <a:solidFill>
            <a:srgbClr val="72C6FF"/>
          </a:solidFill>
          <a:ln w="9525">
            <a:noFill/>
            <a:round/>
            <a:headEnd/>
            <a:tailEnd/>
          </a:ln>
        </p:spPr>
        <p:txBody>
          <a:bodyPr>
            <a:prstTxWarp prst="textNoShape">
              <a:avLst/>
            </a:prstTxWarp>
          </a:bodyPr>
          <a:lstStyle/>
          <a:p>
            <a:endParaRPr lang="en-GB">
              <a:latin typeface="Verdana"/>
              <a:cs typeface="Verdana"/>
            </a:endParaRPr>
          </a:p>
        </p:txBody>
      </p:sp>
      <p:sp>
        <p:nvSpPr>
          <p:cNvPr id="203891" name="Freeform 115"/>
          <p:cNvSpPr>
            <a:spLocks/>
          </p:cNvSpPr>
          <p:nvPr/>
        </p:nvSpPr>
        <p:spPr bwMode="auto">
          <a:xfrm>
            <a:off x="1417395" y="3054569"/>
            <a:ext cx="19050" cy="88900"/>
          </a:xfrm>
          <a:custGeom>
            <a:avLst/>
            <a:gdLst/>
            <a:ahLst/>
            <a:cxnLst>
              <a:cxn ang="0">
                <a:pos x="4" y="1"/>
              </a:cxn>
              <a:cxn ang="0">
                <a:pos x="3" y="1"/>
              </a:cxn>
              <a:cxn ang="0">
                <a:pos x="3" y="5"/>
              </a:cxn>
              <a:cxn ang="0">
                <a:pos x="2" y="11"/>
              </a:cxn>
              <a:cxn ang="0">
                <a:pos x="0" y="17"/>
              </a:cxn>
              <a:cxn ang="0">
                <a:pos x="0" y="25"/>
              </a:cxn>
              <a:cxn ang="0">
                <a:pos x="0" y="35"/>
              </a:cxn>
              <a:cxn ang="0">
                <a:pos x="2" y="46"/>
              </a:cxn>
              <a:cxn ang="0">
                <a:pos x="3" y="56"/>
              </a:cxn>
              <a:cxn ang="0">
                <a:pos x="11" y="56"/>
              </a:cxn>
              <a:cxn ang="0">
                <a:pos x="11" y="55"/>
              </a:cxn>
              <a:cxn ang="0">
                <a:pos x="10" y="50"/>
              </a:cxn>
              <a:cxn ang="0">
                <a:pos x="10" y="43"/>
              </a:cxn>
              <a:cxn ang="0">
                <a:pos x="9" y="35"/>
              </a:cxn>
              <a:cxn ang="0">
                <a:pos x="7" y="26"/>
              </a:cxn>
              <a:cxn ang="0">
                <a:pos x="9" y="17"/>
              </a:cxn>
              <a:cxn ang="0">
                <a:pos x="10" y="7"/>
              </a:cxn>
              <a:cxn ang="0">
                <a:pos x="12" y="0"/>
              </a:cxn>
              <a:cxn ang="0">
                <a:pos x="12" y="0"/>
              </a:cxn>
              <a:cxn ang="0">
                <a:pos x="12" y="0"/>
              </a:cxn>
              <a:cxn ang="0">
                <a:pos x="12" y="0"/>
              </a:cxn>
              <a:cxn ang="0">
                <a:pos x="11" y="0"/>
              </a:cxn>
              <a:cxn ang="0">
                <a:pos x="10" y="0"/>
              </a:cxn>
              <a:cxn ang="0">
                <a:pos x="9" y="0"/>
              </a:cxn>
              <a:cxn ang="0">
                <a:pos x="6" y="0"/>
              </a:cxn>
              <a:cxn ang="0">
                <a:pos x="4" y="1"/>
              </a:cxn>
            </a:cxnLst>
            <a:rect l="0" t="0" r="r" b="b"/>
            <a:pathLst>
              <a:path w="12" h="56">
                <a:moveTo>
                  <a:pt x="4" y="1"/>
                </a:moveTo>
                <a:lnTo>
                  <a:pt x="3" y="1"/>
                </a:lnTo>
                <a:lnTo>
                  <a:pt x="3" y="5"/>
                </a:lnTo>
                <a:lnTo>
                  <a:pt x="2" y="11"/>
                </a:lnTo>
                <a:lnTo>
                  <a:pt x="0" y="17"/>
                </a:lnTo>
                <a:lnTo>
                  <a:pt x="0" y="25"/>
                </a:lnTo>
                <a:lnTo>
                  <a:pt x="0" y="35"/>
                </a:lnTo>
                <a:lnTo>
                  <a:pt x="2" y="46"/>
                </a:lnTo>
                <a:lnTo>
                  <a:pt x="3" y="56"/>
                </a:lnTo>
                <a:lnTo>
                  <a:pt x="11" y="56"/>
                </a:lnTo>
                <a:lnTo>
                  <a:pt x="11" y="55"/>
                </a:lnTo>
                <a:lnTo>
                  <a:pt x="10" y="50"/>
                </a:lnTo>
                <a:lnTo>
                  <a:pt x="10" y="43"/>
                </a:lnTo>
                <a:lnTo>
                  <a:pt x="9" y="35"/>
                </a:lnTo>
                <a:lnTo>
                  <a:pt x="7" y="26"/>
                </a:lnTo>
                <a:lnTo>
                  <a:pt x="9" y="17"/>
                </a:lnTo>
                <a:lnTo>
                  <a:pt x="10" y="7"/>
                </a:lnTo>
                <a:lnTo>
                  <a:pt x="12" y="0"/>
                </a:lnTo>
                <a:lnTo>
                  <a:pt x="12" y="0"/>
                </a:lnTo>
                <a:lnTo>
                  <a:pt x="12" y="0"/>
                </a:lnTo>
                <a:lnTo>
                  <a:pt x="12" y="0"/>
                </a:lnTo>
                <a:lnTo>
                  <a:pt x="11" y="0"/>
                </a:lnTo>
                <a:lnTo>
                  <a:pt x="10" y="0"/>
                </a:lnTo>
                <a:lnTo>
                  <a:pt x="9" y="0"/>
                </a:lnTo>
                <a:lnTo>
                  <a:pt x="6" y="0"/>
                </a:lnTo>
                <a:lnTo>
                  <a:pt x="4" y="1"/>
                </a:lnTo>
                <a:close/>
              </a:path>
            </a:pathLst>
          </a:custGeom>
          <a:solidFill>
            <a:srgbClr val="8CD8FF"/>
          </a:solidFill>
          <a:ln w="9525">
            <a:noFill/>
            <a:round/>
            <a:headEnd/>
            <a:tailEnd/>
          </a:ln>
        </p:spPr>
        <p:txBody>
          <a:bodyPr>
            <a:prstTxWarp prst="textNoShape">
              <a:avLst/>
            </a:prstTxWarp>
          </a:bodyPr>
          <a:lstStyle/>
          <a:p>
            <a:endParaRPr lang="en-GB">
              <a:latin typeface="Verdana"/>
              <a:cs typeface="Verdana"/>
            </a:endParaRPr>
          </a:p>
        </p:txBody>
      </p:sp>
      <p:sp>
        <p:nvSpPr>
          <p:cNvPr id="203892" name="Freeform 116"/>
          <p:cNvSpPr>
            <a:spLocks/>
          </p:cNvSpPr>
          <p:nvPr/>
        </p:nvSpPr>
        <p:spPr bwMode="auto">
          <a:xfrm>
            <a:off x="1417395" y="3062507"/>
            <a:ext cx="15875" cy="71437"/>
          </a:xfrm>
          <a:custGeom>
            <a:avLst/>
            <a:gdLst/>
            <a:ahLst/>
            <a:cxnLst>
              <a:cxn ang="0">
                <a:pos x="4" y="1"/>
              </a:cxn>
              <a:cxn ang="0">
                <a:pos x="3" y="2"/>
              </a:cxn>
              <a:cxn ang="0">
                <a:pos x="3" y="5"/>
              </a:cxn>
              <a:cxn ang="0">
                <a:pos x="2" y="8"/>
              </a:cxn>
              <a:cxn ang="0">
                <a:pos x="2" y="14"/>
              </a:cxn>
              <a:cxn ang="0">
                <a:pos x="0" y="21"/>
              </a:cxn>
              <a:cxn ang="0">
                <a:pos x="0" y="28"/>
              </a:cxn>
              <a:cxn ang="0">
                <a:pos x="2" y="36"/>
              </a:cxn>
              <a:cxn ang="0">
                <a:pos x="3" y="45"/>
              </a:cxn>
              <a:cxn ang="0">
                <a:pos x="10" y="45"/>
              </a:cxn>
              <a:cxn ang="0">
                <a:pos x="10" y="43"/>
              </a:cxn>
              <a:cxn ang="0">
                <a:pos x="9" y="40"/>
              </a:cxn>
              <a:cxn ang="0">
                <a:pos x="7" y="35"/>
              </a:cxn>
              <a:cxn ang="0">
                <a:pos x="7" y="28"/>
              </a:cxn>
              <a:cxn ang="0">
                <a:pos x="6" y="21"/>
              </a:cxn>
              <a:cxn ang="0">
                <a:pos x="7" y="14"/>
              </a:cxn>
              <a:cxn ang="0">
                <a:pos x="7" y="7"/>
              </a:cxn>
              <a:cxn ang="0">
                <a:pos x="10" y="1"/>
              </a:cxn>
              <a:cxn ang="0">
                <a:pos x="10" y="1"/>
              </a:cxn>
              <a:cxn ang="0">
                <a:pos x="10" y="1"/>
              </a:cxn>
              <a:cxn ang="0">
                <a:pos x="10" y="0"/>
              </a:cxn>
              <a:cxn ang="0">
                <a:pos x="10" y="0"/>
              </a:cxn>
              <a:cxn ang="0">
                <a:pos x="9" y="0"/>
              </a:cxn>
              <a:cxn ang="0">
                <a:pos x="7" y="0"/>
              </a:cxn>
              <a:cxn ang="0">
                <a:pos x="6" y="1"/>
              </a:cxn>
              <a:cxn ang="0">
                <a:pos x="4" y="1"/>
              </a:cxn>
            </a:cxnLst>
            <a:rect l="0" t="0" r="r" b="b"/>
            <a:pathLst>
              <a:path w="10" h="45">
                <a:moveTo>
                  <a:pt x="4" y="1"/>
                </a:moveTo>
                <a:lnTo>
                  <a:pt x="3" y="2"/>
                </a:lnTo>
                <a:lnTo>
                  <a:pt x="3" y="5"/>
                </a:lnTo>
                <a:lnTo>
                  <a:pt x="2" y="8"/>
                </a:lnTo>
                <a:lnTo>
                  <a:pt x="2" y="14"/>
                </a:lnTo>
                <a:lnTo>
                  <a:pt x="0" y="21"/>
                </a:lnTo>
                <a:lnTo>
                  <a:pt x="0" y="28"/>
                </a:lnTo>
                <a:lnTo>
                  <a:pt x="2" y="36"/>
                </a:lnTo>
                <a:lnTo>
                  <a:pt x="3" y="45"/>
                </a:lnTo>
                <a:lnTo>
                  <a:pt x="10" y="45"/>
                </a:lnTo>
                <a:lnTo>
                  <a:pt x="10" y="43"/>
                </a:lnTo>
                <a:lnTo>
                  <a:pt x="9" y="40"/>
                </a:lnTo>
                <a:lnTo>
                  <a:pt x="7" y="35"/>
                </a:lnTo>
                <a:lnTo>
                  <a:pt x="7" y="28"/>
                </a:lnTo>
                <a:lnTo>
                  <a:pt x="6" y="21"/>
                </a:lnTo>
                <a:lnTo>
                  <a:pt x="7" y="14"/>
                </a:lnTo>
                <a:lnTo>
                  <a:pt x="7" y="7"/>
                </a:lnTo>
                <a:lnTo>
                  <a:pt x="10" y="1"/>
                </a:lnTo>
                <a:lnTo>
                  <a:pt x="10" y="1"/>
                </a:lnTo>
                <a:lnTo>
                  <a:pt x="10" y="1"/>
                </a:lnTo>
                <a:lnTo>
                  <a:pt x="10" y="0"/>
                </a:lnTo>
                <a:lnTo>
                  <a:pt x="10" y="0"/>
                </a:lnTo>
                <a:lnTo>
                  <a:pt x="9" y="0"/>
                </a:lnTo>
                <a:lnTo>
                  <a:pt x="7" y="0"/>
                </a:lnTo>
                <a:lnTo>
                  <a:pt x="6" y="1"/>
                </a:lnTo>
                <a:lnTo>
                  <a:pt x="4" y="1"/>
                </a:lnTo>
                <a:close/>
              </a:path>
            </a:pathLst>
          </a:custGeom>
          <a:solidFill>
            <a:srgbClr val="A5EDFF"/>
          </a:solidFill>
          <a:ln w="9525">
            <a:noFill/>
            <a:round/>
            <a:headEnd/>
            <a:tailEnd/>
          </a:ln>
        </p:spPr>
        <p:txBody>
          <a:bodyPr>
            <a:prstTxWarp prst="textNoShape">
              <a:avLst/>
            </a:prstTxWarp>
          </a:bodyPr>
          <a:lstStyle/>
          <a:p>
            <a:endParaRPr lang="en-GB">
              <a:latin typeface="Verdana"/>
              <a:cs typeface="Verdana"/>
            </a:endParaRPr>
          </a:p>
        </p:txBody>
      </p:sp>
      <p:sp>
        <p:nvSpPr>
          <p:cNvPr id="203893" name="Freeform 117"/>
          <p:cNvSpPr>
            <a:spLocks/>
          </p:cNvSpPr>
          <p:nvPr/>
        </p:nvSpPr>
        <p:spPr bwMode="auto">
          <a:xfrm>
            <a:off x="1420570" y="3072032"/>
            <a:ext cx="11113" cy="50800"/>
          </a:xfrm>
          <a:custGeom>
            <a:avLst/>
            <a:gdLst/>
            <a:ahLst/>
            <a:cxnLst>
              <a:cxn ang="0">
                <a:pos x="2" y="1"/>
              </a:cxn>
              <a:cxn ang="0">
                <a:pos x="1" y="1"/>
              </a:cxn>
              <a:cxn ang="0">
                <a:pos x="1" y="3"/>
              </a:cxn>
              <a:cxn ang="0">
                <a:pos x="0" y="6"/>
              </a:cxn>
              <a:cxn ang="0">
                <a:pos x="0" y="10"/>
              </a:cxn>
              <a:cxn ang="0">
                <a:pos x="0" y="15"/>
              </a:cxn>
              <a:cxn ang="0">
                <a:pos x="0" y="20"/>
              </a:cxn>
              <a:cxn ang="0">
                <a:pos x="0" y="27"/>
              </a:cxn>
              <a:cxn ang="0">
                <a:pos x="1" y="32"/>
              </a:cxn>
              <a:cxn ang="0">
                <a:pos x="5" y="32"/>
              </a:cxn>
              <a:cxn ang="0">
                <a:pos x="5" y="31"/>
              </a:cxn>
              <a:cxn ang="0">
                <a:pos x="5" y="29"/>
              </a:cxn>
              <a:cxn ang="0">
                <a:pos x="4" y="25"/>
              </a:cxn>
              <a:cxn ang="0">
                <a:pos x="4" y="20"/>
              </a:cxn>
              <a:cxn ang="0">
                <a:pos x="4" y="15"/>
              </a:cxn>
              <a:cxn ang="0">
                <a:pos x="4" y="9"/>
              </a:cxn>
              <a:cxn ang="0">
                <a:pos x="4" y="4"/>
              </a:cxn>
              <a:cxn ang="0">
                <a:pos x="7" y="0"/>
              </a:cxn>
              <a:cxn ang="0">
                <a:pos x="7" y="0"/>
              </a:cxn>
              <a:cxn ang="0">
                <a:pos x="7" y="0"/>
              </a:cxn>
              <a:cxn ang="0">
                <a:pos x="5" y="0"/>
              </a:cxn>
              <a:cxn ang="0">
                <a:pos x="5" y="0"/>
              </a:cxn>
              <a:cxn ang="0">
                <a:pos x="5" y="0"/>
              </a:cxn>
              <a:cxn ang="0">
                <a:pos x="4" y="0"/>
              </a:cxn>
              <a:cxn ang="0">
                <a:pos x="3" y="0"/>
              </a:cxn>
              <a:cxn ang="0">
                <a:pos x="2" y="1"/>
              </a:cxn>
            </a:cxnLst>
            <a:rect l="0" t="0" r="r" b="b"/>
            <a:pathLst>
              <a:path w="7" h="32">
                <a:moveTo>
                  <a:pt x="2" y="1"/>
                </a:moveTo>
                <a:lnTo>
                  <a:pt x="1" y="1"/>
                </a:lnTo>
                <a:lnTo>
                  <a:pt x="1" y="3"/>
                </a:lnTo>
                <a:lnTo>
                  <a:pt x="0" y="6"/>
                </a:lnTo>
                <a:lnTo>
                  <a:pt x="0" y="10"/>
                </a:lnTo>
                <a:lnTo>
                  <a:pt x="0" y="15"/>
                </a:lnTo>
                <a:lnTo>
                  <a:pt x="0" y="20"/>
                </a:lnTo>
                <a:lnTo>
                  <a:pt x="0" y="27"/>
                </a:lnTo>
                <a:lnTo>
                  <a:pt x="1" y="32"/>
                </a:lnTo>
                <a:lnTo>
                  <a:pt x="5" y="32"/>
                </a:lnTo>
                <a:lnTo>
                  <a:pt x="5" y="31"/>
                </a:lnTo>
                <a:lnTo>
                  <a:pt x="5" y="29"/>
                </a:lnTo>
                <a:lnTo>
                  <a:pt x="4" y="25"/>
                </a:lnTo>
                <a:lnTo>
                  <a:pt x="4" y="20"/>
                </a:lnTo>
                <a:lnTo>
                  <a:pt x="4" y="15"/>
                </a:lnTo>
                <a:lnTo>
                  <a:pt x="4" y="9"/>
                </a:lnTo>
                <a:lnTo>
                  <a:pt x="4" y="4"/>
                </a:lnTo>
                <a:lnTo>
                  <a:pt x="7" y="0"/>
                </a:lnTo>
                <a:lnTo>
                  <a:pt x="7" y="0"/>
                </a:lnTo>
                <a:lnTo>
                  <a:pt x="7" y="0"/>
                </a:lnTo>
                <a:lnTo>
                  <a:pt x="5" y="0"/>
                </a:lnTo>
                <a:lnTo>
                  <a:pt x="5" y="0"/>
                </a:lnTo>
                <a:lnTo>
                  <a:pt x="5" y="0"/>
                </a:lnTo>
                <a:lnTo>
                  <a:pt x="4" y="0"/>
                </a:lnTo>
                <a:lnTo>
                  <a:pt x="3" y="0"/>
                </a:lnTo>
                <a:lnTo>
                  <a:pt x="2" y="1"/>
                </a:lnTo>
                <a:close/>
              </a:path>
            </a:pathLst>
          </a:custGeom>
          <a:solidFill>
            <a:srgbClr val="BFFFFF"/>
          </a:solidFill>
          <a:ln w="9525">
            <a:noFill/>
            <a:round/>
            <a:headEnd/>
            <a:tailEnd/>
          </a:ln>
        </p:spPr>
        <p:txBody>
          <a:bodyPr>
            <a:prstTxWarp prst="textNoShape">
              <a:avLst/>
            </a:prstTxWarp>
          </a:bodyPr>
          <a:lstStyle/>
          <a:p>
            <a:endParaRPr lang="en-GB">
              <a:latin typeface="Verdana"/>
              <a:cs typeface="Verdana"/>
            </a:endParaRPr>
          </a:p>
        </p:txBody>
      </p:sp>
      <p:sp>
        <p:nvSpPr>
          <p:cNvPr id="203894" name="Freeform 118"/>
          <p:cNvSpPr>
            <a:spLocks/>
          </p:cNvSpPr>
          <p:nvPr/>
        </p:nvSpPr>
        <p:spPr bwMode="auto">
          <a:xfrm>
            <a:off x="1571383" y="3019644"/>
            <a:ext cx="38100" cy="142875"/>
          </a:xfrm>
          <a:custGeom>
            <a:avLst/>
            <a:gdLst/>
            <a:ahLst/>
            <a:cxnLst>
              <a:cxn ang="0">
                <a:pos x="24" y="1"/>
              </a:cxn>
              <a:cxn ang="0">
                <a:pos x="22" y="1"/>
              </a:cxn>
              <a:cxn ang="0">
                <a:pos x="21" y="3"/>
              </a:cxn>
              <a:cxn ang="0">
                <a:pos x="19" y="8"/>
              </a:cxn>
              <a:cxn ang="0">
                <a:pos x="17" y="16"/>
              </a:cxn>
              <a:cxn ang="0">
                <a:pos x="15" y="28"/>
              </a:cxn>
              <a:cxn ang="0">
                <a:pos x="14" y="43"/>
              </a:cxn>
              <a:cxn ang="0">
                <a:pos x="15" y="64"/>
              </a:cxn>
              <a:cxn ang="0">
                <a:pos x="18" y="90"/>
              </a:cxn>
              <a:cxn ang="0">
                <a:pos x="5" y="90"/>
              </a:cxn>
              <a:cxn ang="0">
                <a:pos x="4" y="88"/>
              </a:cxn>
              <a:cxn ang="0">
                <a:pos x="3" y="81"/>
              </a:cxn>
              <a:cxn ang="0">
                <a:pos x="1" y="69"/>
              </a:cxn>
              <a:cxn ang="0">
                <a:pos x="0" y="56"/>
              </a:cxn>
              <a:cxn ang="0">
                <a:pos x="0" y="41"/>
              </a:cxn>
              <a:cxn ang="0">
                <a:pos x="1" y="27"/>
              </a:cxn>
              <a:cxn ang="0">
                <a:pos x="4" y="13"/>
              </a:cxn>
              <a:cxn ang="0">
                <a:pos x="7" y="0"/>
              </a:cxn>
              <a:cxn ang="0">
                <a:pos x="24" y="1"/>
              </a:cxn>
            </a:cxnLst>
            <a:rect l="0" t="0" r="r" b="b"/>
            <a:pathLst>
              <a:path w="24" h="90">
                <a:moveTo>
                  <a:pt x="24" y="1"/>
                </a:moveTo>
                <a:lnTo>
                  <a:pt x="22" y="1"/>
                </a:lnTo>
                <a:lnTo>
                  <a:pt x="21" y="3"/>
                </a:lnTo>
                <a:lnTo>
                  <a:pt x="19" y="8"/>
                </a:lnTo>
                <a:lnTo>
                  <a:pt x="17" y="16"/>
                </a:lnTo>
                <a:lnTo>
                  <a:pt x="15" y="28"/>
                </a:lnTo>
                <a:lnTo>
                  <a:pt x="14" y="43"/>
                </a:lnTo>
                <a:lnTo>
                  <a:pt x="15" y="64"/>
                </a:lnTo>
                <a:lnTo>
                  <a:pt x="18" y="90"/>
                </a:lnTo>
                <a:lnTo>
                  <a:pt x="5" y="90"/>
                </a:lnTo>
                <a:lnTo>
                  <a:pt x="4" y="88"/>
                </a:lnTo>
                <a:lnTo>
                  <a:pt x="3" y="81"/>
                </a:lnTo>
                <a:lnTo>
                  <a:pt x="1" y="69"/>
                </a:lnTo>
                <a:lnTo>
                  <a:pt x="0" y="56"/>
                </a:lnTo>
                <a:lnTo>
                  <a:pt x="0" y="41"/>
                </a:lnTo>
                <a:lnTo>
                  <a:pt x="1" y="27"/>
                </a:lnTo>
                <a:lnTo>
                  <a:pt x="4" y="13"/>
                </a:lnTo>
                <a:lnTo>
                  <a:pt x="7" y="0"/>
                </a:lnTo>
                <a:lnTo>
                  <a:pt x="24" y="1"/>
                </a:lnTo>
                <a:close/>
              </a:path>
            </a:pathLst>
          </a:custGeom>
          <a:solidFill>
            <a:srgbClr val="59B2FF"/>
          </a:solidFill>
          <a:ln w="9525">
            <a:noFill/>
            <a:round/>
            <a:headEnd/>
            <a:tailEnd/>
          </a:ln>
        </p:spPr>
        <p:txBody>
          <a:bodyPr>
            <a:prstTxWarp prst="textNoShape">
              <a:avLst/>
            </a:prstTxWarp>
          </a:bodyPr>
          <a:lstStyle/>
          <a:p>
            <a:endParaRPr lang="en-GB">
              <a:latin typeface="Verdana"/>
              <a:cs typeface="Verdana"/>
            </a:endParaRPr>
          </a:p>
        </p:txBody>
      </p:sp>
      <p:sp>
        <p:nvSpPr>
          <p:cNvPr id="203895" name="Freeform 119"/>
          <p:cNvSpPr>
            <a:spLocks/>
          </p:cNvSpPr>
          <p:nvPr/>
        </p:nvSpPr>
        <p:spPr bwMode="auto">
          <a:xfrm>
            <a:off x="1572970" y="3030757"/>
            <a:ext cx="30163" cy="120650"/>
          </a:xfrm>
          <a:custGeom>
            <a:avLst/>
            <a:gdLst/>
            <a:ahLst/>
            <a:cxnLst>
              <a:cxn ang="0">
                <a:pos x="19" y="0"/>
              </a:cxn>
              <a:cxn ang="0">
                <a:pos x="19" y="0"/>
              </a:cxn>
              <a:cxn ang="0">
                <a:pos x="18" y="2"/>
              </a:cxn>
              <a:cxn ang="0">
                <a:pos x="17" y="7"/>
              </a:cxn>
              <a:cxn ang="0">
                <a:pos x="14" y="13"/>
              </a:cxn>
              <a:cxn ang="0">
                <a:pos x="13" y="22"/>
              </a:cxn>
              <a:cxn ang="0">
                <a:pos x="12" y="36"/>
              </a:cxn>
              <a:cxn ang="0">
                <a:pos x="13" y="54"/>
              </a:cxn>
              <a:cxn ang="0">
                <a:pos x="14" y="76"/>
              </a:cxn>
              <a:cxn ang="0">
                <a:pos x="4" y="76"/>
              </a:cxn>
              <a:cxn ang="0">
                <a:pos x="4" y="74"/>
              </a:cxn>
              <a:cxn ang="0">
                <a:pos x="3" y="68"/>
              </a:cxn>
              <a:cxn ang="0">
                <a:pos x="2" y="58"/>
              </a:cxn>
              <a:cxn ang="0">
                <a:pos x="0" y="47"/>
              </a:cxn>
              <a:cxn ang="0">
                <a:pos x="0" y="35"/>
              </a:cxn>
              <a:cxn ang="0">
                <a:pos x="0" y="22"/>
              </a:cxn>
              <a:cxn ang="0">
                <a:pos x="3" y="9"/>
              </a:cxn>
              <a:cxn ang="0">
                <a:pos x="6" y="0"/>
              </a:cxn>
              <a:cxn ang="0">
                <a:pos x="19" y="0"/>
              </a:cxn>
            </a:cxnLst>
            <a:rect l="0" t="0" r="r" b="b"/>
            <a:pathLst>
              <a:path w="19" h="76">
                <a:moveTo>
                  <a:pt x="19" y="0"/>
                </a:moveTo>
                <a:lnTo>
                  <a:pt x="19" y="0"/>
                </a:lnTo>
                <a:lnTo>
                  <a:pt x="18" y="2"/>
                </a:lnTo>
                <a:lnTo>
                  <a:pt x="17" y="7"/>
                </a:lnTo>
                <a:lnTo>
                  <a:pt x="14" y="13"/>
                </a:lnTo>
                <a:lnTo>
                  <a:pt x="13" y="22"/>
                </a:lnTo>
                <a:lnTo>
                  <a:pt x="12" y="36"/>
                </a:lnTo>
                <a:lnTo>
                  <a:pt x="13" y="54"/>
                </a:lnTo>
                <a:lnTo>
                  <a:pt x="14" y="76"/>
                </a:lnTo>
                <a:lnTo>
                  <a:pt x="4" y="76"/>
                </a:lnTo>
                <a:lnTo>
                  <a:pt x="4" y="74"/>
                </a:lnTo>
                <a:lnTo>
                  <a:pt x="3" y="68"/>
                </a:lnTo>
                <a:lnTo>
                  <a:pt x="2" y="58"/>
                </a:lnTo>
                <a:lnTo>
                  <a:pt x="0" y="47"/>
                </a:lnTo>
                <a:lnTo>
                  <a:pt x="0" y="35"/>
                </a:lnTo>
                <a:lnTo>
                  <a:pt x="0" y="22"/>
                </a:lnTo>
                <a:lnTo>
                  <a:pt x="3" y="9"/>
                </a:lnTo>
                <a:lnTo>
                  <a:pt x="6" y="0"/>
                </a:lnTo>
                <a:lnTo>
                  <a:pt x="19" y="0"/>
                </a:lnTo>
                <a:close/>
              </a:path>
            </a:pathLst>
          </a:custGeom>
          <a:solidFill>
            <a:srgbClr val="72C6FF"/>
          </a:solidFill>
          <a:ln w="9525">
            <a:noFill/>
            <a:round/>
            <a:headEnd/>
            <a:tailEnd/>
          </a:ln>
        </p:spPr>
        <p:txBody>
          <a:bodyPr>
            <a:prstTxWarp prst="textNoShape">
              <a:avLst/>
            </a:prstTxWarp>
          </a:bodyPr>
          <a:lstStyle/>
          <a:p>
            <a:endParaRPr lang="en-GB">
              <a:latin typeface="Verdana"/>
              <a:cs typeface="Verdana"/>
            </a:endParaRPr>
          </a:p>
        </p:txBody>
      </p:sp>
      <p:sp>
        <p:nvSpPr>
          <p:cNvPr id="203896" name="Freeform 120"/>
          <p:cNvSpPr>
            <a:spLocks/>
          </p:cNvSpPr>
          <p:nvPr/>
        </p:nvSpPr>
        <p:spPr bwMode="auto">
          <a:xfrm>
            <a:off x="1576145" y="3040282"/>
            <a:ext cx="23813" cy="100012"/>
          </a:xfrm>
          <a:custGeom>
            <a:avLst/>
            <a:gdLst/>
            <a:ahLst/>
            <a:cxnLst>
              <a:cxn ang="0">
                <a:pos x="15" y="0"/>
              </a:cxn>
              <a:cxn ang="0">
                <a:pos x="15" y="1"/>
              </a:cxn>
              <a:cxn ang="0">
                <a:pos x="14" y="2"/>
              </a:cxn>
              <a:cxn ang="0">
                <a:pos x="12" y="6"/>
              </a:cxn>
              <a:cxn ang="0">
                <a:pos x="11" y="12"/>
              </a:cxn>
              <a:cxn ang="0">
                <a:pos x="10" y="19"/>
              </a:cxn>
              <a:cxn ang="0">
                <a:pos x="9" y="30"/>
              </a:cxn>
              <a:cxn ang="0">
                <a:pos x="10" y="44"/>
              </a:cxn>
              <a:cxn ang="0">
                <a:pos x="11" y="63"/>
              </a:cxn>
              <a:cxn ang="0">
                <a:pos x="2" y="63"/>
              </a:cxn>
              <a:cxn ang="0">
                <a:pos x="2" y="62"/>
              </a:cxn>
              <a:cxn ang="0">
                <a:pos x="1" y="56"/>
              </a:cxn>
              <a:cxn ang="0">
                <a:pos x="0" y="49"/>
              </a:cxn>
              <a:cxn ang="0">
                <a:pos x="0" y="40"/>
              </a:cxn>
              <a:cxn ang="0">
                <a:pos x="0" y="29"/>
              </a:cxn>
              <a:cxn ang="0">
                <a:pos x="0" y="19"/>
              </a:cxn>
              <a:cxn ang="0">
                <a:pos x="1" y="8"/>
              </a:cxn>
              <a:cxn ang="0">
                <a:pos x="4" y="0"/>
              </a:cxn>
              <a:cxn ang="0">
                <a:pos x="15" y="0"/>
              </a:cxn>
            </a:cxnLst>
            <a:rect l="0" t="0" r="r" b="b"/>
            <a:pathLst>
              <a:path w="15" h="63">
                <a:moveTo>
                  <a:pt x="15" y="0"/>
                </a:moveTo>
                <a:lnTo>
                  <a:pt x="15" y="1"/>
                </a:lnTo>
                <a:lnTo>
                  <a:pt x="14" y="2"/>
                </a:lnTo>
                <a:lnTo>
                  <a:pt x="12" y="6"/>
                </a:lnTo>
                <a:lnTo>
                  <a:pt x="11" y="12"/>
                </a:lnTo>
                <a:lnTo>
                  <a:pt x="10" y="19"/>
                </a:lnTo>
                <a:lnTo>
                  <a:pt x="9" y="30"/>
                </a:lnTo>
                <a:lnTo>
                  <a:pt x="10" y="44"/>
                </a:lnTo>
                <a:lnTo>
                  <a:pt x="11" y="63"/>
                </a:lnTo>
                <a:lnTo>
                  <a:pt x="2" y="63"/>
                </a:lnTo>
                <a:lnTo>
                  <a:pt x="2" y="62"/>
                </a:lnTo>
                <a:lnTo>
                  <a:pt x="1" y="56"/>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prstTxWarp prst="textNoShape">
              <a:avLst/>
            </a:prstTxWarp>
          </a:bodyPr>
          <a:lstStyle/>
          <a:p>
            <a:endParaRPr lang="en-GB">
              <a:latin typeface="Verdana"/>
              <a:cs typeface="Verdana"/>
            </a:endParaRPr>
          </a:p>
        </p:txBody>
      </p:sp>
      <p:sp>
        <p:nvSpPr>
          <p:cNvPr id="203897" name="Freeform 121"/>
          <p:cNvSpPr>
            <a:spLocks/>
          </p:cNvSpPr>
          <p:nvPr/>
        </p:nvSpPr>
        <p:spPr bwMode="auto">
          <a:xfrm>
            <a:off x="1576145" y="3049807"/>
            <a:ext cx="19050" cy="79375"/>
          </a:xfrm>
          <a:custGeom>
            <a:avLst/>
            <a:gdLst/>
            <a:ahLst/>
            <a:cxnLst>
              <a:cxn ang="0">
                <a:pos x="12" y="1"/>
              </a:cxn>
              <a:cxn ang="0">
                <a:pos x="12" y="1"/>
              </a:cxn>
              <a:cxn ang="0">
                <a:pos x="11" y="2"/>
              </a:cxn>
              <a:cxn ang="0">
                <a:pos x="10" y="4"/>
              </a:cxn>
              <a:cxn ang="0">
                <a:pos x="9" y="9"/>
              </a:cxn>
              <a:cxn ang="0">
                <a:pos x="9" y="15"/>
              </a:cxn>
              <a:cxn ang="0">
                <a:pos x="8" y="24"/>
              </a:cxn>
              <a:cxn ang="0">
                <a:pos x="8" y="36"/>
              </a:cxn>
              <a:cxn ang="0">
                <a:pos x="9" y="50"/>
              </a:cxn>
              <a:cxn ang="0">
                <a:pos x="2" y="50"/>
              </a:cxn>
              <a:cxn ang="0">
                <a:pos x="2" y="49"/>
              </a:cxn>
              <a:cxn ang="0">
                <a:pos x="2" y="45"/>
              </a:cxn>
              <a:cxn ang="0">
                <a:pos x="1" y="38"/>
              </a:cxn>
              <a:cxn ang="0">
                <a:pos x="1" y="31"/>
              </a:cxn>
              <a:cxn ang="0">
                <a:pos x="0" y="23"/>
              </a:cxn>
              <a:cxn ang="0">
                <a:pos x="1" y="15"/>
              </a:cxn>
              <a:cxn ang="0">
                <a:pos x="2" y="7"/>
              </a:cxn>
              <a:cxn ang="0">
                <a:pos x="4" y="0"/>
              </a:cxn>
              <a:cxn ang="0">
                <a:pos x="12" y="1"/>
              </a:cxn>
            </a:cxnLst>
            <a:rect l="0" t="0" r="r" b="b"/>
            <a:pathLst>
              <a:path w="12" h="50">
                <a:moveTo>
                  <a:pt x="12" y="1"/>
                </a:moveTo>
                <a:lnTo>
                  <a:pt x="12" y="1"/>
                </a:lnTo>
                <a:lnTo>
                  <a:pt x="11" y="2"/>
                </a:lnTo>
                <a:lnTo>
                  <a:pt x="10" y="4"/>
                </a:lnTo>
                <a:lnTo>
                  <a:pt x="9" y="9"/>
                </a:lnTo>
                <a:lnTo>
                  <a:pt x="9" y="15"/>
                </a:lnTo>
                <a:lnTo>
                  <a:pt x="8" y="24"/>
                </a:lnTo>
                <a:lnTo>
                  <a:pt x="8" y="36"/>
                </a:lnTo>
                <a:lnTo>
                  <a:pt x="9" y="50"/>
                </a:lnTo>
                <a:lnTo>
                  <a:pt x="2" y="50"/>
                </a:lnTo>
                <a:lnTo>
                  <a:pt x="2" y="49"/>
                </a:lnTo>
                <a:lnTo>
                  <a:pt x="2" y="45"/>
                </a:lnTo>
                <a:lnTo>
                  <a:pt x="1" y="38"/>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prstTxWarp prst="textNoShape">
              <a:avLst/>
            </a:prstTxWarp>
          </a:bodyPr>
          <a:lstStyle/>
          <a:p>
            <a:endParaRPr lang="en-GB">
              <a:latin typeface="Verdana"/>
              <a:cs typeface="Verdana"/>
            </a:endParaRPr>
          </a:p>
        </p:txBody>
      </p:sp>
      <p:sp>
        <p:nvSpPr>
          <p:cNvPr id="203898" name="Freeform 122"/>
          <p:cNvSpPr>
            <a:spLocks/>
          </p:cNvSpPr>
          <p:nvPr/>
        </p:nvSpPr>
        <p:spPr bwMode="auto">
          <a:xfrm>
            <a:off x="1577733" y="3060919"/>
            <a:ext cx="14287" cy="57150"/>
          </a:xfrm>
          <a:custGeom>
            <a:avLst/>
            <a:gdLst/>
            <a:ahLst/>
            <a:cxnLst>
              <a:cxn ang="0">
                <a:pos x="9" y="0"/>
              </a:cxn>
              <a:cxn ang="0">
                <a:pos x="9" y="0"/>
              </a:cxn>
              <a:cxn ang="0">
                <a:pos x="8" y="1"/>
              </a:cxn>
              <a:cxn ang="0">
                <a:pos x="8" y="3"/>
              </a:cxn>
              <a:cxn ang="0">
                <a:pos x="7" y="6"/>
              </a:cxn>
              <a:cxn ang="0">
                <a:pos x="6" y="10"/>
              </a:cxn>
              <a:cxn ang="0">
                <a:pos x="6" y="17"/>
              </a:cxn>
              <a:cxn ang="0">
                <a:pos x="6" y="25"/>
              </a:cxn>
              <a:cxn ang="0">
                <a:pos x="7" y="36"/>
              </a:cxn>
              <a:cxn ang="0">
                <a:pos x="2" y="36"/>
              </a:cxn>
              <a:cxn ang="0">
                <a:pos x="1" y="36"/>
              </a:cxn>
              <a:cxn ang="0">
                <a:pos x="1" y="32"/>
              </a:cxn>
              <a:cxn ang="0">
                <a:pos x="1" y="28"/>
              </a:cxn>
              <a:cxn ang="0">
                <a:pos x="0" y="22"/>
              </a:cxn>
              <a:cxn ang="0">
                <a:pos x="0" y="16"/>
              </a:cxn>
              <a:cxn ang="0">
                <a:pos x="0" y="10"/>
              </a:cxn>
              <a:cxn ang="0">
                <a:pos x="1" y="4"/>
              </a:cxn>
              <a:cxn ang="0">
                <a:pos x="3" y="0"/>
              </a:cxn>
              <a:cxn ang="0">
                <a:pos x="9" y="0"/>
              </a:cxn>
            </a:cxnLst>
            <a:rect l="0" t="0" r="r" b="b"/>
            <a:pathLst>
              <a:path w="9" h="36">
                <a:moveTo>
                  <a:pt x="9" y="0"/>
                </a:moveTo>
                <a:lnTo>
                  <a:pt x="9" y="0"/>
                </a:lnTo>
                <a:lnTo>
                  <a:pt x="8" y="1"/>
                </a:lnTo>
                <a:lnTo>
                  <a:pt x="8" y="3"/>
                </a:lnTo>
                <a:lnTo>
                  <a:pt x="7" y="6"/>
                </a:lnTo>
                <a:lnTo>
                  <a:pt x="6" y="10"/>
                </a:lnTo>
                <a:lnTo>
                  <a:pt x="6" y="17"/>
                </a:lnTo>
                <a:lnTo>
                  <a:pt x="6" y="25"/>
                </a:lnTo>
                <a:lnTo>
                  <a:pt x="7" y="36"/>
                </a:lnTo>
                <a:lnTo>
                  <a:pt x="2" y="36"/>
                </a:lnTo>
                <a:lnTo>
                  <a:pt x="1" y="36"/>
                </a:lnTo>
                <a:lnTo>
                  <a:pt x="1" y="32"/>
                </a:lnTo>
                <a:lnTo>
                  <a:pt x="1" y="28"/>
                </a:lnTo>
                <a:lnTo>
                  <a:pt x="0" y="22"/>
                </a:lnTo>
                <a:lnTo>
                  <a:pt x="0" y="16"/>
                </a:lnTo>
                <a:lnTo>
                  <a:pt x="0" y="10"/>
                </a:lnTo>
                <a:lnTo>
                  <a:pt x="1" y="4"/>
                </a:lnTo>
                <a:lnTo>
                  <a:pt x="3" y="0"/>
                </a:lnTo>
                <a:lnTo>
                  <a:pt x="9" y="0"/>
                </a:lnTo>
                <a:close/>
              </a:path>
            </a:pathLst>
          </a:custGeom>
          <a:solidFill>
            <a:srgbClr val="BFFFFF"/>
          </a:solidFill>
          <a:ln w="9525">
            <a:noFill/>
            <a:round/>
            <a:headEnd/>
            <a:tailEnd/>
          </a:ln>
        </p:spPr>
        <p:txBody>
          <a:bodyPr>
            <a:prstTxWarp prst="textNoShape">
              <a:avLst/>
            </a:prstTxWarp>
          </a:bodyPr>
          <a:lstStyle/>
          <a:p>
            <a:endParaRPr lang="en-GB">
              <a:latin typeface="Verdana"/>
              <a:cs typeface="Verdana"/>
            </a:endParaRPr>
          </a:p>
        </p:txBody>
      </p:sp>
      <p:sp>
        <p:nvSpPr>
          <p:cNvPr id="203899" name="Rectangle 123"/>
          <p:cNvSpPr>
            <a:spLocks noChangeArrowheads="1"/>
          </p:cNvSpPr>
          <p:nvPr/>
        </p:nvSpPr>
        <p:spPr bwMode="auto">
          <a:xfrm>
            <a:off x="1382470" y="3045044"/>
            <a:ext cx="6350" cy="187325"/>
          </a:xfrm>
          <a:prstGeom prst="rect">
            <a:avLst/>
          </a:prstGeom>
          <a:solidFill>
            <a:srgbClr val="000000"/>
          </a:solidFill>
          <a:ln w="9525">
            <a:noFill/>
            <a:miter lim="800000"/>
            <a:headEnd/>
            <a:tailEnd/>
          </a:ln>
        </p:spPr>
        <p:txBody>
          <a:bodyPr>
            <a:prstTxWarp prst="textNoShape">
              <a:avLst/>
            </a:prstTxWarp>
          </a:bodyPr>
          <a:lstStyle/>
          <a:p>
            <a:endParaRPr lang="en-GB">
              <a:latin typeface="Verdana"/>
              <a:cs typeface="Verdana"/>
            </a:endParaRPr>
          </a:p>
        </p:txBody>
      </p:sp>
      <p:sp>
        <p:nvSpPr>
          <p:cNvPr id="203900" name="Freeform 124"/>
          <p:cNvSpPr>
            <a:spLocks/>
          </p:cNvSpPr>
          <p:nvPr/>
        </p:nvSpPr>
        <p:spPr bwMode="auto">
          <a:xfrm>
            <a:off x="1449145" y="3041869"/>
            <a:ext cx="73025" cy="87313"/>
          </a:xfrm>
          <a:custGeom>
            <a:avLst/>
            <a:gdLst/>
            <a:ahLst/>
            <a:cxnLst>
              <a:cxn ang="0">
                <a:pos x="4" y="6"/>
              </a:cxn>
              <a:cxn ang="0">
                <a:pos x="4" y="7"/>
              </a:cxn>
              <a:cxn ang="0">
                <a:pos x="3" y="9"/>
              </a:cxn>
              <a:cxn ang="0">
                <a:pos x="1" y="14"/>
              </a:cxn>
              <a:cxn ang="0">
                <a:pos x="0" y="20"/>
              </a:cxn>
              <a:cxn ang="0">
                <a:pos x="0" y="28"/>
              </a:cxn>
              <a:cxn ang="0">
                <a:pos x="0" y="36"/>
              </a:cxn>
              <a:cxn ang="0">
                <a:pos x="0" y="46"/>
              </a:cxn>
              <a:cxn ang="0">
                <a:pos x="3" y="55"/>
              </a:cxn>
              <a:cxn ang="0">
                <a:pos x="3" y="54"/>
              </a:cxn>
              <a:cxn ang="0">
                <a:pos x="3" y="53"/>
              </a:cxn>
              <a:cxn ang="0">
                <a:pos x="3" y="51"/>
              </a:cxn>
              <a:cxn ang="0">
                <a:pos x="3" y="49"/>
              </a:cxn>
              <a:cxn ang="0">
                <a:pos x="3" y="46"/>
              </a:cxn>
              <a:cxn ang="0">
                <a:pos x="4" y="42"/>
              </a:cxn>
              <a:cxn ang="0">
                <a:pos x="4" y="39"/>
              </a:cxn>
              <a:cxn ang="0">
                <a:pos x="5" y="35"/>
              </a:cxn>
              <a:cxn ang="0">
                <a:pos x="6" y="32"/>
              </a:cxn>
              <a:cxn ang="0">
                <a:pos x="7" y="28"/>
              </a:cxn>
              <a:cxn ang="0">
                <a:pos x="8" y="25"/>
              </a:cxn>
              <a:cxn ang="0">
                <a:pos x="11" y="21"/>
              </a:cxn>
              <a:cxn ang="0">
                <a:pos x="14" y="19"/>
              </a:cxn>
              <a:cxn ang="0">
                <a:pos x="17" y="16"/>
              </a:cxn>
              <a:cxn ang="0">
                <a:pos x="21" y="14"/>
              </a:cxn>
              <a:cxn ang="0">
                <a:pos x="26" y="14"/>
              </a:cxn>
              <a:cxn ang="0">
                <a:pos x="26" y="13"/>
              </a:cxn>
              <a:cxn ang="0">
                <a:pos x="26" y="13"/>
              </a:cxn>
              <a:cxn ang="0">
                <a:pos x="28" y="12"/>
              </a:cxn>
              <a:cxn ang="0">
                <a:pos x="29" y="11"/>
              </a:cxn>
              <a:cxn ang="0">
                <a:pos x="33" y="9"/>
              </a:cxn>
              <a:cxn ang="0">
                <a:pos x="36" y="7"/>
              </a:cxn>
              <a:cxn ang="0">
                <a:pos x="41" y="5"/>
              </a:cxn>
              <a:cxn ang="0">
                <a:pos x="46" y="2"/>
              </a:cxn>
              <a:cxn ang="0">
                <a:pos x="46" y="2"/>
              </a:cxn>
              <a:cxn ang="0">
                <a:pos x="45" y="2"/>
              </a:cxn>
              <a:cxn ang="0">
                <a:pos x="43" y="2"/>
              </a:cxn>
              <a:cxn ang="0">
                <a:pos x="42" y="1"/>
              </a:cxn>
              <a:cxn ang="0">
                <a:pos x="40" y="1"/>
              </a:cxn>
              <a:cxn ang="0">
                <a:pos x="38" y="1"/>
              </a:cxn>
              <a:cxn ang="0">
                <a:pos x="35" y="1"/>
              </a:cxn>
              <a:cxn ang="0">
                <a:pos x="32" y="0"/>
              </a:cxn>
              <a:cxn ang="0">
                <a:pos x="28" y="0"/>
              </a:cxn>
              <a:cxn ang="0">
                <a:pos x="26" y="0"/>
              </a:cxn>
              <a:cxn ang="0">
                <a:pos x="22" y="1"/>
              </a:cxn>
              <a:cxn ang="0">
                <a:pos x="19" y="1"/>
              </a:cxn>
              <a:cxn ang="0">
                <a:pos x="14" y="1"/>
              </a:cxn>
              <a:cxn ang="0">
                <a:pos x="11" y="2"/>
              </a:cxn>
              <a:cxn ang="0">
                <a:pos x="7" y="4"/>
              </a:cxn>
              <a:cxn ang="0">
                <a:pos x="4" y="6"/>
              </a:cxn>
            </a:cxnLst>
            <a:rect l="0" t="0" r="r" b="b"/>
            <a:pathLst>
              <a:path w="46" h="55">
                <a:moveTo>
                  <a:pt x="4" y="6"/>
                </a:moveTo>
                <a:lnTo>
                  <a:pt x="4" y="7"/>
                </a:lnTo>
                <a:lnTo>
                  <a:pt x="3" y="9"/>
                </a:lnTo>
                <a:lnTo>
                  <a:pt x="1" y="14"/>
                </a:lnTo>
                <a:lnTo>
                  <a:pt x="0" y="20"/>
                </a:lnTo>
                <a:lnTo>
                  <a:pt x="0" y="28"/>
                </a:lnTo>
                <a:lnTo>
                  <a:pt x="0" y="36"/>
                </a:lnTo>
                <a:lnTo>
                  <a:pt x="0" y="46"/>
                </a:lnTo>
                <a:lnTo>
                  <a:pt x="3" y="55"/>
                </a:lnTo>
                <a:lnTo>
                  <a:pt x="3" y="54"/>
                </a:lnTo>
                <a:lnTo>
                  <a:pt x="3" y="53"/>
                </a:lnTo>
                <a:lnTo>
                  <a:pt x="3" y="51"/>
                </a:lnTo>
                <a:lnTo>
                  <a:pt x="3" y="49"/>
                </a:lnTo>
                <a:lnTo>
                  <a:pt x="3" y="46"/>
                </a:lnTo>
                <a:lnTo>
                  <a:pt x="4" y="42"/>
                </a:lnTo>
                <a:lnTo>
                  <a:pt x="4" y="39"/>
                </a:lnTo>
                <a:lnTo>
                  <a:pt x="5" y="35"/>
                </a:lnTo>
                <a:lnTo>
                  <a:pt x="6" y="32"/>
                </a:lnTo>
                <a:lnTo>
                  <a:pt x="7" y="28"/>
                </a:lnTo>
                <a:lnTo>
                  <a:pt x="8" y="25"/>
                </a:lnTo>
                <a:lnTo>
                  <a:pt x="11" y="21"/>
                </a:lnTo>
                <a:lnTo>
                  <a:pt x="14" y="19"/>
                </a:lnTo>
                <a:lnTo>
                  <a:pt x="17" y="16"/>
                </a:lnTo>
                <a:lnTo>
                  <a:pt x="21" y="14"/>
                </a:lnTo>
                <a:lnTo>
                  <a:pt x="26" y="14"/>
                </a:lnTo>
                <a:lnTo>
                  <a:pt x="26" y="13"/>
                </a:lnTo>
                <a:lnTo>
                  <a:pt x="26" y="13"/>
                </a:lnTo>
                <a:lnTo>
                  <a:pt x="28" y="12"/>
                </a:lnTo>
                <a:lnTo>
                  <a:pt x="29" y="11"/>
                </a:lnTo>
                <a:lnTo>
                  <a:pt x="33" y="9"/>
                </a:lnTo>
                <a:lnTo>
                  <a:pt x="36" y="7"/>
                </a:lnTo>
                <a:lnTo>
                  <a:pt x="41" y="5"/>
                </a:lnTo>
                <a:lnTo>
                  <a:pt x="46" y="2"/>
                </a:lnTo>
                <a:lnTo>
                  <a:pt x="46" y="2"/>
                </a:lnTo>
                <a:lnTo>
                  <a:pt x="45" y="2"/>
                </a:lnTo>
                <a:lnTo>
                  <a:pt x="43" y="2"/>
                </a:lnTo>
                <a:lnTo>
                  <a:pt x="42" y="1"/>
                </a:lnTo>
                <a:lnTo>
                  <a:pt x="40" y="1"/>
                </a:lnTo>
                <a:lnTo>
                  <a:pt x="38" y="1"/>
                </a:lnTo>
                <a:lnTo>
                  <a:pt x="35" y="1"/>
                </a:lnTo>
                <a:lnTo>
                  <a:pt x="32" y="0"/>
                </a:lnTo>
                <a:lnTo>
                  <a:pt x="28" y="0"/>
                </a:lnTo>
                <a:lnTo>
                  <a:pt x="26" y="0"/>
                </a:lnTo>
                <a:lnTo>
                  <a:pt x="22" y="1"/>
                </a:lnTo>
                <a:lnTo>
                  <a:pt x="19" y="1"/>
                </a:lnTo>
                <a:lnTo>
                  <a:pt x="14" y="1"/>
                </a:lnTo>
                <a:lnTo>
                  <a:pt x="11" y="2"/>
                </a:lnTo>
                <a:lnTo>
                  <a:pt x="7" y="4"/>
                </a:lnTo>
                <a:lnTo>
                  <a:pt x="4" y="6"/>
                </a:lnTo>
                <a:close/>
              </a:path>
            </a:pathLst>
          </a:custGeom>
          <a:solidFill>
            <a:srgbClr val="999999"/>
          </a:solidFill>
          <a:ln w="9525">
            <a:noFill/>
            <a:round/>
            <a:headEnd/>
            <a:tailEnd/>
          </a:ln>
        </p:spPr>
        <p:txBody>
          <a:bodyPr>
            <a:prstTxWarp prst="textNoShape">
              <a:avLst/>
            </a:prstTxWarp>
          </a:bodyPr>
          <a:lstStyle/>
          <a:p>
            <a:endParaRPr lang="en-GB">
              <a:latin typeface="Verdana"/>
              <a:cs typeface="Verdana"/>
            </a:endParaRPr>
          </a:p>
        </p:txBody>
      </p:sp>
      <p:sp>
        <p:nvSpPr>
          <p:cNvPr id="203901" name="Freeform 125"/>
          <p:cNvSpPr>
            <a:spLocks/>
          </p:cNvSpPr>
          <p:nvPr/>
        </p:nvSpPr>
        <p:spPr bwMode="auto">
          <a:xfrm>
            <a:off x="1347545" y="3106957"/>
            <a:ext cx="58738" cy="14287"/>
          </a:xfrm>
          <a:custGeom>
            <a:avLst/>
            <a:gdLst/>
            <a:ahLst/>
            <a:cxnLst>
              <a:cxn ang="0">
                <a:pos x="0" y="6"/>
              </a:cxn>
              <a:cxn ang="0">
                <a:pos x="0" y="6"/>
              </a:cxn>
              <a:cxn ang="0">
                <a:pos x="0" y="6"/>
              </a:cxn>
              <a:cxn ang="0">
                <a:pos x="1" y="5"/>
              </a:cxn>
              <a:cxn ang="0">
                <a:pos x="1" y="5"/>
              </a:cxn>
              <a:cxn ang="0">
                <a:pos x="2" y="3"/>
              </a:cxn>
              <a:cxn ang="0">
                <a:pos x="4" y="2"/>
              </a:cxn>
              <a:cxn ang="0">
                <a:pos x="5" y="2"/>
              </a:cxn>
              <a:cxn ang="0">
                <a:pos x="7" y="1"/>
              </a:cxn>
              <a:cxn ang="0">
                <a:pos x="9" y="0"/>
              </a:cxn>
              <a:cxn ang="0">
                <a:pos x="12" y="0"/>
              </a:cxn>
              <a:cxn ang="0">
                <a:pos x="15" y="0"/>
              </a:cxn>
              <a:cxn ang="0">
                <a:pos x="19" y="0"/>
              </a:cxn>
              <a:cxn ang="0">
                <a:pos x="22" y="0"/>
              </a:cxn>
              <a:cxn ang="0">
                <a:pos x="27" y="1"/>
              </a:cxn>
              <a:cxn ang="0">
                <a:pos x="32" y="1"/>
              </a:cxn>
              <a:cxn ang="0">
                <a:pos x="37" y="3"/>
              </a:cxn>
              <a:cxn ang="0">
                <a:pos x="37" y="6"/>
              </a:cxn>
              <a:cxn ang="0">
                <a:pos x="36" y="6"/>
              </a:cxn>
              <a:cxn ang="0">
                <a:pos x="36" y="5"/>
              </a:cxn>
              <a:cxn ang="0">
                <a:pos x="34" y="5"/>
              </a:cxn>
              <a:cxn ang="0">
                <a:pos x="33" y="5"/>
              </a:cxn>
              <a:cxn ang="0">
                <a:pos x="30" y="3"/>
              </a:cxn>
              <a:cxn ang="0">
                <a:pos x="28" y="3"/>
              </a:cxn>
              <a:cxn ang="0">
                <a:pos x="25" y="2"/>
              </a:cxn>
              <a:cxn ang="0">
                <a:pos x="22" y="2"/>
              </a:cxn>
              <a:cxn ang="0">
                <a:pos x="19" y="2"/>
              </a:cxn>
              <a:cxn ang="0">
                <a:pos x="15" y="2"/>
              </a:cxn>
              <a:cxn ang="0">
                <a:pos x="13" y="2"/>
              </a:cxn>
              <a:cxn ang="0">
                <a:pos x="9" y="3"/>
              </a:cxn>
              <a:cxn ang="0">
                <a:pos x="7" y="5"/>
              </a:cxn>
              <a:cxn ang="0">
                <a:pos x="5" y="6"/>
              </a:cxn>
              <a:cxn ang="0">
                <a:pos x="2" y="7"/>
              </a:cxn>
              <a:cxn ang="0">
                <a:pos x="0" y="9"/>
              </a:cxn>
              <a:cxn ang="0">
                <a:pos x="0" y="6"/>
              </a:cxn>
            </a:cxnLst>
            <a:rect l="0" t="0" r="r" b="b"/>
            <a:pathLst>
              <a:path w="37" h="9">
                <a:moveTo>
                  <a:pt x="0" y="6"/>
                </a:moveTo>
                <a:lnTo>
                  <a:pt x="0" y="6"/>
                </a:lnTo>
                <a:lnTo>
                  <a:pt x="0" y="6"/>
                </a:lnTo>
                <a:lnTo>
                  <a:pt x="1" y="5"/>
                </a:lnTo>
                <a:lnTo>
                  <a:pt x="1" y="5"/>
                </a:lnTo>
                <a:lnTo>
                  <a:pt x="2" y="3"/>
                </a:lnTo>
                <a:lnTo>
                  <a:pt x="4" y="2"/>
                </a:lnTo>
                <a:lnTo>
                  <a:pt x="5" y="2"/>
                </a:lnTo>
                <a:lnTo>
                  <a:pt x="7" y="1"/>
                </a:lnTo>
                <a:lnTo>
                  <a:pt x="9" y="0"/>
                </a:lnTo>
                <a:lnTo>
                  <a:pt x="12" y="0"/>
                </a:lnTo>
                <a:lnTo>
                  <a:pt x="15" y="0"/>
                </a:lnTo>
                <a:lnTo>
                  <a:pt x="19" y="0"/>
                </a:lnTo>
                <a:lnTo>
                  <a:pt x="22" y="0"/>
                </a:lnTo>
                <a:lnTo>
                  <a:pt x="27" y="1"/>
                </a:lnTo>
                <a:lnTo>
                  <a:pt x="32" y="1"/>
                </a:lnTo>
                <a:lnTo>
                  <a:pt x="37" y="3"/>
                </a:lnTo>
                <a:lnTo>
                  <a:pt x="37" y="6"/>
                </a:lnTo>
                <a:lnTo>
                  <a:pt x="36" y="6"/>
                </a:lnTo>
                <a:lnTo>
                  <a:pt x="36" y="5"/>
                </a:lnTo>
                <a:lnTo>
                  <a:pt x="34" y="5"/>
                </a:lnTo>
                <a:lnTo>
                  <a:pt x="33" y="5"/>
                </a:lnTo>
                <a:lnTo>
                  <a:pt x="30" y="3"/>
                </a:lnTo>
                <a:lnTo>
                  <a:pt x="28" y="3"/>
                </a:lnTo>
                <a:lnTo>
                  <a:pt x="25" y="2"/>
                </a:lnTo>
                <a:lnTo>
                  <a:pt x="22" y="2"/>
                </a:lnTo>
                <a:lnTo>
                  <a:pt x="19" y="2"/>
                </a:lnTo>
                <a:lnTo>
                  <a:pt x="15" y="2"/>
                </a:lnTo>
                <a:lnTo>
                  <a:pt x="13" y="2"/>
                </a:lnTo>
                <a:lnTo>
                  <a:pt x="9" y="3"/>
                </a:lnTo>
                <a:lnTo>
                  <a:pt x="7" y="5"/>
                </a:lnTo>
                <a:lnTo>
                  <a:pt x="5" y="6"/>
                </a:lnTo>
                <a:lnTo>
                  <a:pt x="2" y="7"/>
                </a:lnTo>
                <a:lnTo>
                  <a:pt x="0" y="9"/>
                </a:lnTo>
                <a:lnTo>
                  <a:pt x="0" y="6"/>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02" name="Freeform 126"/>
          <p:cNvSpPr>
            <a:spLocks/>
          </p:cNvSpPr>
          <p:nvPr/>
        </p:nvSpPr>
        <p:spPr bwMode="auto">
          <a:xfrm>
            <a:off x="1347545" y="3067269"/>
            <a:ext cx="58738" cy="17463"/>
          </a:xfrm>
          <a:custGeom>
            <a:avLst/>
            <a:gdLst/>
            <a:ahLst/>
            <a:cxnLst>
              <a:cxn ang="0">
                <a:pos x="0" y="6"/>
              </a:cxn>
              <a:cxn ang="0">
                <a:pos x="0" y="6"/>
              </a:cxn>
              <a:cxn ang="0">
                <a:pos x="0" y="6"/>
              </a:cxn>
              <a:cxn ang="0">
                <a:pos x="1" y="6"/>
              </a:cxn>
              <a:cxn ang="0">
                <a:pos x="1" y="5"/>
              </a:cxn>
              <a:cxn ang="0">
                <a:pos x="2" y="4"/>
              </a:cxn>
              <a:cxn ang="0">
                <a:pos x="4" y="4"/>
              </a:cxn>
              <a:cxn ang="0">
                <a:pos x="5" y="3"/>
              </a:cxn>
              <a:cxn ang="0">
                <a:pos x="7" y="2"/>
              </a:cxn>
              <a:cxn ang="0">
                <a:pos x="9" y="2"/>
              </a:cxn>
              <a:cxn ang="0">
                <a:pos x="12" y="0"/>
              </a:cxn>
              <a:cxn ang="0">
                <a:pos x="15" y="0"/>
              </a:cxn>
              <a:cxn ang="0">
                <a:pos x="19" y="0"/>
              </a:cxn>
              <a:cxn ang="0">
                <a:pos x="22" y="0"/>
              </a:cxn>
              <a:cxn ang="0">
                <a:pos x="27" y="2"/>
              </a:cxn>
              <a:cxn ang="0">
                <a:pos x="32" y="3"/>
              </a:cxn>
              <a:cxn ang="0">
                <a:pos x="37" y="4"/>
              </a:cxn>
              <a:cxn ang="0">
                <a:pos x="37" y="6"/>
              </a:cxn>
              <a:cxn ang="0">
                <a:pos x="36" y="6"/>
              </a:cxn>
              <a:cxn ang="0">
                <a:pos x="36" y="5"/>
              </a:cxn>
              <a:cxn ang="0">
                <a:pos x="34" y="5"/>
              </a:cxn>
              <a:cxn ang="0">
                <a:pos x="33" y="5"/>
              </a:cxn>
              <a:cxn ang="0">
                <a:pos x="30" y="4"/>
              </a:cxn>
              <a:cxn ang="0">
                <a:pos x="28" y="4"/>
              </a:cxn>
              <a:cxn ang="0">
                <a:pos x="25" y="4"/>
              </a:cxn>
              <a:cxn ang="0">
                <a:pos x="22" y="3"/>
              </a:cxn>
              <a:cxn ang="0">
                <a:pos x="19" y="3"/>
              </a:cxn>
              <a:cxn ang="0">
                <a:pos x="15" y="3"/>
              </a:cxn>
              <a:cxn ang="0">
                <a:pos x="13" y="3"/>
              </a:cxn>
              <a:cxn ang="0">
                <a:pos x="9" y="4"/>
              </a:cxn>
              <a:cxn ang="0">
                <a:pos x="7" y="5"/>
              </a:cxn>
              <a:cxn ang="0">
                <a:pos x="5" y="6"/>
              </a:cxn>
              <a:cxn ang="0">
                <a:pos x="2" y="9"/>
              </a:cxn>
              <a:cxn ang="0">
                <a:pos x="0" y="11"/>
              </a:cxn>
              <a:cxn ang="0">
                <a:pos x="0" y="6"/>
              </a:cxn>
            </a:cxnLst>
            <a:rect l="0" t="0" r="r" b="b"/>
            <a:pathLst>
              <a:path w="37" h="11">
                <a:moveTo>
                  <a:pt x="0" y="6"/>
                </a:moveTo>
                <a:lnTo>
                  <a:pt x="0" y="6"/>
                </a:lnTo>
                <a:lnTo>
                  <a:pt x="0" y="6"/>
                </a:lnTo>
                <a:lnTo>
                  <a:pt x="1" y="6"/>
                </a:lnTo>
                <a:lnTo>
                  <a:pt x="1" y="5"/>
                </a:lnTo>
                <a:lnTo>
                  <a:pt x="2" y="4"/>
                </a:lnTo>
                <a:lnTo>
                  <a:pt x="4" y="4"/>
                </a:lnTo>
                <a:lnTo>
                  <a:pt x="5" y="3"/>
                </a:lnTo>
                <a:lnTo>
                  <a:pt x="7" y="2"/>
                </a:lnTo>
                <a:lnTo>
                  <a:pt x="9" y="2"/>
                </a:lnTo>
                <a:lnTo>
                  <a:pt x="12" y="0"/>
                </a:lnTo>
                <a:lnTo>
                  <a:pt x="15" y="0"/>
                </a:lnTo>
                <a:lnTo>
                  <a:pt x="19" y="0"/>
                </a:lnTo>
                <a:lnTo>
                  <a:pt x="22" y="0"/>
                </a:lnTo>
                <a:lnTo>
                  <a:pt x="27" y="2"/>
                </a:lnTo>
                <a:lnTo>
                  <a:pt x="32" y="3"/>
                </a:lnTo>
                <a:lnTo>
                  <a:pt x="37" y="4"/>
                </a:lnTo>
                <a:lnTo>
                  <a:pt x="37" y="6"/>
                </a:lnTo>
                <a:lnTo>
                  <a:pt x="36" y="6"/>
                </a:lnTo>
                <a:lnTo>
                  <a:pt x="36" y="5"/>
                </a:lnTo>
                <a:lnTo>
                  <a:pt x="34" y="5"/>
                </a:lnTo>
                <a:lnTo>
                  <a:pt x="33" y="5"/>
                </a:lnTo>
                <a:lnTo>
                  <a:pt x="30" y="4"/>
                </a:lnTo>
                <a:lnTo>
                  <a:pt x="28" y="4"/>
                </a:lnTo>
                <a:lnTo>
                  <a:pt x="25" y="4"/>
                </a:lnTo>
                <a:lnTo>
                  <a:pt x="22" y="3"/>
                </a:lnTo>
                <a:lnTo>
                  <a:pt x="19" y="3"/>
                </a:lnTo>
                <a:lnTo>
                  <a:pt x="15" y="3"/>
                </a:lnTo>
                <a:lnTo>
                  <a:pt x="13" y="3"/>
                </a:lnTo>
                <a:lnTo>
                  <a:pt x="9" y="4"/>
                </a:lnTo>
                <a:lnTo>
                  <a:pt x="7" y="5"/>
                </a:lnTo>
                <a:lnTo>
                  <a:pt x="5" y="6"/>
                </a:lnTo>
                <a:lnTo>
                  <a:pt x="2" y="9"/>
                </a:lnTo>
                <a:lnTo>
                  <a:pt x="0" y="11"/>
                </a:lnTo>
                <a:lnTo>
                  <a:pt x="0" y="6"/>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03" name="Freeform 127"/>
          <p:cNvSpPr>
            <a:spLocks/>
          </p:cNvSpPr>
          <p:nvPr/>
        </p:nvSpPr>
        <p:spPr bwMode="auto">
          <a:xfrm>
            <a:off x="1403108" y="3049807"/>
            <a:ext cx="96837" cy="177800"/>
          </a:xfrm>
          <a:custGeom>
            <a:avLst/>
            <a:gdLst/>
            <a:ahLst/>
            <a:cxnLst>
              <a:cxn ang="0">
                <a:pos x="0" y="0"/>
              </a:cxn>
              <a:cxn ang="0">
                <a:pos x="0" y="108"/>
              </a:cxn>
              <a:cxn ang="0">
                <a:pos x="19" y="112"/>
              </a:cxn>
              <a:cxn ang="0">
                <a:pos x="18" y="98"/>
              </a:cxn>
              <a:cxn ang="0">
                <a:pos x="61" y="104"/>
              </a:cxn>
              <a:cxn ang="0">
                <a:pos x="61" y="98"/>
              </a:cxn>
              <a:cxn ang="0">
                <a:pos x="30" y="94"/>
              </a:cxn>
              <a:cxn ang="0">
                <a:pos x="29" y="81"/>
              </a:cxn>
              <a:cxn ang="0">
                <a:pos x="9" y="81"/>
              </a:cxn>
              <a:cxn ang="0">
                <a:pos x="8" y="80"/>
              </a:cxn>
              <a:cxn ang="0">
                <a:pos x="7" y="76"/>
              </a:cxn>
              <a:cxn ang="0">
                <a:pos x="6" y="69"/>
              </a:cxn>
              <a:cxn ang="0">
                <a:pos x="4" y="58"/>
              </a:cxn>
              <a:cxn ang="0">
                <a:pos x="2" y="46"/>
              </a:cxn>
              <a:cxn ang="0">
                <a:pos x="1" y="34"/>
              </a:cxn>
              <a:cxn ang="0">
                <a:pos x="2" y="18"/>
              </a:cxn>
              <a:cxn ang="0">
                <a:pos x="6" y="3"/>
              </a:cxn>
              <a:cxn ang="0">
                <a:pos x="0" y="0"/>
              </a:cxn>
            </a:cxnLst>
            <a:rect l="0" t="0" r="r" b="b"/>
            <a:pathLst>
              <a:path w="61" h="112">
                <a:moveTo>
                  <a:pt x="0" y="0"/>
                </a:moveTo>
                <a:lnTo>
                  <a:pt x="0" y="108"/>
                </a:lnTo>
                <a:lnTo>
                  <a:pt x="19" y="112"/>
                </a:lnTo>
                <a:lnTo>
                  <a:pt x="18" y="98"/>
                </a:lnTo>
                <a:lnTo>
                  <a:pt x="61" y="104"/>
                </a:lnTo>
                <a:lnTo>
                  <a:pt x="61" y="98"/>
                </a:lnTo>
                <a:lnTo>
                  <a:pt x="30" y="94"/>
                </a:lnTo>
                <a:lnTo>
                  <a:pt x="29" y="81"/>
                </a:lnTo>
                <a:lnTo>
                  <a:pt x="9" y="81"/>
                </a:lnTo>
                <a:lnTo>
                  <a:pt x="8" y="80"/>
                </a:lnTo>
                <a:lnTo>
                  <a:pt x="7" y="76"/>
                </a:lnTo>
                <a:lnTo>
                  <a:pt x="6" y="69"/>
                </a:lnTo>
                <a:lnTo>
                  <a:pt x="4" y="58"/>
                </a:lnTo>
                <a:lnTo>
                  <a:pt x="2" y="46"/>
                </a:lnTo>
                <a:lnTo>
                  <a:pt x="1" y="34"/>
                </a:lnTo>
                <a:lnTo>
                  <a:pt x="2" y="18"/>
                </a:lnTo>
                <a:lnTo>
                  <a:pt x="6" y="3"/>
                </a:lnTo>
                <a:lnTo>
                  <a:pt x="0" y="0"/>
                </a:lnTo>
                <a:close/>
              </a:path>
            </a:pathLst>
          </a:custGeom>
          <a:solidFill>
            <a:srgbClr val="001999"/>
          </a:solidFill>
          <a:ln w="9525">
            <a:noFill/>
            <a:round/>
            <a:headEnd/>
            <a:tailEnd/>
          </a:ln>
        </p:spPr>
        <p:txBody>
          <a:bodyPr>
            <a:prstTxWarp prst="textNoShape">
              <a:avLst/>
            </a:prstTxWarp>
          </a:bodyPr>
          <a:lstStyle/>
          <a:p>
            <a:endParaRPr lang="en-GB">
              <a:latin typeface="Verdana"/>
              <a:cs typeface="Verdana"/>
            </a:endParaRPr>
          </a:p>
        </p:txBody>
      </p:sp>
      <p:sp>
        <p:nvSpPr>
          <p:cNvPr id="203904" name="Freeform 128"/>
          <p:cNvSpPr>
            <a:spLocks/>
          </p:cNvSpPr>
          <p:nvPr/>
        </p:nvSpPr>
        <p:spPr bwMode="auto">
          <a:xfrm>
            <a:off x="1450733" y="3008532"/>
            <a:ext cx="125412" cy="23812"/>
          </a:xfrm>
          <a:custGeom>
            <a:avLst/>
            <a:gdLst/>
            <a:ahLst/>
            <a:cxnLst>
              <a:cxn ang="0">
                <a:pos x="0" y="15"/>
              </a:cxn>
              <a:cxn ang="0">
                <a:pos x="0" y="15"/>
              </a:cxn>
              <a:cxn ang="0">
                <a:pos x="3" y="14"/>
              </a:cxn>
              <a:cxn ang="0">
                <a:pos x="4" y="14"/>
              </a:cxn>
              <a:cxn ang="0">
                <a:pos x="7" y="13"/>
              </a:cxn>
              <a:cxn ang="0">
                <a:pos x="11" y="12"/>
              </a:cxn>
              <a:cxn ang="0">
                <a:pos x="14" y="10"/>
              </a:cxn>
              <a:cxn ang="0">
                <a:pos x="19" y="9"/>
              </a:cxn>
              <a:cxn ang="0">
                <a:pos x="24" y="8"/>
              </a:cxn>
              <a:cxn ang="0">
                <a:pos x="30" y="8"/>
              </a:cxn>
              <a:cxn ang="0">
                <a:pos x="35" y="7"/>
              </a:cxn>
              <a:cxn ang="0">
                <a:pos x="42" y="7"/>
              </a:cxn>
              <a:cxn ang="0">
                <a:pos x="48" y="6"/>
              </a:cxn>
              <a:cxn ang="0">
                <a:pos x="55" y="7"/>
              </a:cxn>
              <a:cxn ang="0">
                <a:pos x="62" y="7"/>
              </a:cxn>
              <a:cxn ang="0">
                <a:pos x="69" y="8"/>
              </a:cxn>
              <a:cxn ang="0">
                <a:pos x="76" y="9"/>
              </a:cxn>
              <a:cxn ang="0">
                <a:pos x="79" y="0"/>
              </a:cxn>
              <a:cxn ang="0">
                <a:pos x="79" y="0"/>
              </a:cxn>
              <a:cxn ang="0">
                <a:pos x="76" y="0"/>
              </a:cxn>
              <a:cxn ang="0">
                <a:pos x="74" y="0"/>
              </a:cxn>
              <a:cxn ang="0">
                <a:pos x="70" y="0"/>
              </a:cxn>
              <a:cxn ang="0">
                <a:pos x="66" y="0"/>
              </a:cxn>
              <a:cxn ang="0">
                <a:pos x="61" y="0"/>
              </a:cxn>
              <a:cxn ang="0">
                <a:pos x="56" y="0"/>
              </a:cxn>
              <a:cxn ang="0">
                <a:pos x="51" y="1"/>
              </a:cxn>
              <a:cxn ang="0">
                <a:pos x="44" y="1"/>
              </a:cxn>
              <a:cxn ang="0">
                <a:pos x="38" y="1"/>
              </a:cxn>
              <a:cxn ang="0">
                <a:pos x="31" y="2"/>
              </a:cxn>
              <a:cxn ang="0">
                <a:pos x="25" y="3"/>
              </a:cxn>
              <a:cxn ang="0">
                <a:pos x="18" y="5"/>
              </a:cxn>
              <a:cxn ang="0">
                <a:pos x="12" y="6"/>
              </a:cxn>
              <a:cxn ang="0">
                <a:pos x="6" y="7"/>
              </a:cxn>
              <a:cxn ang="0">
                <a:pos x="0" y="8"/>
              </a:cxn>
              <a:cxn ang="0">
                <a:pos x="0" y="15"/>
              </a:cxn>
            </a:cxnLst>
            <a:rect l="0" t="0" r="r" b="b"/>
            <a:pathLst>
              <a:path w="79" h="15">
                <a:moveTo>
                  <a:pt x="0" y="15"/>
                </a:moveTo>
                <a:lnTo>
                  <a:pt x="0" y="15"/>
                </a:lnTo>
                <a:lnTo>
                  <a:pt x="3" y="14"/>
                </a:lnTo>
                <a:lnTo>
                  <a:pt x="4" y="14"/>
                </a:lnTo>
                <a:lnTo>
                  <a:pt x="7" y="13"/>
                </a:lnTo>
                <a:lnTo>
                  <a:pt x="11" y="12"/>
                </a:lnTo>
                <a:lnTo>
                  <a:pt x="14" y="10"/>
                </a:lnTo>
                <a:lnTo>
                  <a:pt x="19" y="9"/>
                </a:lnTo>
                <a:lnTo>
                  <a:pt x="24" y="8"/>
                </a:lnTo>
                <a:lnTo>
                  <a:pt x="30" y="8"/>
                </a:lnTo>
                <a:lnTo>
                  <a:pt x="35" y="7"/>
                </a:lnTo>
                <a:lnTo>
                  <a:pt x="42" y="7"/>
                </a:lnTo>
                <a:lnTo>
                  <a:pt x="48" y="6"/>
                </a:lnTo>
                <a:lnTo>
                  <a:pt x="55" y="7"/>
                </a:lnTo>
                <a:lnTo>
                  <a:pt x="62" y="7"/>
                </a:lnTo>
                <a:lnTo>
                  <a:pt x="69" y="8"/>
                </a:lnTo>
                <a:lnTo>
                  <a:pt x="76" y="9"/>
                </a:lnTo>
                <a:lnTo>
                  <a:pt x="79" y="0"/>
                </a:lnTo>
                <a:lnTo>
                  <a:pt x="79" y="0"/>
                </a:lnTo>
                <a:lnTo>
                  <a:pt x="76" y="0"/>
                </a:lnTo>
                <a:lnTo>
                  <a:pt x="74" y="0"/>
                </a:lnTo>
                <a:lnTo>
                  <a:pt x="70" y="0"/>
                </a:lnTo>
                <a:lnTo>
                  <a:pt x="66" y="0"/>
                </a:lnTo>
                <a:lnTo>
                  <a:pt x="61" y="0"/>
                </a:lnTo>
                <a:lnTo>
                  <a:pt x="56" y="0"/>
                </a:lnTo>
                <a:lnTo>
                  <a:pt x="51" y="1"/>
                </a:lnTo>
                <a:lnTo>
                  <a:pt x="44" y="1"/>
                </a:lnTo>
                <a:lnTo>
                  <a:pt x="38" y="1"/>
                </a:lnTo>
                <a:lnTo>
                  <a:pt x="31" y="2"/>
                </a:lnTo>
                <a:lnTo>
                  <a:pt x="25" y="3"/>
                </a:lnTo>
                <a:lnTo>
                  <a:pt x="18" y="5"/>
                </a:lnTo>
                <a:lnTo>
                  <a:pt x="12" y="6"/>
                </a:lnTo>
                <a:lnTo>
                  <a:pt x="6" y="7"/>
                </a:lnTo>
                <a:lnTo>
                  <a:pt x="0" y="8"/>
                </a:lnTo>
                <a:lnTo>
                  <a:pt x="0" y="15"/>
                </a:lnTo>
                <a:close/>
              </a:path>
            </a:pathLst>
          </a:custGeom>
          <a:solidFill>
            <a:srgbClr val="333333"/>
          </a:solidFill>
          <a:ln w="9525">
            <a:noFill/>
            <a:round/>
            <a:headEnd/>
            <a:tailEnd/>
          </a:ln>
        </p:spPr>
        <p:txBody>
          <a:bodyPr>
            <a:prstTxWarp prst="textNoShape">
              <a:avLst/>
            </a:prstTxWarp>
          </a:bodyPr>
          <a:lstStyle/>
          <a:p>
            <a:endParaRPr lang="en-GB">
              <a:latin typeface="Verdana"/>
              <a:cs typeface="Verdana"/>
            </a:endParaRPr>
          </a:p>
        </p:txBody>
      </p:sp>
      <p:sp>
        <p:nvSpPr>
          <p:cNvPr id="203905" name="Freeform 129"/>
          <p:cNvSpPr>
            <a:spLocks/>
          </p:cNvSpPr>
          <p:nvPr/>
        </p:nvSpPr>
        <p:spPr bwMode="auto">
          <a:xfrm>
            <a:off x="1379295" y="3230782"/>
            <a:ext cx="209550" cy="71437"/>
          </a:xfrm>
          <a:custGeom>
            <a:avLst/>
            <a:gdLst/>
            <a:ahLst/>
            <a:cxnLst>
              <a:cxn ang="0">
                <a:pos x="55" y="43"/>
              </a:cxn>
              <a:cxn ang="0">
                <a:pos x="56" y="43"/>
              </a:cxn>
              <a:cxn ang="0">
                <a:pos x="56" y="42"/>
              </a:cxn>
              <a:cxn ang="0">
                <a:pos x="57" y="42"/>
              </a:cxn>
              <a:cxn ang="0">
                <a:pos x="59" y="41"/>
              </a:cxn>
              <a:cxn ang="0">
                <a:pos x="61" y="41"/>
              </a:cxn>
              <a:cxn ang="0">
                <a:pos x="63" y="40"/>
              </a:cxn>
              <a:cxn ang="0">
                <a:pos x="65" y="39"/>
              </a:cxn>
              <a:cxn ang="0">
                <a:pos x="68" y="38"/>
              </a:cxn>
              <a:cxn ang="0">
                <a:pos x="71" y="36"/>
              </a:cxn>
              <a:cxn ang="0">
                <a:pos x="73" y="34"/>
              </a:cxn>
              <a:cxn ang="0">
                <a:pos x="76" y="33"/>
              </a:cxn>
              <a:cxn ang="0">
                <a:pos x="78" y="32"/>
              </a:cxn>
              <a:cxn ang="0">
                <a:pos x="80" y="29"/>
              </a:cxn>
              <a:cxn ang="0">
                <a:pos x="82" y="28"/>
              </a:cxn>
              <a:cxn ang="0">
                <a:pos x="84" y="26"/>
              </a:cxn>
              <a:cxn ang="0">
                <a:pos x="85" y="24"/>
              </a:cxn>
              <a:cxn ang="0">
                <a:pos x="0" y="3"/>
              </a:cxn>
              <a:cxn ang="0">
                <a:pos x="6" y="0"/>
              </a:cxn>
              <a:cxn ang="0">
                <a:pos x="132" y="32"/>
              </a:cxn>
              <a:cxn ang="0">
                <a:pos x="126" y="34"/>
              </a:cxn>
              <a:cxn ang="0">
                <a:pos x="90" y="25"/>
              </a:cxn>
              <a:cxn ang="0">
                <a:pos x="90" y="25"/>
              </a:cxn>
              <a:cxn ang="0">
                <a:pos x="90" y="26"/>
              </a:cxn>
              <a:cxn ang="0">
                <a:pos x="89" y="26"/>
              </a:cxn>
              <a:cxn ang="0">
                <a:pos x="89" y="27"/>
              </a:cxn>
              <a:cxn ang="0">
                <a:pos x="87" y="28"/>
              </a:cxn>
              <a:cxn ang="0">
                <a:pos x="86" y="29"/>
              </a:cxn>
              <a:cxn ang="0">
                <a:pos x="85" y="31"/>
              </a:cxn>
              <a:cxn ang="0">
                <a:pos x="83" y="32"/>
              </a:cxn>
              <a:cxn ang="0">
                <a:pos x="80" y="33"/>
              </a:cxn>
              <a:cxn ang="0">
                <a:pos x="78" y="35"/>
              </a:cxn>
              <a:cxn ang="0">
                <a:pos x="76" y="36"/>
              </a:cxn>
              <a:cxn ang="0">
                <a:pos x="72" y="38"/>
              </a:cxn>
              <a:cxn ang="0">
                <a:pos x="70" y="40"/>
              </a:cxn>
              <a:cxn ang="0">
                <a:pos x="65" y="41"/>
              </a:cxn>
              <a:cxn ang="0">
                <a:pos x="62" y="43"/>
              </a:cxn>
              <a:cxn ang="0">
                <a:pos x="57" y="45"/>
              </a:cxn>
              <a:cxn ang="0">
                <a:pos x="55" y="43"/>
              </a:cxn>
            </a:cxnLst>
            <a:rect l="0" t="0" r="r" b="b"/>
            <a:pathLst>
              <a:path w="132" h="45">
                <a:moveTo>
                  <a:pt x="55" y="43"/>
                </a:moveTo>
                <a:lnTo>
                  <a:pt x="56" y="43"/>
                </a:lnTo>
                <a:lnTo>
                  <a:pt x="56" y="42"/>
                </a:lnTo>
                <a:lnTo>
                  <a:pt x="57" y="42"/>
                </a:lnTo>
                <a:lnTo>
                  <a:pt x="59" y="41"/>
                </a:lnTo>
                <a:lnTo>
                  <a:pt x="61" y="41"/>
                </a:lnTo>
                <a:lnTo>
                  <a:pt x="63" y="40"/>
                </a:lnTo>
                <a:lnTo>
                  <a:pt x="65" y="39"/>
                </a:lnTo>
                <a:lnTo>
                  <a:pt x="68" y="38"/>
                </a:lnTo>
                <a:lnTo>
                  <a:pt x="71" y="36"/>
                </a:lnTo>
                <a:lnTo>
                  <a:pt x="73" y="34"/>
                </a:lnTo>
                <a:lnTo>
                  <a:pt x="76" y="33"/>
                </a:lnTo>
                <a:lnTo>
                  <a:pt x="78" y="32"/>
                </a:lnTo>
                <a:lnTo>
                  <a:pt x="80" y="29"/>
                </a:lnTo>
                <a:lnTo>
                  <a:pt x="82" y="28"/>
                </a:lnTo>
                <a:lnTo>
                  <a:pt x="84" y="26"/>
                </a:lnTo>
                <a:lnTo>
                  <a:pt x="85" y="24"/>
                </a:lnTo>
                <a:lnTo>
                  <a:pt x="0" y="3"/>
                </a:lnTo>
                <a:lnTo>
                  <a:pt x="6" y="0"/>
                </a:lnTo>
                <a:lnTo>
                  <a:pt x="132" y="32"/>
                </a:lnTo>
                <a:lnTo>
                  <a:pt x="126" y="34"/>
                </a:lnTo>
                <a:lnTo>
                  <a:pt x="90" y="25"/>
                </a:lnTo>
                <a:lnTo>
                  <a:pt x="90" y="25"/>
                </a:lnTo>
                <a:lnTo>
                  <a:pt x="90" y="26"/>
                </a:lnTo>
                <a:lnTo>
                  <a:pt x="89" y="26"/>
                </a:lnTo>
                <a:lnTo>
                  <a:pt x="89" y="27"/>
                </a:lnTo>
                <a:lnTo>
                  <a:pt x="87" y="28"/>
                </a:lnTo>
                <a:lnTo>
                  <a:pt x="86" y="29"/>
                </a:lnTo>
                <a:lnTo>
                  <a:pt x="85" y="31"/>
                </a:lnTo>
                <a:lnTo>
                  <a:pt x="83" y="32"/>
                </a:lnTo>
                <a:lnTo>
                  <a:pt x="80" y="33"/>
                </a:lnTo>
                <a:lnTo>
                  <a:pt x="78" y="35"/>
                </a:lnTo>
                <a:lnTo>
                  <a:pt x="76" y="36"/>
                </a:lnTo>
                <a:lnTo>
                  <a:pt x="72" y="38"/>
                </a:lnTo>
                <a:lnTo>
                  <a:pt x="70" y="40"/>
                </a:lnTo>
                <a:lnTo>
                  <a:pt x="65" y="41"/>
                </a:lnTo>
                <a:lnTo>
                  <a:pt x="62" y="43"/>
                </a:lnTo>
                <a:lnTo>
                  <a:pt x="57" y="45"/>
                </a:lnTo>
                <a:lnTo>
                  <a:pt x="55" y="43"/>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06" name="Freeform 130"/>
          <p:cNvSpPr>
            <a:spLocks/>
          </p:cNvSpPr>
          <p:nvPr/>
        </p:nvSpPr>
        <p:spPr bwMode="auto">
          <a:xfrm>
            <a:off x="1334845" y="3249832"/>
            <a:ext cx="214313" cy="63500"/>
          </a:xfrm>
          <a:custGeom>
            <a:avLst/>
            <a:gdLst/>
            <a:ahLst/>
            <a:cxnLst>
              <a:cxn ang="0">
                <a:pos x="0" y="0"/>
              </a:cxn>
              <a:cxn ang="0">
                <a:pos x="132" y="40"/>
              </a:cxn>
              <a:cxn ang="0">
                <a:pos x="135" y="40"/>
              </a:cxn>
              <a:cxn ang="0">
                <a:pos x="5" y="0"/>
              </a:cxn>
              <a:cxn ang="0">
                <a:pos x="0" y="0"/>
              </a:cxn>
            </a:cxnLst>
            <a:rect l="0" t="0" r="r" b="b"/>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07" name="Freeform 131"/>
          <p:cNvSpPr>
            <a:spLocks/>
          </p:cNvSpPr>
          <p:nvPr/>
        </p:nvSpPr>
        <p:spPr bwMode="auto">
          <a:xfrm>
            <a:off x="1371358" y="3241894"/>
            <a:ext cx="209550" cy="55563"/>
          </a:xfrm>
          <a:custGeom>
            <a:avLst/>
            <a:gdLst/>
            <a:ahLst/>
            <a:cxnLst>
              <a:cxn ang="0">
                <a:pos x="0" y="0"/>
              </a:cxn>
              <a:cxn ang="0">
                <a:pos x="130" y="35"/>
              </a:cxn>
              <a:cxn ang="0">
                <a:pos x="132" y="35"/>
              </a:cxn>
              <a:cxn ang="0">
                <a:pos x="4" y="0"/>
              </a:cxn>
              <a:cxn ang="0">
                <a:pos x="0" y="0"/>
              </a:cxn>
            </a:cxnLst>
            <a:rect l="0" t="0" r="r" b="b"/>
            <a:pathLst>
              <a:path w="132" h="35">
                <a:moveTo>
                  <a:pt x="0" y="0"/>
                </a:moveTo>
                <a:lnTo>
                  <a:pt x="130" y="35"/>
                </a:lnTo>
                <a:lnTo>
                  <a:pt x="132" y="35"/>
                </a:lnTo>
                <a:lnTo>
                  <a:pt x="4"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08" name="Freeform 132"/>
          <p:cNvSpPr>
            <a:spLocks/>
          </p:cNvSpPr>
          <p:nvPr/>
        </p:nvSpPr>
        <p:spPr bwMode="auto">
          <a:xfrm>
            <a:off x="1355483" y="3243482"/>
            <a:ext cx="211137" cy="61912"/>
          </a:xfrm>
          <a:custGeom>
            <a:avLst/>
            <a:gdLst/>
            <a:ahLst/>
            <a:cxnLst>
              <a:cxn ang="0">
                <a:pos x="0" y="0"/>
              </a:cxn>
              <a:cxn ang="0">
                <a:pos x="130" y="39"/>
              </a:cxn>
              <a:cxn ang="0">
                <a:pos x="133" y="39"/>
              </a:cxn>
              <a:cxn ang="0">
                <a:pos x="3" y="0"/>
              </a:cxn>
              <a:cxn ang="0">
                <a:pos x="0" y="0"/>
              </a:cxn>
            </a:cxnLst>
            <a:rect l="0" t="0" r="r" b="b"/>
            <a:pathLst>
              <a:path w="133" h="39">
                <a:moveTo>
                  <a:pt x="0" y="0"/>
                </a:moveTo>
                <a:lnTo>
                  <a:pt x="130" y="39"/>
                </a:lnTo>
                <a:lnTo>
                  <a:pt x="133" y="39"/>
                </a:lnTo>
                <a:lnTo>
                  <a:pt x="3"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09" name="Freeform 133"/>
          <p:cNvSpPr>
            <a:spLocks/>
          </p:cNvSpPr>
          <p:nvPr/>
        </p:nvSpPr>
        <p:spPr bwMode="auto">
          <a:xfrm>
            <a:off x="1306270" y="2510057"/>
            <a:ext cx="395288" cy="331787"/>
          </a:xfrm>
          <a:custGeom>
            <a:avLst/>
            <a:gdLst/>
            <a:ahLst/>
            <a:cxnLst>
              <a:cxn ang="0">
                <a:pos x="70" y="14"/>
              </a:cxn>
              <a:cxn ang="0">
                <a:pos x="70" y="14"/>
              </a:cxn>
              <a:cxn ang="0">
                <a:pos x="73" y="14"/>
              </a:cxn>
              <a:cxn ang="0">
                <a:pos x="75" y="13"/>
              </a:cxn>
              <a:cxn ang="0">
                <a:pos x="79" y="11"/>
              </a:cxn>
              <a:cxn ang="0">
                <a:pos x="83" y="10"/>
              </a:cxn>
              <a:cxn ang="0">
                <a:pos x="88" y="9"/>
              </a:cxn>
              <a:cxn ang="0">
                <a:pos x="95" y="8"/>
              </a:cxn>
              <a:cxn ang="0">
                <a:pos x="103" y="6"/>
              </a:cxn>
              <a:cxn ang="0">
                <a:pos x="111" y="4"/>
              </a:cxn>
              <a:cxn ang="0">
                <a:pos x="121" y="3"/>
              </a:cxn>
              <a:cxn ang="0">
                <a:pos x="132" y="2"/>
              </a:cxn>
              <a:cxn ang="0">
                <a:pos x="144" y="1"/>
              </a:cxn>
              <a:cxn ang="0">
                <a:pos x="157" y="0"/>
              </a:cxn>
              <a:cxn ang="0">
                <a:pos x="170" y="0"/>
              </a:cxn>
              <a:cxn ang="0">
                <a:pos x="185" y="0"/>
              </a:cxn>
              <a:cxn ang="0">
                <a:pos x="201" y="0"/>
              </a:cxn>
              <a:cxn ang="0">
                <a:pos x="208" y="28"/>
              </a:cxn>
              <a:cxn ang="0">
                <a:pos x="210" y="29"/>
              </a:cxn>
              <a:cxn ang="0">
                <a:pos x="216" y="34"/>
              </a:cxn>
              <a:cxn ang="0">
                <a:pos x="222" y="39"/>
              </a:cxn>
              <a:cxn ang="0">
                <a:pos x="226" y="50"/>
              </a:cxn>
              <a:cxn ang="0">
                <a:pos x="240" y="117"/>
              </a:cxn>
              <a:cxn ang="0">
                <a:pos x="247" y="145"/>
              </a:cxn>
              <a:cxn ang="0">
                <a:pos x="247" y="146"/>
              </a:cxn>
              <a:cxn ang="0">
                <a:pos x="248" y="152"/>
              </a:cxn>
              <a:cxn ang="0">
                <a:pos x="248" y="160"/>
              </a:cxn>
              <a:cxn ang="0">
                <a:pos x="244" y="170"/>
              </a:cxn>
              <a:cxn ang="0">
                <a:pos x="0" y="163"/>
              </a:cxn>
              <a:cxn ang="0">
                <a:pos x="25" y="150"/>
              </a:cxn>
              <a:cxn ang="0">
                <a:pos x="25" y="28"/>
              </a:cxn>
              <a:cxn ang="0">
                <a:pos x="26" y="27"/>
              </a:cxn>
              <a:cxn ang="0">
                <a:pos x="28" y="25"/>
              </a:cxn>
              <a:cxn ang="0">
                <a:pos x="32" y="24"/>
              </a:cxn>
              <a:cxn ang="0">
                <a:pos x="37" y="23"/>
              </a:cxn>
              <a:cxn ang="0">
                <a:pos x="42" y="22"/>
              </a:cxn>
              <a:cxn ang="0">
                <a:pos x="49" y="22"/>
              </a:cxn>
              <a:cxn ang="0">
                <a:pos x="58" y="23"/>
              </a:cxn>
              <a:cxn ang="0">
                <a:pos x="68" y="27"/>
              </a:cxn>
            </a:cxnLst>
            <a:rect l="0" t="0" r="r" b="b"/>
            <a:pathLst>
              <a:path w="249" h="209">
                <a:moveTo>
                  <a:pt x="68" y="27"/>
                </a:moveTo>
                <a:lnTo>
                  <a:pt x="70" y="14"/>
                </a:lnTo>
                <a:lnTo>
                  <a:pt x="70" y="14"/>
                </a:lnTo>
                <a:lnTo>
                  <a:pt x="70" y="14"/>
                </a:lnTo>
                <a:lnTo>
                  <a:pt x="72" y="14"/>
                </a:lnTo>
                <a:lnTo>
                  <a:pt x="73" y="14"/>
                </a:lnTo>
                <a:lnTo>
                  <a:pt x="74" y="13"/>
                </a:lnTo>
                <a:lnTo>
                  <a:pt x="75" y="13"/>
                </a:lnTo>
                <a:lnTo>
                  <a:pt x="76" y="13"/>
                </a:lnTo>
                <a:lnTo>
                  <a:pt x="79" y="11"/>
                </a:lnTo>
                <a:lnTo>
                  <a:pt x="81" y="11"/>
                </a:lnTo>
                <a:lnTo>
                  <a:pt x="83" y="10"/>
                </a:lnTo>
                <a:lnTo>
                  <a:pt x="86" y="10"/>
                </a:lnTo>
                <a:lnTo>
                  <a:pt x="88" y="9"/>
                </a:lnTo>
                <a:lnTo>
                  <a:pt x="91" y="8"/>
                </a:lnTo>
                <a:lnTo>
                  <a:pt x="95" y="8"/>
                </a:lnTo>
                <a:lnTo>
                  <a:pt x="98" y="7"/>
                </a:lnTo>
                <a:lnTo>
                  <a:pt x="103" y="6"/>
                </a:lnTo>
                <a:lnTo>
                  <a:pt x="107" y="6"/>
                </a:lnTo>
                <a:lnTo>
                  <a:pt x="111" y="4"/>
                </a:lnTo>
                <a:lnTo>
                  <a:pt x="116" y="4"/>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4"/>
                </a:lnTo>
                <a:lnTo>
                  <a:pt x="208" y="28"/>
                </a:lnTo>
                <a:lnTo>
                  <a:pt x="208" y="29"/>
                </a:lnTo>
                <a:lnTo>
                  <a:pt x="210" y="29"/>
                </a:lnTo>
                <a:lnTo>
                  <a:pt x="213" y="31"/>
                </a:lnTo>
                <a:lnTo>
                  <a:pt x="216" y="34"/>
                </a:lnTo>
                <a:lnTo>
                  <a:pt x="220" y="36"/>
                </a:lnTo>
                <a:lnTo>
                  <a:pt x="222" y="39"/>
                </a:lnTo>
                <a:lnTo>
                  <a:pt x="224" y="44"/>
                </a:lnTo>
                <a:lnTo>
                  <a:pt x="226" y="50"/>
                </a:lnTo>
                <a:lnTo>
                  <a:pt x="245" y="69"/>
                </a:lnTo>
                <a:lnTo>
                  <a:pt x="240" y="117"/>
                </a:lnTo>
                <a:lnTo>
                  <a:pt x="208" y="133"/>
                </a:lnTo>
                <a:lnTo>
                  <a:pt x="247" y="145"/>
                </a:lnTo>
                <a:lnTo>
                  <a:pt x="247" y="145"/>
                </a:lnTo>
                <a:lnTo>
                  <a:pt x="247" y="146"/>
                </a:lnTo>
                <a:lnTo>
                  <a:pt x="248" y="148"/>
                </a:lnTo>
                <a:lnTo>
                  <a:pt x="248" y="152"/>
                </a:lnTo>
                <a:lnTo>
                  <a:pt x="249" y="155"/>
                </a:lnTo>
                <a:lnTo>
                  <a:pt x="248" y="160"/>
                </a:lnTo>
                <a:lnTo>
                  <a:pt x="247" y="164"/>
                </a:lnTo>
                <a:lnTo>
                  <a:pt x="244" y="170"/>
                </a:lnTo>
                <a:lnTo>
                  <a:pt x="144" y="209"/>
                </a:lnTo>
                <a:lnTo>
                  <a:pt x="0" y="163"/>
                </a:lnTo>
                <a:lnTo>
                  <a:pt x="3" y="159"/>
                </a:lnTo>
                <a:lnTo>
                  <a:pt x="25" y="150"/>
                </a:lnTo>
                <a:lnTo>
                  <a:pt x="25" y="28"/>
                </a:lnTo>
                <a:lnTo>
                  <a:pt x="25" y="28"/>
                </a:lnTo>
                <a:lnTo>
                  <a:pt x="25" y="28"/>
                </a:lnTo>
                <a:lnTo>
                  <a:pt x="26" y="27"/>
                </a:lnTo>
                <a:lnTo>
                  <a:pt x="27" y="27"/>
                </a:lnTo>
                <a:lnTo>
                  <a:pt x="28" y="25"/>
                </a:lnTo>
                <a:lnTo>
                  <a:pt x="31" y="25"/>
                </a:lnTo>
                <a:lnTo>
                  <a:pt x="32" y="24"/>
                </a:lnTo>
                <a:lnTo>
                  <a:pt x="34" y="23"/>
                </a:lnTo>
                <a:lnTo>
                  <a:pt x="37" y="23"/>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10" name="Freeform 134"/>
          <p:cNvSpPr>
            <a:spLocks/>
          </p:cNvSpPr>
          <p:nvPr/>
        </p:nvSpPr>
        <p:spPr bwMode="auto">
          <a:xfrm>
            <a:off x="1444383" y="2533869"/>
            <a:ext cx="125412" cy="144463"/>
          </a:xfrm>
          <a:custGeom>
            <a:avLst/>
            <a:gdLst/>
            <a:ahLst/>
            <a:cxnLst>
              <a:cxn ang="0">
                <a:pos x="78" y="3"/>
              </a:cxn>
              <a:cxn ang="0">
                <a:pos x="78" y="3"/>
              </a:cxn>
              <a:cxn ang="0">
                <a:pos x="77" y="3"/>
              </a:cxn>
              <a:cxn ang="0">
                <a:pos x="74" y="2"/>
              </a:cxn>
              <a:cxn ang="0">
                <a:pos x="72" y="2"/>
              </a:cxn>
              <a:cxn ang="0">
                <a:pos x="69" y="1"/>
              </a:cxn>
              <a:cxn ang="0">
                <a:pos x="65" y="1"/>
              </a:cxn>
              <a:cxn ang="0">
                <a:pos x="60" y="1"/>
              </a:cxn>
              <a:cxn ang="0">
                <a:pos x="56" y="0"/>
              </a:cxn>
              <a:cxn ang="0">
                <a:pos x="50" y="0"/>
              </a:cxn>
              <a:cxn ang="0">
                <a:pos x="44" y="1"/>
              </a:cxn>
              <a:cxn ang="0">
                <a:pos x="38" y="1"/>
              </a:cxn>
              <a:cxn ang="0">
                <a:pos x="31" y="2"/>
              </a:cxn>
              <a:cxn ang="0">
                <a:pos x="25" y="3"/>
              </a:cxn>
              <a:cxn ang="0">
                <a:pos x="18" y="6"/>
              </a:cxn>
              <a:cxn ang="0">
                <a:pos x="11" y="8"/>
              </a:cxn>
              <a:cxn ang="0">
                <a:pos x="4" y="12"/>
              </a:cxn>
              <a:cxn ang="0">
                <a:pos x="4" y="13"/>
              </a:cxn>
              <a:cxn ang="0">
                <a:pos x="3" y="17"/>
              </a:cxn>
              <a:cxn ang="0">
                <a:pos x="1" y="26"/>
              </a:cxn>
              <a:cxn ang="0">
                <a:pos x="0" y="35"/>
              </a:cxn>
              <a:cxn ang="0">
                <a:pos x="0" y="47"/>
              </a:cxn>
              <a:cxn ang="0">
                <a:pos x="0" y="61"/>
              </a:cxn>
              <a:cxn ang="0">
                <a:pos x="2" y="75"/>
              </a:cxn>
              <a:cxn ang="0">
                <a:pos x="6" y="89"/>
              </a:cxn>
              <a:cxn ang="0">
                <a:pos x="7" y="89"/>
              </a:cxn>
              <a:cxn ang="0">
                <a:pos x="8" y="89"/>
              </a:cxn>
              <a:cxn ang="0">
                <a:pos x="9" y="89"/>
              </a:cxn>
              <a:cxn ang="0">
                <a:pos x="11" y="89"/>
              </a:cxn>
              <a:cxn ang="0">
                <a:pos x="15" y="88"/>
              </a:cxn>
              <a:cxn ang="0">
                <a:pos x="18" y="88"/>
              </a:cxn>
              <a:cxn ang="0">
                <a:pos x="22" y="88"/>
              </a:cxn>
              <a:cxn ang="0">
                <a:pos x="27" y="88"/>
              </a:cxn>
              <a:cxn ang="0">
                <a:pos x="32" y="88"/>
              </a:cxn>
              <a:cxn ang="0">
                <a:pos x="38" y="88"/>
              </a:cxn>
              <a:cxn ang="0">
                <a:pos x="44" y="88"/>
              </a:cxn>
              <a:cxn ang="0">
                <a:pos x="50" y="88"/>
              </a:cxn>
              <a:cxn ang="0">
                <a:pos x="57" y="89"/>
              </a:cxn>
              <a:cxn ang="0">
                <a:pos x="64" y="89"/>
              </a:cxn>
              <a:cxn ang="0">
                <a:pos x="71" y="90"/>
              </a:cxn>
              <a:cxn ang="0">
                <a:pos x="79" y="91"/>
              </a:cxn>
              <a:cxn ang="0">
                <a:pos x="79" y="89"/>
              </a:cxn>
              <a:cxn ang="0">
                <a:pos x="78" y="82"/>
              </a:cxn>
              <a:cxn ang="0">
                <a:pos x="77" y="70"/>
              </a:cxn>
              <a:cxn ang="0">
                <a:pos x="76" y="57"/>
              </a:cxn>
              <a:cxn ang="0">
                <a:pos x="76" y="43"/>
              </a:cxn>
              <a:cxn ang="0">
                <a:pos x="76" y="29"/>
              </a:cxn>
              <a:cxn ang="0">
                <a:pos x="77" y="15"/>
              </a:cxn>
              <a:cxn ang="0">
                <a:pos x="78" y="3"/>
              </a:cxn>
            </a:cxnLst>
            <a:rect l="0" t="0" r="r" b="b"/>
            <a:pathLst>
              <a:path w="79" h="91">
                <a:moveTo>
                  <a:pt x="78" y="3"/>
                </a:moveTo>
                <a:lnTo>
                  <a:pt x="78" y="3"/>
                </a:lnTo>
                <a:lnTo>
                  <a:pt x="77" y="3"/>
                </a:lnTo>
                <a:lnTo>
                  <a:pt x="74" y="2"/>
                </a:lnTo>
                <a:lnTo>
                  <a:pt x="72" y="2"/>
                </a:lnTo>
                <a:lnTo>
                  <a:pt x="69" y="1"/>
                </a:lnTo>
                <a:lnTo>
                  <a:pt x="65" y="1"/>
                </a:lnTo>
                <a:lnTo>
                  <a:pt x="60" y="1"/>
                </a:lnTo>
                <a:lnTo>
                  <a:pt x="56" y="0"/>
                </a:lnTo>
                <a:lnTo>
                  <a:pt x="50" y="0"/>
                </a:lnTo>
                <a:lnTo>
                  <a:pt x="44" y="1"/>
                </a:lnTo>
                <a:lnTo>
                  <a:pt x="38" y="1"/>
                </a:lnTo>
                <a:lnTo>
                  <a:pt x="31" y="2"/>
                </a:lnTo>
                <a:lnTo>
                  <a:pt x="25" y="3"/>
                </a:lnTo>
                <a:lnTo>
                  <a:pt x="18" y="6"/>
                </a:lnTo>
                <a:lnTo>
                  <a:pt x="11" y="8"/>
                </a:lnTo>
                <a:lnTo>
                  <a:pt x="4" y="12"/>
                </a:lnTo>
                <a:lnTo>
                  <a:pt x="4" y="13"/>
                </a:lnTo>
                <a:lnTo>
                  <a:pt x="3" y="17"/>
                </a:lnTo>
                <a:lnTo>
                  <a:pt x="1" y="26"/>
                </a:lnTo>
                <a:lnTo>
                  <a:pt x="0" y="35"/>
                </a:lnTo>
                <a:lnTo>
                  <a:pt x="0" y="47"/>
                </a:lnTo>
                <a:lnTo>
                  <a:pt x="0" y="61"/>
                </a:lnTo>
                <a:lnTo>
                  <a:pt x="2" y="75"/>
                </a:lnTo>
                <a:lnTo>
                  <a:pt x="6" y="89"/>
                </a:lnTo>
                <a:lnTo>
                  <a:pt x="7" y="89"/>
                </a:lnTo>
                <a:lnTo>
                  <a:pt x="8" y="89"/>
                </a:lnTo>
                <a:lnTo>
                  <a:pt x="9" y="89"/>
                </a:lnTo>
                <a:lnTo>
                  <a:pt x="11" y="89"/>
                </a:lnTo>
                <a:lnTo>
                  <a:pt x="15" y="88"/>
                </a:lnTo>
                <a:lnTo>
                  <a:pt x="18" y="88"/>
                </a:lnTo>
                <a:lnTo>
                  <a:pt x="22" y="88"/>
                </a:lnTo>
                <a:lnTo>
                  <a:pt x="27" y="88"/>
                </a:lnTo>
                <a:lnTo>
                  <a:pt x="32" y="88"/>
                </a:lnTo>
                <a:lnTo>
                  <a:pt x="38" y="88"/>
                </a:lnTo>
                <a:lnTo>
                  <a:pt x="44" y="88"/>
                </a:lnTo>
                <a:lnTo>
                  <a:pt x="50" y="88"/>
                </a:lnTo>
                <a:lnTo>
                  <a:pt x="57" y="89"/>
                </a:lnTo>
                <a:lnTo>
                  <a:pt x="64" y="89"/>
                </a:lnTo>
                <a:lnTo>
                  <a:pt x="71" y="90"/>
                </a:lnTo>
                <a:lnTo>
                  <a:pt x="79" y="91"/>
                </a:lnTo>
                <a:lnTo>
                  <a:pt x="79" y="89"/>
                </a:lnTo>
                <a:lnTo>
                  <a:pt x="78" y="82"/>
                </a:lnTo>
                <a:lnTo>
                  <a:pt x="77" y="70"/>
                </a:lnTo>
                <a:lnTo>
                  <a:pt x="76" y="57"/>
                </a:lnTo>
                <a:lnTo>
                  <a:pt x="76" y="43"/>
                </a:lnTo>
                <a:lnTo>
                  <a:pt x="76" y="29"/>
                </a:lnTo>
                <a:lnTo>
                  <a:pt x="77" y="15"/>
                </a:lnTo>
                <a:lnTo>
                  <a:pt x="78" y="3"/>
                </a:lnTo>
                <a:close/>
              </a:path>
            </a:pathLst>
          </a:custGeom>
          <a:solidFill>
            <a:srgbClr val="333333"/>
          </a:solidFill>
          <a:ln w="9525">
            <a:noFill/>
            <a:round/>
            <a:headEnd/>
            <a:tailEnd/>
          </a:ln>
        </p:spPr>
        <p:txBody>
          <a:bodyPr>
            <a:prstTxWarp prst="textNoShape">
              <a:avLst/>
            </a:prstTxWarp>
          </a:bodyPr>
          <a:lstStyle/>
          <a:p>
            <a:endParaRPr lang="en-GB">
              <a:latin typeface="Verdana"/>
              <a:cs typeface="Verdana"/>
            </a:endParaRPr>
          </a:p>
        </p:txBody>
      </p:sp>
      <p:sp>
        <p:nvSpPr>
          <p:cNvPr id="203911" name="Freeform 135"/>
          <p:cNvSpPr>
            <a:spLocks/>
          </p:cNvSpPr>
          <p:nvPr/>
        </p:nvSpPr>
        <p:spPr bwMode="auto">
          <a:xfrm>
            <a:off x="1457083" y="2575144"/>
            <a:ext cx="209550" cy="142875"/>
          </a:xfrm>
          <a:custGeom>
            <a:avLst/>
            <a:gdLst/>
            <a:ahLst/>
            <a:cxnLst>
              <a:cxn ang="0">
                <a:pos x="1" y="67"/>
              </a:cxn>
              <a:cxn ang="0">
                <a:pos x="0" y="78"/>
              </a:cxn>
              <a:cxn ang="0">
                <a:pos x="86" y="90"/>
              </a:cxn>
              <a:cxn ang="0">
                <a:pos x="86" y="90"/>
              </a:cxn>
              <a:cxn ang="0">
                <a:pos x="89" y="88"/>
              </a:cxn>
              <a:cxn ang="0">
                <a:pos x="91" y="87"/>
              </a:cxn>
              <a:cxn ang="0">
                <a:pos x="94" y="85"/>
              </a:cxn>
              <a:cxn ang="0">
                <a:pos x="98" y="83"/>
              </a:cxn>
              <a:cxn ang="0">
                <a:pos x="103" y="79"/>
              </a:cxn>
              <a:cxn ang="0">
                <a:pos x="107" y="74"/>
              </a:cxn>
              <a:cxn ang="0">
                <a:pos x="112" y="71"/>
              </a:cxn>
              <a:cxn ang="0">
                <a:pos x="117" y="65"/>
              </a:cxn>
              <a:cxn ang="0">
                <a:pos x="121" y="59"/>
              </a:cxn>
              <a:cxn ang="0">
                <a:pos x="125" y="53"/>
              </a:cxn>
              <a:cxn ang="0">
                <a:pos x="128" y="46"/>
              </a:cxn>
              <a:cxn ang="0">
                <a:pos x="131" y="39"/>
              </a:cxn>
              <a:cxn ang="0">
                <a:pos x="132" y="31"/>
              </a:cxn>
              <a:cxn ang="0">
                <a:pos x="132" y="22"/>
              </a:cxn>
              <a:cxn ang="0">
                <a:pos x="129" y="12"/>
              </a:cxn>
              <a:cxn ang="0">
                <a:pos x="129" y="12"/>
              </a:cxn>
              <a:cxn ang="0">
                <a:pos x="128" y="10"/>
              </a:cxn>
              <a:cxn ang="0">
                <a:pos x="127" y="9"/>
              </a:cxn>
              <a:cxn ang="0">
                <a:pos x="126" y="7"/>
              </a:cxn>
              <a:cxn ang="0">
                <a:pos x="124" y="3"/>
              </a:cxn>
              <a:cxn ang="0">
                <a:pos x="120" y="2"/>
              </a:cxn>
              <a:cxn ang="0">
                <a:pos x="117" y="0"/>
              </a:cxn>
              <a:cxn ang="0">
                <a:pos x="113" y="0"/>
              </a:cxn>
              <a:cxn ang="0">
                <a:pos x="113" y="1"/>
              </a:cxn>
              <a:cxn ang="0">
                <a:pos x="114" y="4"/>
              </a:cxn>
              <a:cxn ang="0">
                <a:pos x="117" y="11"/>
              </a:cxn>
              <a:cxn ang="0">
                <a:pos x="118" y="18"/>
              </a:cxn>
              <a:cxn ang="0">
                <a:pos x="118" y="29"/>
              </a:cxn>
              <a:cxn ang="0">
                <a:pos x="117" y="39"/>
              </a:cxn>
              <a:cxn ang="0">
                <a:pos x="114" y="51"/>
              </a:cxn>
              <a:cxn ang="0">
                <a:pos x="108" y="63"/>
              </a:cxn>
              <a:cxn ang="0">
                <a:pos x="108" y="63"/>
              </a:cxn>
              <a:cxn ang="0">
                <a:pos x="108" y="64"/>
              </a:cxn>
              <a:cxn ang="0">
                <a:pos x="107" y="64"/>
              </a:cxn>
              <a:cxn ang="0">
                <a:pos x="106" y="65"/>
              </a:cxn>
              <a:cxn ang="0">
                <a:pos x="105" y="66"/>
              </a:cxn>
              <a:cxn ang="0">
                <a:pos x="103" y="67"/>
              </a:cxn>
              <a:cxn ang="0">
                <a:pos x="100" y="69"/>
              </a:cxn>
              <a:cxn ang="0">
                <a:pos x="98" y="70"/>
              </a:cxn>
              <a:cxn ang="0">
                <a:pos x="96" y="70"/>
              </a:cxn>
              <a:cxn ang="0">
                <a:pos x="92" y="71"/>
              </a:cxn>
              <a:cxn ang="0">
                <a:pos x="90" y="72"/>
              </a:cxn>
              <a:cxn ang="0">
                <a:pos x="85" y="72"/>
              </a:cxn>
              <a:cxn ang="0">
                <a:pos x="82" y="72"/>
              </a:cxn>
              <a:cxn ang="0">
                <a:pos x="78" y="72"/>
              </a:cxn>
              <a:cxn ang="0">
                <a:pos x="73" y="72"/>
              </a:cxn>
              <a:cxn ang="0">
                <a:pos x="69" y="71"/>
              </a:cxn>
              <a:cxn ang="0">
                <a:pos x="69" y="83"/>
              </a:cxn>
              <a:cxn ang="0">
                <a:pos x="3" y="76"/>
              </a:cxn>
              <a:cxn ang="0">
                <a:pos x="1" y="67"/>
              </a:cxn>
            </a:cxnLst>
            <a:rect l="0" t="0" r="r" b="b"/>
            <a:pathLst>
              <a:path w="132" h="90">
                <a:moveTo>
                  <a:pt x="1" y="67"/>
                </a:moveTo>
                <a:lnTo>
                  <a:pt x="0" y="78"/>
                </a:lnTo>
                <a:lnTo>
                  <a:pt x="86" y="90"/>
                </a:lnTo>
                <a:lnTo>
                  <a:pt x="86" y="90"/>
                </a:lnTo>
                <a:lnTo>
                  <a:pt x="89" y="88"/>
                </a:lnTo>
                <a:lnTo>
                  <a:pt x="91" y="87"/>
                </a:lnTo>
                <a:lnTo>
                  <a:pt x="94" y="85"/>
                </a:lnTo>
                <a:lnTo>
                  <a:pt x="98" y="83"/>
                </a:lnTo>
                <a:lnTo>
                  <a:pt x="103" y="79"/>
                </a:lnTo>
                <a:lnTo>
                  <a:pt x="107" y="74"/>
                </a:lnTo>
                <a:lnTo>
                  <a:pt x="112" y="71"/>
                </a:lnTo>
                <a:lnTo>
                  <a:pt x="117" y="65"/>
                </a:lnTo>
                <a:lnTo>
                  <a:pt x="121" y="59"/>
                </a:lnTo>
                <a:lnTo>
                  <a:pt x="125" y="53"/>
                </a:lnTo>
                <a:lnTo>
                  <a:pt x="128" y="46"/>
                </a:lnTo>
                <a:lnTo>
                  <a:pt x="131" y="39"/>
                </a:lnTo>
                <a:lnTo>
                  <a:pt x="132" y="31"/>
                </a:lnTo>
                <a:lnTo>
                  <a:pt x="132" y="22"/>
                </a:lnTo>
                <a:lnTo>
                  <a:pt x="129" y="12"/>
                </a:lnTo>
                <a:lnTo>
                  <a:pt x="129" y="12"/>
                </a:lnTo>
                <a:lnTo>
                  <a:pt x="128" y="10"/>
                </a:lnTo>
                <a:lnTo>
                  <a:pt x="127" y="9"/>
                </a:lnTo>
                <a:lnTo>
                  <a:pt x="126" y="7"/>
                </a:lnTo>
                <a:lnTo>
                  <a:pt x="124" y="3"/>
                </a:lnTo>
                <a:lnTo>
                  <a:pt x="120" y="2"/>
                </a:lnTo>
                <a:lnTo>
                  <a:pt x="117" y="0"/>
                </a:lnTo>
                <a:lnTo>
                  <a:pt x="113" y="0"/>
                </a:lnTo>
                <a:lnTo>
                  <a:pt x="113" y="1"/>
                </a:lnTo>
                <a:lnTo>
                  <a:pt x="114" y="4"/>
                </a:lnTo>
                <a:lnTo>
                  <a:pt x="117" y="11"/>
                </a:lnTo>
                <a:lnTo>
                  <a:pt x="118" y="18"/>
                </a:lnTo>
                <a:lnTo>
                  <a:pt x="118" y="29"/>
                </a:lnTo>
                <a:lnTo>
                  <a:pt x="117" y="39"/>
                </a:lnTo>
                <a:lnTo>
                  <a:pt x="114" y="51"/>
                </a:lnTo>
                <a:lnTo>
                  <a:pt x="108" y="63"/>
                </a:lnTo>
                <a:lnTo>
                  <a:pt x="108" y="63"/>
                </a:lnTo>
                <a:lnTo>
                  <a:pt x="108" y="64"/>
                </a:lnTo>
                <a:lnTo>
                  <a:pt x="107" y="64"/>
                </a:lnTo>
                <a:lnTo>
                  <a:pt x="106" y="65"/>
                </a:lnTo>
                <a:lnTo>
                  <a:pt x="105" y="66"/>
                </a:lnTo>
                <a:lnTo>
                  <a:pt x="103" y="67"/>
                </a:lnTo>
                <a:lnTo>
                  <a:pt x="100" y="69"/>
                </a:lnTo>
                <a:lnTo>
                  <a:pt x="98" y="70"/>
                </a:lnTo>
                <a:lnTo>
                  <a:pt x="96" y="70"/>
                </a:lnTo>
                <a:lnTo>
                  <a:pt x="92" y="71"/>
                </a:lnTo>
                <a:lnTo>
                  <a:pt x="90" y="72"/>
                </a:lnTo>
                <a:lnTo>
                  <a:pt x="85" y="72"/>
                </a:lnTo>
                <a:lnTo>
                  <a:pt x="82" y="72"/>
                </a:lnTo>
                <a:lnTo>
                  <a:pt x="78" y="72"/>
                </a:lnTo>
                <a:lnTo>
                  <a:pt x="73" y="72"/>
                </a:lnTo>
                <a:lnTo>
                  <a:pt x="69" y="71"/>
                </a:lnTo>
                <a:lnTo>
                  <a:pt x="69" y="83"/>
                </a:lnTo>
                <a:lnTo>
                  <a:pt x="3" y="76"/>
                </a:lnTo>
                <a:lnTo>
                  <a:pt x="1" y="67"/>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912" name="Freeform 136"/>
          <p:cNvSpPr>
            <a:spLocks/>
          </p:cNvSpPr>
          <p:nvPr/>
        </p:nvSpPr>
        <p:spPr bwMode="auto">
          <a:xfrm>
            <a:off x="1431683" y="2714844"/>
            <a:ext cx="152400" cy="49213"/>
          </a:xfrm>
          <a:custGeom>
            <a:avLst/>
            <a:gdLst/>
            <a:ahLst/>
            <a:cxnLst>
              <a:cxn ang="0">
                <a:pos x="96" y="11"/>
              </a:cxn>
              <a:cxn ang="0">
                <a:pos x="1" y="0"/>
              </a:cxn>
              <a:cxn ang="0">
                <a:pos x="0" y="11"/>
              </a:cxn>
              <a:cxn ang="0">
                <a:pos x="93" y="31"/>
              </a:cxn>
              <a:cxn ang="0">
                <a:pos x="96" y="11"/>
              </a:cxn>
            </a:cxnLst>
            <a:rect l="0" t="0" r="r" b="b"/>
            <a:pathLst>
              <a:path w="96" h="31">
                <a:moveTo>
                  <a:pt x="96" y="11"/>
                </a:moveTo>
                <a:lnTo>
                  <a:pt x="1" y="0"/>
                </a:lnTo>
                <a:lnTo>
                  <a:pt x="0" y="11"/>
                </a:lnTo>
                <a:lnTo>
                  <a:pt x="93" y="31"/>
                </a:lnTo>
                <a:lnTo>
                  <a:pt x="96" y="11"/>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13" name="Freeform 137"/>
          <p:cNvSpPr>
            <a:spLocks/>
          </p:cNvSpPr>
          <p:nvPr/>
        </p:nvSpPr>
        <p:spPr bwMode="auto">
          <a:xfrm>
            <a:off x="1506295" y="2730719"/>
            <a:ext cx="66675" cy="22225"/>
          </a:xfrm>
          <a:custGeom>
            <a:avLst/>
            <a:gdLst/>
            <a:ahLst/>
            <a:cxnLst>
              <a:cxn ang="0">
                <a:pos x="42" y="6"/>
              </a:cxn>
              <a:cxn ang="0">
                <a:pos x="2" y="0"/>
              </a:cxn>
              <a:cxn ang="0">
                <a:pos x="0" y="6"/>
              </a:cxn>
              <a:cxn ang="0">
                <a:pos x="40" y="14"/>
              </a:cxn>
              <a:cxn ang="0">
                <a:pos x="42" y="6"/>
              </a:cxn>
            </a:cxnLst>
            <a:rect l="0" t="0" r="r" b="b"/>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914" name="Freeform 138"/>
          <p:cNvSpPr>
            <a:spLocks/>
          </p:cNvSpPr>
          <p:nvPr/>
        </p:nvSpPr>
        <p:spPr bwMode="auto">
          <a:xfrm>
            <a:off x="1439620" y="2719607"/>
            <a:ext cx="44450" cy="15875"/>
          </a:xfrm>
          <a:custGeom>
            <a:avLst/>
            <a:gdLst/>
            <a:ahLst/>
            <a:cxnLst>
              <a:cxn ang="0">
                <a:pos x="28" y="4"/>
              </a:cxn>
              <a:cxn ang="0">
                <a:pos x="0" y="0"/>
              </a:cxn>
              <a:cxn ang="0">
                <a:pos x="0" y="6"/>
              </a:cxn>
              <a:cxn ang="0">
                <a:pos x="27" y="10"/>
              </a:cxn>
              <a:cxn ang="0">
                <a:pos x="28" y="4"/>
              </a:cxn>
            </a:cxnLst>
            <a:rect l="0" t="0" r="r" b="b"/>
            <a:pathLst>
              <a:path w="28" h="10">
                <a:moveTo>
                  <a:pt x="28" y="4"/>
                </a:moveTo>
                <a:lnTo>
                  <a:pt x="0" y="0"/>
                </a:lnTo>
                <a:lnTo>
                  <a:pt x="0" y="6"/>
                </a:lnTo>
                <a:lnTo>
                  <a:pt x="27" y="10"/>
                </a:lnTo>
                <a:lnTo>
                  <a:pt x="28" y="4"/>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915" name="Freeform 139"/>
          <p:cNvSpPr>
            <a:spLocks/>
          </p:cNvSpPr>
          <p:nvPr/>
        </p:nvSpPr>
        <p:spPr bwMode="auto">
          <a:xfrm>
            <a:off x="1331670" y="2735482"/>
            <a:ext cx="257175" cy="85725"/>
          </a:xfrm>
          <a:custGeom>
            <a:avLst/>
            <a:gdLst/>
            <a:ahLst/>
            <a:cxnLst>
              <a:cxn ang="0">
                <a:pos x="0" y="17"/>
              </a:cxn>
              <a:cxn ang="0">
                <a:pos x="0" y="17"/>
              </a:cxn>
              <a:cxn ang="0">
                <a:pos x="1" y="17"/>
              </a:cxn>
              <a:cxn ang="0">
                <a:pos x="2" y="17"/>
              </a:cxn>
              <a:cxn ang="0">
                <a:pos x="4" y="15"/>
              </a:cxn>
              <a:cxn ang="0">
                <a:pos x="7" y="15"/>
              </a:cxn>
              <a:cxn ang="0">
                <a:pos x="10" y="14"/>
              </a:cxn>
              <a:cxn ang="0">
                <a:pos x="14" y="14"/>
              </a:cxn>
              <a:cxn ang="0">
                <a:pos x="17" y="13"/>
              </a:cxn>
              <a:cxn ang="0">
                <a:pos x="21" y="12"/>
              </a:cxn>
              <a:cxn ang="0">
                <a:pos x="24" y="11"/>
              </a:cxn>
              <a:cxn ang="0">
                <a:pos x="28" y="10"/>
              </a:cxn>
              <a:cxn ang="0">
                <a:pos x="31" y="8"/>
              </a:cxn>
              <a:cxn ang="0">
                <a:pos x="35" y="6"/>
              </a:cxn>
              <a:cxn ang="0">
                <a:pos x="37" y="5"/>
              </a:cxn>
              <a:cxn ang="0">
                <a:pos x="40" y="3"/>
              </a:cxn>
              <a:cxn ang="0">
                <a:pos x="43" y="0"/>
              </a:cxn>
              <a:cxn ang="0">
                <a:pos x="162" y="28"/>
              </a:cxn>
              <a:cxn ang="0">
                <a:pos x="162" y="28"/>
              </a:cxn>
              <a:cxn ang="0">
                <a:pos x="161" y="28"/>
              </a:cxn>
              <a:cxn ang="0">
                <a:pos x="159" y="29"/>
              </a:cxn>
              <a:cxn ang="0">
                <a:pos x="158" y="31"/>
              </a:cxn>
              <a:cxn ang="0">
                <a:pos x="157" y="33"/>
              </a:cxn>
              <a:cxn ang="0">
                <a:pos x="155" y="34"/>
              </a:cxn>
              <a:cxn ang="0">
                <a:pos x="152" y="36"/>
              </a:cxn>
              <a:cxn ang="0">
                <a:pos x="150" y="39"/>
              </a:cxn>
              <a:cxn ang="0">
                <a:pos x="147" y="41"/>
              </a:cxn>
              <a:cxn ang="0">
                <a:pos x="144" y="43"/>
              </a:cxn>
              <a:cxn ang="0">
                <a:pos x="141" y="46"/>
              </a:cxn>
              <a:cxn ang="0">
                <a:pos x="137" y="48"/>
              </a:cxn>
              <a:cxn ang="0">
                <a:pos x="135" y="49"/>
              </a:cxn>
              <a:cxn ang="0">
                <a:pos x="131" y="52"/>
              </a:cxn>
              <a:cxn ang="0">
                <a:pos x="128" y="53"/>
              </a:cxn>
              <a:cxn ang="0">
                <a:pos x="126" y="54"/>
              </a:cxn>
              <a:cxn ang="0">
                <a:pos x="0" y="17"/>
              </a:cxn>
            </a:cxnLst>
            <a:rect l="0" t="0" r="r" b="b"/>
            <a:pathLst>
              <a:path w="162" h="54">
                <a:moveTo>
                  <a:pt x="0" y="17"/>
                </a:moveTo>
                <a:lnTo>
                  <a:pt x="0" y="17"/>
                </a:lnTo>
                <a:lnTo>
                  <a:pt x="1" y="17"/>
                </a:lnTo>
                <a:lnTo>
                  <a:pt x="2" y="17"/>
                </a:lnTo>
                <a:lnTo>
                  <a:pt x="4" y="15"/>
                </a:lnTo>
                <a:lnTo>
                  <a:pt x="7" y="15"/>
                </a:lnTo>
                <a:lnTo>
                  <a:pt x="10" y="14"/>
                </a:lnTo>
                <a:lnTo>
                  <a:pt x="14" y="14"/>
                </a:lnTo>
                <a:lnTo>
                  <a:pt x="17" y="13"/>
                </a:lnTo>
                <a:lnTo>
                  <a:pt x="21" y="12"/>
                </a:lnTo>
                <a:lnTo>
                  <a:pt x="24" y="11"/>
                </a:lnTo>
                <a:lnTo>
                  <a:pt x="28" y="10"/>
                </a:lnTo>
                <a:lnTo>
                  <a:pt x="31" y="8"/>
                </a:lnTo>
                <a:lnTo>
                  <a:pt x="35" y="6"/>
                </a:lnTo>
                <a:lnTo>
                  <a:pt x="37" y="5"/>
                </a:lnTo>
                <a:lnTo>
                  <a:pt x="40" y="3"/>
                </a:lnTo>
                <a:lnTo>
                  <a:pt x="43" y="0"/>
                </a:lnTo>
                <a:lnTo>
                  <a:pt x="162" y="28"/>
                </a:lnTo>
                <a:lnTo>
                  <a:pt x="162" y="28"/>
                </a:lnTo>
                <a:lnTo>
                  <a:pt x="161" y="28"/>
                </a:lnTo>
                <a:lnTo>
                  <a:pt x="159" y="29"/>
                </a:lnTo>
                <a:lnTo>
                  <a:pt x="158" y="31"/>
                </a:lnTo>
                <a:lnTo>
                  <a:pt x="157" y="33"/>
                </a:lnTo>
                <a:lnTo>
                  <a:pt x="155" y="34"/>
                </a:lnTo>
                <a:lnTo>
                  <a:pt x="152" y="36"/>
                </a:lnTo>
                <a:lnTo>
                  <a:pt x="150" y="39"/>
                </a:lnTo>
                <a:lnTo>
                  <a:pt x="147" y="41"/>
                </a:lnTo>
                <a:lnTo>
                  <a:pt x="144" y="43"/>
                </a:lnTo>
                <a:lnTo>
                  <a:pt x="141" y="46"/>
                </a:lnTo>
                <a:lnTo>
                  <a:pt x="137" y="48"/>
                </a:lnTo>
                <a:lnTo>
                  <a:pt x="135" y="49"/>
                </a:lnTo>
                <a:lnTo>
                  <a:pt x="131" y="52"/>
                </a:lnTo>
                <a:lnTo>
                  <a:pt x="128" y="53"/>
                </a:lnTo>
                <a:lnTo>
                  <a:pt x="126" y="54"/>
                </a:lnTo>
                <a:lnTo>
                  <a:pt x="0" y="17"/>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916" name="Freeform 140"/>
          <p:cNvSpPr>
            <a:spLocks/>
          </p:cNvSpPr>
          <p:nvPr/>
        </p:nvSpPr>
        <p:spPr bwMode="auto">
          <a:xfrm>
            <a:off x="1588845" y="2725957"/>
            <a:ext cx="90488" cy="41275"/>
          </a:xfrm>
          <a:custGeom>
            <a:avLst/>
            <a:gdLst/>
            <a:ahLst/>
            <a:cxnLst>
              <a:cxn ang="0">
                <a:pos x="6" y="26"/>
              </a:cxn>
              <a:cxn ang="0">
                <a:pos x="57" y="11"/>
              </a:cxn>
              <a:cxn ang="0">
                <a:pos x="25" y="0"/>
              </a:cxn>
              <a:cxn ang="0">
                <a:pos x="0" y="4"/>
              </a:cxn>
              <a:cxn ang="0">
                <a:pos x="0" y="25"/>
              </a:cxn>
              <a:cxn ang="0">
                <a:pos x="6" y="26"/>
              </a:cxn>
            </a:cxnLst>
            <a:rect l="0" t="0" r="r" b="b"/>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prstTxWarp prst="textNoShape">
              <a:avLst/>
            </a:prstTxWarp>
          </a:bodyPr>
          <a:lstStyle/>
          <a:p>
            <a:endParaRPr lang="en-GB">
              <a:latin typeface="Verdana"/>
              <a:cs typeface="Verdana"/>
            </a:endParaRPr>
          </a:p>
        </p:txBody>
      </p:sp>
      <p:sp>
        <p:nvSpPr>
          <p:cNvPr id="203917" name="Freeform 141"/>
          <p:cNvSpPr>
            <a:spLocks/>
          </p:cNvSpPr>
          <p:nvPr/>
        </p:nvSpPr>
        <p:spPr bwMode="auto">
          <a:xfrm>
            <a:off x="1349133" y="2549744"/>
            <a:ext cx="50800" cy="196850"/>
          </a:xfrm>
          <a:custGeom>
            <a:avLst/>
            <a:gdLst/>
            <a:ahLst/>
            <a:cxnLst>
              <a:cxn ang="0">
                <a:pos x="32" y="4"/>
              </a:cxn>
              <a:cxn ang="0">
                <a:pos x="32" y="3"/>
              </a:cxn>
              <a:cxn ang="0">
                <a:pos x="31" y="3"/>
              </a:cxn>
              <a:cxn ang="0">
                <a:pos x="31" y="3"/>
              </a:cxn>
              <a:cxn ang="0">
                <a:pos x="29" y="3"/>
              </a:cxn>
              <a:cxn ang="0">
                <a:pos x="27" y="2"/>
              </a:cxn>
              <a:cxn ang="0">
                <a:pos x="26" y="2"/>
              </a:cxn>
              <a:cxn ang="0">
                <a:pos x="24" y="0"/>
              </a:cxn>
              <a:cxn ang="0">
                <a:pos x="22" y="0"/>
              </a:cxn>
              <a:cxn ang="0">
                <a:pos x="20" y="0"/>
              </a:cxn>
              <a:cxn ang="0">
                <a:pos x="18" y="0"/>
              </a:cxn>
              <a:cxn ang="0">
                <a:pos x="14" y="0"/>
              </a:cxn>
              <a:cxn ang="0">
                <a:pos x="12" y="2"/>
              </a:cxn>
              <a:cxn ang="0">
                <a:pos x="10" y="2"/>
              </a:cxn>
              <a:cxn ang="0">
                <a:pos x="6" y="3"/>
              </a:cxn>
              <a:cxn ang="0">
                <a:pos x="4" y="4"/>
              </a:cxn>
              <a:cxn ang="0">
                <a:pos x="0" y="6"/>
              </a:cxn>
              <a:cxn ang="0">
                <a:pos x="0" y="124"/>
              </a:cxn>
              <a:cxn ang="0">
                <a:pos x="1" y="124"/>
              </a:cxn>
              <a:cxn ang="0">
                <a:pos x="1" y="124"/>
              </a:cxn>
              <a:cxn ang="0">
                <a:pos x="3" y="124"/>
              </a:cxn>
              <a:cxn ang="0">
                <a:pos x="4" y="124"/>
              </a:cxn>
              <a:cxn ang="0">
                <a:pos x="5" y="123"/>
              </a:cxn>
              <a:cxn ang="0">
                <a:pos x="7" y="123"/>
              </a:cxn>
              <a:cxn ang="0">
                <a:pos x="8" y="123"/>
              </a:cxn>
              <a:cxn ang="0">
                <a:pos x="11" y="122"/>
              </a:cxn>
              <a:cxn ang="0">
                <a:pos x="13" y="122"/>
              </a:cxn>
              <a:cxn ang="0">
                <a:pos x="15" y="121"/>
              </a:cxn>
              <a:cxn ang="0">
                <a:pos x="18" y="120"/>
              </a:cxn>
              <a:cxn ang="0">
                <a:pos x="21" y="118"/>
              </a:cxn>
              <a:cxn ang="0">
                <a:pos x="24" y="117"/>
              </a:cxn>
              <a:cxn ang="0">
                <a:pos x="26" y="116"/>
              </a:cxn>
              <a:cxn ang="0">
                <a:pos x="29" y="114"/>
              </a:cxn>
              <a:cxn ang="0">
                <a:pos x="32" y="113"/>
              </a:cxn>
              <a:cxn ang="0">
                <a:pos x="32" y="4"/>
              </a:cxn>
            </a:cxnLst>
            <a:rect l="0" t="0" r="r" b="b"/>
            <a:pathLst>
              <a:path w="32" h="124">
                <a:moveTo>
                  <a:pt x="32" y="4"/>
                </a:moveTo>
                <a:lnTo>
                  <a:pt x="32" y="3"/>
                </a:lnTo>
                <a:lnTo>
                  <a:pt x="31" y="3"/>
                </a:lnTo>
                <a:lnTo>
                  <a:pt x="31" y="3"/>
                </a:lnTo>
                <a:lnTo>
                  <a:pt x="29" y="3"/>
                </a:lnTo>
                <a:lnTo>
                  <a:pt x="27" y="2"/>
                </a:lnTo>
                <a:lnTo>
                  <a:pt x="26" y="2"/>
                </a:lnTo>
                <a:lnTo>
                  <a:pt x="24" y="0"/>
                </a:lnTo>
                <a:lnTo>
                  <a:pt x="22" y="0"/>
                </a:lnTo>
                <a:lnTo>
                  <a:pt x="20" y="0"/>
                </a:lnTo>
                <a:lnTo>
                  <a:pt x="18" y="0"/>
                </a:lnTo>
                <a:lnTo>
                  <a:pt x="14" y="0"/>
                </a:lnTo>
                <a:lnTo>
                  <a:pt x="12" y="2"/>
                </a:lnTo>
                <a:lnTo>
                  <a:pt x="10" y="2"/>
                </a:lnTo>
                <a:lnTo>
                  <a:pt x="6" y="3"/>
                </a:lnTo>
                <a:lnTo>
                  <a:pt x="4" y="4"/>
                </a:lnTo>
                <a:lnTo>
                  <a:pt x="0" y="6"/>
                </a:lnTo>
                <a:lnTo>
                  <a:pt x="0" y="124"/>
                </a:lnTo>
                <a:lnTo>
                  <a:pt x="1" y="124"/>
                </a:lnTo>
                <a:lnTo>
                  <a:pt x="1" y="124"/>
                </a:lnTo>
                <a:lnTo>
                  <a:pt x="3" y="124"/>
                </a:lnTo>
                <a:lnTo>
                  <a:pt x="4" y="124"/>
                </a:lnTo>
                <a:lnTo>
                  <a:pt x="5" y="123"/>
                </a:lnTo>
                <a:lnTo>
                  <a:pt x="7" y="123"/>
                </a:lnTo>
                <a:lnTo>
                  <a:pt x="8" y="123"/>
                </a:lnTo>
                <a:lnTo>
                  <a:pt x="11" y="122"/>
                </a:lnTo>
                <a:lnTo>
                  <a:pt x="13" y="122"/>
                </a:lnTo>
                <a:lnTo>
                  <a:pt x="15" y="121"/>
                </a:lnTo>
                <a:lnTo>
                  <a:pt x="18" y="120"/>
                </a:lnTo>
                <a:lnTo>
                  <a:pt x="21" y="118"/>
                </a:lnTo>
                <a:lnTo>
                  <a:pt x="24" y="117"/>
                </a:lnTo>
                <a:lnTo>
                  <a:pt x="26" y="116"/>
                </a:lnTo>
                <a:lnTo>
                  <a:pt x="29" y="114"/>
                </a:lnTo>
                <a:lnTo>
                  <a:pt x="32" y="113"/>
                </a:lnTo>
                <a:lnTo>
                  <a:pt x="32" y="4"/>
                </a:lnTo>
                <a:close/>
              </a:path>
            </a:pathLst>
          </a:custGeom>
          <a:solidFill>
            <a:srgbClr val="7FBFBF"/>
          </a:solidFill>
          <a:ln w="9525">
            <a:noFill/>
            <a:round/>
            <a:headEnd/>
            <a:tailEnd/>
          </a:ln>
        </p:spPr>
        <p:txBody>
          <a:bodyPr>
            <a:prstTxWarp prst="textNoShape">
              <a:avLst/>
            </a:prstTxWarp>
          </a:bodyPr>
          <a:lstStyle/>
          <a:p>
            <a:endParaRPr lang="en-GB">
              <a:latin typeface="Verdana"/>
              <a:cs typeface="Verdana"/>
            </a:endParaRPr>
          </a:p>
        </p:txBody>
      </p:sp>
      <p:sp>
        <p:nvSpPr>
          <p:cNvPr id="203918" name="Freeform 142"/>
          <p:cNvSpPr>
            <a:spLocks/>
          </p:cNvSpPr>
          <p:nvPr/>
        </p:nvSpPr>
        <p:spPr bwMode="auto">
          <a:xfrm>
            <a:off x="1350720" y="2552919"/>
            <a:ext cx="42863" cy="165100"/>
          </a:xfrm>
          <a:custGeom>
            <a:avLst/>
            <a:gdLst/>
            <a:ahLst/>
            <a:cxnLst>
              <a:cxn ang="0">
                <a:pos x="27" y="2"/>
              </a:cxn>
              <a:cxn ang="0">
                <a:pos x="27" y="2"/>
              </a:cxn>
              <a:cxn ang="0">
                <a:pos x="26" y="2"/>
              </a:cxn>
              <a:cxn ang="0">
                <a:pos x="26" y="2"/>
              </a:cxn>
              <a:cxn ang="0">
                <a:pos x="25" y="1"/>
              </a:cxn>
              <a:cxn ang="0">
                <a:pos x="24" y="1"/>
              </a:cxn>
              <a:cxn ang="0">
                <a:pos x="23" y="0"/>
              </a:cxn>
              <a:cxn ang="0">
                <a:pos x="20" y="0"/>
              </a:cxn>
              <a:cxn ang="0">
                <a:pos x="19" y="0"/>
              </a:cxn>
              <a:cxn ang="0">
                <a:pos x="17" y="0"/>
              </a:cxn>
              <a:cxn ang="0">
                <a:pos x="14" y="0"/>
              </a:cxn>
              <a:cxn ang="0">
                <a:pos x="12" y="0"/>
              </a:cxn>
              <a:cxn ang="0">
                <a:pos x="10" y="0"/>
              </a:cxn>
              <a:cxn ang="0">
                <a:pos x="9" y="1"/>
              </a:cxn>
              <a:cxn ang="0">
                <a:pos x="5" y="2"/>
              </a:cxn>
              <a:cxn ang="0">
                <a:pos x="3" y="3"/>
              </a:cxn>
              <a:cxn ang="0">
                <a:pos x="0" y="4"/>
              </a:cxn>
              <a:cxn ang="0">
                <a:pos x="0" y="104"/>
              </a:cxn>
              <a:cxn ang="0">
                <a:pos x="0" y="104"/>
              </a:cxn>
              <a:cxn ang="0">
                <a:pos x="2" y="104"/>
              </a:cxn>
              <a:cxn ang="0">
                <a:pos x="2" y="104"/>
              </a:cxn>
              <a:cxn ang="0">
                <a:pos x="3" y="104"/>
              </a:cxn>
              <a:cxn ang="0">
                <a:pos x="4" y="104"/>
              </a:cxn>
              <a:cxn ang="0">
                <a:pos x="6" y="104"/>
              </a:cxn>
              <a:cxn ang="0">
                <a:pos x="7" y="102"/>
              </a:cxn>
              <a:cxn ang="0">
                <a:pos x="10" y="102"/>
              </a:cxn>
              <a:cxn ang="0">
                <a:pos x="11" y="101"/>
              </a:cxn>
              <a:cxn ang="0">
                <a:pos x="13" y="101"/>
              </a:cxn>
              <a:cxn ang="0">
                <a:pos x="16" y="100"/>
              </a:cxn>
              <a:cxn ang="0">
                <a:pos x="18" y="99"/>
              </a:cxn>
              <a:cxn ang="0">
                <a:pos x="20" y="98"/>
              </a:cxn>
              <a:cxn ang="0">
                <a:pos x="23" y="97"/>
              </a:cxn>
              <a:cxn ang="0">
                <a:pos x="25" y="95"/>
              </a:cxn>
              <a:cxn ang="0">
                <a:pos x="27" y="93"/>
              </a:cxn>
              <a:cxn ang="0">
                <a:pos x="27" y="2"/>
              </a:cxn>
            </a:cxnLst>
            <a:rect l="0" t="0" r="r" b="b"/>
            <a:pathLst>
              <a:path w="27" h="104">
                <a:moveTo>
                  <a:pt x="27" y="2"/>
                </a:moveTo>
                <a:lnTo>
                  <a:pt x="27" y="2"/>
                </a:lnTo>
                <a:lnTo>
                  <a:pt x="26" y="2"/>
                </a:lnTo>
                <a:lnTo>
                  <a:pt x="26" y="2"/>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0" y="104"/>
                </a:lnTo>
                <a:lnTo>
                  <a:pt x="2" y="104"/>
                </a:lnTo>
                <a:lnTo>
                  <a:pt x="2" y="104"/>
                </a:lnTo>
                <a:lnTo>
                  <a:pt x="3" y="104"/>
                </a:lnTo>
                <a:lnTo>
                  <a:pt x="4" y="104"/>
                </a:lnTo>
                <a:lnTo>
                  <a:pt x="6" y="104"/>
                </a:lnTo>
                <a:lnTo>
                  <a:pt x="7" y="102"/>
                </a:lnTo>
                <a:lnTo>
                  <a:pt x="10" y="102"/>
                </a:lnTo>
                <a:lnTo>
                  <a:pt x="11" y="101"/>
                </a:lnTo>
                <a:lnTo>
                  <a:pt x="13" y="101"/>
                </a:lnTo>
                <a:lnTo>
                  <a:pt x="16" y="100"/>
                </a:lnTo>
                <a:lnTo>
                  <a:pt x="18" y="99"/>
                </a:lnTo>
                <a:lnTo>
                  <a:pt x="20" y="98"/>
                </a:lnTo>
                <a:lnTo>
                  <a:pt x="23" y="97"/>
                </a:lnTo>
                <a:lnTo>
                  <a:pt x="25" y="95"/>
                </a:lnTo>
                <a:lnTo>
                  <a:pt x="27" y="93"/>
                </a:lnTo>
                <a:lnTo>
                  <a:pt x="27" y="2"/>
                </a:lnTo>
                <a:close/>
              </a:path>
            </a:pathLst>
          </a:custGeom>
          <a:solidFill>
            <a:srgbClr val="93CCCC"/>
          </a:solidFill>
          <a:ln w="9525">
            <a:noFill/>
            <a:round/>
            <a:headEnd/>
            <a:tailEnd/>
          </a:ln>
        </p:spPr>
        <p:txBody>
          <a:bodyPr>
            <a:prstTxWarp prst="textNoShape">
              <a:avLst/>
            </a:prstTxWarp>
          </a:bodyPr>
          <a:lstStyle/>
          <a:p>
            <a:endParaRPr lang="en-GB">
              <a:latin typeface="Verdana"/>
              <a:cs typeface="Verdana"/>
            </a:endParaRPr>
          </a:p>
        </p:txBody>
      </p:sp>
      <p:sp>
        <p:nvSpPr>
          <p:cNvPr id="203919" name="Freeform 143"/>
          <p:cNvSpPr>
            <a:spLocks/>
          </p:cNvSpPr>
          <p:nvPr/>
        </p:nvSpPr>
        <p:spPr bwMode="auto">
          <a:xfrm>
            <a:off x="1353895" y="2554507"/>
            <a:ext cx="34925" cy="133350"/>
          </a:xfrm>
          <a:custGeom>
            <a:avLst/>
            <a:gdLst/>
            <a:ahLst/>
            <a:cxnLst>
              <a:cxn ang="0">
                <a:pos x="22" y="2"/>
              </a:cxn>
              <a:cxn ang="0">
                <a:pos x="22" y="2"/>
              </a:cxn>
              <a:cxn ang="0">
                <a:pos x="21" y="1"/>
              </a:cxn>
              <a:cxn ang="0">
                <a:pos x="21" y="1"/>
              </a:cxn>
              <a:cxn ang="0">
                <a:pos x="19" y="1"/>
              </a:cxn>
              <a:cxn ang="0">
                <a:pos x="18" y="1"/>
              </a:cxn>
              <a:cxn ang="0">
                <a:pos x="17" y="0"/>
              </a:cxn>
              <a:cxn ang="0">
                <a:pos x="16" y="0"/>
              </a:cxn>
              <a:cxn ang="0">
                <a:pos x="15" y="0"/>
              </a:cxn>
              <a:cxn ang="0">
                <a:pos x="14" y="0"/>
              </a:cxn>
              <a:cxn ang="0">
                <a:pos x="11" y="0"/>
              </a:cxn>
              <a:cxn ang="0">
                <a:pos x="9" y="0"/>
              </a:cxn>
              <a:cxn ang="0">
                <a:pos x="8" y="0"/>
              </a:cxn>
              <a:cxn ang="0">
                <a:pos x="5" y="1"/>
              </a:cxn>
              <a:cxn ang="0">
                <a:pos x="3" y="1"/>
              </a:cxn>
              <a:cxn ang="0">
                <a:pos x="2" y="2"/>
              </a:cxn>
              <a:cxn ang="0">
                <a:pos x="0" y="3"/>
              </a:cxn>
              <a:cxn ang="0">
                <a:pos x="0" y="84"/>
              </a:cxn>
              <a:cxn ang="0">
                <a:pos x="0" y="84"/>
              </a:cxn>
              <a:cxn ang="0">
                <a:pos x="0" y="84"/>
              </a:cxn>
              <a:cxn ang="0">
                <a:pos x="1" y="84"/>
              </a:cxn>
              <a:cxn ang="0">
                <a:pos x="2" y="84"/>
              </a:cxn>
              <a:cxn ang="0">
                <a:pos x="3" y="84"/>
              </a:cxn>
              <a:cxn ang="0">
                <a:pos x="4" y="84"/>
              </a:cxn>
              <a:cxn ang="0">
                <a:pos x="5" y="84"/>
              </a:cxn>
              <a:cxn ang="0">
                <a:pos x="7" y="83"/>
              </a:cxn>
              <a:cxn ang="0">
                <a:pos x="9" y="83"/>
              </a:cxn>
              <a:cxn ang="0">
                <a:pos x="10" y="82"/>
              </a:cxn>
              <a:cxn ang="0">
                <a:pos x="12" y="82"/>
              </a:cxn>
              <a:cxn ang="0">
                <a:pos x="14" y="80"/>
              </a:cxn>
              <a:cxn ang="0">
                <a:pos x="16" y="79"/>
              </a:cxn>
              <a:cxn ang="0">
                <a:pos x="18" y="78"/>
              </a:cxn>
              <a:cxn ang="0">
                <a:pos x="19" y="77"/>
              </a:cxn>
              <a:cxn ang="0">
                <a:pos x="22" y="76"/>
              </a:cxn>
              <a:cxn ang="0">
                <a:pos x="22" y="2"/>
              </a:cxn>
            </a:cxnLst>
            <a:rect l="0" t="0" r="r" b="b"/>
            <a:pathLst>
              <a:path w="22" h="84">
                <a:moveTo>
                  <a:pt x="22" y="2"/>
                </a:moveTo>
                <a:lnTo>
                  <a:pt x="22" y="2"/>
                </a:lnTo>
                <a:lnTo>
                  <a:pt x="21" y="1"/>
                </a:lnTo>
                <a:lnTo>
                  <a:pt x="21" y="1"/>
                </a:lnTo>
                <a:lnTo>
                  <a:pt x="19" y="1"/>
                </a:lnTo>
                <a:lnTo>
                  <a:pt x="18" y="1"/>
                </a:lnTo>
                <a:lnTo>
                  <a:pt x="17" y="0"/>
                </a:lnTo>
                <a:lnTo>
                  <a:pt x="16" y="0"/>
                </a:lnTo>
                <a:lnTo>
                  <a:pt x="15" y="0"/>
                </a:lnTo>
                <a:lnTo>
                  <a:pt x="14" y="0"/>
                </a:lnTo>
                <a:lnTo>
                  <a:pt x="11" y="0"/>
                </a:lnTo>
                <a:lnTo>
                  <a:pt x="9" y="0"/>
                </a:lnTo>
                <a:lnTo>
                  <a:pt x="8" y="0"/>
                </a:lnTo>
                <a:lnTo>
                  <a:pt x="5" y="1"/>
                </a:lnTo>
                <a:lnTo>
                  <a:pt x="3" y="1"/>
                </a:lnTo>
                <a:lnTo>
                  <a:pt x="2" y="2"/>
                </a:lnTo>
                <a:lnTo>
                  <a:pt x="0" y="3"/>
                </a:lnTo>
                <a:lnTo>
                  <a:pt x="0" y="84"/>
                </a:lnTo>
                <a:lnTo>
                  <a:pt x="0" y="84"/>
                </a:lnTo>
                <a:lnTo>
                  <a:pt x="0" y="84"/>
                </a:lnTo>
                <a:lnTo>
                  <a:pt x="1" y="84"/>
                </a:lnTo>
                <a:lnTo>
                  <a:pt x="2" y="84"/>
                </a:lnTo>
                <a:lnTo>
                  <a:pt x="3" y="84"/>
                </a:lnTo>
                <a:lnTo>
                  <a:pt x="4" y="84"/>
                </a:lnTo>
                <a:lnTo>
                  <a:pt x="5" y="84"/>
                </a:lnTo>
                <a:lnTo>
                  <a:pt x="7" y="83"/>
                </a:lnTo>
                <a:lnTo>
                  <a:pt x="9" y="83"/>
                </a:lnTo>
                <a:lnTo>
                  <a:pt x="10" y="82"/>
                </a:lnTo>
                <a:lnTo>
                  <a:pt x="12" y="82"/>
                </a:lnTo>
                <a:lnTo>
                  <a:pt x="14" y="80"/>
                </a:lnTo>
                <a:lnTo>
                  <a:pt x="16" y="79"/>
                </a:lnTo>
                <a:lnTo>
                  <a:pt x="18" y="78"/>
                </a:lnTo>
                <a:lnTo>
                  <a:pt x="19" y="77"/>
                </a:lnTo>
                <a:lnTo>
                  <a:pt x="22" y="76"/>
                </a:lnTo>
                <a:lnTo>
                  <a:pt x="22" y="2"/>
                </a:lnTo>
                <a:close/>
              </a:path>
            </a:pathLst>
          </a:custGeom>
          <a:solidFill>
            <a:srgbClr val="A8D8D8"/>
          </a:solidFill>
          <a:ln w="9525">
            <a:noFill/>
            <a:round/>
            <a:headEnd/>
            <a:tailEnd/>
          </a:ln>
        </p:spPr>
        <p:txBody>
          <a:bodyPr>
            <a:prstTxWarp prst="textNoShape">
              <a:avLst/>
            </a:prstTxWarp>
          </a:bodyPr>
          <a:lstStyle/>
          <a:p>
            <a:endParaRPr lang="en-GB">
              <a:latin typeface="Verdana"/>
              <a:cs typeface="Verdana"/>
            </a:endParaRPr>
          </a:p>
        </p:txBody>
      </p:sp>
      <p:sp>
        <p:nvSpPr>
          <p:cNvPr id="203920" name="Freeform 144"/>
          <p:cNvSpPr>
            <a:spLocks/>
          </p:cNvSpPr>
          <p:nvPr/>
        </p:nvSpPr>
        <p:spPr bwMode="auto">
          <a:xfrm>
            <a:off x="1355483" y="2556094"/>
            <a:ext cx="26987" cy="103188"/>
          </a:xfrm>
          <a:custGeom>
            <a:avLst/>
            <a:gdLst/>
            <a:ahLst/>
            <a:cxnLst>
              <a:cxn ang="0">
                <a:pos x="17" y="1"/>
              </a:cxn>
              <a:cxn ang="0">
                <a:pos x="17" y="1"/>
              </a:cxn>
              <a:cxn ang="0">
                <a:pos x="16" y="1"/>
              </a:cxn>
              <a:cxn ang="0">
                <a:pos x="14" y="0"/>
              </a:cxn>
              <a:cxn ang="0">
                <a:pos x="11" y="0"/>
              </a:cxn>
              <a:cxn ang="0">
                <a:pos x="9" y="0"/>
              </a:cxn>
              <a:cxn ang="0">
                <a:pos x="6" y="0"/>
              </a:cxn>
              <a:cxn ang="0">
                <a:pos x="2" y="1"/>
              </a:cxn>
              <a:cxn ang="0">
                <a:pos x="0" y="2"/>
              </a:cxn>
              <a:cxn ang="0">
                <a:pos x="0" y="65"/>
              </a:cxn>
              <a:cxn ang="0">
                <a:pos x="0" y="65"/>
              </a:cxn>
              <a:cxn ang="0">
                <a:pos x="1" y="65"/>
              </a:cxn>
              <a:cxn ang="0">
                <a:pos x="3" y="64"/>
              </a:cxn>
              <a:cxn ang="0">
                <a:pos x="6" y="64"/>
              </a:cxn>
              <a:cxn ang="0">
                <a:pos x="8" y="63"/>
              </a:cxn>
              <a:cxn ang="0">
                <a:pos x="11" y="62"/>
              </a:cxn>
              <a:cxn ang="0">
                <a:pos x="14" y="61"/>
              </a:cxn>
              <a:cxn ang="0">
                <a:pos x="17" y="58"/>
              </a:cxn>
              <a:cxn ang="0">
                <a:pos x="17" y="1"/>
              </a:cxn>
            </a:cxnLst>
            <a:rect l="0" t="0" r="r" b="b"/>
            <a:pathLst>
              <a:path w="17" h="65">
                <a:moveTo>
                  <a:pt x="17" y="1"/>
                </a:moveTo>
                <a:lnTo>
                  <a:pt x="17" y="1"/>
                </a:lnTo>
                <a:lnTo>
                  <a:pt x="16" y="1"/>
                </a:lnTo>
                <a:lnTo>
                  <a:pt x="14" y="0"/>
                </a:lnTo>
                <a:lnTo>
                  <a:pt x="11" y="0"/>
                </a:lnTo>
                <a:lnTo>
                  <a:pt x="9" y="0"/>
                </a:lnTo>
                <a:lnTo>
                  <a:pt x="6" y="0"/>
                </a:lnTo>
                <a:lnTo>
                  <a:pt x="2" y="1"/>
                </a:lnTo>
                <a:lnTo>
                  <a:pt x="0" y="2"/>
                </a:lnTo>
                <a:lnTo>
                  <a:pt x="0" y="65"/>
                </a:lnTo>
                <a:lnTo>
                  <a:pt x="0" y="65"/>
                </a:lnTo>
                <a:lnTo>
                  <a:pt x="1" y="65"/>
                </a:lnTo>
                <a:lnTo>
                  <a:pt x="3" y="64"/>
                </a:lnTo>
                <a:lnTo>
                  <a:pt x="6" y="64"/>
                </a:lnTo>
                <a:lnTo>
                  <a:pt x="8" y="63"/>
                </a:lnTo>
                <a:lnTo>
                  <a:pt x="11" y="62"/>
                </a:lnTo>
                <a:lnTo>
                  <a:pt x="14" y="61"/>
                </a:lnTo>
                <a:lnTo>
                  <a:pt x="17" y="58"/>
                </a:lnTo>
                <a:lnTo>
                  <a:pt x="17" y="1"/>
                </a:lnTo>
                <a:close/>
              </a:path>
            </a:pathLst>
          </a:custGeom>
          <a:solidFill>
            <a:srgbClr val="BCE5E5"/>
          </a:solidFill>
          <a:ln w="9525">
            <a:noFill/>
            <a:round/>
            <a:headEnd/>
            <a:tailEnd/>
          </a:ln>
        </p:spPr>
        <p:txBody>
          <a:bodyPr>
            <a:prstTxWarp prst="textNoShape">
              <a:avLst/>
            </a:prstTxWarp>
          </a:bodyPr>
          <a:lstStyle/>
          <a:p>
            <a:endParaRPr lang="en-GB">
              <a:latin typeface="Verdana"/>
              <a:cs typeface="Verdana"/>
            </a:endParaRPr>
          </a:p>
        </p:txBody>
      </p:sp>
      <p:sp>
        <p:nvSpPr>
          <p:cNvPr id="203921" name="Freeform 145"/>
          <p:cNvSpPr>
            <a:spLocks/>
          </p:cNvSpPr>
          <p:nvPr/>
        </p:nvSpPr>
        <p:spPr bwMode="auto">
          <a:xfrm>
            <a:off x="1355483" y="2557682"/>
            <a:ext cx="22225" cy="73025"/>
          </a:xfrm>
          <a:custGeom>
            <a:avLst/>
            <a:gdLst/>
            <a:ahLst/>
            <a:cxnLst>
              <a:cxn ang="0">
                <a:pos x="14" y="1"/>
              </a:cxn>
              <a:cxn ang="0">
                <a:pos x="14" y="0"/>
              </a:cxn>
              <a:cxn ang="0">
                <a:pos x="13" y="0"/>
              </a:cxn>
              <a:cxn ang="0">
                <a:pos x="11" y="0"/>
              </a:cxn>
              <a:cxn ang="0">
                <a:pos x="9" y="0"/>
              </a:cxn>
              <a:cxn ang="0">
                <a:pos x="8" y="0"/>
              </a:cxn>
              <a:cxn ang="0">
                <a:pos x="6" y="0"/>
              </a:cxn>
              <a:cxn ang="0">
                <a:pos x="2" y="0"/>
              </a:cxn>
              <a:cxn ang="0">
                <a:pos x="0" y="2"/>
              </a:cxn>
              <a:cxn ang="0">
                <a:pos x="0" y="46"/>
              </a:cxn>
              <a:cxn ang="0">
                <a:pos x="1" y="46"/>
              </a:cxn>
              <a:cxn ang="0">
                <a:pos x="1" y="46"/>
              </a:cxn>
              <a:cxn ang="0">
                <a:pos x="3" y="46"/>
              </a:cxn>
              <a:cxn ang="0">
                <a:pos x="4" y="44"/>
              </a:cxn>
              <a:cxn ang="0">
                <a:pos x="7" y="44"/>
              </a:cxn>
              <a:cxn ang="0">
                <a:pos x="9" y="43"/>
              </a:cxn>
              <a:cxn ang="0">
                <a:pos x="11" y="42"/>
              </a:cxn>
              <a:cxn ang="0">
                <a:pos x="14" y="41"/>
              </a:cxn>
              <a:cxn ang="0">
                <a:pos x="14" y="1"/>
              </a:cxn>
            </a:cxnLst>
            <a:rect l="0" t="0" r="r" b="b"/>
            <a:pathLst>
              <a:path w="14" h="46">
                <a:moveTo>
                  <a:pt x="14" y="1"/>
                </a:moveTo>
                <a:lnTo>
                  <a:pt x="14" y="0"/>
                </a:lnTo>
                <a:lnTo>
                  <a:pt x="13" y="0"/>
                </a:lnTo>
                <a:lnTo>
                  <a:pt x="11" y="0"/>
                </a:lnTo>
                <a:lnTo>
                  <a:pt x="9" y="0"/>
                </a:lnTo>
                <a:lnTo>
                  <a:pt x="8" y="0"/>
                </a:lnTo>
                <a:lnTo>
                  <a:pt x="6" y="0"/>
                </a:lnTo>
                <a:lnTo>
                  <a:pt x="2" y="0"/>
                </a:lnTo>
                <a:lnTo>
                  <a:pt x="0" y="2"/>
                </a:lnTo>
                <a:lnTo>
                  <a:pt x="0" y="46"/>
                </a:lnTo>
                <a:lnTo>
                  <a:pt x="1" y="46"/>
                </a:lnTo>
                <a:lnTo>
                  <a:pt x="1" y="46"/>
                </a:lnTo>
                <a:lnTo>
                  <a:pt x="3" y="46"/>
                </a:lnTo>
                <a:lnTo>
                  <a:pt x="4" y="44"/>
                </a:lnTo>
                <a:lnTo>
                  <a:pt x="7" y="44"/>
                </a:lnTo>
                <a:lnTo>
                  <a:pt x="9" y="43"/>
                </a:lnTo>
                <a:lnTo>
                  <a:pt x="11" y="42"/>
                </a:lnTo>
                <a:lnTo>
                  <a:pt x="14" y="41"/>
                </a:lnTo>
                <a:lnTo>
                  <a:pt x="14" y="1"/>
                </a:lnTo>
                <a:close/>
              </a:path>
            </a:pathLst>
          </a:custGeom>
          <a:solidFill>
            <a:srgbClr val="D1F2F2"/>
          </a:solidFill>
          <a:ln w="9525">
            <a:noFill/>
            <a:round/>
            <a:headEnd/>
            <a:tailEnd/>
          </a:ln>
        </p:spPr>
        <p:txBody>
          <a:bodyPr>
            <a:prstTxWarp prst="textNoShape">
              <a:avLst/>
            </a:prstTxWarp>
          </a:bodyPr>
          <a:lstStyle/>
          <a:p>
            <a:endParaRPr lang="en-GB">
              <a:latin typeface="Verdana"/>
              <a:cs typeface="Verdana"/>
            </a:endParaRPr>
          </a:p>
        </p:txBody>
      </p:sp>
      <p:sp>
        <p:nvSpPr>
          <p:cNvPr id="203922" name="Freeform 146"/>
          <p:cNvSpPr>
            <a:spLocks/>
          </p:cNvSpPr>
          <p:nvPr/>
        </p:nvSpPr>
        <p:spPr bwMode="auto">
          <a:xfrm>
            <a:off x="1357070" y="2557682"/>
            <a:ext cx="14288" cy="42862"/>
          </a:xfrm>
          <a:custGeom>
            <a:avLst/>
            <a:gdLst/>
            <a:ahLst/>
            <a:cxnLst>
              <a:cxn ang="0">
                <a:pos x="9" y="1"/>
              </a:cxn>
              <a:cxn ang="0">
                <a:pos x="9" y="1"/>
              </a:cxn>
              <a:cxn ang="0">
                <a:pos x="8" y="1"/>
              </a:cxn>
              <a:cxn ang="0">
                <a:pos x="7" y="1"/>
              </a:cxn>
              <a:cxn ang="0">
                <a:pos x="6" y="0"/>
              </a:cxn>
              <a:cxn ang="0">
                <a:pos x="5" y="0"/>
              </a:cxn>
              <a:cxn ang="0">
                <a:pos x="3" y="1"/>
              </a:cxn>
              <a:cxn ang="0">
                <a:pos x="1" y="1"/>
              </a:cxn>
              <a:cxn ang="0">
                <a:pos x="0" y="2"/>
              </a:cxn>
              <a:cxn ang="0">
                <a:pos x="0" y="27"/>
              </a:cxn>
              <a:cxn ang="0">
                <a:pos x="0" y="27"/>
              </a:cxn>
              <a:cxn ang="0">
                <a:pos x="1" y="27"/>
              </a:cxn>
              <a:cxn ang="0">
                <a:pos x="2" y="27"/>
              </a:cxn>
              <a:cxn ang="0">
                <a:pos x="3" y="27"/>
              </a:cxn>
              <a:cxn ang="0">
                <a:pos x="5" y="27"/>
              </a:cxn>
              <a:cxn ang="0">
                <a:pos x="6" y="26"/>
              </a:cxn>
              <a:cxn ang="0">
                <a:pos x="8" y="25"/>
              </a:cxn>
              <a:cxn ang="0">
                <a:pos x="9" y="23"/>
              </a:cxn>
              <a:cxn ang="0">
                <a:pos x="9" y="1"/>
              </a:cxn>
            </a:cxnLst>
            <a:rect l="0" t="0" r="r" b="b"/>
            <a:pathLst>
              <a:path w="9" h="27">
                <a:moveTo>
                  <a:pt x="9" y="1"/>
                </a:moveTo>
                <a:lnTo>
                  <a:pt x="9" y="1"/>
                </a:lnTo>
                <a:lnTo>
                  <a:pt x="8" y="1"/>
                </a:lnTo>
                <a:lnTo>
                  <a:pt x="7" y="1"/>
                </a:lnTo>
                <a:lnTo>
                  <a:pt x="6" y="0"/>
                </a:lnTo>
                <a:lnTo>
                  <a:pt x="5" y="0"/>
                </a:lnTo>
                <a:lnTo>
                  <a:pt x="3" y="1"/>
                </a:lnTo>
                <a:lnTo>
                  <a:pt x="1" y="1"/>
                </a:lnTo>
                <a:lnTo>
                  <a:pt x="0" y="2"/>
                </a:lnTo>
                <a:lnTo>
                  <a:pt x="0" y="27"/>
                </a:lnTo>
                <a:lnTo>
                  <a:pt x="0" y="27"/>
                </a:lnTo>
                <a:lnTo>
                  <a:pt x="1" y="27"/>
                </a:lnTo>
                <a:lnTo>
                  <a:pt x="2" y="27"/>
                </a:lnTo>
                <a:lnTo>
                  <a:pt x="3" y="27"/>
                </a:lnTo>
                <a:lnTo>
                  <a:pt x="5" y="27"/>
                </a:lnTo>
                <a:lnTo>
                  <a:pt x="6" y="26"/>
                </a:lnTo>
                <a:lnTo>
                  <a:pt x="8" y="25"/>
                </a:lnTo>
                <a:lnTo>
                  <a:pt x="9" y="23"/>
                </a:lnTo>
                <a:lnTo>
                  <a:pt x="9" y="1"/>
                </a:lnTo>
                <a:close/>
              </a:path>
            </a:pathLst>
          </a:custGeom>
          <a:solidFill>
            <a:srgbClr val="E5FFFF"/>
          </a:solidFill>
          <a:ln w="9525">
            <a:noFill/>
            <a:round/>
            <a:headEnd/>
            <a:tailEnd/>
          </a:ln>
        </p:spPr>
        <p:txBody>
          <a:bodyPr>
            <a:prstTxWarp prst="textNoShape">
              <a:avLst/>
            </a:prstTxWarp>
          </a:bodyPr>
          <a:lstStyle/>
          <a:p>
            <a:endParaRPr lang="en-GB">
              <a:latin typeface="Verdana"/>
              <a:cs typeface="Verdana"/>
            </a:endParaRPr>
          </a:p>
        </p:txBody>
      </p:sp>
      <p:sp>
        <p:nvSpPr>
          <p:cNvPr id="203923" name="Freeform 147"/>
          <p:cNvSpPr>
            <a:spLocks/>
          </p:cNvSpPr>
          <p:nvPr/>
        </p:nvSpPr>
        <p:spPr bwMode="auto">
          <a:xfrm>
            <a:off x="1533283" y="2679919"/>
            <a:ext cx="22225" cy="22225"/>
          </a:xfrm>
          <a:custGeom>
            <a:avLst/>
            <a:gdLst/>
            <a:ahLst/>
            <a:cxnLst>
              <a:cxn ang="0">
                <a:pos x="7" y="14"/>
              </a:cxn>
              <a:cxn ang="0">
                <a:pos x="8" y="14"/>
              </a:cxn>
              <a:cxn ang="0">
                <a:pos x="9" y="13"/>
              </a:cxn>
              <a:cxn ang="0">
                <a:pos x="10" y="13"/>
              </a:cxn>
              <a:cxn ang="0">
                <a:pos x="11" y="12"/>
              </a:cxn>
              <a:cxn ang="0">
                <a:pos x="13" y="11"/>
              </a:cxn>
              <a:cxn ang="0">
                <a:pos x="13" y="10"/>
              </a:cxn>
              <a:cxn ang="0">
                <a:pos x="14" y="8"/>
              </a:cxn>
              <a:cxn ang="0">
                <a:pos x="14" y="7"/>
              </a:cxn>
              <a:cxn ang="0">
                <a:pos x="14" y="6"/>
              </a:cxn>
              <a:cxn ang="0">
                <a:pos x="13" y="5"/>
              </a:cxn>
              <a:cxn ang="0">
                <a:pos x="13" y="4"/>
              </a:cxn>
              <a:cxn ang="0">
                <a:pos x="11" y="3"/>
              </a:cxn>
              <a:cxn ang="0">
                <a:pos x="10" y="1"/>
              </a:cxn>
              <a:cxn ang="0">
                <a:pos x="9" y="0"/>
              </a:cxn>
              <a:cxn ang="0">
                <a:pos x="8" y="0"/>
              </a:cxn>
              <a:cxn ang="0">
                <a:pos x="7" y="0"/>
              </a:cxn>
              <a:cxn ang="0">
                <a:pos x="6" y="0"/>
              </a:cxn>
              <a:cxn ang="0">
                <a:pos x="4" y="0"/>
              </a:cxn>
              <a:cxn ang="0">
                <a:pos x="3" y="1"/>
              </a:cxn>
              <a:cxn ang="0">
                <a:pos x="2" y="3"/>
              </a:cxn>
              <a:cxn ang="0">
                <a:pos x="1" y="4"/>
              </a:cxn>
              <a:cxn ang="0">
                <a:pos x="1" y="5"/>
              </a:cxn>
              <a:cxn ang="0">
                <a:pos x="0" y="6"/>
              </a:cxn>
              <a:cxn ang="0">
                <a:pos x="0" y="7"/>
              </a:cxn>
              <a:cxn ang="0">
                <a:pos x="0" y="8"/>
              </a:cxn>
              <a:cxn ang="0">
                <a:pos x="1" y="10"/>
              </a:cxn>
              <a:cxn ang="0">
                <a:pos x="1" y="11"/>
              </a:cxn>
              <a:cxn ang="0">
                <a:pos x="2" y="12"/>
              </a:cxn>
              <a:cxn ang="0">
                <a:pos x="3" y="13"/>
              </a:cxn>
              <a:cxn ang="0">
                <a:pos x="4" y="13"/>
              </a:cxn>
              <a:cxn ang="0">
                <a:pos x="6" y="14"/>
              </a:cxn>
              <a:cxn ang="0">
                <a:pos x="7" y="14"/>
              </a:cxn>
            </a:cxnLst>
            <a:rect l="0" t="0" r="r" b="b"/>
            <a:pathLst>
              <a:path w="14" h="14">
                <a:moveTo>
                  <a:pt x="7" y="14"/>
                </a:moveTo>
                <a:lnTo>
                  <a:pt x="8" y="14"/>
                </a:lnTo>
                <a:lnTo>
                  <a:pt x="9" y="13"/>
                </a:lnTo>
                <a:lnTo>
                  <a:pt x="10" y="13"/>
                </a:lnTo>
                <a:lnTo>
                  <a:pt x="11" y="12"/>
                </a:lnTo>
                <a:lnTo>
                  <a:pt x="13" y="11"/>
                </a:lnTo>
                <a:lnTo>
                  <a:pt x="13" y="10"/>
                </a:lnTo>
                <a:lnTo>
                  <a:pt x="14" y="8"/>
                </a:lnTo>
                <a:lnTo>
                  <a:pt x="14" y="7"/>
                </a:lnTo>
                <a:lnTo>
                  <a:pt x="14" y="6"/>
                </a:lnTo>
                <a:lnTo>
                  <a:pt x="13" y="5"/>
                </a:lnTo>
                <a:lnTo>
                  <a:pt x="13" y="4"/>
                </a:lnTo>
                <a:lnTo>
                  <a:pt x="11" y="3"/>
                </a:lnTo>
                <a:lnTo>
                  <a:pt x="10" y="1"/>
                </a:lnTo>
                <a:lnTo>
                  <a:pt x="9" y="0"/>
                </a:lnTo>
                <a:lnTo>
                  <a:pt x="8" y="0"/>
                </a:lnTo>
                <a:lnTo>
                  <a:pt x="7" y="0"/>
                </a:lnTo>
                <a:lnTo>
                  <a:pt x="6" y="0"/>
                </a:lnTo>
                <a:lnTo>
                  <a:pt x="4" y="0"/>
                </a:lnTo>
                <a:lnTo>
                  <a:pt x="3" y="1"/>
                </a:lnTo>
                <a:lnTo>
                  <a:pt x="2" y="3"/>
                </a:lnTo>
                <a:lnTo>
                  <a:pt x="1" y="4"/>
                </a:lnTo>
                <a:lnTo>
                  <a:pt x="1" y="5"/>
                </a:lnTo>
                <a:lnTo>
                  <a:pt x="0" y="6"/>
                </a:lnTo>
                <a:lnTo>
                  <a:pt x="0" y="7"/>
                </a:lnTo>
                <a:lnTo>
                  <a:pt x="0" y="8"/>
                </a:lnTo>
                <a:lnTo>
                  <a:pt x="1" y="10"/>
                </a:lnTo>
                <a:lnTo>
                  <a:pt x="1" y="11"/>
                </a:lnTo>
                <a:lnTo>
                  <a:pt x="2" y="12"/>
                </a:lnTo>
                <a:lnTo>
                  <a:pt x="3" y="13"/>
                </a:lnTo>
                <a:lnTo>
                  <a:pt x="4" y="13"/>
                </a:lnTo>
                <a:lnTo>
                  <a:pt x="6" y="14"/>
                </a:lnTo>
                <a:lnTo>
                  <a:pt x="7" y="14"/>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924" name="Freeform 148"/>
          <p:cNvSpPr>
            <a:spLocks/>
          </p:cNvSpPr>
          <p:nvPr/>
        </p:nvSpPr>
        <p:spPr bwMode="auto">
          <a:xfrm>
            <a:off x="1468195" y="2679919"/>
            <a:ext cx="11113" cy="11113"/>
          </a:xfrm>
          <a:custGeom>
            <a:avLst/>
            <a:gdLst/>
            <a:ahLst/>
            <a:cxnLst>
              <a:cxn ang="0">
                <a:pos x="3" y="7"/>
              </a:cxn>
              <a:cxn ang="0">
                <a:pos x="5" y="7"/>
              </a:cxn>
              <a:cxn ang="0">
                <a:pos x="6" y="6"/>
              </a:cxn>
              <a:cxn ang="0">
                <a:pos x="6" y="5"/>
              </a:cxn>
              <a:cxn ang="0">
                <a:pos x="7" y="4"/>
              </a:cxn>
              <a:cxn ang="0">
                <a:pos x="6" y="3"/>
              </a:cxn>
              <a:cxn ang="0">
                <a:pos x="6" y="1"/>
              </a:cxn>
              <a:cxn ang="0">
                <a:pos x="5" y="0"/>
              </a:cxn>
              <a:cxn ang="0">
                <a:pos x="3" y="0"/>
              </a:cxn>
              <a:cxn ang="0">
                <a:pos x="2" y="0"/>
              </a:cxn>
              <a:cxn ang="0">
                <a:pos x="1" y="1"/>
              </a:cxn>
              <a:cxn ang="0">
                <a:pos x="0" y="3"/>
              </a:cxn>
              <a:cxn ang="0">
                <a:pos x="0" y="4"/>
              </a:cxn>
              <a:cxn ang="0">
                <a:pos x="0" y="5"/>
              </a:cxn>
              <a:cxn ang="0">
                <a:pos x="1" y="6"/>
              </a:cxn>
              <a:cxn ang="0">
                <a:pos x="2" y="7"/>
              </a:cxn>
              <a:cxn ang="0">
                <a:pos x="3" y="7"/>
              </a:cxn>
            </a:cxnLst>
            <a:rect l="0" t="0" r="r" b="b"/>
            <a:pathLst>
              <a:path w="7" h="7">
                <a:moveTo>
                  <a:pt x="3" y="7"/>
                </a:moveTo>
                <a:lnTo>
                  <a:pt x="5" y="7"/>
                </a:lnTo>
                <a:lnTo>
                  <a:pt x="6" y="6"/>
                </a:lnTo>
                <a:lnTo>
                  <a:pt x="6" y="5"/>
                </a:lnTo>
                <a:lnTo>
                  <a:pt x="7" y="4"/>
                </a:lnTo>
                <a:lnTo>
                  <a:pt x="6" y="3"/>
                </a:lnTo>
                <a:lnTo>
                  <a:pt x="6" y="1"/>
                </a:lnTo>
                <a:lnTo>
                  <a:pt x="5" y="0"/>
                </a:lnTo>
                <a:lnTo>
                  <a:pt x="3" y="0"/>
                </a:lnTo>
                <a:lnTo>
                  <a:pt x="2" y="0"/>
                </a:lnTo>
                <a:lnTo>
                  <a:pt x="1" y="1"/>
                </a:lnTo>
                <a:lnTo>
                  <a:pt x="0" y="3"/>
                </a:lnTo>
                <a:lnTo>
                  <a:pt x="0" y="4"/>
                </a:lnTo>
                <a:lnTo>
                  <a:pt x="0" y="5"/>
                </a:lnTo>
                <a:lnTo>
                  <a:pt x="1" y="6"/>
                </a:lnTo>
                <a:lnTo>
                  <a:pt x="2" y="7"/>
                </a:lnTo>
                <a:lnTo>
                  <a:pt x="3" y="7"/>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925" name="Freeform 149"/>
          <p:cNvSpPr>
            <a:spLocks/>
          </p:cNvSpPr>
          <p:nvPr/>
        </p:nvSpPr>
        <p:spPr bwMode="auto">
          <a:xfrm>
            <a:off x="1487245" y="2679919"/>
            <a:ext cx="7938" cy="11113"/>
          </a:xfrm>
          <a:custGeom>
            <a:avLst/>
            <a:gdLst/>
            <a:ahLst/>
            <a:cxnLst>
              <a:cxn ang="0">
                <a:pos x="3" y="7"/>
              </a:cxn>
              <a:cxn ang="0">
                <a:pos x="4" y="7"/>
              </a:cxn>
              <a:cxn ang="0">
                <a:pos x="5" y="7"/>
              </a:cxn>
              <a:cxn ang="0">
                <a:pos x="5" y="6"/>
              </a:cxn>
              <a:cxn ang="0">
                <a:pos x="5" y="4"/>
              </a:cxn>
              <a:cxn ang="0">
                <a:pos x="5" y="3"/>
              </a:cxn>
              <a:cxn ang="0">
                <a:pos x="5" y="1"/>
              </a:cxn>
              <a:cxn ang="0">
                <a:pos x="4" y="1"/>
              </a:cxn>
              <a:cxn ang="0">
                <a:pos x="3" y="0"/>
              </a:cxn>
              <a:cxn ang="0">
                <a:pos x="2" y="1"/>
              </a:cxn>
              <a:cxn ang="0">
                <a:pos x="1" y="1"/>
              </a:cxn>
              <a:cxn ang="0">
                <a:pos x="0" y="3"/>
              </a:cxn>
              <a:cxn ang="0">
                <a:pos x="0" y="4"/>
              </a:cxn>
              <a:cxn ang="0">
                <a:pos x="0" y="6"/>
              </a:cxn>
              <a:cxn ang="0">
                <a:pos x="1" y="7"/>
              </a:cxn>
              <a:cxn ang="0">
                <a:pos x="2" y="7"/>
              </a:cxn>
              <a:cxn ang="0">
                <a:pos x="3" y="7"/>
              </a:cxn>
            </a:cxnLst>
            <a:rect l="0" t="0" r="r" b="b"/>
            <a:pathLst>
              <a:path w="5" h="7">
                <a:moveTo>
                  <a:pt x="3" y="7"/>
                </a:moveTo>
                <a:lnTo>
                  <a:pt x="4" y="7"/>
                </a:lnTo>
                <a:lnTo>
                  <a:pt x="5" y="7"/>
                </a:lnTo>
                <a:lnTo>
                  <a:pt x="5" y="6"/>
                </a:lnTo>
                <a:lnTo>
                  <a:pt x="5" y="4"/>
                </a:lnTo>
                <a:lnTo>
                  <a:pt x="5" y="3"/>
                </a:lnTo>
                <a:lnTo>
                  <a:pt x="5" y="1"/>
                </a:lnTo>
                <a:lnTo>
                  <a:pt x="4" y="1"/>
                </a:lnTo>
                <a:lnTo>
                  <a:pt x="3" y="0"/>
                </a:lnTo>
                <a:lnTo>
                  <a:pt x="2" y="1"/>
                </a:lnTo>
                <a:lnTo>
                  <a:pt x="1" y="1"/>
                </a:lnTo>
                <a:lnTo>
                  <a:pt x="0" y="3"/>
                </a:lnTo>
                <a:lnTo>
                  <a:pt x="0" y="4"/>
                </a:lnTo>
                <a:lnTo>
                  <a:pt x="0" y="6"/>
                </a:lnTo>
                <a:lnTo>
                  <a:pt x="1" y="7"/>
                </a:lnTo>
                <a:lnTo>
                  <a:pt x="2" y="7"/>
                </a:lnTo>
                <a:lnTo>
                  <a:pt x="3" y="7"/>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926" name="Freeform 150"/>
          <p:cNvSpPr>
            <a:spLocks/>
          </p:cNvSpPr>
          <p:nvPr/>
        </p:nvSpPr>
        <p:spPr bwMode="auto">
          <a:xfrm>
            <a:off x="1414220" y="2533869"/>
            <a:ext cx="30163" cy="146050"/>
          </a:xfrm>
          <a:custGeom>
            <a:avLst/>
            <a:gdLst/>
            <a:ahLst/>
            <a:cxnLst>
              <a:cxn ang="0">
                <a:pos x="6" y="1"/>
              </a:cxn>
              <a:cxn ang="0">
                <a:pos x="6" y="3"/>
              </a:cxn>
              <a:cxn ang="0">
                <a:pos x="4" y="8"/>
              </a:cxn>
              <a:cxn ang="0">
                <a:pos x="2" y="16"/>
              </a:cxn>
              <a:cxn ang="0">
                <a:pos x="1" y="28"/>
              </a:cxn>
              <a:cxn ang="0">
                <a:pos x="0" y="41"/>
              </a:cxn>
              <a:cxn ang="0">
                <a:pos x="0" y="57"/>
              </a:cxn>
              <a:cxn ang="0">
                <a:pos x="1" y="73"/>
              </a:cxn>
              <a:cxn ang="0">
                <a:pos x="5" y="92"/>
              </a:cxn>
              <a:cxn ang="0">
                <a:pos x="19" y="92"/>
              </a:cxn>
              <a:cxn ang="0">
                <a:pos x="18" y="89"/>
              </a:cxn>
              <a:cxn ang="0">
                <a:pos x="16" y="82"/>
              </a:cxn>
              <a:cxn ang="0">
                <a:pos x="15" y="70"/>
              </a:cxn>
              <a:cxn ang="0">
                <a:pos x="14" y="57"/>
              </a:cxn>
              <a:cxn ang="0">
                <a:pos x="13" y="42"/>
              </a:cxn>
              <a:cxn ang="0">
                <a:pos x="13" y="27"/>
              </a:cxn>
              <a:cxn ang="0">
                <a:pos x="15" y="13"/>
              </a:cxn>
              <a:cxn ang="0">
                <a:pos x="19" y="1"/>
              </a:cxn>
              <a:cxn ang="0">
                <a:pos x="19" y="1"/>
              </a:cxn>
              <a:cxn ang="0">
                <a:pos x="19" y="0"/>
              </a:cxn>
              <a:cxn ang="0">
                <a:pos x="19" y="0"/>
              </a:cxn>
              <a:cxn ang="0">
                <a:pos x="18" y="0"/>
              </a:cxn>
              <a:cxn ang="0">
                <a:pos x="16" y="0"/>
              </a:cxn>
              <a:cxn ang="0">
                <a:pos x="14" y="0"/>
              </a:cxn>
              <a:cxn ang="0">
                <a:pos x="11" y="0"/>
              </a:cxn>
              <a:cxn ang="0">
                <a:pos x="6" y="1"/>
              </a:cxn>
            </a:cxnLst>
            <a:rect l="0" t="0" r="r" b="b"/>
            <a:pathLst>
              <a:path w="19" h="92">
                <a:moveTo>
                  <a:pt x="6" y="1"/>
                </a:moveTo>
                <a:lnTo>
                  <a:pt x="6" y="3"/>
                </a:lnTo>
                <a:lnTo>
                  <a:pt x="4" y="8"/>
                </a:lnTo>
                <a:lnTo>
                  <a:pt x="2" y="16"/>
                </a:lnTo>
                <a:lnTo>
                  <a:pt x="1" y="28"/>
                </a:lnTo>
                <a:lnTo>
                  <a:pt x="0" y="41"/>
                </a:lnTo>
                <a:lnTo>
                  <a:pt x="0" y="57"/>
                </a:lnTo>
                <a:lnTo>
                  <a:pt x="1" y="73"/>
                </a:lnTo>
                <a:lnTo>
                  <a:pt x="5" y="92"/>
                </a:lnTo>
                <a:lnTo>
                  <a:pt x="19" y="92"/>
                </a:lnTo>
                <a:lnTo>
                  <a:pt x="18" y="89"/>
                </a:lnTo>
                <a:lnTo>
                  <a:pt x="16" y="82"/>
                </a:lnTo>
                <a:lnTo>
                  <a:pt x="15" y="70"/>
                </a:lnTo>
                <a:lnTo>
                  <a:pt x="14" y="57"/>
                </a:lnTo>
                <a:lnTo>
                  <a:pt x="13" y="42"/>
                </a:lnTo>
                <a:lnTo>
                  <a:pt x="13" y="27"/>
                </a:lnTo>
                <a:lnTo>
                  <a:pt x="15" y="13"/>
                </a:lnTo>
                <a:lnTo>
                  <a:pt x="19" y="1"/>
                </a:lnTo>
                <a:lnTo>
                  <a:pt x="19" y="1"/>
                </a:lnTo>
                <a:lnTo>
                  <a:pt x="19" y="0"/>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prstTxWarp prst="textNoShape">
              <a:avLst/>
            </a:prstTxWarp>
          </a:bodyPr>
          <a:lstStyle/>
          <a:p>
            <a:endParaRPr lang="en-GB">
              <a:latin typeface="Verdana"/>
              <a:cs typeface="Verdana"/>
            </a:endParaRPr>
          </a:p>
        </p:txBody>
      </p:sp>
      <p:sp>
        <p:nvSpPr>
          <p:cNvPr id="203927" name="Freeform 151"/>
          <p:cNvSpPr>
            <a:spLocks/>
          </p:cNvSpPr>
          <p:nvPr/>
        </p:nvSpPr>
        <p:spPr bwMode="auto">
          <a:xfrm>
            <a:off x="1569795" y="2514819"/>
            <a:ext cx="42863" cy="165100"/>
          </a:xfrm>
          <a:custGeom>
            <a:avLst/>
            <a:gdLst/>
            <a:ahLst/>
            <a:cxnLst>
              <a:cxn ang="0">
                <a:pos x="27" y="0"/>
              </a:cxn>
              <a:cxn ang="0">
                <a:pos x="26" y="1"/>
              </a:cxn>
              <a:cxn ang="0">
                <a:pos x="25" y="4"/>
              </a:cxn>
              <a:cxn ang="0">
                <a:pos x="22" y="10"/>
              </a:cxn>
              <a:cxn ang="0">
                <a:pos x="20" y="19"/>
              </a:cxn>
              <a:cxn ang="0">
                <a:pos x="18" y="32"/>
              </a:cxn>
              <a:cxn ang="0">
                <a:pos x="16" y="49"/>
              </a:cxn>
              <a:cxn ang="0">
                <a:pos x="18" y="74"/>
              </a:cxn>
              <a:cxn ang="0">
                <a:pos x="20" y="104"/>
              </a:cxn>
              <a:cxn ang="0">
                <a:pos x="5" y="104"/>
              </a:cxn>
              <a:cxn ang="0">
                <a:pos x="5" y="101"/>
              </a:cxn>
              <a:cxn ang="0">
                <a:pos x="4" y="92"/>
              </a:cxn>
              <a:cxn ang="0">
                <a:pos x="2" y="80"/>
              </a:cxn>
              <a:cxn ang="0">
                <a:pos x="1" y="64"/>
              </a:cxn>
              <a:cxn ang="0">
                <a:pos x="0" y="47"/>
              </a:cxn>
              <a:cxn ang="0">
                <a:pos x="1" y="31"/>
              </a:cxn>
              <a:cxn ang="0">
                <a:pos x="4" y="14"/>
              </a:cxn>
              <a:cxn ang="0">
                <a:pos x="9" y="0"/>
              </a:cxn>
              <a:cxn ang="0">
                <a:pos x="27" y="0"/>
              </a:cxn>
            </a:cxnLst>
            <a:rect l="0" t="0" r="r" b="b"/>
            <a:pathLst>
              <a:path w="27" h="104">
                <a:moveTo>
                  <a:pt x="27" y="0"/>
                </a:moveTo>
                <a:lnTo>
                  <a:pt x="26" y="1"/>
                </a:lnTo>
                <a:lnTo>
                  <a:pt x="25" y="4"/>
                </a:lnTo>
                <a:lnTo>
                  <a:pt x="22" y="10"/>
                </a:lnTo>
                <a:lnTo>
                  <a:pt x="20" y="19"/>
                </a:lnTo>
                <a:lnTo>
                  <a:pt x="18" y="32"/>
                </a:lnTo>
                <a:lnTo>
                  <a:pt x="16" y="49"/>
                </a:lnTo>
                <a:lnTo>
                  <a:pt x="18" y="74"/>
                </a:lnTo>
                <a:lnTo>
                  <a:pt x="20" y="104"/>
                </a:lnTo>
                <a:lnTo>
                  <a:pt x="5" y="104"/>
                </a:lnTo>
                <a:lnTo>
                  <a:pt x="5" y="101"/>
                </a:lnTo>
                <a:lnTo>
                  <a:pt x="4" y="92"/>
                </a:lnTo>
                <a:lnTo>
                  <a:pt x="2" y="80"/>
                </a:lnTo>
                <a:lnTo>
                  <a:pt x="1" y="64"/>
                </a:lnTo>
                <a:lnTo>
                  <a:pt x="0" y="47"/>
                </a:lnTo>
                <a:lnTo>
                  <a:pt x="1" y="31"/>
                </a:lnTo>
                <a:lnTo>
                  <a:pt x="4" y="14"/>
                </a:lnTo>
                <a:lnTo>
                  <a:pt x="9" y="0"/>
                </a:lnTo>
                <a:lnTo>
                  <a:pt x="27" y="0"/>
                </a:lnTo>
                <a:close/>
              </a:path>
            </a:pathLst>
          </a:custGeom>
          <a:solidFill>
            <a:srgbClr val="3F9EFF"/>
          </a:solidFill>
          <a:ln w="9525">
            <a:noFill/>
            <a:round/>
            <a:headEnd/>
            <a:tailEnd/>
          </a:ln>
        </p:spPr>
        <p:txBody>
          <a:bodyPr>
            <a:prstTxWarp prst="textNoShape">
              <a:avLst/>
            </a:prstTxWarp>
          </a:bodyPr>
          <a:lstStyle/>
          <a:p>
            <a:endParaRPr lang="en-GB">
              <a:latin typeface="Verdana"/>
              <a:cs typeface="Verdana"/>
            </a:endParaRPr>
          </a:p>
        </p:txBody>
      </p:sp>
      <p:sp>
        <p:nvSpPr>
          <p:cNvPr id="203928" name="Freeform 152"/>
          <p:cNvSpPr>
            <a:spLocks/>
          </p:cNvSpPr>
          <p:nvPr/>
        </p:nvSpPr>
        <p:spPr bwMode="auto">
          <a:xfrm>
            <a:off x="1414220" y="2541807"/>
            <a:ext cx="28575" cy="128587"/>
          </a:xfrm>
          <a:custGeom>
            <a:avLst/>
            <a:gdLst/>
            <a:ahLst/>
            <a:cxnLst>
              <a:cxn ang="0">
                <a:pos x="6" y="2"/>
              </a:cxn>
              <a:cxn ang="0">
                <a:pos x="6" y="3"/>
              </a:cxn>
              <a:cxn ang="0">
                <a:pos x="5" y="8"/>
              </a:cxn>
              <a:cxn ang="0">
                <a:pos x="2" y="15"/>
              </a:cxn>
              <a:cxn ang="0">
                <a:pos x="1" y="25"/>
              </a:cxn>
              <a:cxn ang="0">
                <a:pos x="0" y="37"/>
              </a:cxn>
              <a:cxn ang="0">
                <a:pos x="1" y="50"/>
              </a:cxn>
              <a:cxn ang="0">
                <a:pos x="2" y="65"/>
              </a:cxn>
              <a:cxn ang="0">
                <a:pos x="5" y="81"/>
              </a:cxn>
              <a:cxn ang="0">
                <a:pos x="16" y="80"/>
              </a:cxn>
              <a:cxn ang="0">
                <a:pos x="16" y="78"/>
              </a:cxn>
              <a:cxn ang="0">
                <a:pos x="15" y="72"/>
              </a:cxn>
              <a:cxn ang="0">
                <a:pos x="14" y="61"/>
              </a:cxn>
              <a:cxn ang="0">
                <a:pos x="13" y="50"/>
              </a:cxn>
              <a:cxn ang="0">
                <a:pos x="12" y="37"/>
              </a:cxn>
              <a:cxn ang="0">
                <a:pos x="12" y="24"/>
              </a:cxn>
              <a:cxn ang="0">
                <a:pos x="14" y="11"/>
              </a:cxn>
              <a:cxn ang="0">
                <a:pos x="18" y="1"/>
              </a:cxn>
              <a:cxn ang="0">
                <a:pos x="18" y="1"/>
              </a:cxn>
              <a:cxn ang="0">
                <a:pos x="18" y="1"/>
              </a:cxn>
              <a:cxn ang="0">
                <a:pos x="18" y="1"/>
              </a:cxn>
              <a:cxn ang="0">
                <a:pos x="16" y="0"/>
              </a:cxn>
              <a:cxn ang="0">
                <a:pos x="15" y="0"/>
              </a:cxn>
              <a:cxn ang="0">
                <a:pos x="13" y="1"/>
              </a:cxn>
              <a:cxn ang="0">
                <a:pos x="9" y="1"/>
              </a:cxn>
              <a:cxn ang="0">
                <a:pos x="6" y="2"/>
              </a:cxn>
            </a:cxnLst>
            <a:rect l="0" t="0" r="r" b="b"/>
            <a:pathLst>
              <a:path w="18" h="81">
                <a:moveTo>
                  <a:pt x="6" y="2"/>
                </a:moveTo>
                <a:lnTo>
                  <a:pt x="6" y="3"/>
                </a:lnTo>
                <a:lnTo>
                  <a:pt x="5" y="8"/>
                </a:lnTo>
                <a:lnTo>
                  <a:pt x="2" y="15"/>
                </a:lnTo>
                <a:lnTo>
                  <a:pt x="1" y="25"/>
                </a:lnTo>
                <a:lnTo>
                  <a:pt x="0" y="37"/>
                </a:lnTo>
                <a:lnTo>
                  <a:pt x="1" y="50"/>
                </a:lnTo>
                <a:lnTo>
                  <a:pt x="2" y="65"/>
                </a:lnTo>
                <a:lnTo>
                  <a:pt x="5" y="81"/>
                </a:lnTo>
                <a:lnTo>
                  <a:pt x="16" y="80"/>
                </a:lnTo>
                <a:lnTo>
                  <a:pt x="16" y="78"/>
                </a:lnTo>
                <a:lnTo>
                  <a:pt x="15" y="72"/>
                </a:lnTo>
                <a:lnTo>
                  <a:pt x="14" y="61"/>
                </a:lnTo>
                <a:lnTo>
                  <a:pt x="13" y="50"/>
                </a:lnTo>
                <a:lnTo>
                  <a:pt x="12" y="37"/>
                </a:lnTo>
                <a:lnTo>
                  <a:pt x="12" y="24"/>
                </a:lnTo>
                <a:lnTo>
                  <a:pt x="14" y="11"/>
                </a:lnTo>
                <a:lnTo>
                  <a:pt x="18" y="1"/>
                </a:lnTo>
                <a:lnTo>
                  <a:pt x="18" y="1"/>
                </a:lnTo>
                <a:lnTo>
                  <a:pt x="18" y="1"/>
                </a:lnTo>
                <a:lnTo>
                  <a:pt x="18" y="1"/>
                </a:lnTo>
                <a:lnTo>
                  <a:pt x="16" y="0"/>
                </a:lnTo>
                <a:lnTo>
                  <a:pt x="15" y="0"/>
                </a:lnTo>
                <a:lnTo>
                  <a:pt x="13" y="1"/>
                </a:lnTo>
                <a:lnTo>
                  <a:pt x="9" y="1"/>
                </a:lnTo>
                <a:lnTo>
                  <a:pt x="6" y="2"/>
                </a:lnTo>
                <a:close/>
              </a:path>
            </a:pathLst>
          </a:custGeom>
          <a:solidFill>
            <a:srgbClr val="59B2FF"/>
          </a:solidFill>
          <a:ln w="9525">
            <a:noFill/>
            <a:round/>
            <a:headEnd/>
            <a:tailEnd/>
          </a:ln>
        </p:spPr>
        <p:txBody>
          <a:bodyPr>
            <a:prstTxWarp prst="textNoShape">
              <a:avLst/>
            </a:prstTxWarp>
          </a:bodyPr>
          <a:lstStyle/>
          <a:p>
            <a:endParaRPr lang="en-GB">
              <a:latin typeface="Verdana"/>
              <a:cs typeface="Verdana"/>
            </a:endParaRPr>
          </a:p>
        </p:txBody>
      </p:sp>
      <p:sp>
        <p:nvSpPr>
          <p:cNvPr id="203929" name="Freeform 153"/>
          <p:cNvSpPr>
            <a:spLocks/>
          </p:cNvSpPr>
          <p:nvPr/>
        </p:nvSpPr>
        <p:spPr bwMode="auto">
          <a:xfrm>
            <a:off x="1415808" y="2549744"/>
            <a:ext cx="22225" cy="109538"/>
          </a:xfrm>
          <a:custGeom>
            <a:avLst/>
            <a:gdLst/>
            <a:ahLst/>
            <a:cxnLst>
              <a:cxn ang="0">
                <a:pos x="5" y="2"/>
              </a:cxn>
              <a:cxn ang="0">
                <a:pos x="5" y="3"/>
              </a:cxn>
              <a:cxn ang="0">
                <a:pos x="4" y="7"/>
              </a:cxn>
              <a:cxn ang="0">
                <a:pos x="3" y="13"/>
              </a:cxn>
              <a:cxn ang="0">
                <a:pos x="1" y="21"/>
              </a:cxn>
              <a:cxn ang="0">
                <a:pos x="0" y="32"/>
              </a:cxn>
              <a:cxn ang="0">
                <a:pos x="0" y="44"/>
              </a:cxn>
              <a:cxn ang="0">
                <a:pos x="1" y="56"/>
              </a:cxn>
              <a:cxn ang="0">
                <a:pos x="4" y="69"/>
              </a:cxn>
              <a:cxn ang="0">
                <a:pos x="14" y="69"/>
              </a:cxn>
              <a:cxn ang="0">
                <a:pos x="13" y="67"/>
              </a:cxn>
              <a:cxn ang="0">
                <a:pos x="13" y="61"/>
              </a:cxn>
              <a:cxn ang="0">
                <a:pos x="12" y="53"/>
              </a:cxn>
              <a:cxn ang="0">
                <a:pos x="11" y="44"/>
              </a:cxn>
              <a:cxn ang="0">
                <a:pos x="10" y="32"/>
              </a:cxn>
              <a:cxn ang="0">
                <a:pos x="10" y="20"/>
              </a:cxn>
              <a:cxn ang="0">
                <a:pos x="12" y="10"/>
              </a:cxn>
              <a:cxn ang="0">
                <a:pos x="14" y="2"/>
              </a:cxn>
              <a:cxn ang="0">
                <a:pos x="14" y="2"/>
              </a:cxn>
              <a:cxn ang="0">
                <a:pos x="14" y="2"/>
              </a:cxn>
              <a:cxn ang="0">
                <a:pos x="14" y="0"/>
              </a:cxn>
              <a:cxn ang="0">
                <a:pos x="14" y="0"/>
              </a:cxn>
              <a:cxn ang="0">
                <a:pos x="13" y="0"/>
              </a:cxn>
              <a:cxn ang="0">
                <a:pos x="11" y="0"/>
              </a:cxn>
              <a:cxn ang="0">
                <a:pos x="8" y="2"/>
              </a:cxn>
              <a:cxn ang="0">
                <a:pos x="5" y="2"/>
              </a:cxn>
            </a:cxnLst>
            <a:rect l="0" t="0" r="r" b="b"/>
            <a:pathLst>
              <a:path w="14" h="69">
                <a:moveTo>
                  <a:pt x="5" y="2"/>
                </a:moveTo>
                <a:lnTo>
                  <a:pt x="5" y="3"/>
                </a:lnTo>
                <a:lnTo>
                  <a:pt x="4" y="7"/>
                </a:lnTo>
                <a:lnTo>
                  <a:pt x="3" y="13"/>
                </a:lnTo>
                <a:lnTo>
                  <a:pt x="1" y="21"/>
                </a:lnTo>
                <a:lnTo>
                  <a:pt x="0" y="32"/>
                </a:lnTo>
                <a:lnTo>
                  <a:pt x="0" y="44"/>
                </a:lnTo>
                <a:lnTo>
                  <a:pt x="1" y="56"/>
                </a:lnTo>
                <a:lnTo>
                  <a:pt x="4" y="69"/>
                </a:lnTo>
                <a:lnTo>
                  <a:pt x="14" y="69"/>
                </a:lnTo>
                <a:lnTo>
                  <a:pt x="13" y="67"/>
                </a:lnTo>
                <a:lnTo>
                  <a:pt x="13" y="61"/>
                </a:lnTo>
                <a:lnTo>
                  <a:pt x="12" y="53"/>
                </a:lnTo>
                <a:lnTo>
                  <a:pt x="11" y="44"/>
                </a:lnTo>
                <a:lnTo>
                  <a:pt x="10" y="32"/>
                </a:lnTo>
                <a:lnTo>
                  <a:pt x="10" y="20"/>
                </a:lnTo>
                <a:lnTo>
                  <a:pt x="12" y="10"/>
                </a:lnTo>
                <a:lnTo>
                  <a:pt x="14" y="2"/>
                </a:lnTo>
                <a:lnTo>
                  <a:pt x="14" y="2"/>
                </a:lnTo>
                <a:lnTo>
                  <a:pt x="14" y="2"/>
                </a:lnTo>
                <a:lnTo>
                  <a:pt x="14" y="0"/>
                </a:lnTo>
                <a:lnTo>
                  <a:pt x="14" y="0"/>
                </a:lnTo>
                <a:lnTo>
                  <a:pt x="13" y="0"/>
                </a:lnTo>
                <a:lnTo>
                  <a:pt x="11" y="0"/>
                </a:lnTo>
                <a:lnTo>
                  <a:pt x="8" y="2"/>
                </a:lnTo>
                <a:lnTo>
                  <a:pt x="5" y="2"/>
                </a:lnTo>
                <a:close/>
              </a:path>
            </a:pathLst>
          </a:custGeom>
          <a:solidFill>
            <a:srgbClr val="72C6FF"/>
          </a:solidFill>
          <a:ln w="9525">
            <a:noFill/>
            <a:round/>
            <a:headEnd/>
            <a:tailEnd/>
          </a:ln>
        </p:spPr>
        <p:txBody>
          <a:bodyPr>
            <a:prstTxWarp prst="textNoShape">
              <a:avLst/>
            </a:prstTxWarp>
          </a:bodyPr>
          <a:lstStyle/>
          <a:p>
            <a:endParaRPr lang="en-GB">
              <a:latin typeface="Verdana"/>
              <a:cs typeface="Verdana"/>
            </a:endParaRPr>
          </a:p>
        </p:txBody>
      </p:sp>
      <p:sp>
        <p:nvSpPr>
          <p:cNvPr id="203930" name="Freeform 154"/>
          <p:cNvSpPr>
            <a:spLocks/>
          </p:cNvSpPr>
          <p:nvPr/>
        </p:nvSpPr>
        <p:spPr bwMode="auto">
          <a:xfrm>
            <a:off x="1417395" y="2559269"/>
            <a:ext cx="19050" cy="90488"/>
          </a:xfrm>
          <a:custGeom>
            <a:avLst/>
            <a:gdLst/>
            <a:ahLst/>
            <a:cxnLst>
              <a:cxn ang="0">
                <a:pos x="4" y="1"/>
              </a:cxn>
              <a:cxn ang="0">
                <a:pos x="3" y="3"/>
              </a:cxn>
              <a:cxn ang="0">
                <a:pos x="3" y="5"/>
              </a:cxn>
              <a:cxn ang="0">
                <a:pos x="2" y="11"/>
              </a:cxn>
              <a:cxn ang="0">
                <a:pos x="0" y="18"/>
              </a:cxn>
              <a:cxn ang="0">
                <a:pos x="0" y="26"/>
              </a:cxn>
              <a:cxn ang="0">
                <a:pos x="0" y="35"/>
              </a:cxn>
              <a:cxn ang="0">
                <a:pos x="2" y="46"/>
              </a:cxn>
              <a:cxn ang="0">
                <a:pos x="3" y="57"/>
              </a:cxn>
              <a:cxn ang="0">
                <a:pos x="11" y="56"/>
              </a:cxn>
              <a:cxn ang="0">
                <a:pos x="11" y="55"/>
              </a:cxn>
              <a:cxn ang="0">
                <a:pos x="10" y="50"/>
              </a:cxn>
              <a:cxn ang="0">
                <a:pos x="10" y="43"/>
              </a:cxn>
              <a:cxn ang="0">
                <a:pos x="9" y="35"/>
              </a:cxn>
              <a:cxn ang="0">
                <a:pos x="7" y="26"/>
              </a:cxn>
              <a:cxn ang="0">
                <a:pos x="9" y="17"/>
              </a:cxn>
              <a:cxn ang="0">
                <a:pos x="10" y="8"/>
              </a:cxn>
              <a:cxn ang="0">
                <a:pos x="12" y="0"/>
              </a:cxn>
              <a:cxn ang="0">
                <a:pos x="12" y="0"/>
              </a:cxn>
              <a:cxn ang="0">
                <a:pos x="12" y="0"/>
              </a:cxn>
              <a:cxn ang="0">
                <a:pos x="12" y="0"/>
              </a:cxn>
              <a:cxn ang="0">
                <a:pos x="11" y="0"/>
              </a:cxn>
              <a:cxn ang="0">
                <a:pos x="10" y="0"/>
              </a:cxn>
              <a:cxn ang="0">
                <a:pos x="9" y="0"/>
              </a:cxn>
              <a:cxn ang="0">
                <a:pos x="6" y="0"/>
              </a:cxn>
              <a:cxn ang="0">
                <a:pos x="4" y="1"/>
              </a:cxn>
            </a:cxnLst>
            <a:rect l="0" t="0" r="r" b="b"/>
            <a:pathLst>
              <a:path w="12" h="57">
                <a:moveTo>
                  <a:pt x="4" y="1"/>
                </a:moveTo>
                <a:lnTo>
                  <a:pt x="3" y="3"/>
                </a:lnTo>
                <a:lnTo>
                  <a:pt x="3" y="5"/>
                </a:lnTo>
                <a:lnTo>
                  <a:pt x="2" y="11"/>
                </a:lnTo>
                <a:lnTo>
                  <a:pt x="0" y="18"/>
                </a:lnTo>
                <a:lnTo>
                  <a:pt x="0" y="26"/>
                </a:lnTo>
                <a:lnTo>
                  <a:pt x="0" y="35"/>
                </a:lnTo>
                <a:lnTo>
                  <a:pt x="2" y="46"/>
                </a:lnTo>
                <a:lnTo>
                  <a:pt x="3" y="57"/>
                </a:lnTo>
                <a:lnTo>
                  <a:pt x="11" y="56"/>
                </a:lnTo>
                <a:lnTo>
                  <a:pt x="11" y="55"/>
                </a:lnTo>
                <a:lnTo>
                  <a:pt x="10" y="50"/>
                </a:lnTo>
                <a:lnTo>
                  <a:pt x="10" y="43"/>
                </a:lnTo>
                <a:lnTo>
                  <a:pt x="9" y="35"/>
                </a:lnTo>
                <a:lnTo>
                  <a:pt x="7" y="26"/>
                </a:lnTo>
                <a:lnTo>
                  <a:pt x="9" y="17"/>
                </a:lnTo>
                <a:lnTo>
                  <a:pt x="10" y="8"/>
                </a:lnTo>
                <a:lnTo>
                  <a:pt x="12" y="0"/>
                </a:lnTo>
                <a:lnTo>
                  <a:pt x="12" y="0"/>
                </a:lnTo>
                <a:lnTo>
                  <a:pt x="12" y="0"/>
                </a:lnTo>
                <a:lnTo>
                  <a:pt x="12" y="0"/>
                </a:lnTo>
                <a:lnTo>
                  <a:pt x="11" y="0"/>
                </a:lnTo>
                <a:lnTo>
                  <a:pt x="10" y="0"/>
                </a:lnTo>
                <a:lnTo>
                  <a:pt x="9" y="0"/>
                </a:lnTo>
                <a:lnTo>
                  <a:pt x="6" y="0"/>
                </a:lnTo>
                <a:lnTo>
                  <a:pt x="4" y="1"/>
                </a:lnTo>
                <a:close/>
              </a:path>
            </a:pathLst>
          </a:custGeom>
          <a:solidFill>
            <a:srgbClr val="8CD8FF"/>
          </a:solidFill>
          <a:ln w="9525">
            <a:noFill/>
            <a:round/>
            <a:headEnd/>
            <a:tailEnd/>
          </a:ln>
        </p:spPr>
        <p:txBody>
          <a:bodyPr>
            <a:prstTxWarp prst="textNoShape">
              <a:avLst/>
            </a:prstTxWarp>
          </a:bodyPr>
          <a:lstStyle/>
          <a:p>
            <a:endParaRPr lang="en-GB">
              <a:latin typeface="Verdana"/>
              <a:cs typeface="Verdana"/>
            </a:endParaRPr>
          </a:p>
        </p:txBody>
      </p:sp>
      <p:sp>
        <p:nvSpPr>
          <p:cNvPr id="203931" name="Freeform 155"/>
          <p:cNvSpPr>
            <a:spLocks/>
          </p:cNvSpPr>
          <p:nvPr/>
        </p:nvSpPr>
        <p:spPr bwMode="auto">
          <a:xfrm>
            <a:off x="1417395" y="2567207"/>
            <a:ext cx="15875" cy="71437"/>
          </a:xfrm>
          <a:custGeom>
            <a:avLst/>
            <a:gdLst/>
            <a:ahLst/>
            <a:cxnLst>
              <a:cxn ang="0">
                <a:pos x="4" y="1"/>
              </a:cxn>
              <a:cxn ang="0">
                <a:pos x="3" y="2"/>
              </a:cxn>
              <a:cxn ang="0">
                <a:pos x="3" y="5"/>
              </a:cxn>
              <a:cxn ang="0">
                <a:pos x="2" y="9"/>
              </a:cxn>
              <a:cxn ang="0">
                <a:pos x="2" y="14"/>
              </a:cxn>
              <a:cxn ang="0">
                <a:pos x="0" y="21"/>
              </a:cxn>
              <a:cxn ang="0">
                <a:pos x="0" y="28"/>
              </a:cxn>
              <a:cxn ang="0">
                <a:pos x="2" y="37"/>
              </a:cxn>
              <a:cxn ang="0">
                <a:pos x="3" y="45"/>
              </a:cxn>
              <a:cxn ang="0">
                <a:pos x="10" y="45"/>
              </a:cxn>
              <a:cxn ang="0">
                <a:pos x="10" y="44"/>
              </a:cxn>
              <a:cxn ang="0">
                <a:pos x="9" y="41"/>
              </a:cxn>
              <a:cxn ang="0">
                <a:pos x="7" y="35"/>
              </a:cxn>
              <a:cxn ang="0">
                <a:pos x="7" y="28"/>
              </a:cxn>
              <a:cxn ang="0">
                <a:pos x="6" y="21"/>
              </a:cxn>
              <a:cxn ang="0">
                <a:pos x="7" y="14"/>
              </a:cxn>
              <a:cxn ang="0">
                <a:pos x="7" y="7"/>
              </a:cxn>
              <a:cxn ang="0">
                <a:pos x="10" y="1"/>
              </a:cxn>
              <a:cxn ang="0">
                <a:pos x="10" y="1"/>
              </a:cxn>
              <a:cxn ang="0">
                <a:pos x="10" y="1"/>
              </a:cxn>
              <a:cxn ang="0">
                <a:pos x="10" y="1"/>
              </a:cxn>
              <a:cxn ang="0">
                <a:pos x="10" y="0"/>
              </a:cxn>
              <a:cxn ang="0">
                <a:pos x="9" y="0"/>
              </a:cxn>
              <a:cxn ang="0">
                <a:pos x="7" y="1"/>
              </a:cxn>
              <a:cxn ang="0">
                <a:pos x="6" y="1"/>
              </a:cxn>
              <a:cxn ang="0">
                <a:pos x="4" y="1"/>
              </a:cxn>
            </a:cxnLst>
            <a:rect l="0" t="0" r="r" b="b"/>
            <a:pathLst>
              <a:path w="10" h="45">
                <a:moveTo>
                  <a:pt x="4" y="1"/>
                </a:moveTo>
                <a:lnTo>
                  <a:pt x="3" y="2"/>
                </a:lnTo>
                <a:lnTo>
                  <a:pt x="3" y="5"/>
                </a:lnTo>
                <a:lnTo>
                  <a:pt x="2" y="9"/>
                </a:lnTo>
                <a:lnTo>
                  <a:pt x="2" y="14"/>
                </a:lnTo>
                <a:lnTo>
                  <a:pt x="0" y="21"/>
                </a:lnTo>
                <a:lnTo>
                  <a:pt x="0" y="28"/>
                </a:lnTo>
                <a:lnTo>
                  <a:pt x="2" y="37"/>
                </a:lnTo>
                <a:lnTo>
                  <a:pt x="3" y="45"/>
                </a:lnTo>
                <a:lnTo>
                  <a:pt x="10" y="45"/>
                </a:lnTo>
                <a:lnTo>
                  <a:pt x="10" y="44"/>
                </a:lnTo>
                <a:lnTo>
                  <a:pt x="9" y="41"/>
                </a:lnTo>
                <a:lnTo>
                  <a:pt x="7" y="35"/>
                </a:lnTo>
                <a:lnTo>
                  <a:pt x="7" y="28"/>
                </a:lnTo>
                <a:lnTo>
                  <a:pt x="6" y="21"/>
                </a:lnTo>
                <a:lnTo>
                  <a:pt x="7" y="14"/>
                </a:lnTo>
                <a:lnTo>
                  <a:pt x="7" y="7"/>
                </a:lnTo>
                <a:lnTo>
                  <a:pt x="10" y="1"/>
                </a:lnTo>
                <a:lnTo>
                  <a:pt x="10" y="1"/>
                </a:lnTo>
                <a:lnTo>
                  <a:pt x="10" y="1"/>
                </a:lnTo>
                <a:lnTo>
                  <a:pt x="10" y="1"/>
                </a:lnTo>
                <a:lnTo>
                  <a:pt x="10" y="0"/>
                </a:lnTo>
                <a:lnTo>
                  <a:pt x="9" y="0"/>
                </a:lnTo>
                <a:lnTo>
                  <a:pt x="7" y="1"/>
                </a:lnTo>
                <a:lnTo>
                  <a:pt x="6" y="1"/>
                </a:lnTo>
                <a:lnTo>
                  <a:pt x="4" y="1"/>
                </a:lnTo>
                <a:close/>
              </a:path>
            </a:pathLst>
          </a:custGeom>
          <a:solidFill>
            <a:srgbClr val="A5EDFF"/>
          </a:solidFill>
          <a:ln w="9525">
            <a:noFill/>
            <a:round/>
            <a:headEnd/>
            <a:tailEnd/>
          </a:ln>
        </p:spPr>
        <p:txBody>
          <a:bodyPr>
            <a:prstTxWarp prst="textNoShape">
              <a:avLst/>
            </a:prstTxWarp>
          </a:bodyPr>
          <a:lstStyle/>
          <a:p>
            <a:endParaRPr lang="en-GB">
              <a:latin typeface="Verdana"/>
              <a:cs typeface="Verdana"/>
            </a:endParaRPr>
          </a:p>
        </p:txBody>
      </p:sp>
      <p:sp>
        <p:nvSpPr>
          <p:cNvPr id="203932" name="Freeform 156"/>
          <p:cNvSpPr>
            <a:spLocks/>
          </p:cNvSpPr>
          <p:nvPr/>
        </p:nvSpPr>
        <p:spPr bwMode="auto">
          <a:xfrm>
            <a:off x="1420570" y="2576732"/>
            <a:ext cx="11113" cy="53975"/>
          </a:xfrm>
          <a:custGeom>
            <a:avLst/>
            <a:gdLst/>
            <a:ahLst/>
            <a:cxnLst>
              <a:cxn ang="0">
                <a:pos x="2" y="1"/>
              </a:cxn>
              <a:cxn ang="0">
                <a:pos x="1" y="1"/>
              </a:cxn>
              <a:cxn ang="0">
                <a:pos x="1" y="3"/>
              </a:cxn>
              <a:cxn ang="0">
                <a:pos x="0" y="6"/>
              </a:cxn>
              <a:cxn ang="0">
                <a:pos x="0" y="10"/>
              </a:cxn>
              <a:cxn ang="0">
                <a:pos x="0" y="15"/>
              </a:cxn>
              <a:cxn ang="0">
                <a:pos x="0" y="21"/>
              </a:cxn>
              <a:cxn ang="0">
                <a:pos x="0" y="27"/>
              </a:cxn>
              <a:cxn ang="0">
                <a:pos x="1" y="34"/>
              </a:cxn>
              <a:cxn ang="0">
                <a:pos x="5" y="34"/>
              </a:cxn>
              <a:cxn ang="0">
                <a:pos x="5" y="32"/>
              </a:cxn>
              <a:cxn ang="0">
                <a:pos x="5" y="29"/>
              </a:cxn>
              <a:cxn ang="0">
                <a:pos x="4" y="25"/>
              </a:cxn>
              <a:cxn ang="0">
                <a:pos x="4" y="21"/>
              </a:cxn>
              <a:cxn ang="0">
                <a:pos x="4" y="15"/>
              </a:cxn>
              <a:cxn ang="0">
                <a:pos x="4" y="10"/>
              </a:cxn>
              <a:cxn ang="0">
                <a:pos x="4" y="4"/>
              </a:cxn>
              <a:cxn ang="0">
                <a:pos x="7" y="1"/>
              </a:cxn>
              <a:cxn ang="0">
                <a:pos x="7" y="1"/>
              </a:cxn>
              <a:cxn ang="0">
                <a:pos x="7" y="0"/>
              </a:cxn>
              <a:cxn ang="0">
                <a:pos x="5" y="0"/>
              </a:cxn>
              <a:cxn ang="0">
                <a:pos x="5" y="0"/>
              </a:cxn>
              <a:cxn ang="0">
                <a:pos x="5" y="0"/>
              </a:cxn>
              <a:cxn ang="0">
                <a:pos x="4" y="0"/>
              </a:cxn>
              <a:cxn ang="0">
                <a:pos x="3" y="0"/>
              </a:cxn>
              <a:cxn ang="0">
                <a:pos x="2" y="1"/>
              </a:cxn>
            </a:cxnLst>
            <a:rect l="0" t="0" r="r" b="b"/>
            <a:pathLst>
              <a:path w="7" h="34">
                <a:moveTo>
                  <a:pt x="2" y="1"/>
                </a:moveTo>
                <a:lnTo>
                  <a:pt x="1" y="1"/>
                </a:lnTo>
                <a:lnTo>
                  <a:pt x="1" y="3"/>
                </a:lnTo>
                <a:lnTo>
                  <a:pt x="0" y="6"/>
                </a:lnTo>
                <a:lnTo>
                  <a:pt x="0" y="10"/>
                </a:lnTo>
                <a:lnTo>
                  <a:pt x="0" y="15"/>
                </a:lnTo>
                <a:lnTo>
                  <a:pt x="0" y="21"/>
                </a:lnTo>
                <a:lnTo>
                  <a:pt x="0" y="27"/>
                </a:lnTo>
                <a:lnTo>
                  <a:pt x="1" y="34"/>
                </a:lnTo>
                <a:lnTo>
                  <a:pt x="5" y="34"/>
                </a:lnTo>
                <a:lnTo>
                  <a:pt x="5" y="32"/>
                </a:lnTo>
                <a:lnTo>
                  <a:pt x="5" y="29"/>
                </a:lnTo>
                <a:lnTo>
                  <a:pt x="4" y="25"/>
                </a:lnTo>
                <a:lnTo>
                  <a:pt x="4" y="21"/>
                </a:lnTo>
                <a:lnTo>
                  <a:pt x="4" y="15"/>
                </a:lnTo>
                <a:lnTo>
                  <a:pt x="4" y="10"/>
                </a:lnTo>
                <a:lnTo>
                  <a:pt x="4" y="4"/>
                </a:lnTo>
                <a:lnTo>
                  <a:pt x="7" y="1"/>
                </a:lnTo>
                <a:lnTo>
                  <a:pt x="7" y="1"/>
                </a:lnTo>
                <a:lnTo>
                  <a:pt x="7" y="0"/>
                </a:lnTo>
                <a:lnTo>
                  <a:pt x="5" y="0"/>
                </a:lnTo>
                <a:lnTo>
                  <a:pt x="5" y="0"/>
                </a:lnTo>
                <a:lnTo>
                  <a:pt x="5" y="0"/>
                </a:lnTo>
                <a:lnTo>
                  <a:pt x="4" y="0"/>
                </a:lnTo>
                <a:lnTo>
                  <a:pt x="3" y="0"/>
                </a:lnTo>
                <a:lnTo>
                  <a:pt x="2" y="1"/>
                </a:lnTo>
                <a:close/>
              </a:path>
            </a:pathLst>
          </a:custGeom>
          <a:solidFill>
            <a:srgbClr val="BFFFFF"/>
          </a:solidFill>
          <a:ln w="9525">
            <a:noFill/>
            <a:round/>
            <a:headEnd/>
            <a:tailEnd/>
          </a:ln>
        </p:spPr>
        <p:txBody>
          <a:bodyPr>
            <a:prstTxWarp prst="textNoShape">
              <a:avLst/>
            </a:prstTxWarp>
          </a:bodyPr>
          <a:lstStyle/>
          <a:p>
            <a:endParaRPr lang="en-GB">
              <a:latin typeface="Verdana"/>
              <a:cs typeface="Verdana"/>
            </a:endParaRPr>
          </a:p>
        </p:txBody>
      </p:sp>
      <p:sp>
        <p:nvSpPr>
          <p:cNvPr id="203933" name="Freeform 157"/>
          <p:cNvSpPr>
            <a:spLocks/>
          </p:cNvSpPr>
          <p:nvPr/>
        </p:nvSpPr>
        <p:spPr bwMode="auto">
          <a:xfrm>
            <a:off x="1571383" y="2524344"/>
            <a:ext cx="38100" cy="144463"/>
          </a:xfrm>
          <a:custGeom>
            <a:avLst/>
            <a:gdLst/>
            <a:ahLst/>
            <a:cxnLst>
              <a:cxn ang="0">
                <a:pos x="24" y="1"/>
              </a:cxn>
              <a:cxn ang="0">
                <a:pos x="22" y="1"/>
              </a:cxn>
              <a:cxn ang="0">
                <a:pos x="21" y="4"/>
              </a:cxn>
              <a:cxn ang="0">
                <a:pos x="19" y="8"/>
              </a:cxn>
              <a:cxn ang="0">
                <a:pos x="17" y="16"/>
              </a:cxn>
              <a:cxn ang="0">
                <a:pos x="15" y="28"/>
              </a:cxn>
              <a:cxn ang="0">
                <a:pos x="14" y="43"/>
              </a:cxn>
              <a:cxn ang="0">
                <a:pos x="15" y="64"/>
              </a:cxn>
              <a:cxn ang="0">
                <a:pos x="18" y="91"/>
              </a:cxn>
              <a:cxn ang="0">
                <a:pos x="5" y="91"/>
              </a:cxn>
              <a:cxn ang="0">
                <a:pos x="4" y="88"/>
              </a:cxn>
              <a:cxn ang="0">
                <a:pos x="3" y="81"/>
              </a:cxn>
              <a:cxn ang="0">
                <a:pos x="1" y="70"/>
              </a:cxn>
              <a:cxn ang="0">
                <a:pos x="0" y="56"/>
              </a:cxn>
              <a:cxn ang="0">
                <a:pos x="0" y="42"/>
              </a:cxn>
              <a:cxn ang="0">
                <a:pos x="1" y="27"/>
              </a:cxn>
              <a:cxn ang="0">
                <a:pos x="4" y="13"/>
              </a:cxn>
              <a:cxn ang="0">
                <a:pos x="7" y="0"/>
              </a:cxn>
              <a:cxn ang="0">
                <a:pos x="24" y="1"/>
              </a:cxn>
            </a:cxnLst>
            <a:rect l="0" t="0" r="r" b="b"/>
            <a:pathLst>
              <a:path w="24" h="91">
                <a:moveTo>
                  <a:pt x="24" y="1"/>
                </a:moveTo>
                <a:lnTo>
                  <a:pt x="22" y="1"/>
                </a:lnTo>
                <a:lnTo>
                  <a:pt x="21" y="4"/>
                </a:lnTo>
                <a:lnTo>
                  <a:pt x="19" y="8"/>
                </a:lnTo>
                <a:lnTo>
                  <a:pt x="17" y="16"/>
                </a:lnTo>
                <a:lnTo>
                  <a:pt x="15" y="28"/>
                </a:lnTo>
                <a:lnTo>
                  <a:pt x="14" y="43"/>
                </a:lnTo>
                <a:lnTo>
                  <a:pt x="15" y="64"/>
                </a:lnTo>
                <a:lnTo>
                  <a:pt x="18" y="91"/>
                </a:lnTo>
                <a:lnTo>
                  <a:pt x="5" y="91"/>
                </a:lnTo>
                <a:lnTo>
                  <a:pt x="4" y="88"/>
                </a:lnTo>
                <a:lnTo>
                  <a:pt x="3" y="81"/>
                </a:lnTo>
                <a:lnTo>
                  <a:pt x="1" y="70"/>
                </a:lnTo>
                <a:lnTo>
                  <a:pt x="0" y="56"/>
                </a:lnTo>
                <a:lnTo>
                  <a:pt x="0" y="42"/>
                </a:lnTo>
                <a:lnTo>
                  <a:pt x="1" y="27"/>
                </a:lnTo>
                <a:lnTo>
                  <a:pt x="4" y="13"/>
                </a:lnTo>
                <a:lnTo>
                  <a:pt x="7" y="0"/>
                </a:lnTo>
                <a:lnTo>
                  <a:pt x="24" y="1"/>
                </a:lnTo>
                <a:close/>
              </a:path>
            </a:pathLst>
          </a:custGeom>
          <a:solidFill>
            <a:srgbClr val="59B2FF"/>
          </a:solidFill>
          <a:ln w="9525">
            <a:noFill/>
            <a:round/>
            <a:headEnd/>
            <a:tailEnd/>
          </a:ln>
        </p:spPr>
        <p:txBody>
          <a:bodyPr>
            <a:prstTxWarp prst="textNoShape">
              <a:avLst/>
            </a:prstTxWarp>
          </a:bodyPr>
          <a:lstStyle/>
          <a:p>
            <a:endParaRPr lang="en-GB">
              <a:latin typeface="Verdana"/>
              <a:cs typeface="Verdana"/>
            </a:endParaRPr>
          </a:p>
        </p:txBody>
      </p:sp>
      <p:sp>
        <p:nvSpPr>
          <p:cNvPr id="203934" name="Freeform 158"/>
          <p:cNvSpPr>
            <a:spLocks/>
          </p:cNvSpPr>
          <p:nvPr/>
        </p:nvSpPr>
        <p:spPr bwMode="auto">
          <a:xfrm>
            <a:off x="1572970" y="2535457"/>
            <a:ext cx="30163" cy="122237"/>
          </a:xfrm>
          <a:custGeom>
            <a:avLst/>
            <a:gdLst/>
            <a:ahLst/>
            <a:cxnLst>
              <a:cxn ang="0">
                <a:pos x="19" y="0"/>
              </a:cxn>
              <a:cxn ang="0">
                <a:pos x="19" y="1"/>
              </a:cxn>
              <a:cxn ang="0">
                <a:pos x="18" y="2"/>
              </a:cxn>
              <a:cxn ang="0">
                <a:pos x="17" y="7"/>
              </a:cxn>
              <a:cxn ang="0">
                <a:pos x="14" y="13"/>
              </a:cxn>
              <a:cxn ang="0">
                <a:pos x="13" y="23"/>
              </a:cxn>
              <a:cxn ang="0">
                <a:pos x="12" y="36"/>
              </a:cxn>
              <a:cxn ang="0">
                <a:pos x="13" y="54"/>
              </a:cxn>
              <a:cxn ang="0">
                <a:pos x="14" y="77"/>
              </a:cxn>
              <a:cxn ang="0">
                <a:pos x="4" y="77"/>
              </a:cxn>
              <a:cxn ang="0">
                <a:pos x="4" y="75"/>
              </a:cxn>
              <a:cxn ang="0">
                <a:pos x="3" y="69"/>
              </a:cxn>
              <a:cxn ang="0">
                <a:pos x="2" y="60"/>
              </a:cxn>
              <a:cxn ang="0">
                <a:pos x="0" y="48"/>
              </a:cxn>
              <a:cxn ang="0">
                <a:pos x="0" y="35"/>
              </a:cxn>
              <a:cxn ang="0">
                <a:pos x="0" y="22"/>
              </a:cxn>
              <a:cxn ang="0">
                <a:pos x="3" y="11"/>
              </a:cxn>
              <a:cxn ang="0">
                <a:pos x="6" y="0"/>
              </a:cxn>
              <a:cxn ang="0">
                <a:pos x="19" y="0"/>
              </a:cxn>
            </a:cxnLst>
            <a:rect l="0" t="0" r="r" b="b"/>
            <a:pathLst>
              <a:path w="19" h="77">
                <a:moveTo>
                  <a:pt x="19" y="0"/>
                </a:moveTo>
                <a:lnTo>
                  <a:pt x="19" y="1"/>
                </a:lnTo>
                <a:lnTo>
                  <a:pt x="18" y="2"/>
                </a:lnTo>
                <a:lnTo>
                  <a:pt x="17" y="7"/>
                </a:lnTo>
                <a:lnTo>
                  <a:pt x="14" y="13"/>
                </a:lnTo>
                <a:lnTo>
                  <a:pt x="13" y="23"/>
                </a:lnTo>
                <a:lnTo>
                  <a:pt x="12" y="36"/>
                </a:lnTo>
                <a:lnTo>
                  <a:pt x="13" y="54"/>
                </a:lnTo>
                <a:lnTo>
                  <a:pt x="14" y="77"/>
                </a:lnTo>
                <a:lnTo>
                  <a:pt x="4" y="77"/>
                </a:lnTo>
                <a:lnTo>
                  <a:pt x="4" y="75"/>
                </a:lnTo>
                <a:lnTo>
                  <a:pt x="3" y="69"/>
                </a:lnTo>
                <a:lnTo>
                  <a:pt x="2" y="60"/>
                </a:lnTo>
                <a:lnTo>
                  <a:pt x="0" y="48"/>
                </a:lnTo>
                <a:lnTo>
                  <a:pt x="0" y="35"/>
                </a:lnTo>
                <a:lnTo>
                  <a:pt x="0" y="22"/>
                </a:lnTo>
                <a:lnTo>
                  <a:pt x="3" y="11"/>
                </a:lnTo>
                <a:lnTo>
                  <a:pt x="6" y="0"/>
                </a:lnTo>
                <a:lnTo>
                  <a:pt x="19" y="0"/>
                </a:lnTo>
                <a:close/>
              </a:path>
            </a:pathLst>
          </a:custGeom>
          <a:solidFill>
            <a:srgbClr val="72C6FF"/>
          </a:solidFill>
          <a:ln w="9525">
            <a:noFill/>
            <a:round/>
            <a:headEnd/>
            <a:tailEnd/>
          </a:ln>
        </p:spPr>
        <p:txBody>
          <a:bodyPr>
            <a:prstTxWarp prst="textNoShape">
              <a:avLst/>
            </a:prstTxWarp>
          </a:bodyPr>
          <a:lstStyle/>
          <a:p>
            <a:endParaRPr lang="en-GB">
              <a:latin typeface="Verdana"/>
              <a:cs typeface="Verdana"/>
            </a:endParaRPr>
          </a:p>
        </p:txBody>
      </p:sp>
      <p:sp>
        <p:nvSpPr>
          <p:cNvPr id="203935" name="Freeform 159"/>
          <p:cNvSpPr>
            <a:spLocks/>
          </p:cNvSpPr>
          <p:nvPr/>
        </p:nvSpPr>
        <p:spPr bwMode="auto">
          <a:xfrm>
            <a:off x="1576145" y="2544982"/>
            <a:ext cx="23813" cy="101600"/>
          </a:xfrm>
          <a:custGeom>
            <a:avLst/>
            <a:gdLst/>
            <a:ahLst/>
            <a:cxnLst>
              <a:cxn ang="0">
                <a:pos x="15" y="0"/>
              </a:cxn>
              <a:cxn ang="0">
                <a:pos x="15" y="1"/>
              </a:cxn>
              <a:cxn ang="0">
                <a:pos x="14" y="2"/>
              </a:cxn>
              <a:cxn ang="0">
                <a:pos x="12" y="6"/>
              </a:cxn>
              <a:cxn ang="0">
                <a:pos x="11" y="12"/>
              </a:cxn>
              <a:cxn ang="0">
                <a:pos x="10" y="20"/>
              </a:cxn>
              <a:cxn ang="0">
                <a:pos x="9" y="30"/>
              </a:cxn>
              <a:cxn ang="0">
                <a:pos x="10" y="45"/>
              </a:cxn>
              <a:cxn ang="0">
                <a:pos x="11" y="64"/>
              </a:cxn>
              <a:cxn ang="0">
                <a:pos x="2" y="64"/>
              </a:cxn>
              <a:cxn ang="0">
                <a:pos x="2" y="62"/>
              </a:cxn>
              <a:cxn ang="0">
                <a:pos x="1" y="57"/>
              </a:cxn>
              <a:cxn ang="0">
                <a:pos x="0" y="49"/>
              </a:cxn>
              <a:cxn ang="0">
                <a:pos x="0" y="40"/>
              </a:cxn>
              <a:cxn ang="0">
                <a:pos x="0" y="29"/>
              </a:cxn>
              <a:cxn ang="0">
                <a:pos x="0" y="19"/>
              </a:cxn>
              <a:cxn ang="0">
                <a:pos x="1" y="8"/>
              </a:cxn>
              <a:cxn ang="0">
                <a:pos x="4" y="0"/>
              </a:cxn>
              <a:cxn ang="0">
                <a:pos x="15" y="0"/>
              </a:cxn>
            </a:cxnLst>
            <a:rect l="0" t="0" r="r" b="b"/>
            <a:pathLst>
              <a:path w="15" h="64">
                <a:moveTo>
                  <a:pt x="15" y="0"/>
                </a:moveTo>
                <a:lnTo>
                  <a:pt x="15" y="1"/>
                </a:lnTo>
                <a:lnTo>
                  <a:pt x="14" y="2"/>
                </a:lnTo>
                <a:lnTo>
                  <a:pt x="12" y="6"/>
                </a:lnTo>
                <a:lnTo>
                  <a:pt x="11" y="12"/>
                </a:lnTo>
                <a:lnTo>
                  <a:pt x="10" y="20"/>
                </a:lnTo>
                <a:lnTo>
                  <a:pt x="9" y="30"/>
                </a:lnTo>
                <a:lnTo>
                  <a:pt x="10" y="45"/>
                </a:lnTo>
                <a:lnTo>
                  <a:pt x="11" y="64"/>
                </a:lnTo>
                <a:lnTo>
                  <a:pt x="2" y="64"/>
                </a:lnTo>
                <a:lnTo>
                  <a:pt x="2" y="62"/>
                </a:lnTo>
                <a:lnTo>
                  <a:pt x="1" y="57"/>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prstTxWarp prst="textNoShape">
              <a:avLst/>
            </a:prstTxWarp>
          </a:bodyPr>
          <a:lstStyle/>
          <a:p>
            <a:endParaRPr lang="en-GB">
              <a:latin typeface="Verdana"/>
              <a:cs typeface="Verdana"/>
            </a:endParaRPr>
          </a:p>
        </p:txBody>
      </p:sp>
      <p:sp>
        <p:nvSpPr>
          <p:cNvPr id="203936" name="Freeform 160"/>
          <p:cNvSpPr>
            <a:spLocks/>
          </p:cNvSpPr>
          <p:nvPr/>
        </p:nvSpPr>
        <p:spPr bwMode="auto">
          <a:xfrm>
            <a:off x="1576145" y="2554507"/>
            <a:ext cx="19050" cy="80962"/>
          </a:xfrm>
          <a:custGeom>
            <a:avLst/>
            <a:gdLst/>
            <a:ahLst/>
            <a:cxnLst>
              <a:cxn ang="0">
                <a:pos x="12" y="1"/>
              </a:cxn>
              <a:cxn ang="0">
                <a:pos x="12" y="1"/>
              </a:cxn>
              <a:cxn ang="0">
                <a:pos x="11" y="2"/>
              </a:cxn>
              <a:cxn ang="0">
                <a:pos x="10" y="4"/>
              </a:cxn>
              <a:cxn ang="0">
                <a:pos x="9" y="9"/>
              </a:cxn>
              <a:cxn ang="0">
                <a:pos x="9" y="16"/>
              </a:cxn>
              <a:cxn ang="0">
                <a:pos x="8" y="24"/>
              </a:cxn>
              <a:cxn ang="0">
                <a:pos x="8" y="36"/>
              </a:cxn>
              <a:cxn ang="0">
                <a:pos x="9" y="51"/>
              </a:cxn>
              <a:cxn ang="0">
                <a:pos x="2" y="51"/>
              </a:cxn>
              <a:cxn ang="0">
                <a:pos x="2" y="50"/>
              </a:cxn>
              <a:cxn ang="0">
                <a:pos x="2" y="45"/>
              </a:cxn>
              <a:cxn ang="0">
                <a:pos x="1" y="39"/>
              </a:cxn>
              <a:cxn ang="0">
                <a:pos x="1" y="31"/>
              </a:cxn>
              <a:cxn ang="0">
                <a:pos x="0" y="23"/>
              </a:cxn>
              <a:cxn ang="0">
                <a:pos x="1" y="15"/>
              </a:cxn>
              <a:cxn ang="0">
                <a:pos x="2" y="7"/>
              </a:cxn>
              <a:cxn ang="0">
                <a:pos x="4" y="0"/>
              </a:cxn>
              <a:cxn ang="0">
                <a:pos x="12" y="1"/>
              </a:cxn>
            </a:cxnLst>
            <a:rect l="0" t="0" r="r" b="b"/>
            <a:pathLst>
              <a:path w="12" h="51">
                <a:moveTo>
                  <a:pt x="12" y="1"/>
                </a:moveTo>
                <a:lnTo>
                  <a:pt x="12" y="1"/>
                </a:lnTo>
                <a:lnTo>
                  <a:pt x="11" y="2"/>
                </a:lnTo>
                <a:lnTo>
                  <a:pt x="10" y="4"/>
                </a:lnTo>
                <a:lnTo>
                  <a:pt x="9" y="9"/>
                </a:lnTo>
                <a:lnTo>
                  <a:pt x="9" y="16"/>
                </a:lnTo>
                <a:lnTo>
                  <a:pt x="8" y="24"/>
                </a:lnTo>
                <a:lnTo>
                  <a:pt x="8" y="36"/>
                </a:lnTo>
                <a:lnTo>
                  <a:pt x="9" y="51"/>
                </a:lnTo>
                <a:lnTo>
                  <a:pt x="2" y="51"/>
                </a:lnTo>
                <a:lnTo>
                  <a:pt x="2" y="50"/>
                </a:lnTo>
                <a:lnTo>
                  <a:pt x="2" y="45"/>
                </a:lnTo>
                <a:lnTo>
                  <a:pt x="1" y="39"/>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prstTxWarp prst="textNoShape">
              <a:avLst/>
            </a:prstTxWarp>
          </a:bodyPr>
          <a:lstStyle/>
          <a:p>
            <a:endParaRPr lang="en-GB">
              <a:latin typeface="Verdana"/>
              <a:cs typeface="Verdana"/>
            </a:endParaRPr>
          </a:p>
        </p:txBody>
      </p:sp>
      <p:sp>
        <p:nvSpPr>
          <p:cNvPr id="203937" name="Freeform 161"/>
          <p:cNvSpPr>
            <a:spLocks/>
          </p:cNvSpPr>
          <p:nvPr/>
        </p:nvSpPr>
        <p:spPr bwMode="auto">
          <a:xfrm>
            <a:off x="1577733" y="2565619"/>
            <a:ext cx="14287" cy="58738"/>
          </a:xfrm>
          <a:custGeom>
            <a:avLst/>
            <a:gdLst/>
            <a:ahLst/>
            <a:cxnLst>
              <a:cxn ang="0">
                <a:pos x="9" y="0"/>
              </a:cxn>
              <a:cxn ang="0">
                <a:pos x="9" y="0"/>
              </a:cxn>
              <a:cxn ang="0">
                <a:pos x="8" y="1"/>
              </a:cxn>
              <a:cxn ang="0">
                <a:pos x="8" y="3"/>
              </a:cxn>
              <a:cxn ang="0">
                <a:pos x="7" y="6"/>
              </a:cxn>
              <a:cxn ang="0">
                <a:pos x="6" y="10"/>
              </a:cxn>
              <a:cxn ang="0">
                <a:pos x="6" y="17"/>
              </a:cxn>
              <a:cxn ang="0">
                <a:pos x="6" y="25"/>
              </a:cxn>
              <a:cxn ang="0">
                <a:pos x="7" y="37"/>
              </a:cxn>
              <a:cxn ang="0">
                <a:pos x="2" y="37"/>
              </a:cxn>
              <a:cxn ang="0">
                <a:pos x="1" y="36"/>
              </a:cxn>
              <a:cxn ang="0">
                <a:pos x="1" y="32"/>
              </a:cxn>
              <a:cxn ang="0">
                <a:pos x="1" y="28"/>
              </a:cxn>
              <a:cxn ang="0">
                <a:pos x="0" y="23"/>
              </a:cxn>
              <a:cxn ang="0">
                <a:pos x="0" y="16"/>
              </a:cxn>
              <a:cxn ang="0">
                <a:pos x="0" y="10"/>
              </a:cxn>
              <a:cxn ang="0">
                <a:pos x="1" y="4"/>
              </a:cxn>
              <a:cxn ang="0">
                <a:pos x="3" y="0"/>
              </a:cxn>
              <a:cxn ang="0">
                <a:pos x="9" y="0"/>
              </a:cxn>
            </a:cxnLst>
            <a:rect l="0" t="0" r="r" b="b"/>
            <a:pathLst>
              <a:path w="9" h="37">
                <a:moveTo>
                  <a:pt x="9" y="0"/>
                </a:moveTo>
                <a:lnTo>
                  <a:pt x="9" y="0"/>
                </a:lnTo>
                <a:lnTo>
                  <a:pt x="8" y="1"/>
                </a:lnTo>
                <a:lnTo>
                  <a:pt x="8" y="3"/>
                </a:lnTo>
                <a:lnTo>
                  <a:pt x="7" y="6"/>
                </a:lnTo>
                <a:lnTo>
                  <a:pt x="6" y="10"/>
                </a:lnTo>
                <a:lnTo>
                  <a:pt x="6" y="17"/>
                </a:lnTo>
                <a:lnTo>
                  <a:pt x="6" y="25"/>
                </a:lnTo>
                <a:lnTo>
                  <a:pt x="7" y="37"/>
                </a:lnTo>
                <a:lnTo>
                  <a:pt x="2" y="37"/>
                </a:lnTo>
                <a:lnTo>
                  <a:pt x="1" y="36"/>
                </a:lnTo>
                <a:lnTo>
                  <a:pt x="1" y="32"/>
                </a:lnTo>
                <a:lnTo>
                  <a:pt x="1" y="28"/>
                </a:lnTo>
                <a:lnTo>
                  <a:pt x="0" y="23"/>
                </a:lnTo>
                <a:lnTo>
                  <a:pt x="0" y="16"/>
                </a:lnTo>
                <a:lnTo>
                  <a:pt x="0" y="10"/>
                </a:lnTo>
                <a:lnTo>
                  <a:pt x="1" y="4"/>
                </a:lnTo>
                <a:lnTo>
                  <a:pt x="3" y="0"/>
                </a:lnTo>
                <a:lnTo>
                  <a:pt x="9" y="0"/>
                </a:lnTo>
                <a:close/>
              </a:path>
            </a:pathLst>
          </a:custGeom>
          <a:solidFill>
            <a:srgbClr val="BFFFFF"/>
          </a:solidFill>
          <a:ln w="9525">
            <a:noFill/>
            <a:round/>
            <a:headEnd/>
            <a:tailEnd/>
          </a:ln>
        </p:spPr>
        <p:txBody>
          <a:bodyPr>
            <a:prstTxWarp prst="textNoShape">
              <a:avLst/>
            </a:prstTxWarp>
          </a:bodyPr>
          <a:lstStyle/>
          <a:p>
            <a:endParaRPr lang="en-GB">
              <a:latin typeface="Verdana"/>
              <a:cs typeface="Verdana"/>
            </a:endParaRPr>
          </a:p>
        </p:txBody>
      </p:sp>
      <p:sp>
        <p:nvSpPr>
          <p:cNvPr id="203938" name="Rectangle 162"/>
          <p:cNvSpPr>
            <a:spLocks noChangeArrowheads="1"/>
          </p:cNvSpPr>
          <p:nvPr/>
        </p:nvSpPr>
        <p:spPr bwMode="auto">
          <a:xfrm>
            <a:off x="1382470" y="2549744"/>
            <a:ext cx="6350" cy="187325"/>
          </a:xfrm>
          <a:prstGeom prst="rect">
            <a:avLst/>
          </a:prstGeom>
          <a:solidFill>
            <a:srgbClr val="000000"/>
          </a:solidFill>
          <a:ln w="9525">
            <a:noFill/>
            <a:miter lim="800000"/>
            <a:headEnd/>
            <a:tailEnd/>
          </a:ln>
        </p:spPr>
        <p:txBody>
          <a:bodyPr>
            <a:prstTxWarp prst="textNoShape">
              <a:avLst/>
            </a:prstTxWarp>
          </a:bodyPr>
          <a:lstStyle/>
          <a:p>
            <a:endParaRPr lang="en-GB">
              <a:latin typeface="Verdana"/>
              <a:cs typeface="Verdana"/>
            </a:endParaRPr>
          </a:p>
        </p:txBody>
      </p:sp>
      <p:sp>
        <p:nvSpPr>
          <p:cNvPr id="203939" name="Freeform 163"/>
          <p:cNvSpPr>
            <a:spLocks/>
          </p:cNvSpPr>
          <p:nvPr/>
        </p:nvSpPr>
        <p:spPr bwMode="auto">
          <a:xfrm>
            <a:off x="1449145" y="2546569"/>
            <a:ext cx="73025" cy="87313"/>
          </a:xfrm>
          <a:custGeom>
            <a:avLst/>
            <a:gdLst/>
            <a:ahLst/>
            <a:cxnLst>
              <a:cxn ang="0">
                <a:pos x="4" y="6"/>
              </a:cxn>
              <a:cxn ang="0">
                <a:pos x="4" y="7"/>
              </a:cxn>
              <a:cxn ang="0">
                <a:pos x="3" y="9"/>
              </a:cxn>
              <a:cxn ang="0">
                <a:pos x="1" y="14"/>
              </a:cxn>
              <a:cxn ang="0">
                <a:pos x="0" y="21"/>
              </a:cxn>
              <a:cxn ang="0">
                <a:pos x="0" y="28"/>
              </a:cxn>
              <a:cxn ang="0">
                <a:pos x="0" y="36"/>
              </a:cxn>
              <a:cxn ang="0">
                <a:pos x="0" y="46"/>
              </a:cxn>
              <a:cxn ang="0">
                <a:pos x="3" y="55"/>
              </a:cxn>
              <a:cxn ang="0">
                <a:pos x="3" y="55"/>
              </a:cxn>
              <a:cxn ang="0">
                <a:pos x="3" y="54"/>
              </a:cxn>
              <a:cxn ang="0">
                <a:pos x="3" y="51"/>
              </a:cxn>
              <a:cxn ang="0">
                <a:pos x="3" y="49"/>
              </a:cxn>
              <a:cxn ang="0">
                <a:pos x="3" y="46"/>
              </a:cxn>
              <a:cxn ang="0">
                <a:pos x="4" y="43"/>
              </a:cxn>
              <a:cxn ang="0">
                <a:pos x="4" y="39"/>
              </a:cxn>
              <a:cxn ang="0">
                <a:pos x="5" y="35"/>
              </a:cxn>
              <a:cxn ang="0">
                <a:pos x="6" y="32"/>
              </a:cxn>
              <a:cxn ang="0">
                <a:pos x="7" y="28"/>
              </a:cxn>
              <a:cxn ang="0">
                <a:pos x="8" y="25"/>
              </a:cxn>
              <a:cxn ang="0">
                <a:pos x="11" y="21"/>
              </a:cxn>
              <a:cxn ang="0">
                <a:pos x="14" y="19"/>
              </a:cxn>
              <a:cxn ang="0">
                <a:pos x="17" y="16"/>
              </a:cxn>
              <a:cxn ang="0">
                <a:pos x="21" y="15"/>
              </a:cxn>
              <a:cxn ang="0">
                <a:pos x="26" y="14"/>
              </a:cxn>
              <a:cxn ang="0">
                <a:pos x="26" y="13"/>
              </a:cxn>
              <a:cxn ang="0">
                <a:pos x="26" y="13"/>
              </a:cxn>
              <a:cxn ang="0">
                <a:pos x="28" y="12"/>
              </a:cxn>
              <a:cxn ang="0">
                <a:pos x="29" y="11"/>
              </a:cxn>
              <a:cxn ang="0">
                <a:pos x="33" y="9"/>
              </a:cxn>
              <a:cxn ang="0">
                <a:pos x="36" y="7"/>
              </a:cxn>
              <a:cxn ang="0">
                <a:pos x="41" y="5"/>
              </a:cxn>
              <a:cxn ang="0">
                <a:pos x="46" y="2"/>
              </a:cxn>
              <a:cxn ang="0">
                <a:pos x="46" y="2"/>
              </a:cxn>
              <a:cxn ang="0">
                <a:pos x="45" y="2"/>
              </a:cxn>
              <a:cxn ang="0">
                <a:pos x="43" y="2"/>
              </a:cxn>
              <a:cxn ang="0">
                <a:pos x="42" y="2"/>
              </a:cxn>
              <a:cxn ang="0">
                <a:pos x="40" y="1"/>
              </a:cxn>
              <a:cxn ang="0">
                <a:pos x="38" y="1"/>
              </a:cxn>
              <a:cxn ang="0">
                <a:pos x="35" y="1"/>
              </a:cxn>
              <a:cxn ang="0">
                <a:pos x="32" y="1"/>
              </a:cxn>
              <a:cxn ang="0">
                <a:pos x="28" y="0"/>
              </a:cxn>
              <a:cxn ang="0">
                <a:pos x="26" y="1"/>
              </a:cxn>
              <a:cxn ang="0">
                <a:pos x="22" y="1"/>
              </a:cxn>
              <a:cxn ang="0">
                <a:pos x="19" y="1"/>
              </a:cxn>
              <a:cxn ang="0">
                <a:pos x="14" y="2"/>
              </a:cxn>
              <a:cxn ang="0">
                <a:pos x="11" y="2"/>
              </a:cxn>
              <a:cxn ang="0">
                <a:pos x="7" y="4"/>
              </a:cxn>
              <a:cxn ang="0">
                <a:pos x="4" y="6"/>
              </a:cxn>
            </a:cxnLst>
            <a:rect l="0" t="0" r="r" b="b"/>
            <a:pathLst>
              <a:path w="46" h="55">
                <a:moveTo>
                  <a:pt x="4" y="6"/>
                </a:moveTo>
                <a:lnTo>
                  <a:pt x="4" y="7"/>
                </a:lnTo>
                <a:lnTo>
                  <a:pt x="3" y="9"/>
                </a:lnTo>
                <a:lnTo>
                  <a:pt x="1" y="14"/>
                </a:lnTo>
                <a:lnTo>
                  <a:pt x="0" y="21"/>
                </a:lnTo>
                <a:lnTo>
                  <a:pt x="0" y="28"/>
                </a:lnTo>
                <a:lnTo>
                  <a:pt x="0" y="36"/>
                </a:lnTo>
                <a:lnTo>
                  <a:pt x="0" y="46"/>
                </a:lnTo>
                <a:lnTo>
                  <a:pt x="3" y="55"/>
                </a:lnTo>
                <a:lnTo>
                  <a:pt x="3" y="55"/>
                </a:lnTo>
                <a:lnTo>
                  <a:pt x="3" y="54"/>
                </a:lnTo>
                <a:lnTo>
                  <a:pt x="3" y="51"/>
                </a:lnTo>
                <a:lnTo>
                  <a:pt x="3" y="49"/>
                </a:lnTo>
                <a:lnTo>
                  <a:pt x="3" y="46"/>
                </a:lnTo>
                <a:lnTo>
                  <a:pt x="4" y="43"/>
                </a:lnTo>
                <a:lnTo>
                  <a:pt x="4" y="39"/>
                </a:lnTo>
                <a:lnTo>
                  <a:pt x="5" y="35"/>
                </a:lnTo>
                <a:lnTo>
                  <a:pt x="6" y="32"/>
                </a:lnTo>
                <a:lnTo>
                  <a:pt x="7" y="28"/>
                </a:lnTo>
                <a:lnTo>
                  <a:pt x="8" y="25"/>
                </a:lnTo>
                <a:lnTo>
                  <a:pt x="11" y="21"/>
                </a:lnTo>
                <a:lnTo>
                  <a:pt x="14" y="19"/>
                </a:lnTo>
                <a:lnTo>
                  <a:pt x="17" y="16"/>
                </a:lnTo>
                <a:lnTo>
                  <a:pt x="21" y="15"/>
                </a:lnTo>
                <a:lnTo>
                  <a:pt x="26" y="14"/>
                </a:lnTo>
                <a:lnTo>
                  <a:pt x="26" y="13"/>
                </a:lnTo>
                <a:lnTo>
                  <a:pt x="26" y="13"/>
                </a:lnTo>
                <a:lnTo>
                  <a:pt x="28" y="12"/>
                </a:lnTo>
                <a:lnTo>
                  <a:pt x="29" y="11"/>
                </a:lnTo>
                <a:lnTo>
                  <a:pt x="33" y="9"/>
                </a:lnTo>
                <a:lnTo>
                  <a:pt x="36" y="7"/>
                </a:lnTo>
                <a:lnTo>
                  <a:pt x="41" y="5"/>
                </a:lnTo>
                <a:lnTo>
                  <a:pt x="46" y="2"/>
                </a:lnTo>
                <a:lnTo>
                  <a:pt x="46" y="2"/>
                </a:lnTo>
                <a:lnTo>
                  <a:pt x="45" y="2"/>
                </a:lnTo>
                <a:lnTo>
                  <a:pt x="43" y="2"/>
                </a:lnTo>
                <a:lnTo>
                  <a:pt x="42" y="2"/>
                </a:lnTo>
                <a:lnTo>
                  <a:pt x="40" y="1"/>
                </a:lnTo>
                <a:lnTo>
                  <a:pt x="38" y="1"/>
                </a:lnTo>
                <a:lnTo>
                  <a:pt x="35" y="1"/>
                </a:lnTo>
                <a:lnTo>
                  <a:pt x="32" y="1"/>
                </a:lnTo>
                <a:lnTo>
                  <a:pt x="28" y="0"/>
                </a:lnTo>
                <a:lnTo>
                  <a:pt x="26" y="1"/>
                </a:lnTo>
                <a:lnTo>
                  <a:pt x="22" y="1"/>
                </a:lnTo>
                <a:lnTo>
                  <a:pt x="19" y="1"/>
                </a:lnTo>
                <a:lnTo>
                  <a:pt x="14" y="2"/>
                </a:lnTo>
                <a:lnTo>
                  <a:pt x="11" y="2"/>
                </a:lnTo>
                <a:lnTo>
                  <a:pt x="7" y="4"/>
                </a:lnTo>
                <a:lnTo>
                  <a:pt x="4" y="6"/>
                </a:lnTo>
                <a:close/>
              </a:path>
            </a:pathLst>
          </a:custGeom>
          <a:solidFill>
            <a:srgbClr val="999999"/>
          </a:solidFill>
          <a:ln w="9525">
            <a:noFill/>
            <a:round/>
            <a:headEnd/>
            <a:tailEnd/>
          </a:ln>
        </p:spPr>
        <p:txBody>
          <a:bodyPr>
            <a:prstTxWarp prst="textNoShape">
              <a:avLst/>
            </a:prstTxWarp>
          </a:bodyPr>
          <a:lstStyle/>
          <a:p>
            <a:endParaRPr lang="en-GB">
              <a:latin typeface="Verdana"/>
              <a:cs typeface="Verdana"/>
            </a:endParaRPr>
          </a:p>
        </p:txBody>
      </p:sp>
      <p:sp>
        <p:nvSpPr>
          <p:cNvPr id="203940" name="Freeform 164"/>
          <p:cNvSpPr>
            <a:spLocks/>
          </p:cNvSpPr>
          <p:nvPr/>
        </p:nvSpPr>
        <p:spPr bwMode="auto">
          <a:xfrm>
            <a:off x="1347545" y="2611657"/>
            <a:ext cx="58738" cy="15875"/>
          </a:xfrm>
          <a:custGeom>
            <a:avLst/>
            <a:gdLst/>
            <a:ahLst/>
            <a:cxnLst>
              <a:cxn ang="0">
                <a:pos x="0" y="7"/>
              </a:cxn>
              <a:cxn ang="0">
                <a:pos x="0" y="7"/>
              </a:cxn>
              <a:cxn ang="0">
                <a:pos x="0" y="6"/>
              </a:cxn>
              <a:cxn ang="0">
                <a:pos x="1" y="6"/>
              </a:cxn>
              <a:cxn ang="0">
                <a:pos x="1" y="5"/>
              </a:cxn>
              <a:cxn ang="0">
                <a:pos x="2" y="3"/>
              </a:cxn>
              <a:cxn ang="0">
                <a:pos x="4" y="3"/>
              </a:cxn>
              <a:cxn ang="0">
                <a:pos x="5" y="2"/>
              </a:cxn>
              <a:cxn ang="0">
                <a:pos x="7" y="1"/>
              </a:cxn>
              <a:cxn ang="0">
                <a:pos x="9" y="1"/>
              </a:cxn>
              <a:cxn ang="0">
                <a:pos x="12" y="0"/>
              </a:cxn>
              <a:cxn ang="0">
                <a:pos x="15" y="0"/>
              </a:cxn>
              <a:cxn ang="0">
                <a:pos x="19" y="0"/>
              </a:cxn>
              <a:cxn ang="0">
                <a:pos x="22" y="0"/>
              </a:cxn>
              <a:cxn ang="0">
                <a:pos x="27" y="1"/>
              </a:cxn>
              <a:cxn ang="0">
                <a:pos x="32" y="2"/>
              </a:cxn>
              <a:cxn ang="0">
                <a:pos x="37" y="3"/>
              </a:cxn>
              <a:cxn ang="0">
                <a:pos x="37" y="6"/>
              </a:cxn>
              <a:cxn ang="0">
                <a:pos x="36" y="6"/>
              </a:cxn>
              <a:cxn ang="0">
                <a:pos x="36" y="6"/>
              </a:cxn>
              <a:cxn ang="0">
                <a:pos x="34" y="5"/>
              </a:cxn>
              <a:cxn ang="0">
                <a:pos x="33" y="5"/>
              </a:cxn>
              <a:cxn ang="0">
                <a:pos x="30" y="3"/>
              </a:cxn>
              <a:cxn ang="0">
                <a:pos x="28" y="3"/>
              </a:cxn>
              <a:cxn ang="0">
                <a:pos x="25" y="3"/>
              </a:cxn>
              <a:cxn ang="0">
                <a:pos x="22" y="2"/>
              </a:cxn>
              <a:cxn ang="0">
                <a:pos x="19" y="2"/>
              </a:cxn>
              <a:cxn ang="0">
                <a:pos x="15" y="2"/>
              </a:cxn>
              <a:cxn ang="0">
                <a:pos x="13" y="3"/>
              </a:cxn>
              <a:cxn ang="0">
                <a:pos x="9" y="3"/>
              </a:cxn>
              <a:cxn ang="0">
                <a:pos x="7" y="5"/>
              </a:cxn>
              <a:cxn ang="0">
                <a:pos x="5" y="6"/>
              </a:cxn>
              <a:cxn ang="0">
                <a:pos x="2" y="8"/>
              </a:cxn>
              <a:cxn ang="0">
                <a:pos x="0" y="10"/>
              </a:cxn>
              <a:cxn ang="0">
                <a:pos x="0" y="7"/>
              </a:cxn>
            </a:cxnLst>
            <a:rect l="0" t="0" r="r" b="b"/>
            <a:pathLst>
              <a:path w="37" h="10">
                <a:moveTo>
                  <a:pt x="0" y="7"/>
                </a:moveTo>
                <a:lnTo>
                  <a:pt x="0" y="7"/>
                </a:lnTo>
                <a:lnTo>
                  <a:pt x="0" y="6"/>
                </a:lnTo>
                <a:lnTo>
                  <a:pt x="1" y="6"/>
                </a:lnTo>
                <a:lnTo>
                  <a:pt x="1" y="5"/>
                </a:lnTo>
                <a:lnTo>
                  <a:pt x="2" y="3"/>
                </a:lnTo>
                <a:lnTo>
                  <a:pt x="4" y="3"/>
                </a:lnTo>
                <a:lnTo>
                  <a:pt x="5" y="2"/>
                </a:lnTo>
                <a:lnTo>
                  <a:pt x="7" y="1"/>
                </a:lnTo>
                <a:lnTo>
                  <a:pt x="9" y="1"/>
                </a:lnTo>
                <a:lnTo>
                  <a:pt x="12" y="0"/>
                </a:lnTo>
                <a:lnTo>
                  <a:pt x="15" y="0"/>
                </a:lnTo>
                <a:lnTo>
                  <a:pt x="19" y="0"/>
                </a:lnTo>
                <a:lnTo>
                  <a:pt x="22" y="0"/>
                </a:lnTo>
                <a:lnTo>
                  <a:pt x="27" y="1"/>
                </a:lnTo>
                <a:lnTo>
                  <a:pt x="32" y="2"/>
                </a:lnTo>
                <a:lnTo>
                  <a:pt x="37" y="3"/>
                </a:lnTo>
                <a:lnTo>
                  <a:pt x="37" y="6"/>
                </a:lnTo>
                <a:lnTo>
                  <a:pt x="36" y="6"/>
                </a:lnTo>
                <a:lnTo>
                  <a:pt x="36" y="6"/>
                </a:lnTo>
                <a:lnTo>
                  <a:pt x="34" y="5"/>
                </a:lnTo>
                <a:lnTo>
                  <a:pt x="33" y="5"/>
                </a:lnTo>
                <a:lnTo>
                  <a:pt x="30" y="3"/>
                </a:lnTo>
                <a:lnTo>
                  <a:pt x="28" y="3"/>
                </a:lnTo>
                <a:lnTo>
                  <a:pt x="25" y="3"/>
                </a:lnTo>
                <a:lnTo>
                  <a:pt x="22" y="2"/>
                </a:lnTo>
                <a:lnTo>
                  <a:pt x="19" y="2"/>
                </a:lnTo>
                <a:lnTo>
                  <a:pt x="15" y="2"/>
                </a:lnTo>
                <a:lnTo>
                  <a:pt x="13" y="3"/>
                </a:lnTo>
                <a:lnTo>
                  <a:pt x="9" y="3"/>
                </a:lnTo>
                <a:lnTo>
                  <a:pt x="7" y="5"/>
                </a:lnTo>
                <a:lnTo>
                  <a:pt x="5" y="6"/>
                </a:lnTo>
                <a:lnTo>
                  <a:pt x="2" y="8"/>
                </a:lnTo>
                <a:lnTo>
                  <a:pt x="0" y="10"/>
                </a:lnTo>
                <a:lnTo>
                  <a:pt x="0" y="7"/>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41" name="Freeform 165"/>
          <p:cNvSpPr>
            <a:spLocks/>
          </p:cNvSpPr>
          <p:nvPr/>
        </p:nvSpPr>
        <p:spPr bwMode="auto">
          <a:xfrm>
            <a:off x="1347545" y="2571969"/>
            <a:ext cx="58738" cy="17463"/>
          </a:xfrm>
          <a:custGeom>
            <a:avLst/>
            <a:gdLst/>
            <a:ahLst/>
            <a:cxnLst>
              <a:cxn ang="0">
                <a:pos x="0" y="7"/>
              </a:cxn>
              <a:cxn ang="0">
                <a:pos x="0" y="7"/>
              </a:cxn>
              <a:cxn ang="0">
                <a:pos x="0" y="6"/>
              </a:cxn>
              <a:cxn ang="0">
                <a:pos x="1" y="6"/>
              </a:cxn>
              <a:cxn ang="0">
                <a:pos x="1" y="5"/>
              </a:cxn>
              <a:cxn ang="0">
                <a:pos x="2" y="4"/>
              </a:cxn>
              <a:cxn ang="0">
                <a:pos x="4" y="4"/>
              </a:cxn>
              <a:cxn ang="0">
                <a:pos x="5" y="3"/>
              </a:cxn>
              <a:cxn ang="0">
                <a:pos x="7" y="2"/>
              </a:cxn>
              <a:cxn ang="0">
                <a:pos x="9" y="2"/>
              </a:cxn>
              <a:cxn ang="0">
                <a:pos x="12" y="0"/>
              </a:cxn>
              <a:cxn ang="0">
                <a:pos x="15" y="0"/>
              </a:cxn>
              <a:cxn ang="0">
                <a:pos x="19" y="0"/>
              </a:cxn>
              <a:cxn ang="0">
                <a:pos x="22" y="0"/>
              </a:cxn>
              <a:cxn ang="0">
                <a:pos x="27" y="2"/>
              </a:cxn>
              <a:cxn ang="0">
                <a:pos x="32" y="3"/>
              </a:cxn>
              <a:cxn ang="0">
                <a:pos x="37" y="4"/>
              </a:cxn>
              <a:cxn ang="0">
                <a:pos x="37" y="6"/>
              </a:cxn>
              <a:cxn ang="0">
                <a:pos x="36" y="6"/>
              </a:cxn>
              <a:cxn ang="0">
                <a:pos x="36" y="6"/>
              </a:cxn>
              <a:cxn ang="0">
                <a:pos x="34" y="5"/>
              </a:cxn>
              <a:cxn ang="0">
                <a:pos x="33" y="5"/>
              </a:cxn>
              <a:cxn ang="0">
                <a:pos x="30" y="5"/>
              </a:cxn>
              <a:cxn ang="0">
                <a:pos x="28" y="4"/>
              </a:cxn>
              <a:cxn ang="0">
                <a:pos x="25" y="4"/>
              </a:cxn>
              <a:cxn ang="0">
                <a:pos x="22" y="3"/>
              </a:cxn>
              <a:cxn ang="0">
                <a:pos x="19" y="3"/>
              </a:cxn>
              <a:cxn ang="0">
                <a:pos x="15" y="3"/>
              </a:cxn>
              <a:cxn ang="0">
                <a:pos x="13" y="4"/>
              </a:cxn>
              <a:cxn ang="0">
                <a:pos x="9" y="4"/>
              </a:cxn>
              <a:cxn ang="0">
                <a:pos x="7" y="5"/>
              </a:cxn>
              <a:cxn ang="0">
                <a:pos x="5" y="6"/>
              </a:cxn>
              <a:cxn ang="0">
                <a:pos x="2" y="9"/>
              </a:cxn>
              <a:cxn ang="0">
                <a:pos x="0" y="11"/>
              </a:cxn>
              <a:cxn ang="0">
                <a:pos x="0" y="7"/>
              </a:cxn>
            </a:cxnLst>
            <a:rect l="0" t="0" r="r" b="b"/>
            <a:pathLst>
              <a:path w="37" h="11">
                <a:moveTo>
                  <a:pt x="0" y="7"/>
                </a:moveTo>
                <a:lnTo>
                  <a:pt x="0" y="7"/>
                </a:lnTo>
                <a:lnTo>
                  <a:pt x="0" y="6"/>
                </a:lnTo>
                <a:lnTo>
                  <a:pt x="1" y="6"/>
                </a:lnTo>
                <a:lnTo>
                  <a:pt x="1" y="5"/>
                </a:lnTo>
                <a:lnTo>
                  <a:pt x="2" y="4"/>
                </a:lnTo>
                <a:lnTo>
                  <a:pt x="4" y="4"/>
                </a:lnTo>
                <a:lnTo>
                  <a:pt x="5" y="3"/>
                </a:lnTo>
                <a:lnTo>
                  <a:pt x="7" y="2"/>
                </a:lnTo>
                <a:lnTo>
                  <a:pt x="9" y="2"/>
                </a:lnTo>
                <a:lnTo>
                  <a:pt x="12" y="0"/>
                </a:lnTo>
                <a:lnTo>
                  <a:pt x="15" y="0"/>
                </a:lnTo>
                <a:lnTo>
                  <a:pt x="19" y="0"/>
                </a:lnTo>
                <a:lnTo>
                  <a:pt x="22" y="0"/>
                </a:lnTo>
                <a:lnTo>
                  <a:pt x="27" y="2"/>
                </a:lnTo>
                <a:lnTo>
                  <a:pt x="32" y="3"/>
                </a:lnTo>
                <a:lnTo>
                  <a:pt x="37" y="4"/>
                </a:lnTo>
                <a:lnTo>
                  <a:pt x="37" y="6"/>
                </a:lnTo>
                <a:lnTo>
                  <a:pt x="36" y="6"/>
                </a:lnTo>
                <a:lnTo>
                  <a:pt x="36" y="6"/>
                </a:lnTo>
                <a:lnTo>
                  <a:pt x="34" y="5"/>
                </a:lnTo>
                <a:lnTo>
                  <a:pt x="33" y="5"/>
                </a:lnTo>
                <a:lnTo>
                  <a:pt x="30" y="5"/>
                </a:lnTo>
                <a:lnTo>
                  <a:pt x="28" y="4"/>
                </a:lnTo>
                <a:lnTo>
                  <a:pt x="25" y="4"/>
                </a:lnTo>
                <a:lnTo>
                  <a:pt x="22" y="3"/>
                </a:lnTo>
                <a:lnTo>
                  <a:pt x="19" y="3"/>
                </a:lnTo>
                <a:lnTo>
                  <a:pt x="15" y="3"/>
                </a:lnTo>
                <a:lnTo>
                  <a:pt x="13" y="4"/>
                </a:lnTo>
                <a:lnTo>
                  <a:pt x="9" y="4"/>
                </a:lnTo>
                <a:lnTo>
                  <a:pt x="7" y="5"/>
                </a:lnTo>
                <a:lnTo>
                  <a:pt x="5" y="6"/>
                </a:lnTo>
                <a:lnTo>
                  <a:pt x="2" y="9"/>
                </a:lnTo>
                <a:lnTo>
                  <a:pt x="0" y="11"/>
                </a:lnTo>
                <a:lnTo>
                  <a:pt x="0" y="7"/>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42" name="Freeform 166"/>
          <p:cNvSpPr>
            <a:spLocks/>
          </p:cNvSpPr>
          <p:nvPr/>
        </p:nvSpPr>
        <p:spPr bwMode="auto">
          <a:xfrm>
            <a:off x="1403108" y="2554507"/>
            <a:ext cx="96837" cy="179387"/>
          </a:xfrm>
          <a:custGeom>
            <a:avLst/>
            <a:gdLst/>
            <a:ahLst/>
            <a:cxnLst>
              <a:cxn ang="0">
                <a:pos x="0" y="0"/>
              </a:cxn>
              <a:cxn ang="0">
                <a:pos x="0" y="110"/>
              </a:cxn>
              <a:cxn ang="0">
                <a:pos x="19" y="113"/>
              </a:cxn>
              <a:cxn ang="0">
                <a:pos x="18" y="98"/>
              </a:cxn>
              <a:cxn ang="0">
                <a:pos x="61" y="105"/>
              </a:cxn>
              <a:cxn ang="0">
                <a:pos x="61" y="99"/>
              </a:cxn>
              <a:cxn ang="0">
                <a:pos x="30" y="96"/>
              </a:cxn>
              <a:cxn ang="0">
                <a:pos x="29" y="83"/>
              </a:cxn>
              <a:cxn ang="0">
                <a:pos x="9" y="83"/>
              </a:cxn>
              <a:cxn ang="0">
                <a:pos x="8" y="80"/>
              </a:cxn>
              <a:cxn ang="0">
                <a:pos x="7" y="76"/>
              </a:cxn>
              <a:cxn ang="0">
                <a:pos x="6" y="69"/>
              </a:cxn>
              <a:cxn ang="0">
                <a:pos x="4" y="59"/>
              </a:cxn>
              <a:cxn ang="0">
                <a:pos x="2" y="48"/>
              </a:cxn>
              <a:cxn ang="0">
                <a:pos x="1" y="34"/>
              </a:cxn>
              <a:cxn ang="0">
                <a:pos x="2" y="20"/>
              </a:cxn>
              <a:cxn ang="0">
                <a:pos x="6" y="3"/>
              </a:cxn>
              <a:cxn ang="0">
                <a:pos x="0" y="0"/>
              </a:cxn>
            </a:cxnLst>
            <a:rect l="0" t="0" r="r" b="b"/>
            <a:pathLst>
              <a:path w="61" h="113">
                <a:moveTo>
                  <a:pt x="0" y="0"/>
                </a:moveTo>
                <a:lnTo>
                  <a:pt x="0" y="110"/>
                </a:lnTo>
                <a:lnTo>
                  <a:pt x="19" y="113"/>
                </a:lnTo>
                <a:lnTo>
                  <a:pt x="18" y="98"/>
                </a:lnTo>
                <a:lnTo>
                  <a:pt x="61" y="105"/>
                </a:lnTo>
                <a:lnTo>
                  <a:pt x="61" y="99"/>
                </a:lnTo>
                <a:lnTo>
                  <a:pt x="30" y="96"/>
                </a:lnTo>
                <a:lnTo>
                  <a:pt x="29" y="83"/>
                </a:lnTo>
                <a:lnTo>
                  <a:pt x="9" y="83"/>
                </a:lnTo>
                <a:lnTo>
                  <a:pt x="8" y="80"/>
                </a:lnTo>
                <a:lnTo>
                  <a:pt x="7" y="76"/>
                </a:lnTo>
                <a:lnTo>
                  <a:pt x="6" y="69"/>
                </a:lnTo>
                <a:lnTo>
                  <a:pt x="4" y="59"/>
                </a:lnTo>
                <a:lnTo>
                  <a:pt x="2" y="48"/>
                </a:lnTo>
                <a:lnTo>
                  <a:pt x="1" y="34"/>
                </a:lnTo>
                <a:lnTo>
                  <a:pt x="2" y="20"/>
                </a:lnTo>
                <a:lnTo>
                  <a:pt x="6" y="3"/>
                </a:lnTo>
                <a:lnTo>
                  <a:pt x="0" y="0"/>
                </a:lnTo>
                <a:close/>
              </a:path>
            </a:pathLst>
          </a:custGeom>
          <a:solidFill>
            <a:srgbClr val="001999"/>
          </a:solidFill>
          <a:ln w="9525">
            <a:noFill/>
            <a:round/>
            <a:headEnd/>
            <a:tailEnd/>
          </a:ln>
        </p:spPr>
        <p:txBody>
          <a:bodyPr>
            <a:prstTxWarp prst="textNoShape">
              <a:avLst/>
            </a:prstTxWarp>
          </a:bodyPr>
          <a:lstStyle/>
          <a:p>
            <a:endParaRPr lang="en-GB">
              <a:latin typeface="Verdana"/>
              <a:cs typeface="Verdana"/>
            </a:endParaRPr>
          </a:p>
        </p:txBody>
      </p:sp>
      <p:sp>
        <p:nvSpPr>
          <p:cNvPr id="203943" name="Freeform 167"/>
          <p:cNvSpPr>
            <a:spLocks/>
          </p:cNvSpPr>
          <p:nvPr/>
        </p:nvSpPr>
        <p:spPr bwMode="auto">
          <a:xfrm>
            <a:off x="1450733" y="2513232"/>
            <a:ext cx="125412" cy="23812"/>
          </a:xfrm>
          <a:custGeom>
            <a:avLst/>
            <a:gdLst/>
            <a:ahLst/>
            <a:cxnLst>
              <a:cxn ang="0">
                <a:pos x="0" y="15"/>
              </a:cxn>
              <a:cxn ang="0">
                <a:pos x="0" y="15"/>
              </a:cxn>
              <a:cxn ang="0">
                <a:pos x="3" y="14"/>
              </a:cxn>
              <a:cxn ang="0">
                <a:pos x="4" y="14"/>
              </a:cxn>
              <a:cxn ang="0">
                <a:pos x="7" y="13"/>
              </a:cxn>
              <a:cxn ang="0">
                <a:pos x="11" y="12"/>
              </a:cxn>
              <a:cxn ang="0">
                <a:pos x="14" y="11"/>
              </a:cxn>
              <a:cxn ang="0">
                <a:pos x="19" y="9"/>
              </a:cxn>
              <a:cxn ang="0">
                <a:pos x="24" y="8"/>
              </a:cxn>
              <a:cxn ang="0">
                <a:pos x="30" y="8"/>
              </a:cxn>
              <a:cxn ang="0">
                <a:pos x="35" y="7"/>
              </a:cxn>
              <a:cxn ang="0">
                <a:pos x="42" y="7"/>
              </a:cxn>
              <a:cxn ang="0">
                <a:pos x="48" y="6"/>
              </a:cxn>
              <a:cxn ang="0">
                <a:pos x="55" y="7"/>
              </a:cxn>
              <a:cxn ang="0">
                <a:pos x="62" y="7"/>
              </a:cxn>
              <a:cxn ang="0">
                <a:pos x="69" y="8"/>
              </a:cxn>
              <a:cxn ang="0">
                <a:pos x="76" y="9"/>
              </a:cxn>
              <a:cxn ang="0">
                <a:pos x="79" y="0"/>
              </a:cxn>
              <a:cxn ang="0">
                <a:pos x="79" y="0"/>
              </a:cxn>
              <a:cxn ang="0">
                <a:pos x="76" y="0"/>
              </a:cxn>
              <a:cxn ang="0">
                <a:pos x="74" y="0"/>
              </a:cxn>
              <a:cxn ang="0">
                <a:pos x="70" y="0"/>
              </a:cxn>
              <a:cxn ang="0">
                <a:pos x="66" y="0"/>
              </a:cxn>
              <a:cxn ang="0">
                <a:pos x="61" y="0"/>
              </a:cxn>
              <a:cxn ang="0">
                <a:pos x="56" y="0"/>
              </a:cxn>
              <a:cxn ang="0">
                <a:pos x="51" y="1"/>
              </a:cxn>
              <a:cxn ang="0">
                <a:pos x="44" y="1"/>
              </a:cxn>
              <a:cxn ang="0">
                <a:pos x="38" y="1"/>
              </a:cxn>
              <a:cxn ang="0">
                <a:pos x="31" y="2"/>
              </a:cxn>
              <a:cxn ang="0">
                <a:pos x="25" y="4"/>
              </a:cxn>
              <a:cxn ang="0">
                <a:pos x="18" y="5"/>
              </a:cxn>
              <a:cxn ang="0">
                <a:pos x="12" y="6"/>
              </a:cxn>
              <a:cxn ang="0">
                <a:pos x="6" y="7"/>
              </a:cxn>
              <a:cxn ang="0">
                <a:pos x="0" y="8"/>
              </a:cxn>
              <a:cxn ang="0">
                <a:pos x="0" y="15"/>
              </a:cxn>
            </a:cxnLst>
            <a:rect l="0" t="0" r="r" b="b"/>
            <a:pathLst>
              <a:path w="79" h="15">
                <a:moveTo>
                  <a:pt x="0" y="15"/>
                </a:moveTo>
                <a:lnTo>
                  <a:pt x="0" y="15"/>
                </a:lnTo>
                <a:lnTo>
                  <a:pt x="3" y="14"/>
                </a:lnTo>
                <a:lnTo>
                  <a:pt x="4" y="14"/>
                </a:lnTo>
                <a:lnTo>
                  <a:pt x="7" y="13"/>
                </a:lnTo>
                <a:lnTo>
                  <a:pt x="11" y="12"/>
                </a:lnTo>
                <a:lnTo>
                  <a:pt x="14" y="11"/>
                </a:lnTo>
                <a:lnTo>
                  <a:pt x="19" y="9"/>
                </a:lnTo>
                <a:lnTo>
                  <a:pt x="24" y="8"/>
                </a:lnTo>
                <a:lnTo>
                  <a:pt x="30" y="8"/>
                </a:lnTo>
                <a:lnTo>
                  <a:pt x="35" y="7"/>
                </a:lnTo>
                <a:lnTo>
                  <a:pt x="42" y="7"/>
                </a:lnTo>
                <a:lnTo>
                  <a:pt x="48" y="6"/>
                </a:lnTo>
                <a:lnTo>
                  <a:pt x="55" y="7"/>
                </a:lnTo>
                <a:lnTo>
                  <a:pt x="62" y="7"/>
                </a:lnTo>
                <a:lnTo>
                  <a:pt x="69" y="8"/>
                </a:lnTo>
                <a:lnTo>
                  <a:pt x="76" y="9"/>
                </a:lnTo>
                <a:lnTo>
                  <a:pt x="79" y="0"/>
                </a:lnTo>
                <a:lnTo>
                  <a:pt x="79" y="0"/>
                </a:lnTo>
                <a:lnTo>
                  <a:pt x="76" y="0"/>
                </a:lnTo>
                <a:lnTo>
                  <a:pt x="74" y="0"/>
                </a:lnTo>
                <a:lnTo>
                  <a:pt x="70" y="0"/>
                </a:lnTo>
                <a:lnTo>
                  <a:pt x="66" y="0"/>
                </a:lnTo>
                <a:lnTo>
                  <a:pt x="61" y="0"/>
                </a:lnTo>
                <a:lnTo>
                  <a:pt x="56" y="0"/>
                </a:lnTo>
                <a:lnTo>
                  <a:pt x="51" y="1"/>
                </a:lnTo>
                <a:lnTo>
                  <a:pt x="44" y="1"/>
                </a:lnTo>
                <a:lnTo>
                  <a:pt x="38" y="1"/>
                </a:lnTo>
                <a:lnTo>
                  <a:pt x="31" y="2"/>
                </a:lnTo>
                <a:lnTo>
                  <a:pt x="25" y="4"/>
                </a:lnTo>
                <a:lnTo>
                  <a:pt x="18" y="5"/>
                </a:lnTo>
                <a:lnTo>
                  <a:pt x="12" y="6"/>
                </a:lnTo>
                <a:lnTo>
                  <a:pt x="6" y="7"/>
                </a:lnTo>
                <a:lnTo>
                  <a:pt x="0" y="8"/>
                </a:lnTo>
                <a:lnTo>
                  <a:pt x="0" y="15"/>
                </a:lnTo>
                <a:close/>
              </a:path>
            </a:pathLst>
          </a:custGeom>
          <a:solidFill>
            <a:srgbClr val="333333"/>
          </a:solidFill>
          <a:ln w="9525">
            <a:noFill/>
            <a:round/>
            <a:headEnd/>
            <a:tailEnd/>
          </a:ln>
        </p:spPr>
        <p:txBody>
          <a:bodyPr>
            <a:prstTxWarp prst="textNoShape">
              <a:avLst/>
            </a:prstTxWarp>
          </a:bodyPr>
          <a:lstStyle/>
          <a:p>
            <a:endParaRPr lang="en-GB">
              <a:latin typeface="Verdana"/>
              <a:cs typeface="Verdana"/>
            </a:endParaRPr>
          </a:p>
        </p:txBody>
      </p:sp>
      <p:sp>
        <p:nvSpPr>
          <p:cNvPr id="203944" name="Freeform 168"/>
          <p:cNvSpPr>
            <a:spLocks/>
          </p:cNvSpPr>
          <p:nvPr/>
        </p:nvSpPr>
        <p:spPr bwMode="auto">
          <a:xfrm>
            <a:off x="1379295" y="2737069"/>
            <a:ext cx="209550" cy="71438"/>
          </a:xfrm>
          <a:custGeom>
            <a:avLst/>
            <a:gdLst/>
            <a:ahLst/>
            <a:cxnLst>
              <a:cxn ang="0">
                <a:pos x="55" y="44"/>
              </a:cxn>
              <a:cxn ang="0">
                <a:pos x="56" y="42"/>
              </a:cxn>
              <a:cxn ang="0">
                <a:pos x="56" y="42"/>
              </a:cxn>
              <a:cxn ang="0">
                <a:pos x="57" y="42"/>
              </a:cxn>
              <a:cxn ang="0">
                <a:pos x="59" y="41"/>
              </a:cxn>
              <a:cxn ang="0">
                <a:pos x="61" y="41"/>
              </a:cxn>
              <a:cxn ang="0">
                <a:pos x="63" y="40"/>
              </a:cxn>
              <a:cxn ang="0">
                <a:pos x="65" y="39"/>
              </a:cxn>
              <a:cxn ang="0">
                <a:pos x="68" y="38"/>
              </a:cxn>
              <a:cxn ang="0">
                <a:pos x="71" y="37"/>
              </a:cxn>
              <a:cxn ang="0">
                <a:pos x="73" y="34"/>
              </a:cxn>
              <a:cxn ang="0">
                <a:pos x="76" y="33"/>
              </a:cxn>
              <a:cxn ang="0">
                <a:pos x="78" y="31"/>
              </a:cxn>
              <a:cxn ang="0">
                <a:pos x="80" y="30"/>
              </a:cxn>
              <a:cxn ang="0">
                <a:pos x="82" y="27"/>
              </a:cxn>
              <a:cxn ang="0">
                <a:pos x="84" y="26"/>
              </a:cxn>
              <a:cxn ang="0">
                <a:pos x="85" y="24"/>
              </a:cxn>
              <a:cxn ang="0">
                <a:pos x="0" y="3"/>
              </a:cxn>
              <a:cxn ang="0">
                <a:pos x="6" y="0"/>
              </a:cxn>
              <a:cxn ang="0">
                <a:pos x="132" y="32"/>
              </a:cxn>
              <a:cxn ang="0">
                <a:pos x="126" y="34"/>
              </a:cxn>
              <a:cxn ang="0">
                <a:pos x="90" y="25"/>
              </a:cxn>
              <a:cxn ang="0">
                <a:pos x="90" y="25"/>
              </a:cxn>
              <a:cxn ang="0">
                <a:pos x="90" y="26"/>
              </a:cxn>
              <a:cxn ang="0">
                <a:pos x="89" y="26"/>
              </a:cxn>
              <a:cxn ang="0">
                <a:pos x="89" y="27"/>
              </a:cxn>
              <a:cxn ang="0">
                <a:pos x="87" y="28"/>
              </a:cxn>
              <a:cxn ang="0">
                <a:pos x="86" y="30"/>
              </a:cxn>
              <a:cxn ang="0">
                <a:pos x="85" y="31"/>
              </a:cxn>
              <a:cxn ang="0">
                <a:pos x="83" y="32"/>
              </a:cxn>
              <a:cxn ang="0">
                <a:pos x="80" y="33"/>
              </a:cxn>
              <a:cxn ang="0">
                <a:pos x="78" y="34"/>
              </a:cxn>
              <a:cxn ang="0">
                <a:pos x="76" y="37"/>
              </a:cxn>
              <a:cxn ang="0">
                <a:pos x="72" y="38"/>
              </a:cxn>
              <a:cxn ang="0">
                <a:pos x="70" y="40"/>
              </a:cxn>
              <a:cxn ang="0">
                <a:pos x="65" y="41"/>
              </a:cxn>
              <a:cxn ang="0">
                <a:pos x="62" y="42"/>
              </a:cxn>
              <a:cxn ang="0">
                <a:pos x="57" y="45"/>
              </a:cxn>
              <a:cxn ang="0">
                <a:pos x="55" y="44"/>
              </a:cxn>
            </a:cxnLst>
            <a:rect l="0" t="0" r="r" b="b"/>
            <a:pathLst>
              <a:path w="132" h="45">
                <a:moveTo>
                  <a:pt x="55" y="44"/>
                </a:moveTo>
                <a:lnTo>
                  <a:pt x="56" y="42"/>
                </a:lnTo>
                <a:lnTo>
                  <a:pt x="56" y="42"/>
                </a:lnTo>
                <a:lnTo>
                  <a:pt x="57" y="42"/>
                </a:lnTo>
                <a:lnTo>
                  <a:pt x="59" y="41"/>
                </a:lnTo>
                <a:lnTo>
                  <a:pt x="61" y="41"/>
                </a:lnTo>
                <a:lnTo>
                  <a:pt x="63" y="40"/>
                </a:lnTo>
                <a:lnTo>
                  <a:pt x="65" y="39"/>
                </a:lnTo>
                <a:lnTo>
                  <a:pt x="68" y="38"/>
                </a:lnTo>
                <a:lnTo>
                  <a:pt x="71" y="37"/>
                </a:lnTo>
                <a:lnTo>
                  <a:pt x="73" y="34"/>
                </a:lnTo>
                <a:lnTo>
                  <a:pt x="76" y="33"/>
                </a:lnTo>
                <a:lnTo>
                  <a:pt x="78" y="31"/>
                </a:lnTo>
                <a:lnTo>
                  <a:pt x="80" y="30"/>
                </a:lnTo>
                <a:lnTo>
                  <a:pt x="82" y="27"/>
                </a:lnTo>
                <a:lnTo>
                  <a:pt x="84" y="26"/>
                </a:lnTo>
                <a:lnTo>
                  <a:pt x="85" y="24"/>
                </a:lnTo>
                <a:lnTo>
                  <a:pt x="0" y="3"/>
                </a:lnTo>
                <a:lnTo>
                  <a:pt x="6" y="0"/>
                </a:lnTo>
                <a:lnTo>
                  <a:pt x="132" y="32"/>
                </a:lnTo>
                <a:lnTo>
                  <a:pt x="126" y="34"/>
                </a:lnTo>
                <a:lnTo>
                  <a:pt x="90" y="25"/>
                </a:lnTo>
                <a:lnTo>
                  <a:pt x="90" y="25"/>
                </a:lnTo>
                <a:lnTo>
                  <a:pt x="90" y="26"/>
                </a:lnTo>
                <a:lnTo>
                  <a:pt x="89" y="26"/>
                </a:lnTo>
                <a:lnTo>
                  <a:pt x="89" y="27"/>
                </a:lnTo>
                <a:lnTo>
                  <a:pt x="87" y="28"/>
                </a:lnTo>
                <a:lnTo>
                  <a:pt x="86" y="30"/>
                </a:lnTo>
                <a:lnTo>
                  <a:pt x="85" y="31"/>
                </a:lnTo>
                <a:lnTo>
                  <a:pt x="83" y="32"/>
                </a:lnTo>
                <a:lnTo>
                  <a:pt x="80" y="33"/>
                </a:lnTo>
                <a:lnTo>
                  <a:pt x="78" y="34"/>
                </a:lnTo>
                <a:lnTo>
                  <a:pt x="76" y="37"/>
                </a:lnTo>
                <a:lnTo>
                  <a:pt x="72" y="38"/>
                </a:lnTo>
                <a:lnTo>
                  <a:pt x="70" y="40"/>
                </a:lnTo>
                <a:lnTo>
                  <a:pt x="65" y="41"/>
                </a:lnTo>
                <a:lnTo>
                  <a:pt x="62" y="42"/>
                </a:lnTo>
                <a:lnTo>
                  <a:pt x="57" y="45"/>
                </a:lnTo>
                <a:lnTo>
                  <a:pt x="55" y="44"/>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45" name="Freeform 169"/>
          <p:cNvSpPr>
            <a:spLocks/>
          </p:cNvSpPr>
          <p:nvPr/>
        </p:nvSpPr>
        <p:spPr bwMode="auto">
          <a:xfrm>
            <a:off x="1334845" y="2756119"/>
            <a:ext cx="214313" cy="63500"/>
          </a:xfrm>
          <a:custGeom>
            <a:avLst/>
            <a:gdLst/>
            <a:ahLst/>
            <a:cxnLst>
              <a:cxn ang="0">
                <a:pos x="0" y="0"/>
              </a:cxn>
              <a:cxn ang="0">
                <a:pos x="132" y="40"/>
              </a:cxn>
              <a:cxn ang="0">
                <a:pos x="135" y="40"/>
              </a:cxn>
              <a:cxn ang="0">
                <a:pos x="5" y="0"/>
              </a:cxn>
              <a:cxn ang="0">
                <a:pos x="0" y="0"/>
              </a:cxn>
            </a:cxnLst>
            <a:rect l="0" t="0" r="r" b="b"/>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46" name="Freeform 170"/>
          <p:cNvSpPr>
            <a:spLocks/>
          </p:cNvSpPr>
          <p:nvPr/>
        </p:nvSpPr>
        <p:spPr bwMode="auto">
          <a:xfrm>
            <a:off x="1371358" y="2746594"/>
            <a:ext cx="209550" cy="57150"/>
          </a:xfrm>
          <a:custGeom>
            <a:avLst/>
            <a:gdLst/>
            <a:ahLst/>
            <a:cxnLst>
              <a:cxn ang="0">
                <a:pos x="0" y="0"/>
              </a:cxn>
              <a:cxn ang="0">
                <a:pos x="130" y="36"/>
              </a:cxn>
              <a:cxn ang="0">
                <a:pos x="132" y="35"/>
              </a:cxn>
              <a:cxn ang="0">
                <a:pos x="4" y="0"/>
              </a:cxn>
              <a:cxn ang="0">
                <a:pos x="0" y="0"/>
              </a:cxn>
            </a:cxnLst>
            <a:rect l="0" t="0" r="r" b="b"/>
            <a:pathLst>
              <a:path w="132" h="36">
                <a:moveTo>
                  <a:pt x="0" y="0"/>
                </a:moveTo>
                <a:lnTo>
                  <a:pt x="130" y="36"/>
                </a:lnTo>
                <a:lnTo>
                  <a:pt x="132" y="35"/>
                </a:lnTo>
                <a:lnTo>
                  <a:pt x="4"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47" name="Freeform 171"/>
          <p:cNvSpPr>
            <a:spLocks/>
          </p:cNvSpPr>
          <p:nvPr/>
        </p:nvSpPr>
        <p:spPr bwMode="auto">
          <a:xfrm>
            <a:off x="1355483" y="2751357"/>
            <a:ext cx="211137" cy="60325"/>
          </a:xfrm>
          <a:custGeom>
            <a:avLst/>
            <a:gdLst/>
            <a:ahLst/>
            <a:cxnLst>
              <a:cxn ang="0">
                <a:pos x="0" y="0"/>
              </a:cxn>
              <a:cxn ang="0">
                <a:pos x="130" y="38"/>
              </a:cxn>
              <a:cxn ang="0">
                <a:pos x="133" y="38"/>
              </a:cxn>
              <a:cxn ang="0">
                <a:pos x="3" y="0"/>
              </a:cxn>
              <a:cxn ang="0">
                <a:pos x="0" y="0"/>
              </a:cxn>
            </a:cxnLst>
            <a:rect l="0" t="0" r="r" b="b"/>
            <a:pathLst>
              <a:path w="133" h="38">
                <a:moveTo>
                  <a:pt x="0" y="0"/>
                </a:moveTo>
                <a:lnTo>
                  <a:pt x="130" y="38"/>
                </a:lnTo>
                <a:lnTo>
                  <a:pt x="133" y="38"/>
                </a:lnTo>
                <a:lnTo>
                  <a:pt x="3"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48" name="Freeform 172"/>
          <p:cNvSpPr>
            <a:spLocks/>
          </p:cNvSpPr>
          <p:nvPr/>
        </p:nvSpPr>
        <p:spPr bwMode="auto">
          <a:xfrm>
            <a:off x="2246070" y="2614832"/>
            <a:ext cx="395288" cy="331787"/>
          </a:xfrm>
          <a:custGeom>
            <a:avLst/>
            <a:gdLst/>
            <a:ahLst/>
            <a:cxnLst>
              <a:cxn ang="0">
                <a:pos x="70" y="14"/>
              </a:cxn>
              <a:cxn ang="0">
                <a:pos x="70" y="14"/>
              </a:cxn>
              <a:cxn ang="0">
                <a:pos x="72" y="14"/>
              </a:cxn>
              <a:cxn ang="0">
                <a:pos x="75" y="13"/>
              </a:cxn>
              <a:cxn ang="0">
                <a:pos x="78" y="12"/>
              </a:cxn>
              <a:cxn ang="0">
                <a:pos x="83" y="11"/>
              </a:cxn>
              <a:cxn ang="0">
                <a:pos x="88" y="10"/>
              </a:cxn>
              <a:cxn ang="0">
                <a:pos x="95" y="8"/>
              </a:cxn>
              <a:cxn ang="0">
                <a:pos x="103" y="6"/>
              </a:cxn>
              <a:cxn ang="0">
                <a:pos x="111" y="5"/>
              </a:cxn>
              <a:cxn ang="0">
                <a:pos x="120" y="4"/>
              </a:cxn>
              <a:cxn ang="0">
                <a:pos x="132" y="3"/>
              </a:cxn>
              <a:cxn ang="0">
                <a:pos x="144" y="1"/>
              </a:cxn>
              <a:cxn ang="0">
                <a:pos x="156" y="0"/>
              </a:cxn>
              <a:cxn ang="0">
                <a:pos x="169" y="0"/>
              </a:cxn>
              <a:cxn ang="0">
                <a:pos x="184" y="0"/>
              </a:cxn>
              <a:cxn ang="0">
                <a:pos x="201" y="0"/>
              </a:cxn>
              <a:cxn ang="0">
                <a:pos x="208" y="28"/>
              </a:cxn>
              <a:cxn ang="0">
                <a:pos x="210" y="29"/>
              </a:cxn>
              <a:cxn ang="0">
                <a:pos x="216" y="34"/>
              </a:cxn>
              <a:cxn ang="0">
                <a:pos x="222" y="40"/>
              </a:cxn>
              <a:cxn ang="0">
                <a:pos x="225" y="51"/>
              </a:cxn>
              <a:cxn ang="0">
                <a:pos x="239" y="117"/>
              </a:cxn>
              <a:cxn ang="0">
                <a:pos x="246" y="145"/>
              </a:cxn>
              <a:cxn ang="0">
                <a:pos x="246" y="146"/>
              </a:cxn>
              <a:cxn ang="0">
                <a:pos x="248" y="152"/>
              </a:cxn>
              <a:cxn ang="0">
                <a:pos x="248" y="160"/>
              </a:cxn>
              <a:cxn ang="0">
                <a:pos x="244" y="171"/>
              </a:cxn>
              <a:cxn ang="0">
                <a:pos x="0" y="164"/>
              </a:cxn>
              <a:cxn ang="0">
                <a:pos x="25" y="151"/>
              </a:cxn>
              <a:cxn ang="0">
                <a:pos x="25" y="28"/>
              </a:cxn>
              <a:cxn ang="0">
                <a:pos x="26" y="27"/>
              </a:cxn>
              <a:cxn ang="0">
                <a:pos x="28" y="26"/>
              </a:cxn>
              <a:cxn ang="0">
                <a:pos x="32" y="25"/>
              </a:cxn>
              <a:cxn ang="0">
                <a:pos x="36" y="24"/>
              </a:cxn>
              <a:cxn ang="0">
                <a:pos x="42" y="22"/>
              </a:cxn>
              <a:cxn ang="0">
                <a:pos x="49" y="22"/>
              </a:cxn>
              <a:cxn ang="0">
                <a:pos x="57" y="24"/>
              </a:cxn>
              <a:cxn ang="0">
                <a:pos x="68" y="27"/>
              </a:cxn>
            </a:cxnLst>
            <a:rect l="0" t="0" r="r" b="b"/>
            <a:pathLst>
              <a:path w="249" h="209">
                <a:moveTo>
                  <a:pt x="68" y="27"/>
                </a:moveTo>
                <a:lnTo>
                  <a:pt x="70" y="14"/>
                </a:lnTo>
                <a:lnTo>
                  <a:pt x="70" y="14"/>
                </a:lnTo>
                <a:lnTo>
                  <a:pt x="70" y="14"/>
                </a:lnTo>
                <a:lnTo>
                  <a:pt x="71" y="14"/>
                </a:lnTo>
                <a:lnTo>
                  <a:pt x="72" y="14"/>
                </a:lnTo>
                <a:lnTo>
                  <a:pt x="74" y="13"/>
                </a:lnTo>
                <a:lnTo>
                  <a:pt x="75" y="13"/>
                </a:lnTo>
                <a:lnTo>
                  <a:pt x="76" y="13"/>
                </a:lnTo>
                <a:lnTo>
                  <a:pt x="78" y="12"/>
                </a:lnTo>
                <a:lnTo>
                  <a:pt x="81" y="12"/>
                </a:lnTo>
                <a:lnTo>
                  <a:pt x="83" y="11"/>
                </a:lnTo>
                <a:lnTo>
                  <a:pt x="85" y="11"/>
                </a:lnTo>
                <a:lnTo>
                  <a:pt x="88" y="10"/>
                </a:lnTo>
                <a:lnTo>
                  <a:pt x="91" y="8"/>
                </a:lnTo>
                <a:lnTo>
                  <a:pt x="95" y="8"/>
                </a:lnTo>
                <a:lnTo>
                  <a:pt x="98" y="7"/>
                </a:lnTo>
                <a:lnTo>
                  <a:pt x="103" y="6"/>
                </a:lnTo>
                <a:lnTo>
                  <a:pt x="106" y="6"/>
                </a:lnTo>
                <a:lnTo>
                  <a:pt x="111" y="5"/>
                </a:lnTo>
                <a:lnTo>
                  <a:pt x="116" y="5"/>
                </a:lnTo>
                <a:lnTo>
                  <a:pt x="120" y="4"/>
                </a:lnTo>
                <a:lnTo>
                  <a:pt x="126" y="3"/>
                </a:lnTo>
                <a:lnTo>
                  <a:pt x="132" y="3"/>
                </a:lnTo>
                <a:lnTo>
                  <a:pt x="137" y="1"/>
                </a:lnTo>
                <a:lnTo>
                  <a:pt x="144" y="1"/>
                </a:lnTo>
                <a:lnTo>
                  <a:pt x="149" y="1"/>
                </a:lnTo>
                <a:lnTo>
                  <a:pt x="156" y="0"/>
                </a:lnTo>
                <a:lnTo>
                  <a:pt x="162" y="0"/>
                </a:lnTo>
                <a:lnTo>
                  <a:pt x="169" y="0"/>
                </a:lnTo>
                <a:lnTo>
                  <a:pt x="177" y="0"/>
                </a:lnTo>
                <a:lnTo>
                  <a:pt x="184" y="0"/>
                </a:lnTo>
                <a:lnTo>
                  <a:pt x="193" y="0"/>
                </a:lnTo>
                <a:lnTo>
                  <a:pt x="201" y="0"/>
                </a:lnTo>
                <a:lnTo>
                  <a:pt x="210" y="5"/>
                </a:lnTo>
                <a:lnTo>
                  <a:pt x="208" y="28"/>
                </a:lnTo>
                <a:lnTo>
                  <a:pt x="208" y="29"/>
                </a:lnTo>
                <a:lnTo>
                  <a:pt x="210" y="29"/>
                </a:lnTo>
                <a:lnTo>
                  <a:pt x="212" y="32"/>
                </a:lnTo>
                <a:lnTo>
                  <a:pt x="216" y="34"/>
                </a:lnTo>
                <a:lnTo>
                  <a:pt x="219" y="37"/>
                </a:lnTo>
                <a:lnTo>
                  <a:pt x="222" y="40"/>
                </a:lnTo>
                <a:lnTo>
                  <a:pt x="224" y="45"/>
                </a:lnTo>
                <a:lnTo>
                  <a:pt x="225" y="51"/>
                </a:lnTo>
                <a:lnTo>
                  <a:pt x="245" y="69"/>
                </a:lnTo>
                <a:lnTo>
                  <a:pt x="239" y="117"/>
                </a:lnTo>
                <a:lnTo>
                  <a:pt x="208" y="133"/>
                </a:lnTo>
                <a:lnTo>
                  <a:pt x="246" y="145"/>
                </a:lnTo>
                <a:lnTo>
                  <a:pt x="246" y="145"/>
                </a:lnTo>
                <a:lnTo>
                  <a:pt x="246" y="146"/>
                </a:lnTo>
                <a:lnTo>
                  <a:pt x="248" y="149"/>
                </a:lnTo>
                <a:lnTo>
                  <a:pt x="248" y="152"/>
                </a:lnTo>
                <a:lnTo>
                  <a:pt x="249" y="156"/>
                </a:lnTo>
                <a:lnTo>
                  <a:pt x="248" y="160"/>
                </a:lnTo>
                <a:lnTo>
                  <a:pt x="246" y="165"/>
                </a:lnTo>
                <a:lnTo>
                  <a:pt x="244" y="171"/>
                </a:lnTo>
                <a:lnTo>
                  <a:pt x="144" y="209"/>
                </a:lnTo>
                <a:lnTo>
                  <a:pt x="0" y="164"/>
                </a:lnTo>
                <a:lnTo>
                  <a:pt x="2" y="159"/>
                </a:lnTo>
                <a:lnTo>
                  <a:pt x="25" y="151"/>
                </a:lnTo>
                <a:lnTo>
                  <a:pt x="25" y="28"/>
                </a:lnTo>
                <a:lnTo>
                  <a:pt x="25" y="28"/>
                </a:lnTo>
                <a:lnTo>
                  <a:pt x="25" y="28"/>
                </a:lnTo>
                <a:lnTo>
                  <a:pt x="26" y="27"/>
                </a:lnTo>
                <a:lnTo>
                  <a:pt x="27" y="27"/>
                </a:lnTo>
                <a:lnTo>
                  <a:pt x="28" y="26"/>
                </a:lnTo>
                <a:lnTo>
                  <a:pt x="30" y="26"/>
                </a:lnTo>
                <a:lnTo>
                  <a:pt x="32" y="25"/>
                </a:lnTo>
                <a:lnTo>
                  <a:pt x="34" y="24"/>
                </a:lnTo>
                <a:lnTo>
                  <a:pt x="36" y="24"/>
                </a:lnTo>
                <a:lnTo>
                  <a:pt x="40" y="22"/>
                </a:lnTo>
                <a:lnTo>
                  <a:pt x="42" y="22"/>
                </a:lnTo>
                <a:lnTo>
                  <a:pt x="46" y="22"/>
                </a:lnTo>
                <a:lnTo>
                  <a:pt x="49" y="22"/>
                </a:lnTo>
                <a:lnTo>
                  <a:pt x="53" y="22"/>
                </a:lnTo>
                <a:lnTo>
                  <a:pt x="57" y="24"/>
                </a:lnTo>
                <a:lnTo>
                  <a:pt x="61" y="25"/>
                </a:lnTo>
                <a:lnTo>
                  <a:pt x="68" y="27"/>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49" name="Freeform 173"/>
          <p:cNvSpPr>
            <a:spLocks/>
          </p:cNvSpPr>
          <p:nvPr/>
        </p:nvSpPr>
        <p:spPr bwMode="auto">
          <a:xfrm>
            <a:off x="2382595" y="2638644"/>
            <a:ext cx="127000" cy="146050"/>
          </a:xfrm>
          <a:custGeom>
            <a:avLst/>
            <a:gdLst/>
            <a:ahLst/>
            <a:cxnLst>
              <a:cxn ang="0">
                <a:pos x="79" y="4"/>
              </a:cxn>
              <a:cxn ang="0">
                <a:pos x="79" y="4"/>
              </a:cxn>
              <a:cxn ang="0">
                <a:pos x="77" y="4"/>
              </a:cxn>
              <a:cxn ang="0">
                <a:pos x="75" y="3"/>
              </a:cxn>
              <a:cxn ang="0">
                <a:pos x="73" y="3"/>
              </a:cxn>
              <a:cxn ang="0">
                <a:pos x="69" y="2"/>
              </a:cxn>
              <a:cxn ang="0">
                <a:pos x="66" y="2"/>
              </a:cxn>
              <a:cxn ang="0">
                <a:pos x="61" y="2"/>
              </a:cxn>
              <a:cxn ang="0">
                <a:pos x="56" y="0"/>
              </a:cxn>
              <a:cxn ang="0">
                <a:pos x="51" y="0"/>
              </a:cxn>
              <a:cxn ang="0">
                <a:pos x="45" y="2"/>
              </a:cxn>
              <a:cxn ang="0">
                <a:pos x="39" y="2"/>
              </a:cxn>
              <a:cxn ang="0">
                <a:pos x="32" y="3"/>
              </a:cxn>
              <a:cxn ang="0">
                <a:pos x="26" y="4"/>
              </a:cxn>
              <a:cxn ang="0">
                <a:pos x="19" y="6"/>
              </a:cxn>
              <a:cxn ang="0">
                <a:pos x="12" y="9"/>
              </a:cxn>
              <a:cxn ang="0">
                <a:pos x="5" y="12"/>
              </a:cxn>
              <a:cxn ang="0">
                <a:pos x="5" y="13"/>
              </a:cxn>
              <a:cxn ang="0">
                <a:pos x="4" y="18"/>
              </a:cxn>
              <a:cxn ang="0">
                <a:pos x="2" y="26"/>
              </a:cxn>
              <a:cxn ang="0">
                <a:pos x="0" y="36"/>
              </a:cxn>
              <a:cxn ang="0">
                <a:pos x="0" y="47"/>
              </a:cxn>
              <a:cxn ang="0">
                <a:pos x="0" y="61"/>
              </a:cxn>
              <a:cxn ang="0">
                <a:pos x="3" y="75"/>
              </a:cxn>
              <a:cxn ang="0">
                <a:pos x="6" y="89"/>
              </a:cxn>
              <a:cxn ang="0">
                <a:pos x="7" y="89"/>
              </a:cxn>
              <a:cxn ang="0">
                <a:pos x="9" y="89"/>
              </a:cxn>
              <a:cxn ang="0">
                <a:pos x="10" y="89"/>
              </a:cxn>
              <a:cxn ang="0">
                <a:pos x="12" y="89"/>
              </a:cxn>
              <a:cxn ang="0">
                <a:pos x="16" y="88"/>
              </a:cxn>
              <a:cxn ang="0">
                <a:pos x="19" y="88"/>
              </a:cxn>
              <a:cxn ang="0">
                <a:pos x="23" y="88"/>
              </a:cxn>
              <a:cxn ang="0">
                <a:pos x="27" y="88"/>
              </a:cxn>
              <a:cxn ang="0">
                <a:pos x="33" y="88"/>
              </a:cxn>
              <a:cxn ang="0">
                <a:pos x="39" y="88"/>
              </a:cxn>
              <a:cxn ang="0">
                <a:pos x="45" y="88"/>
              </a:cxn>
              <a:cxn ang="0">
                <a:pos x="51" y="88"/>
              </a:cxn>
              <a:cxn ang="0">
                <a:pos x="58" y="89"/>
              </a:cxn>
              <a:cxn ang="0">
                <a:pos x="65" y="89"/>
              </a:cxn>
              <a:cxn ang="0">
                <a:pos x="72" y="90"/>
              </a:cxn>
              <a:cxn ang="0">
                <a:pos x="80" y="92"/>
              </a:cxn>
              <a:cxn ang="0">
                <a:pos x="80" y="89"/>
              </a:cxn>
              <a:cxn ang="0">
                <a:pos x="79" y="82"/>
              </a:cxn>
              <a:cxn ang="0">
                <a:pos x="77" y="71"/>
              </a:cxn>
              <a:cxn ang="0">
                <a:pos x="76" y="58"/>
              </a:cxn>
              <a:cxn ang="0">
                <a:pos x="76" y="44"/>
              </a:cxn>
              <a:cxn ang="0">
                <a:pos x="76" y="30"/>
              </a:cxn>
              <a:cxn ang="0">
                <a:pos x="77" y="16"/>
              </a:cxn>
              <a:cxn ang="0">
                <a:pos x="79" y="4"/>
              </a:cxn>
            </a:cxnLst>
            <a:rect l="0" t="0" r="r" b="b"/>
            <a:pathLst>
              <a:path w="80" h="92">
                <a:moveTo>
                  <a:pt x="79" y="4"/>
                </a:moveTo>
                <a:lnTo>
                  <a:pt x="79" y="4"/>
                </a:lnTo>
                <a:lnTo>
                  <a:pt x="77" y="4"/>
                </a:lnTo>
                <a:lnTo>
                  <a:pt x="75" y="3"/>
                </a:lnTo>
                <a:lnTo>
                  <a:pt x="73" y="3"/>
                </a:lnTo>
                <a:lnTo>
                  <a:pt x="69" y="2"/>
                </a:lnTo>
                <a:lnTo>
                  <a:pt x="66" y="2"/>
                </a:lnTo>
                <a:lnTo>
                  <a:pt x="61" y="2"/>
                </a:lnTo>
                <a:lnTo>
                  <a:pt x="56" y="0"/>
                </a:lnTo>
                <a:lnTo>
                  <a:pt x="51" y="0"/>
                </a:lnTo>
                <a:lnTo>
                  <a:pt x="45" y="2"/>
                </a:lnTo>
                <a:lnTo>
                  <a:pt x="39" y="2"/>
                </a:lnTo>
                <a:lnTo>
                  <a:pt x="32" y="3"/>
                </a:lnTo>
                <a:lnTo>
                  <a:pt x="26" y="4"/>
                </a:lnTo>
                <a:lnTo>
                  <a:pt x="19" y="6"/>
                </a:lnTo>
                <a:lnTo>
                  <a:pt x="12" y="9"/>
                </a:lnTo>
                <a:lnTo>
                  <a:pt x="5" y="12"/>
                </a:lnTo>
                <a:lnTo>
                  <a:pt x="5" y="13"/>
                </a:lnTo>
                <a:lnTo>
                  <a:pt x="4" y="18"/>
                </a:lnTo>
                <a:lnTo>
                  <a:pt x="2" y="26"/>
                </a:lnTo>
                <a:lnTo>
                  <a:pt x="0" y="36"/>
                </a:lnTo>
                <a:lnTo>
                  <a:pt x="0" y="47"/>
                </a:lnTo>
                <a:lnTo>
                  <a:pt x="0" y="61"/>
                </a:lnTo>
                <a:lnTo>
                  <a:pt x="3" y="75"/>
                </a:lnTo>
                <a:lnTo>
                  <a:pt x="6" y="89"/>
                </a:lnTo>
                <a:lnTo>
                  <a:pt x="7" y="89"/>
                </a:lnTo>
                <a:lnTo>
                  <a:pt x="9" y="89"/>
                </a:lnTo>
                <a:lnTo>
                  <a:pt x="10" y="89"/>
                </a:lnTo>
                <a:lnTo>
                  <a:pt x="12" y="89"/>
                </a:lnTo>
                <a:lnTo>
                  <a:pt x="16" y="88"/>
                </a:lnTo>
                <a:lnTo>
                  <a:pt x="19" y="88"/>
                </a:lnTo>
                <a:lnTo>
                  <a:pt x="23" y="88"/>
                </a:lnTo>
                <a:lnTo>
                  <a:pt x="27" y="88"/>
                </a:lnTo>
                <a:lnTo>
                  <a:pt x="33" y="88"/>
                </a:lnTo>
                <a:lnTo>
                  <a:pt x="39" y="88"/>
                </a:lnTo>
                <a:lnTo>
                  <a:pt x="45" y="88"/>
                </a:lnTo>
                <a:lnTo>
                  <a:pt x="51" y="88"/>
                </a:lnTo>
                <a:lnTo>
                  <a:pt x="58" y="89"/>
                </a:lnTo>
                <a:lnTo>
                  <a:pt x="65" y="89"/>
                </a:lnTo>
                <a:lnTo>
                  <a:pt x="72" y="90"/>
                </a:lnTo>
                <a:lnTo>
                  <a:pt x="80" y="92"/>
                </a:lnTo>
                <a:lnTo>
                  <a:pt x="80" y="89"/>
                </a:lnTo>
                <a:lnTo>
                  <a:pt x="79" y="82"/>
                </a:lnTo>
                <a:lnTo>
                  <a:pt x="77" y="71"/>
                </a:lnTo>
                <a:lnTo>
                  <a:pt x="76" y="58"/>
                </a:lnTo>
                <a:lnTo>
                  <a:pt x="76" y="44"/>
                </a:lnTo>
                <a:lnTo>
                  <a:pt x="76" y="30"/>
                </a:lnTo>
                <a:lnTo>
                  <a:pt x="77" y="16"/>
                </a:lnTo>
                <a:lnTo>
                  <a:pt x="79" y="4"/>
                </a:lnTo>
                <a:close/>
              </a:path>
            </a:pathLst>
          </a:custGeom>
          <a:solidFill>
            <a:srgbClr val="333333"/>
          </a:solidFill>
          <a:ln w="9525">
            <a:noFill/>
            <a:round/>
            <a:headEnd/>
            <a:tailEnd/>
          </a:ln>
        </p:spPr>
        <p:txBody>
          <a:bodyPr>
            <a:prstTxWarp prst="textNoShape">
              <a:avLst/>
            </a:prstTxWarp>
          </a:bodyPr>
          <a:lstStyle/>
          <a:p>
            <a:endParaRPr lang="en-GB">
              <a:latin typeface="Verdana"/>
              <a:cs typeface="Verdana"/>
            </a:endParaRPr>
          </a:p>
        </p:txBody>
      </p:sp>
      <p:sp>
        <p:nvSpPr>
          <p:cNvPr id="203950" name="Freeform 174"/>
          <p:cNvSpPr>
            <a:spLocks/>
          </p:cNvSpPr>
          <p:nvPr/>
        </p:nvSpPr>
        <p:spPr bwMode="auto">
          <a:xfrm>
            <a:off x="2396883" y="2679919"/>
            <a:ext cx="207962" cy="142875"/>
          </a:xfrm>
          <a:custGeom>
            <a:avLst/>
            <a:gdLst/>
            <a:ahLst/>
            <a:cxnLst>
              <a:cxn ang="0">
                <a:pos x="1" y="68"/>
              </a:cxn>
              <a:cxn ang="0">
                <a:pos x="0" y="78"/>
              </a:cxn>
              <a:cxn ang="0">
                <a:pos x="86" y="90"/>
              </a:cxn>
              <a:cxn ang="0">
                <a:pos x="86" y="90"/>
              </a:cxn>
              <a:cxn ang="0">
                <a:pos x="88" y="89"/>
              </a:cxn>
              <a:cxn ang="0">
                <a:pos x="91" y="88"/>
              </a:cxn>
              <a:cxn ang="0">
                <a:pos x="94" y="85"/>
              </a:cxn>
              <a:cxn ang="0">
                <a:pos x="98" y="83"/>
              </a:cxn>
              <a:cxn ang="0">
                <a:pos x="102" y="80"/>
              </a:cxn>
              <a:cxn ang="0">
                <a:pos x="107" y="75"/>
              </a:cxn>
              <a:cxn ang="0">
                <a:pos x="112" y="71"/>
              </a:cxn>
              <a:cxn ang="0">
                <a:pos x="116" y="66"/>
              </a:cxn>
              <a:cxn ang="0">
                <a:pos x="121" y="60"/>
              </a:cxn>
              <a:cxn ang="0">
                <a:pos x="124" y="54"/>
              </a:cxn>
              <a:cxn ang="0">
                <a:pos x="128" y="47"/>
              </a:cxn>
              <a:cxn ang="0">
                <a:pos x="130" y="40"/>
              </a:cxn>
              <a:cxn ang="0">
                <a:pos x="131" y="32"/>
              </a:cxn>
              <a:cxn ang="0">
                <a:pos x="131" y="22"/>
              </a:cxn>
              <a:cxn ang="0">
                <a:pos x="129" y="13"/>
              </a:cxn>
              <a:cxn ang="0">
                <a:pos x="129" y="13"/>
              </a:cxn>
              <a:cxn ang="0">
                <a:pos x="128" y="11"/>
              </a:cxn>
              <a:cxn ang="0">
                <a:pos x="127" y="10"/>
              </a:cxn>
              <a:cxn ang="0">
                <a:pos x="126" y="7"/>
              </a:cxn>
              <a:cxn ang="0">
                <a:pos x="123" y="4"/>
              </a:cxn>
              <a:cxn ang="0">
                <a:pos x="120" y="3"/>
              </a:cxn>
              <a:cxn ang="0">
                <a:pos x="116" y="0"/>
              </a:cxn>
              <a:cxn ang="0">
                <a:pos x="113" y="0"/>
              </a:cxn>
              <a:cxn ang="0">
                <a:pos x="113" y="1"/>
              </a:cxn>
              <a:cxn ang="0">
                <a:pos x="114" y="5"/>
              </a:cxn>
              <a:cxn ang="0">
                <a:pos x="116" y="12"/>
              </a:cxn>
              <a:cxn ang="0">
                <a:pos x="117" y="19"/>
              </a:cxn>
              <a:cxn ang="0">
                <a:pos x="117" y="29"/>
              </a:cxn>
              <a:cxn ang="0">
                <a:pos x="116" y="40"/>
              </a:cxn>
              <a:cxn ang="0">
                <a:pos x="114" y="52"/>
              </a:cxn>
              <a:cxn ang="0">
                <a:pos x="108" y="63"/>
              </a:cxn>
              <a:cxn ang="0">
                <a:pos x="108" y="63"/>
              </a:cxn>
              <a:cxn ang="0">
                <a:pos x="108" y="64"/>
              </a:cxn>
              <a:cxn ang="0">
                <a:pos x="107" y="64"/>
              </a:cxn>
              <a:cxn ang="0">
                <a:pos x="106" y="66"/>
              </a:cxn>
              <a:cxn ang="0">
                <a:pos x="105" y="67"/>
              </a:cxn>
              <a:cxn ang="0">
                <a:pos x="102" y="68"/>
              </a:cxn>
              <a:cxn ang="0">
                <a:pos x="100" y="69"/>
              </a:cxn>
              <a:cxn ang="0">
                <a:pos x="98" y="70"/>
              </a:cxn>
              <a:cxn ang="0">
                <a:pos x="95" y="70"/>
              </a:cxn>
              <a:cxn ang="0">
                <a:pos x="92" y="71"/>
              </a:cxn>
              <a:cxn ang="0">
                <a:pos x="89" y="73"/>
              </a:cxn>
              <a:cxn ang="0">
                <a:pos x="85" y="73"/>
              </a:cxn>
              <a:cxn ang="0">
                <a:pos x="81" y="73"/>
              </a:cxn>
              <a:cxn ang="0">
                <a:pos x="78" y="73"/>
              </a:cxn>
              <a:cxn ang="0">
                <a:pos x="73" y="73"/>
              </a:cxn>
              <a:cxn ang="0">
                <a:pos x="68" y="71"/>
              </a:cxn>
              <a:cxn ang="0">
                <a:pos x="68" y="83"/>
              </a:cxn>
              <a:cxn ang="0">
                <a:pos x="3" y="76"/>
              </a:cxn>
              <a:cxn ang="0">
                <a:pos x="1" y="68"/>
              </a:cxn>
            </a:cxnLst>
            <a:rect l="0" t="0" r="r" b="b"/>
            <a:pathLst>
              <a:path w="131" h="90">
                <a:moveTo>
                  <a:pt x="1" y="68"/>
                </a:moveTo>
                <a:lnTo>
                  <a:pt x="0" y="78"/>
                </a:lnTo>
                <a:lnTo>
                  <a:pt x="86" y="90"/>
                </a:lnTo>
                <a:lnTo>
                  <a:pt x="86" y="90"/>
                </a:lnTo>
                <a:lnTo>
                  <a:pt x="88" y="89"/>
                </a:lnTo>
                <a:lnTo>
                  <a:pt x="91" y="88"/>
                </a:lnTo>
                <a:lnTo>
                  <a:pt x="94" y="85"/>
                </a:lnTo>
                <a:lnTo>
                  <a:pt x="98" y="83"/>
                </a:lnTo>
                <a:lnTo>
                  <a:pt x="102" y="80"/>
                </a:lnTo>
                <a:lnTo>
                  <a:pt x="107" y="75"/>
                </a:lnTo>
                <a:lnTo>
                  <a:pt x="112" y="71"/>
                </a:lnTo>
                <a:lnTo>
                  <a:pt x="116" y="66"/>
                </a:lnTo>
                <a:lnTo>
                  <a:pt x="121" y="60"/>
                </a:lnTo>
                <a:lnTo>
                  <a:pt x="124" y="54"/>
                </a:lnTo>
                <a:lnTo>
                  <a:pt x="128" y="47"/>
                </a:lnTo>
                <a:lnTo>
                  <a:pt x="130" y="40"/>
                </a:lnTo>
                <a:lnTo>
                  <a:pt x="131" y="32"/>
                </a:lnTo>
                <a:lnTo>
                  <a:pt x="131" y="22"/>
                </a:lnTo>
                <a:lnTo>
                  <a:pt x="129" y="13"/>
                </a:lnTo>
                <a:lnTo>
                  <a:pt x="129" y="13"/>
                </a:lnTo>
                <a:lnTo>
                  <a:pt x="128" y="11"/>
                </a:lnTo>
                <a:lnTo>
                  <a:pt x="127" y="10"/>
                </a:lnTo>
                <a:lnTo>
                  <a:pt x="126" y="7"/>
                </a:lnTo>
                <a:lnTo>
                  <a:pt x="123" y="4"/>
                </a:lnTo>
                <a:lnTo>
                  <a:pt x="120" y="3"/>
                </a:lnTo>
                <a:lnTo>
                  <a:pt x="116" y="0"/>
                </a:lnTo>
                <a:lnTo>
                  <a:pt x="113" y="0"/>
                </a:lnTo>
                <a:lnTo>
                  <a:pt x="113" y="1"/>
                </a:lnTo>
                <a:lnTo>
                  <a:pt x="114" y="5"/>
                </a:lnTo>
                <a:lnTo>
                  <a:pt x="116" y="12"/>
                </a:lnTo>
                <a:lnTo>
                  <a:pt x="117" y="19"/>
                </a:lnTo>
                <a:lnTo>
                  <a:pt x="117" y="29"/>
                </a:lnTo>
                <a:lnTo>
                  <a:pt x="116" y="40"/>
                </a:lnTo>
                <a:lnTo>
                  <a:pt x="114" y="52"/>
                </a:lnTo>
                <a:lnTo>
                  <a:pt x="108" y="63"/>
                </a:lnTo>
                <a:lnTo>
                  <a:pt x="108" y="63"/>
                </a:lnTo>
                <a:lnTo>
                  <a:pt x="108" y="64"/>
                </a:lnTo>
                <a:lnTo>
                  <a:pt x="107" y="64"/>
                </a:lnTo>
                <a:lnTo>
                  <a:pt x="106" y="66"/>
                </a:lnTo>
                <a:lnTo>
                  <a:pt x="105" y="67"/>
                </a:lnTo>
                <a:lnTo>
                  <a:pt x="102" y="68"/>
                </a:lnTo>
                <a:lnTo>
                  <a:pt x="100" y="69"/>
                </a:lnTo>
                <a:lnTo>
                  <a:pt x="98" y="70"/>
                </a:lnTo>
                <a:lnTo>
                  <a:pt x="95" y="70"/>
                </a:lnTo>
                <a:lnTo>
                  <a:pt x="92" y="71"/>
                </a:lnTo>
                <a:lnTo>
                  <a:pt x="89" y="73"/>
                </a:lnTo>
                <a:lnTo>
                  <a:pt x="85" y="73"/>
                </a:lnTo>
                <a:lnTo>
                  <a:pt x="81" y="73"/>
                </a:lnTo>
                <a:lnTo>
                  <a:pt x="78" y="73"/>
                </a:lnTo>
                <a:lnTo>
                  <a:pt x="73" y="73"/>
                </a:lnTo>
                <a:lnTo>
                  <a:pt x="68" y="71"/>
                </a:lnTo>
                <a:lnTo>
                  <a:pt x="68" y="83"/>
                </a:lnTo>
                <a:lnTo>
                  <a:pt x="3" y="76"/>
                </a:lnTo>
                <a:lnTo>
                  <a:pt x="1" y="68"/>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951" name="Freeform 175"/>
          <p:cNvSpPr>
            <a:spLocks/>
          </p:cNvSpPr>
          <p:nvPr/>
        </p:nvSpPr>
        <p:spPr bwMode="auto">
          <a:xfrm>
            <a:off x="2369895" y="2821207"/>
            <a:ext cx="153988" cy="47625"/>
          </a:xfrm>
          <a:custGeom>
            <a:avLst/>
            <a:gdLst/>
            <a:ahLst/>
            <a:cxnLst>
              <a:cxn ang="0">
                <a:pos x="97" y="10"/>
              </a:cxn>
              <a:cxn ang="0">
                <a:pos x="1" y="0"/>
              </a:cxn>
              <a:cxn ang="0">
                <a:pos x="0" y="10"/>
              </a:cxn>
              <a:cxn ang="0">
                <a:pos x="94" y="30"/>
              </a:cxn>
              <a:cxn ang="0">
                <a:pos x="97" y="10"/>
              </a:cxn>
            </a:cxnLst>
            <a:rect l="0" t="0" r="r" b="b"/>
            <a:pathLst>
              <a:path w="97" h="30">
                <a:moveTo>
                  <a:pt x="97" y="10"/>
                </a:moveTo>
                <a:lnTo>
                  <a:pt x="1" y="0"/>
                </a:lnTo>
                <a:lnTo>
                  <a:pt x="0" y="10"/>
                </a:lnTo>
                <a:lnTo>
                  <a:pt x="94" y="30"/>
                </a:lnTo>
                <a:lnTo>
                  <a:pt x="97" y="1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52" name="Freeform 176"/>
          <p:cNvSpPr>
            <a:spLocks/>
          </p:cNvSpPr>
          <p:nvPr/>
        </p:nvSpPr>
        <p:spPr bwMode="auto">
          <a:xfrm>
            <a:off x="2446095" y="2835494"/>
            <a:ext cx="66675" cy="22225"/>
          </a:xfrm>
          <a:custGeom>
            <a:avLst/>
            <a:gdLst/>
            <a:ahLst/>
            <a:cxnLst>
              <a:cxn ang="0">
                <a:pos x="42" y="6"/>
              </a:cxn>
              <a:cxn ang="0">
                <a:pos x="1" y="0"/>
              </a:cxn>
              <a:cxn ang="0">
                <a:pos x="0" y="6"/>
              </a:cxn>
              <a:cxn ang="0">
                <a:pos x="40" y="14"/>
              </a:cxn>
              <a:cxn ang="0">
                <a:pos x="42" y="6"/>
              </a:cxn>
            </a:cxnLst>
            <a:rect l="0" t="0" r="r" b="b"/>
            <a:pathLst>
              <a:path w="42" h="14">
                <a:moveTo>
                  <a:pt x="42" y="6"/>
                </a:moveTo>
                <a:lnTo>
                  <a:pt x="1" y="0"/>
                </a:lnTo>
                <a:lnTo>
                  <a:pt x="0" y="6"/>
                </a:lnTo>
                <a:lnTo>
                  <a:pt x="40" y="14"/>
                </a:lnTo>
                <a:lnTo>
                  <a:pt x="42" y="6"/>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953" name="Freeform 177"/>
          <p:cNvSpPr>
            <a:spLocks/>
          </p:cNvSpPr>
          <p:nvPr/>
        </p:nvSpPr>
        <p:spPr bwMode="auto">
          <a:xfrm>
            <a:off x="2379420" y="2824382"/>
            <a:ext cx="44450" cy="17462"/>
          </a:xfrm>
          <a:custGeom>
            <a:avLst/>
            <a:gdLst/>
            <a:ahLst/>
            <a:cxnLst>
              <a:cxn ang="0">
                <a:pos x="28" y="5"/>
              </a:cxn>
              <a:cxn ang="0">
                <a:pos x="0" y="0"/>
              </a:cxn>
              <a:cxn ang="0">
                <a:pos x="0" y="6"/>
              </a:cxn>
              <a:cxn ang="0">
                <a:pos x="27" y="11"/>
              </a:cxn>
              <a:cxn ang="0">
                <a:pos x="28" y="5"/>
              </a:cxn>
            </a:cxnLst>
            <a:rect l="0" t="0" r="r" b="b"/>
            <a:pathLst>
              <a:path w="28" h="11">
                <a:moveTo>
                  <a:pt x="28" y="5"/>
                </a:moveTo>
                <a:lnTo>
                  <a:pt x="0" y="0"/>
                </a:lnTo>
                <a:lnTo>
                  <a:pt x="0" y="6"/>
                </a:lnTo>
                <a:lnTo>
                  <a:pt x="27" y="11"/>
                </a:lnTo>
                <a:lnTo>
                  <a:pt x="28" y="5"/>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954" name="Freeform 178"/>
          <p:cNvSpPr>
            <a:spLocks/>
          </p:cNvSpPr>
          <p:nvPr/>
        </p:nvSpPr>
        <p:spPr bwMode="auto">
          <a:xfrm>
            <a:off x="2269883" y="2841844"/>
            <a:ext cx="257175" cy="85725"/>
          </a:xfrm>
          <a:custGeom>
            <a:avLst/>
            <a:gdLst/>
            <a:ahLst/>
            <a:cxnLst>
              <a:cxn ang="0">
                <a:pos x="0" y="16"/>
              </a:cxn>
              <a:cxn ang="0">
                <a:pos x="0" y="16"/>
              </a:cxn>
              <a:cxn ang="0">
                <a:pos x="1" y="16"/>
              </a:cxn>
              <a:cxn ang="0">
                <a:pos x="3" y="16"/>
              </a:cxn>
              <a:cxn ang="0">
                <a:pos x="5" y="15"/>
              </a:cxn>
              <a:cxn ang="0">
                <a:pos x="7" y="15"/>
              </a:cxn>
              <a:cxn ang="0">
                <a:pos x="11" y="14"/>
              </a:cxn>
              <a:cxn ang="0">
                <a:pos x="14" y="14"/>
              </a:cxn>
              <a:cxn ang="0">
                <a:pos x="18" y="13"/>
              </a:cxn>
              <a:cxn ang="0">
                <a:pos x="21" y="12"/>
              </a:cxn>
              <a:cxn ang="0">
                <a:pos x="25" y="10"/>
              </a:cxn>
              <a:cxn ang="0">
                <a:pos x="28" y="9"/>
              </a:cxn>
              <a:cxn ang="0">
                <a:pos x="32" y="8"/>
              </a:cxn>
              <a:cxn ang="0">
                <a:pos x="35" y="6"/>
              </a:cxn>
              <a:cxn ang="0">
                <a:pos x="38" y="4"/>
              </a:cxn>
              <a:cxn ang="0">
                <a:pos x="41" y="2"/>
              </a:cxn>
              <a:cxn ang="0">
                <a:pos x="43" y="0"/>
              </a:cxn>
              <a:cxn ang="0">
                <a:pos x="162" y="28"/>
              </a:cxn>
              <a:cxn ang="0">
                <a:pos x="162" y="28"/>
              </a:cxn>
              <a:cxn ang="0">
                <a:pos x="161" y="28"/>
              </a:cxn>
              <a:cxn ang="0">
                <a:pos x="160" y="29"/>
              </a:cxn>
              <a:cxn ang="0">
                <a:pos x="159" y="30"/>
              </a:cxn>
              <a:cxn ang="0">
                <a:pos x="158" y="33"/>
              </a:cxn>
              <a:cxn ang="0">
                <a:pos x="155" y="34"/>
              </a:cxn>
              <a:cxn ang="0">
                <a:pos x="153" y="36"/>
              </a:cxn>
              <a:cxn ang="0">
                <a:pos x="151" y="38"/>
              </a:cxn>
              <a:cxn ang="0">
                <a:pos x="147" y="41"/>
              </a:cxn>
              <a:cxn ang="0">
                <a:pos x="145" y="43"/>
              </a:cxn>
              <a:cxn ang="0">
                <a:pos x="141" y="45"/>
              </a:cxn>
              <a:cxn ang="0">
                <a:pos x="138" y="48"/>
              </a:cxn>
              <a:cxn ang="0">
                <a:pos x="136" y="49"/>
              </a:cxn>
              <a:cxn ang="0">
                <a:pos x="132" y="51"/>
              </a:cxn>
              <a:cxn ang="0">
                <a:pos x="129" y="52"/>
              </a:cxn>
              <a:cxn ang="0">
                <a:pos x="126" y="54"/>
              </a:cxn>
              <a:cxn ang="0">
                <a:pos x="0" y="16"/>
              </a:cxn>
            </a:cxnLst>
            <a:rect l="0" t="0" r="r" b="b"/>
            <a:pathLst>
              <a:path w="162" h="54">
                <a:moveTo>
                  <a:pt x="0" y="16"/>
                </a:moveTo>
                <a:lnTo>
                  <a:pt x="0" y="16"/>
                </a:lnTo>
                <a:lnTo>
                  <a:pt x="1" y="16"/>
                </a:lnTo>
                <a:lnTo>
                  <a:pt x="3" y="16"/>
                </a:lnTo>
                <a:lnTo>
                  <a:pt x="5" y="15"/>
                </a:lnTo>
                <a:lnTo>
                  <a:pt x="7" y="15"/>
                </a:lnTo>
                <a:lnTo>
                  <a:pt x="11" y="14"/>
                </a:lnTo>
                <a:lnTo>
                  <a:pt x="14" y="14"/>
                </a:lnTo>
                <a:lnTo>
                  <a:pt x="18" y="13"/>
                </a:lnTo>
                <a:lnTo>
                  <a:pt x="21" y="12"/>
                </a:lnTo>
                <a:lnTo>
                  <a:pt x="25" y="10"/>
                </a:lnTo>
                <a:lnTo>
                  <a:pt x="28" y="9"/>
                </a:lnTo>
                <a:lnTo>
                  <a:pt x="32" y="8"/>
                </a:lnTo>
                <a:lnTo>
                  <a:pt x="35" y="6"/>
                </a:lnTo>
                <a:lnTo>
                  <a:pt x="38" y="4"/>
                </a:lnTo>
                <a:lnTo>
                  <a:pt x="41" y="2"/>
                </a:lnTo>
                <a:lnTo>
                  <a:pt x="43" y="0"/>
                </a:lnTo>
                <a:lnTo>
                  <a:pt x="162" y="28"/>
                </a:lnTo>
                <a:lnTo>
                  <a:pt x="162" y="28"/>
                </a:lnTo>
                <a:lnTo>
                  <a:pt x="161" y="28"/>
                </a:lnTo>
                <a:lnTo>
                  <a:pt x="160" y="29"/>
                </a:lnTo>
                <a:lnTo>
                  <a:pt x="159" y="30"/>
                </a:lnTo>
                <a:lnTo>
                  <a:pt x="158" y="33"/>
                </a:lnTo>
                <a:lnTo>
                  <a:pt x="155" y="34"/>
                </a:lnTo>
                <a:lnTo>
                  <a:pt x="153" y="36"/>
                </a:lnTo>
                <a:lnTo>
                  <a:pt x="151" y="38"/>
                </a:lnTo>
                <a:lnTo>
                  <a:pt x="147" y="41"/>
                </a:lnTo>
                <a:lnTo>
                  <a:pt x="145" y="43"/>
                </a:lnTo>
                <a:lnTo>
                  <a:pt x="141" y="45"/>
                </a:lnTo>
                <a:lnTo>
                  <a:pt x="138" y="48"/>
                </a:lnTo>
                <a:lnTo>
                  <a:pt x="136" y="49"/>
                </a:lnTo>
                <a:lnTo>
                  <a:pt x="132" y="51"/>
                </a:lnTo>
                <a:lnTo>
                  <a:pt x="129" y="52"/>
                </a:lnTo>
                <a:lnTo>
                  <a:pt x="126" y="54"/>
                </a:lnTo>
                <a:lnTo>
                  <a:pt x="0" y="16"/>
                </a:lnTo>
                <a:close/>
              </a:path>
            </a:pathLst>
          </a:custGeom>
          <a:solidFill>
            <a:srgbClr val="99D8D8"/>
          </a:solidFill>
          <a:ln w="9525">
            <a:noFill/>
            <a:round/>
            <a:headEnd/>
            <a:tailEnd/>
          </a:ln>
        </p:spPr>
        <p:txBody>
          <a:bodyPr>
            <a:prstTxWarp prst="textNoShape">
              <a:avLst/>
            </a:prstTxWarp>
          </a:bodyPr>
          <a:lstStyle/>
          <a:p>
            <a:endParaRPr lang="en-GB">
              <a:latin typeface="Verdana"/>
              <a:cs typeface="Verdana"/>
            </a:endParaRPr>
          </a:p>
        </p:txBody>
      </p:sp>
      <p:sp>
        <p:nvSpPr>
          <p:cNvPr id="203955" name="Freeform 179"/>
          <p:cNvSpPr>
            <a:spLocks/>
          </p:cNvSpPr>
          <p:nvPr/>
        </p:nvSpPr>
        <p:spPr bwMode="auto">
          <a:xfrm>
            <a:off x="2527058" y="2832319"/>
            <a:ext cx="92075" cy="41275"/>
          </a:xfrm>
          <a:custGeom>
            <a:avLst/>
            <a:gdLst/>
            <a:ahLst/>
            <a:cxnLst>
              <a:cxn ang="0">
                <a:pos x="6" y="26"/>
              </a:cxn>
              <a:cxn ang="0">
                <a:pos x="58" y="10"/>
              </a:cxn>
              <a:cxn ang="0">
                <a:pos x="26" y="0"/>
              </a:cxn>
              <a:cxn ang="0">
                <a:pos x="0" y="3"/>
              </a:cxn>
              <a:cxn ang="0">
                <a:pos x="0" y="25"/>
              </a:cxn>
              <a:cxn ang="0">
                <a:pos x="6" y="26"/>
              </a:cxn>
            </a:cxnLst>
            <a:rect l="0" t="0" r="r" b="b"/>
            <a:pathLst>
              <a:path w="58" h="26">
                <a:moveTo>
                  <a:pt x="6" y="26"/>
                </a:moveTo>
                <a:lnTo>
                  <a:pt x="58" y="10"/>
                </a:lnTo>
                <a:lnTo>
                  <a:pt x="26" y="0"/>
                </a:lnTo>
                <a:lnTo>
                  <a:pt x="0" y="3"/>
                </a:lnTo>
                <a:lnTo>
                  <a:pt x="0" y="25"/>
                </a:lnTo>
                <a:lnTo>
                  <a:pt x="6" y="26"/>
                </a:lnTo>
                <a:close/>
              </a:path>
            </a:pathLst>
          </a:custGeom>
          <a:solidFill>
            <a:srgbClr val="001999"/>
          </a:solidFill>
          <a:ln w="9525">
            <a:noFill/>
            <a:round/>
            <a:headEnd/>
            <a:tailEnd/>
          </a:ln>
        </p:spPr>
        <p:txBody>
          <a:bodyPr>
            <a:prstTxWarp prst="textNoShape">
              <a:avLst/>
            </a:prstTxWarp>
          </a:bodyPr>
          <a:lstStyle/>
          <a:p>
            <a:endParaRPr lang="en-GB">
              <a:latin typeface="Verdana"/>
              <a:cs typeface="Verdana"/>
            </a:endParaRPr>
          </a:p>
        </p:txBody>
      </p:sp>
      <p:sp>
        <p:nvSpPr>
          <p:cNvPr id="203956" name="Freeform 180"/>
          <p:cNvSpPr>
            <a:spLocks/>
          </p:cNvSpPr>
          <p:nvPr/>
        </p:nvSpPr>
        <p:spPr bwMode="auto">
          <a:xfrm>
            <a:off x="2288933" y="2656107"/>
            <a:ext cx="49212" cy="196850"/>
          </a:xfrm>
          <a:custGeom>
            <a:avLst/>
            <a:gdLst/>
            <a:ahLst/>
            <a:cxnLst>
              <a:cxn ang="0">
                <a:pos x="31" y="3"/>
              </a:cxn>
              <a:cxn ang="0">
                <a:pos x="31" y="2"/>
              </a:cxn>
              <a:cxn ang="0">
                <a:pos x="30" y="2"/>
              </a:cxn>
              <a:cxn ang="0">
                <a:pos x="30" y="2"/>
              </a:cxn>
              <a:cxn ang="0">
                <a:pos x="29" y="2"/>
              </a:cxn>
              <a:cxn ang="0">
                <a:pos x="27" y="1"/>
              </a:cxn>
              <a:cxn ang="0">
                <a:pos x="26" y="1"/>
              </a:cxn>
              <a:cxn ang="0">
                <a:pos x="23" y="0"/>
              </a:cxn>
              <a:cxn ang="0">
                <a:pos x="22" y="0"/>
              </a:cxn>
              <a:cxn ang="0">
                <a:pos x="20" y="0"/>
              </a:cxn>
              <a:cxn ang="0">
                <a:pos x="17" y="0"/>
              </a:cxn>
              <a:cxn ang="0">
                <a:pos x="14" y="0"/>
              </a:cxn>
              <a:cxn ang="0">
                <a:pos x="12" y="1"/>
              </a:cxn>
              <a:cxn ang="0">
                <a:pos x="9" y="1"/>
              </a:cxn>
              <a:cxn ang="0">
                <a:pos x="6" y="2"/>
              </a:cxn>
              <a:cxn ang="0">
                <a:pos x="3" y="3"/>
              </a:cxn>
              <a:cxn ang="0">
                <a:pos x="0" y="6"/>
              </a:cxn>
              <a:cxn ang="0">
                <a:pos x="0" y="124"/>
              </a:cxn>
              <a:cxn ang="0">
                <a:pos x="1" y="124"/>
              </a:cxn>
              <a:cxn ang="0">
                <a:pos x="1" y="124"/>
              </a:cxn>
              <a:cxn ang="0">
                <a:pos x="2" y="124"/>
              </a:cxn>
              <a:cxn ang="0">
                <a:pos x="3" y="124"/>
              </a:cxn>
              <a:cxn ang="0">
                <a:pos x="5" y="123"/>
              </a:cxn>
              <a:cxn ang="0">
                <a:pos x="7" y="123"/>
              </a:cxn>
              <a:cxn ang="0">
                <a:pos x="8" y="123"/>
              </a:cxn>
              <a:cxn ang="0">
                <a:pos x="10" y="121"/>
              </a:cxn>
              <a:cxn ang="0">
                <a:pos x="13" y="121"/>
              </a:cxn>
              <a:cxn ang="0">
                <a:pos x="15" y="120"/>
              </a:cxn>
              <a:cxn ang="0">
                <a:pos x="17" y="119"/>
              </a:cxn>
              <a:cxn ang="0">
                <a:pos x="21" y="118"/>
              </a:cxn>
              <a:cxn ang="0">
                <a:pos x="23" y="117"/>
              </a:cxn>
              <a:cxn ang="0">
                <a:pos x="26" y="116"/>
              </a:cxn>
              <a:cxn ang="0">
                <a:pos x="29" y="113"/>
              </a:cxn>
              <a:cxn ang="0">
                <a:pos x="31" y="112"/>
              </a:cxn>
              <a:cxn ang="0">
                <a:pos x="31" y="3"/>
              </a:cxn>
            </a:cxnLst>
            <a:rect l="0" t="0" r="r" b="b"/>
            <a:pathLst>
              <a:path w="31" h="124">
                <a:moveTo>
                  <a:pt x="31" y="3"/>
                </a:moveTo>
                <a:lnTo>
                  <a:pt x="31" y="2"/>
                </a:lnTo>
                <a:lnTo>
                  <a:pt x="30" y="2"/>
                </a:lnTo>
                <a:lnTo>
                  <a:pt x="30" y="2"/>
                </a:lnTo>
                <a:lnTo>
                  <a:pt x="29" y="2"/>
                </a:lnTo>
                <a:lnTo>
                  <a:pt x="27" y="1"/>
                </a:lnTo>
                <a:lnTo>
                  <a:pt x="26" y="1"/>
                </a:lnTo>
                <a:lnTo>
                  <a:pt x="23" y="0"/>
                </a:lnTo>
                <a:lnTo>
                  <a:pt x="22" y="0"/>
                </a:lnTo>
                <a:lnTo>
                  <a:pt x="20" y="0"/>
                </a:lnTo>
                <a:lnTo>
                  <a:pt x="17" y="0"/>
                </a:lnTo>
                <a:lnTo>
                  <a:pt x="14" y="0"/>
                </a:lnTo>
                <a:lnTo>
                  <a:pt x="12" y="1"/>
                </a:lnTo>
                <a:lnTo>
                  <a:pt x="9" y="1"/>
                </a:lnTo>
                <a:lnTo>
                  <a:pt x="6" y="2"/>
                </a:lnTo>
                <a:lnTo>
                  <a:pt x="3" y="3"/>
                </a:lnTo>
                <a:lnTo>
                  <a:pt x="0" y="6"/>
                </a:lnTo>
                <a:lnTo>
                  <a:pt x="0" y="124"/>
                </a:lnTo>
                <a:lnTo>
                  <a:pt x="1" y="124"/>
                </a:lnTo>
                <a:lnTo>
                  <a:pt x="1" y="124"/>
                </a:lnTo>
                <a:lnTo>
                  <a:pt x="2" y="124"/>
                </a:lnTo>
                <a:lnTo>
                  <a:pt x="3" y="124"/>
                </a:lnTo>
                <a:lnTo>
                  <a:pt x="5" y="123"/>
                </a:lnTo>
                <a:lnTo>
                  <a:pt x="7" y="123"/>
                </a:lnTo>
                <a:lnTo>
                  <a:pt x="8" y="123"/>
                </a:lnTo>
                <a:lnTo>
                  <a:pt x="10" y="121"/>
                </a:lnTo>
                <a:lnTo>
                  <a:pt x="13" y="121"/>
                </a:lnTo>
                <a:lnTo>
                  <a:pt x="15" y="120"/>
                </a:lnTo>
                <a:lnTo>
                  <a:pt x="17" y="119"/>
                </a:lnTo>
                <a:lnTo>
                  <a:pt x="21" y="118"/>
                </a:lnTo>
                <a:lnTo>
                  <a:pt x="23" y="117"/>
                </a:lnTo>
                <a:lnTo>
                  <a:pt x="26" y="116"/>
                </a:lnTo>
                <a:lnTo>
                  <a:pt x="29" y="113"/>
                </a:lnTo>
                <a:lnTo>
                  <a:pt x="31" y="112"/>
                </a:lnTo>
                <a:lnTo>
                  <a:pt x="31" y="3"/>
                </a:lnTo>
                <a:close/>
              </a:path>
            </a:pathLst>
          </a:custGeom>
          <a:solidFill>
            <a:srgbClr val="7FBFBF"/>
          </a:solidFill>
          <a:ln w="9525">
            <a:noFill/>
            <a:round/>
            <a:headEnd/>
            <a:tailEnd/>
          </a:ln>
        </p:spPr>
        <p:txBody>
          <a:bodyPr>
            <a:prstTxWarp prst="textNoShape">
              <a:avLst/>
            </a:prstTxWarp>
          </a:bodyPr>
          <a:lstStyle/>
          <a:p>
            <a:endParaRPr lang="en-GB">
              <a:latin typeface="Verdana"/>
              <a:cs typeface="Verdana"/>
            </a:endParaRPr>
          </a:p>
        </p:txBody>
      </p:sp>
      <p:sp>
        <p:nvSpPr>
          <p:cNvPr id="203957" name="Freeform 181"/>
          <p:cNvSpPr>
            <a:spLocks/>
          </p:cNvSpPr>
          <p:nvPr/>
        </p:nvSpPr>
        <p:spPr bwMode="auto">
          <a:xfrm>
            <a:off x="2290520" y="2657694"/>
            <a:ext cx="42863" cy="165100"/>
          </a:xfrm>
          <a:custGeom>
            <a:avLst/>
            <a:gdLst/>
            <a:ahLst/>
            <a:cxnLst>
              <a:cxn ang="0">
                <a:pos x="27" y="2"/>
              </a:cxn>
              <a:cxn ang="0">
                <a:pos x="27" y="2"/>
              </a:cxn>
              <a:cxn ang="0">
                <a:pos x="26" y="2"/>
              </a:cxn>
              <a:cxn ang="0">
                <a:pos x="26" y="2"/>
              </a:cxn>
              <a:cxn ang="0">
                <a:pos x="25" y="1"/>
              </a:cxn>
              <a:cxn ang="0">
                <a:pos x="23" y="1"/>
              </a:cxn>
              <a:cxn ang="0">
                <a:pos x="22" y="0"/>
              </a:cxn>
              <a:cxn ang="0">
                <a:pos x="20" y="0"/>
              </a:cxn>
              <a:cxn ang="0">
                <a:pos x="19" y="0"/>
              </a:cxn>
              <a:cxn ang="0">
                <a:pos x="16" y="0"/>
              </a:cxn>
              <a:cxn ang="0">
                <a:pos x="14" y="0"/>
              </a:cxn>
              <a:cxn ang="0">
                <a:pos x="12" y="0"/>
              </a:cxn>
              <a:cxn ang="0">
                <a:pos x="9" y="0"/>
              </a:cxn>
              <a:cxn ang="0">
                <a:pos x="8" y="1"/>
              </a:cxn>
              <a:cxn ang="0">
                <a:pos x="5" y="2"/>
              </a:cxn>
              <a:cxn ang="0">
                <a:pos x="2" y="4"/>
              </a:cxn>
              <a:cxn ang="0">
                <a:pos x="0" y="5"/>
              </a:cxn>
              <a:cxn ang="0">
                <a:pos x="0" y="104"/>
              </a:cxn>
              <a:cxn ang="0">
                <a:pos x="0" y="104"/>
              </a:cxn>
              <a:cxn ang="0">
                <a:pos x="1" y="104"/>
              </a:cxn>
              <a:cxn ang="0">
                <a:pos x="1" y="104"/>
              </a:cxn>
              <a:cxn ang="0">
                <a:pos x="2" y="104"/>
              </a:cxn>
              <a:cxn ang="0">
                <a:pos x="4" y="104"/>
              </a:cxn>
              <a:cxn ang="0">
                <a:pos x="6" y="104"/>
              </a:cxn>
              <a:cxn ang="0">
                <a:pos x="7" y="103"/>
              </a:cxn>
              <a:cxn ang="0">
                <a:pos x="9" y="103"/>
              </a:cxn>
              <a:cxn ang="0">
                <a:pos x="11" y="102"/>
              </a:cxn>
              <a:cxn ang="0">
                <a:pos x="13" y="102"/>
              </a:cxn>
              <a:cxn ang="0">
                <a:pos x="15" y="101"/>
              </a:cxn>
              <a:cxn ang="0">
                <a:pos x="18" y="99"/>
              </a:cxn>
              <a:cxn ang="0">
                <a:pos x="20" y="98"/>
              </a:cxn>
              <a:cxn ang="0">
                <a:pos x="22" y="97"/>
              </a:cxn>
              <a:cxn ang="0">
                <a:pos x="25" y="96"/>
              </a:cxn>
              <a:cxn ang="0">
                <a:pos x="27" y="94"/>
              </a:cxn>
              <a:cxn ang="0">
                <a:pos x="27" y="2"/>
              </a:cxn>
            </a:cxnLst>
            <a:rect l="0" t="0" r="r" b="b"/>
            <a:pathLst>
              <a:path w="27" h="104">
                <a:moveTo>
                  <a:pt x="27" y="2"/>
                </a:moveTo>
                <a:lnTo>
                  <a:pt x="27" y="2"/>
                </a:lnTo>
                <a:lnTo>
                  <a:pt x="26" y="2"/>
                </a:lnTo>
                <a:lnTo>
                  <a:pt x="26" y="2"/>
                </a:lnTo>
                <a:lnTo>
                  <a:pt x="25" y="1"/>
                </a:lnTo>
                <a:lnTo>
                  <a:pt x="23" y="1"/>
                </a:lnTo>
                <a:lnTo>
                  <a:pt x="22" y="0"/>
                </a:lnTo>
                <a:lnTo>
                  <a:pt x="20" y="0"/>
                </a:lnTo>
                <a:lnTo>
                  <a:pt x="19" y="0"/>
                </a:lnTo>
                <a:lnTo>
                  <a:pt x="16" y="0"/>
                </a:lnTo>
                <a:lnTo>
                  <a:pt x="14" y="0"/>
                </a:lnTo>
                <a:lnTo>
                  <a:pt x="12" y="0"/>
                </a:lnTo>
                <a:lnTo>
                  <a:pt x="9" y="0"/>
                </a:lnTo>
                <a:lnTo>
                  <a:pt x="8" y="1"/>
                </a:lnTo>
                <a:lnTo>
                  <a:pt x="5" y="2"/>
                </a:lnTo>
                <a:lnTo>
                  <a:pt x="2" y="4"/>
                </a:lnTo>
                <a:lnTo>
                  <a:pt x="0" y="5"/>
                </a:lnTo>
                <a:lnTo>
                  <a:pt x="0" y="104"/>
                </a:lnTo>
                <a:lnTo>
                  <a:pt x="0" y="104"/>
                </a:lnTo>
                <a:lnTo>
                  <a:pt x="1" y="104"/>
                </a:lnTo>
                <a:lnTo>
                  <a:pt x="1" y="104"/>
                </a:lnTo>
                <a:lnTo>
                  <a:pt x="2" y="104"/>
                </a:lnTo>
                <a:lnTo>
                  <a:pt x="4" y="104"/>
                </a:lnTo>
                <a:lnTo>
                  <a:pt x="6" y="104"/>
                </a:lnTo>
                <a:lnTo>
                  <a:pt x="7" y="103"/>
                </a:lnTo>
                <a:lnTo>
                  <a:pt x="9" y="103"/>
                </a:lnTo>
                <a:lnTo>
                  <a:pt x="11" y="102"/>
                </a:lnTo>
                <a:lnTo>
                  <a:pt x="13" y="102"/>
                </a:lnTo>
                <a:lnTo>
                  <a:pt x="15" y="101"/>
                </a:lnTo>
                <a:lnTo>
                  <a:pt x="18" y="99"/>
                </a:lnTo>
                <a:lnTo>
                  <a:pt x="20" y="98"/>
                </a:lnTo>
                <a:lnTo>
                  <a:pt x="22" y="97"/>
                </a:lnTo>
                <a:lnTo>
                  <a:pt x="25" y="96"/>
                </a:lnTo>
                <a:lnTo>
                  <a:pt x="27" y="94"/>
                </a:lnTo>
                <a:lnTo>
                  <a:pt x="27" y="2"/>
                </a:lnTo>
                <a:close/>
              </a:path>
            </a:pathLst>
          </a:custGeom>
          <a:solidFill>
            <a:srgbClr val="93CCCC"/>
          </a:solidFill>
          <a:ln w="9525">
            <a:noFill/>
            <a:round/>
            <a:headEnd/>
            <a:tailEnd/>
          </a:ln>
        </p:spPr>
        <p:txBody>
          <a:bodyPr>
            <a:prstTxWarp prst="textNoShape">
              <a:avLst/>
            </a:prstTxWarp>
          </a:bodyPr>
          <a:lstStyle/>
          <a:p>
            <a:endParaRPr lang="en-GB">
              <a:latin typeface="Verdana"/>
              <a:cs typeface="Verdana"/>
            </a:endParaRPr>
          </a:p>
        </p:txBody>
      </p:sp>
      <p:sp>
        <p:nvSpPr>
          <p:cNvPr id="203958" name="Freeform 182"/>
          <p:cNvSpPr>
            <a:spLocks/>
          </p:cNvSpPr>
          <p:nvPr/>
        </p:nvSpPr>
        <p:spPr bwMode="auto">
          <a:xfrm>
            <a:off x="2292108" y="2659282"/>
            <a:ext cx="34925" cy="133350"/>
          </a:xfrm>
          <a:custGeom>
            <a:avLst/>
            <a:gdLst/>
            <a:ahLst/>
            <a:cxnLst>
              <a:cxn ang="0">
                <a:pos x="22" y="3"/>
              </a:cxn>
              <a:cxn ang="0">
                <a:pos x="22" y="3"/>
              </a:cxn>
              <a:cxn ang="0">
                <a:pos x="21" y="1"/>
              </a:cxn>
              <a:cxn ang="0">
                <a:pos x="21" y="1"/>
              </a:cxn>
              <a:cxn ang="0">
                <a:pos x="20" y="1"/>
              </a:cxn>
              <a:cxn ang="0">
                <a:pos x="19" y="1"/>
              </a:cxn>
              <a:cxn ang="0">
                <a:pos x="18" y="0"/>
              </a:cxn>
              <a:cxn ang="0">
                <a:pos x="17" y="0"/>
              </a:cxn>
              <a:cxn ang="0">
                <a:pos x="15" y="0"/>
              </a:cxn>
              <a:cxn ang="0">
                <a:pos x="14" y="0"/>
              </a:cxn>
              <a:cxn ang="0">
                <a:pos x="12" y="0"/>
              </a:cxn>
              <a:cxn ang="0">
                <a:pos x="10" y="0"/>
              </a:cxn>
              <a:cxn ang="0">
                <a:pos x="8" y="0"/>
              </a:cxn>
              <a:cxn ang="0">
                <a:pos x="6" y="1"/>
              </a:cxn>
              <a:cxn ang="0">
                <a:pos x="4" y="1"/>
              </a:cxn>
              <a:cxn ang="0">
                <a:pos x="3" y="3"/>
              </a:cxn>
              <a:cxn ang="0">
                <a:pos x="0" y="4"/>
              </a:cxn>
              <a:cxn ang="0">
                <a:pos x="0" y="84"/>
              </a:cxn>
              <a:cxn ang="0">
                <a:pos x="0" y="84"/>
              </a:cxn>
              <a:cxn ang="0">
                <a:pos x="0" y="84"/>
              </a:cxn>
              <a:cxn ang="0">
                <a:pos x="1" y="84"/>
              </a:cxn>
              <a:cxn ang="0">
                <a:pos x="3" y="84"/>
              </a:cxn>
              <a:cxn ang="0">
                <a:pos x="4" y="84"/>
              </a:cxn>
              <a:cxn ang="0">
                <a:pos x="5" y="84"/>
              </a:cxn>
              <a:cxn ang="0">
                <a:pos x="6" y="84"/>
              </a:cxn>
              <a:cxn ang="0">
                <a:pos x="7" y="83"/>
              </a:cxn>
              <a:cxn ang="0">
                <a:pos x="10" y="83"/>
              </a:cxn>
              <a:cxn ang="0">
                <a:pos x="11" y="82"/>
              </a:cxn>
              <a:cxn ang="0">
                <a:pos x="13" y="82"/>
              </a:cxn>
              <a:cxn ang="0">
                <a:pos x="14" y="81"/>
              </a:cxn>
              <a:cxn ang="0">
                <a:pos x="17" y="80"/>
              </a:cxn>
              <a:cxn ang="0">
                <a:pos x="19" y="79"/>
              </a:cxn>
              <a:cxn ang="0">
                <a:pos x="20" y="77"/>
              </a:cxn>
              <a:cxn ang="0">
                <a:pos x="22" y="76"/>
              </a:cxn>
              <a:cxn ang="0">
                <a:pos x="22" y="3"/>
              </a:cxn>
            </a:cxnLst>
            <a:rect l="0" t="0" r="r" b="b"/>
            <a:pathLst>
              <a:path w="22" h="84">
                <a:moveTo>
                  <a:pt x="22" y="3"/>
                </a:moveTo>
                <a:lnTo>
                  <a:pt x="22" y="3"/>
                </a:lnTo>
                <a:lnTo>
                  <a:pt x="21" y="1"/>
                </a:lnTo>
                <a:lnTo>
                  <a:pt x="21" y="1"/>
                </a:lnTo>
                <a:lnTo>
                  <a:pt x="20" y="1"/>
                </a:lnTo>
                <a:lnTo>
                  <a:pt x="19" y="1"/>
                </a:lnTo>
                <a:lnTo>
                  <a:pt x="18" y="0"/>
                </a:lnTo>
                <a:lnTo>
                  <a:pt x="17" y="0"/>
                </a:lnTo>
                <a:lnTo>
                  <a:pt x="15" y="0"/>
                </a:lnTo>
                <a:lnTo>
                  <a:pt x="14" y="0"/>
                </a:lnTo>
                <a:lnTo>
                  <a:pt x="12" y="0"/>
                </a:lnTo>
                <a:lnTo>
                  <a:pt x="10" y="0"/>
                </a:lnTo>
                <a:lnTo>
                  <a:pt x="8" y="0"/>
                </a:lnTo>
                <a:lnTo>
                  <a:pt x="6" y="1"/>
                </a:lnTo>
                <a:lnTo>
                  <a:pt x="4" y="1"/>
                </a:lnTo>
                <a:lnTo>
                  <a:pt x="3" y="3"/>
                </a:lnTo>
                <a:lnTo>
                  <a:pt x="0" y="4"/>
                </a:lnTo>
                <a:lnTo>
                  <a:pt x="0" y="84"/>
                </a:lnTo>
                <a:lnTo>
                  <a:pt x="0" y="84"/>
                </a:lnTo>
                <a:lnTo>
                  <a:pt x="0" y="84"/>
                </a:lnTo>
                <a:lnTo>
                  <a:pt x="1" y="84"/>
                </a:lnTo>
                <a:lnTo>
                  <a:pt x="3" y="84"/>
                </a:lnTo>
                <a:lnTo>
                  <a:pt x="4" y="84"/>
                </a:lnTo>
                <a:lnTo>
                  <a:pt x="5" y="84"/>
                </a:lnTo>
                <a:lnTo>
                  <a:pt x="6" y="84"/>
                </a:lnTo>
                <a:lnTo>
                  <a:pt x="7" y="83"/>
                </a:lnTo>
                <a:lnTo>
                  <a:pt x="10" y="83"/>
                </a:lnTo>
                <a:lnTo>
                  <a:pt x="11" y="82"/>
                </a:lnTo>
                <a:lnTo>
                  <a:pt x="13" y="82"/>
                </a:lnTo>
                <a:lnTo>
                  <a:pt x="14" y="81"/>
                </a:lnTo>
                <a:lnTo>
                  <a:pt x="17" y="80"/>
                </a:lnTo>
                <a:lnTo>
                  <a:pt x="19" y="79"/>
                </a:lnTo>
                <a:lnTo>
                  <a:pt x="20" y="77"/>
                </a:lnTo>
                <a:lnTo>
                  <a:pt x="22" y="76"/>
                </a:lnTo>
                <a:lnTo>
                  <a:pt x="22" y="3"/>
                </a:lnTo>
                <a:close/>
              </a:path>
            </a:pathLst>
          </a:custGeom>
          <a:solidFill>
            <a:srgbClr val="A8D8D8"/>
          </a:solidFill>
          <a:ln w="9525">
            <a:noFill/>
            <a:round/>
            <a:headEnd/>
            <a:tailEnd/>
          </a:ln>
        </p:spPr>
        <p:txBody>
          <a:bodyPr>
            <a:prstTxWarp prst="textNoShape">
              <a:avLst/>
            </a:prstTxWarp>
          </a:bodyPr>
          <a:lstStyle/>
          <a:p>
            <a:endParaRPr lang="en-GB">
              <a:latin typeface="Verdana"/>
              <a:cs typeface="Verdana"/>
            </a:endParaRPr>
          </a:p>
        </p:txBody>
      </p:sp>
      <p:sp>
        <p:nvSpPr>
          <p:cNvPr id="203959" name="Freeform 183"/>
          <p:cNvSpPr>
            <a:spLocks/>
          </p:cNvSpPr>
          <p:nvPr/>
        </p:nvSpPr>
        <p:spPr bwMode="auto">
          <a:xfrm>
            <a:off x="2293695" y="2660869"/>
            <a:ext cx="28575" cy="104775"/>
          </a:xfrm>
          <a:custGeom>
            <a:avLst/>
            <a:gdLst/>
            <a:ahLst/>
            <a:cxnLst>
              <a:cxn ang="0">
                <a:pos x="18" y="2"/>
              </a:cxn>
              <a:cxn ang="0">
                <a:pos x="18" y="2"/>
              </a:cxn>
              <a:cxn ang="0">
                <a:pos x="17" y="2"/>
              </a:cxn>
              <a:cxn ang="0">
                <a:pos x="14" y="0"/>
              </a:cxn>
              <a:cxn ang="0">
                <a:pos x="12" y="0"/>
              </a:cxn>
              <a:cxn ang="0">
                <a:pos x="10" y="0"/>
              </a:cxn>
              <a:cxn ang="0">
                <a:pos x="6" y="0"/>
              </a:cxn>
              <a:cxn ang="0">
                <a:pos x="3" y="2"/>
              </a:cxn>
              <a:cxn ang="0">
                <a:pos x="0" y="3"/>
              </a:cxn>
              <a:cxn ang="0">
                <a:pos x="0" y="66"/>
              </a:cxn>
              <a:cxn ang="0">
                <a:pos x="0" y="66"/>
              </a:cxn>
              <a:cxn ang="0">
                <a:pos x="2" y="66"/>
              </a:cxn>
              <a:cxn ang="0">
                <a:pos x="4" y="65"/>
              </a:cxn>
              <a:cxn ang="0">
                <a:pos x="6" y="65"/>
              </a:cxn>
              <a:cxn ang="0">
                <a:pos x="9" y="64"/>
              </a:cxn>
              <a:cxn ang="0">
                <a:pos x="12" y="62"/>
              </a:cxn>
              <a:cxn ang="0">
                <a:pos x="14" y="61"/>
              </a:cxn>
              <a:cxn ang="0">
                <a:pos x="18" y="59"/>
              </a:cxn>
              <a:cxn ang="0">
                <a:pos x="18" y="2"/>
              </a:cxn>
            </a:cxnLst>
            <a:rect l="0" t="0" r="r" b="b"/>
            <a:pathLst>
              <a:path w="18" h="66">
                <a:moveTo>
                  <a:pt x="18" y="2"/>
                </a:moveTo>
                <a:lnTo>
                  <a:pt x="18" y="2"/>
                </a:lnTo>
                <a:lnTo>
                  <a:pt x="17" y="2"/>
                </a:lnTo>
                <a:lnTo>
                  <a:pt x="14" y="0"/>
                </a:lnTo>
                <a:lnTo>
                  <a:pt x="12" y="0"/>
                </a:lnTo>
                <a:lnTo>
                  <a:pt x="10" y="0"/>
                </a:lnTo>
                <a:lnTo>
                  <a:pt x="6" y="0"/>
                </a:lnTo>
                <a:lnTo>
                  <a:pt x="3" y="2"/>
                </a:lnTo>
                <a:lnTo>
                  <a:pt x="0" y="3"/>
                </a:lnTo>
                <a:lnTo>
                  <a:pt x="0" y="66"/>
                </a:lnTo>
                <a:lnTo>
                  <a:pt x="0" y="66"/>
                </a:lnTo>
                <a:lnTo>
                  <a:pt x="2" y="66"/>
                </a:lnTo>
                <a:lnTo>
                  <a:pt x="4" y="65"/>
                </a:lnTo>
                <a:lnTo>
                  <a:pt x="6" y="65"/>
                </a:lnTo>
                <a:lnTo>
                  <a:pt x="9" y="64"/>
                </a:lnTo>
                <a:lnTo>
                  <a:pt x="12" y="62"/>
                </a:lnTo>
                <a:lnTo>
                  <a:pt x="14" y="61"/>
                </a:lnTo>
                <a:lnTo>
                  <a:pt x="18" y="59"/>
                </a:lnTo>
                <a:lnTo>
                  <a:pt x="18" y="2"/>
                </a:lnTo>
                <a:close/>
              </a:path>
            </a:pathLst>
          </a:custGeom>
          <a:solidFill>
            <a:srgbClr val="BCE5E5"/>
          </a:solidFill>
          <a:ln w="9525">
            <a:noFill/>
            <a:round/>
            <a:headEnd/>
            <a:tailEnd/>
          </a:ln>
        </p:spPr>
        <p:txBody>
          <a:bodyPr>
            <a:prstTxWarp prst="textNoShape">
              <a:avLst/>
            </a:prstTxWarp>
          </a:bodyPr>
          <a:lstStyle/>
          <a:p>
            <a:endParaRPr lang="en-GB">
              <a:latin typeface="Verdana"/>
              <a:cs typeface="Verdana"/>
            </a:endParaRPr>
          </a:p>
        </p:txBody>
      </p:sp>
      <p:sp>
        <p:nvSpPr>
          <p:cNvPr id="203960" name="Freeform 184"/>
          <p:cNvSpPr>
            <a:spLocks/>
          </p:cNvSpPr>
          <p:nvPr/>
        </p:nvSpPr>
        <p:spPr bwMode="auto">
          <a:xfrm>
            <a:off x="2293695" y="2664044"/>
            <a:ext cx="22225" cy="71438"/>
          </a:xfrm>
          <a:custGeom>
            <a:avLst/>
            <a:gdLst/>
            <a:ahLst/>
            <a:cxnLst>
              <a:cxn ang="0">
                <a:pos x="14" y="1"/>
              </a:cxn>
              <a:cxn ang="0">
                <a:pos x="14" y="0"/>
              </a:cxn>
              <a:cxn ang="0">
                <a:pos x="13" y="0"/>
              </a:cxn>
              <a:cxn ang="0">
                <a:pos x="12" y="0"/>
              </a:cxn>
              <a:cxn ang="0">
                <a:pos x="10" y="0"/>
              </a:cxn>
              <a:cxn ang="0">
                <a:pos x="9" y="0"/>
              </a:cxn>
              <a:cxn ang="0">
                <a:pos x="6" y="0"/>
              </a:cxn>
              <a:cxn ang="0">
                <a:pos x="3" y="0"/>
              </a:cxn>
              <a:cxn ang="0">
                <a:pos x="0" y="2"/>
              </a:cxn>
              <a:cxn ang="0">
                <a:pos x="0" y="45"/>
              </a:cxn>
              <a:cxn ang="0">
                <a:pos x="2" y="45"/>
              </a:cxn>
              <a:cxn ang="0">
                <a:pos x="2" y="45"/>
              </a:cxn>
              <a:cxn ang="0">
                <a:pos x="4" y="45"/>
              </a:cxn>
              <a:cxn ang="0">
                <a:pos x="5" y="44"/>
              </a:cxn>
              <a:cxn ang="0">
                <a:pos x="7" y="44"/>
              </a:cxn>
              <a:cxn ang="0">
                <a:pos x="10" y="43"/>
              </a:cxn>
              <a:cxn ang="0">
                <a:pos x="12" y="42"/>
              </a:cxn>
              <a:cxn ang="0">
                <a:pos x="14" y="41"/>
              </a:cxn>
              <a:cxn ang="0">
                <a:pos x="14" y="1"/>
              </a:cxn>
            </a:cxnLst>
            <a:rect l="0" t="0" r="r" b="b"/>
            <a:pathLst>
              <a:path w="14" h="45">
                <a:moveTo>
                  <a:pt x="14" y="1"/>
                </a:moveTo>
                <a:lnTo>
                  <a:pt x="14" y="0"/>
                </a:lnTo>
                <a:lnTo>
                  <a:pt x="13" y="0"/>
                </a:lnTo>
                <a:lnTo>
                  <a:pt x="12" y="0"/>
                </a:lnTo>
                <a:lnTo>
                  <a:pt x="10" y="0"/>
                </a:lnTo>
                <a:lnTo>
                  <a:pt x="9" y="0"/>
                </a:lnTo>
                <a:lnTo>
                  <a:pt x="6" y="0"/>
                </a:lnTo>
                <a:lnTo>
                  <a:pt x="3" y="0"/>
                </a:lnTo>
                <a:lnTo>
                  <a:pt x="0" y="2"/>
                </a:lnTo>
                <a:lnTo>
                  <a:pt x="0" y="45"/>
                </a:lnTo>
                <a:lnTo>
                  <a:pt x="2" y="45"/>
                </a:lnTo>
                <a:lnTo>
                  <a:pt x="2" y="45"/>
                </a:lnTo>
                <a:lnTo>
                  <a:pt x="4" y="45"/>
                </a:lnTo>
                <a:lnTo>
                  <a:pt x="5" y="44"/>
                </a:lnTo>
                <a:lnTo>
                  <a:pt x="7" y="44"/>
                </a:lnTo>
                <a:lnTo>
                  <a:pt x="10" y="43"/>
                </a:lnTo>
                <a:lnTo>
                  <a:pt x="12" y="42"/>
                </a:lnTo>
                <a:lnTo>
                  <a:pt x="14" y="41"/>
                </a:lnTo>
                <a:lnTo>
                  <a:pt x="14" y="1"/>
                </a:lnTo>
                <a:close/>
              </a:path>
            </a:pathLst>
          </a:custGeom>
          <a:solidFill>
            <a:srgbClr val="D1F2F2"/>
          </a:solidFill>
          <a:ln w="9525">
            <a:noFill/>
            <a:round/>
            <a:headEnd/>
            <a:tailEnd/>
          </a:ln>
        </p:spPr>
        <p:txBody>
          <a:bodyPr>
            <a:prstTxWarp prst="textNoShape">
              <a:avLst/>
            </a:prstTxWarp>
          </a:bodyPr>
          <a:lstStyle/>
          <a:p>
            <a:endParaRPr lang="en-GB">
              <a:latin typeface="Verdana"/>
              <a:cs typeface="Verdana"/>
            </a:endParaRPr>
          </a:p>
        </p:txBody>
      </p:sp>
      <p:sp>
        <p:nvSpPr>
          <p:cNvPr id="203961" name="Freeform 185"/>
          <p:cNvSpPr>
            <a:spLocks/>
          </p:cNvSpPr>
          <p:nvPr/>
        </p:nvSpPr>
        <p:spPr bwMode="auto">
          <a:xfrm>
            <a:off x="2296870" y="2664044"/>
            <a:ext cx="14288" cy="42863"/>
          </a:xfrm>
          <a:custGeom>
            <a:avLst/>
            <a:gdLst/>
            <a:ahLst/>
            <a:cxnLst>
              <a:cxn ang="0">
                <a:pos x="9" y="1"/>
              </a:cxn>
              <a:cxn ang="0">
                <a:pos x="9" y="1"/>
              </a:cxn>
              <a:cxn ang="0">
                <a:pos x="8" y="1"/>
              </a:cxn>
              <a:cxn ang="0">
                <a:pos x="7" y="1"/>
              </a:cxn>
              <a:cxn ang="0">
                <a:pos x="5" y="0"/>
              </a:cxn>
              <a:cxn ang="0">
                <a:pos x="4" y="0"/>
              </a:cxn>
              <a:cxn ang="0">
                <a:pos x="3" y="1"/>
              </a:cxn>
              <a:cxn ang="0">
                <a:pos x="1" y="1"/>
              </a:cxn>
              <a:cxn ang="0">
                <a:pos x="0" y="2"/>
              </a:cxn>
              <a:cxn ang="0">
                <a:pos x="0" y="27"/>
              </a:cxn>
              <a:cxn ang="0">
                <a:pos x="0" y="27"/>
              </a:cxn>
              <a:cxn ang="0">
                <a:pos x="1" y="27"/>
              </a:cxn>
              <a:cxn ang="0">
                <a:pos x="2" y="27"/>
              </a:cxn>
              <a:cxn ang="0">
                <a:pos x="3" y="27"/>
              </a:cxn>
              <a:cxn ang="0">
                <a:pos x="4" y="27"/>
              </a:cxn>
              <a:cxn ang="0">
                <a:pos x="5" y="25"/>
              </a:cxn>
              <a:cxn ang="0">
                <a:pos x="8" y="24"/>
              </a:cxn>
              <a:cxn ang="0">
                <a:pos x="9" y="23"/>
              </a:cxn>
              <a:cxn ang="0">
                <a:pos x="9" y="1"/>
              </a:cxn>
            </a:cxnLst>
            <a:rect l="0" t="0" r="r" b="b"/>
            <a:pathLst>
              <a:path w="9" h="27">
                <a:moveTo>
                  <a:pt x="9" y="1"/>
                </a:moveTo>
                <a:lnTo>
                  <a:pt x="9" y="1"/>
                </a:lnTo>
                <a:lnTo>
                  <a:pt x="8" y="1"/>
                </a:lnTo>
                <a:lnTo>
                  <a:pt x="7" y="1"/>
                </a:lnTo>
                <a:lnTo>
                  <a:pt x="5" y="0"/>
                </a:lnTo>
                <a:lnTo>
                  <a:pt x="4" y="0"/>
                </a:lnTo>
                <a:lnTo>
                  <a:pt x="3" y="1"/>
                </a:lnTo>
                <a:lnTo>
                  <a:pt x="1" y="1"/>
                </a:lnTo>
                <a:lnTo>
                  <a:pt x="0" y="2"/>
                </a:lnTo>
                <a:lnTo>
                  <a:pt x="0" y="27"/>
                </a:lnTo>
                <a:lnTo>
                  <a:pt x="0" y="27"/>
                </a:lnTo>
                <a:lnTo>
                  <a:pt x="1" y="27"/>
                </a:lnTo>
                <a:lnTo>
                  <a:pt x="2" y="27"/>
                </a:lnTo>
                <a:lnTo>
                  <a:pt x="3" y="27"/>
                </a:lnTo>
                <a:lnTo>
                  <a:pt x="4" y="27"/>
                </a:lnTo>
                <a:lnTo>
                  <a:pt x="5" y="25"/>
                </a:lnTo>
                <a:lnTo>
                  <a:pt x="8" y="24"/>
                </a:lnTo>
                <a:lnTo>
                  <a:pt x="9" y="23"/>
                </a:lnTo>
                <a:lnTo>
                  <a:pt x="9" y="1"/>
                </a:lnTo>
                <a:close/>
              </a:path>
            </a:pathLst>
          </a:custGeom>
          <a:solidFill>
            <a:srgbClr val="E5FFFF"/>
          </a:solidFill>
          <a:ln w="9525">
            <a:noFill/>
            <a:round/>
            <a:headEnd/>
            <a:tailEnd/>
          </a:ln>
        </p:spPr>
        <p:txBody>
          <a:bodyPr>
            <a:prstTxWarp prst="textNoShape">
              <a:avLst/>
            </a:prstTxWarp>
          </a:bodyPr>
          <a:lstStyle/>
          <a:p>
            <a:endParaRPr lang="en-GB">
              <a:latin typeface="Verdana"/>
              <a:cs typeface="Verdana"/>
            </a:endParaRPr>
          </a:p>
        </p:txBody>
      </p:sp>
      <p:sp>
        <p:nvSpPr>
          <p:cNvPr id="203962" name="Freeform 186"/>
          <p:cNvSpPr>
            <a:spLocks/>
          </p:cNvSpPr>
          <p:nvPr/>
        </p:nvSpPr>
        <p:spPr bwMode="auto">
          <a:xfrm>
            <a:off x="2471495" y="2786282"/>
            <a:ext cx="22225" cy="22225"/>
          </a:xfrm>
          <a:custGeom>
            <a:avLst/>
            <a:gdLst/>
            <a:ahLst/>
            <a:cxnLst>
              <a:cxn ang="0">
                <a:pos x="7" y="14"/>
              </a:cxn>
              <a:cxn ang="0">
                <a:pos x="9" y="14"/>
              </a:cxn>
              <a:cxn ang="0">
                <a:pos x="10" y="13"/>
              </a:cxn>
              <a:cxn ang="0">
                <a:pos x="11" y="13"/>
              </a:cxn>
              <a:cxn ang="0">
                <a:pos x="12" y="11"/>
              </a:cxn>
              <a:cxn ang="0">
                <a:pos x="13" y="10"/>
              </a:cxn>
              <a:cxn ang="0">
                <a:pos x="13" y="9"/>
              </a:cxn>
              <a:cxn ang="0">
                <a:pos x="14" y="8"/>
              </a:cxn>
              <a:cxn ang="0">
                <a:pos x="14" y="7"/>
              </a:cxn>
              <a:cxn ang="0">
                <a:pos x="14" y="6"/>
              </a:cxn>
              <a:cxn ang="0">
                <a:pos x="13" y="4"/>
              </a:cxn>
              <a:cxn ang="0">
                <a:pos x="13" y="3"/>
              </a:cxn>
              <a:cxn ang="0">
                <a:pos x="12" y="2"/>
              </a:cxn>
              <a:cxn ang="0">
                <a:pos x="11" y="1"/>
              </a:cxn>
              <a:cxn ang="0">
                <a:pos x="10" y="0"/>
              </a:cxn>
              <a:cxn ang="0">
                <a:pos x="9" y="0"/>
              </a:cxn>
              <a:cxn ang="0">
                <a:pos x="7" y="0"/>
              </a:cxn>
              <a:cxn ang="0">
                <a:pos x="6" y="0"/>
              </a:cxn>
              <a:cxn ang="0">
                <a:pos x="5" y="0"/>
              </a:cxn>
              <a:cxn ang="0">
                <a:pos x="4" y="1"/>
              </a:cxn>
              <a:cxn ang="0">
                <a:pos x="3" y="2"/>
              </a:cxn>
              <a:cxn ang="0">
                <a:pos x="2" y="3"/>
              </a:cxn>
              <a:cxn ang="0">
                <a:pos x="2" y="4"/>
              </a:cxn>
              <a:cxn ang="0">
                <a:pos x="0" y="6"/>
              </a:cxn>
              <a:cxn ang="0">
                <a:pos x="0" y="7"/>
              </a:cxn>
              <a:cxn ang="0">
                <a:pos x="0" y="8"/>
              </a:cxn>
              <a:cxn ang="0">
                <a:pos x="2" y="9"/>
              </a:cxn>
              <a:cxn ang="0">
                <a:pos x="2" y="10"/>
              </a:cxn>
              <a:cxn ang="0">
                <a:pos x="3" y="11"/>
              </a:cxn>
              <a:cxn ang="0">
                <a:pos x="4" y="13"/>
              </a:cxn>
              <a:cxn ang="0">
                <a:pos x="5" y="13"/>
              </a:cxn>
              <a:cxn ang="0">
                <a:pos x="6" y="14"/>
              </a:cxn>
              <a:cxn ang="0">
                <a:pos x="7" y="14"/>
              </a:cxn>
            </a:cxnLst>
            <a:rect l="0" t="0" r="r" b="b"/>
            <a:pathLst>
              <a:path w="14" h="14">
                <a:moveTo>
                  <a:pt x="7" y="14"/>
                </a:moveTo>
                <a:lnTo>
                  <a:pt x="9" y="14"/>
                </a:lnTo>
                <a:lnTo>
                  <a:pt x="10" y="13"/>
                </a:lnTo>
                <a:lnTo>
                  <a:pt x="11" y="13"/>
                </a:lnTo>
                <a:lnTo>
                  <a:pt x="12" y="11"/>
                </a:lnTo>
                <a:lnTo>
                  <a:pt x="13" y="10"/>
                </a:lnTo>
                <a:lnTo>
                  <a:pt x="13" y="9"/>
                </a:lnTo>
                <a:lnTo>
                  <a:pt x="14" y="8"/>
                </a:lnTo>
                <a:lnTo>
                  <a:pt x="14" y="7"/>
                </a:lnTo>
                <a:lnTo>
                  <a:pt x="14" y="6"/>
                </a:lnTo>
                <a:lnTo>
                  <a:pt x="13" y="4"/>
                </a:lnTo>
                <a:lnTo>
                  <a:pt x="13" y="3"/>
                </a:lnTo>
                <a:lnTo>
                  <a:pt x="12" y="2"/>
                </a:lnTo>
                <a:lnTo>
                  <a:pt x="11" y="1"/>
                </a:lnTo>
                <a:lnTo>
                  <a:pt x="10" y="0"/>
                </a:lnTo>
                <a:lnTo>
                  <a:pt x="9" y="0"/>
                </a:lnTo>
                <a:lnTo>
                  <a:pt x="7" y="0"/>
                </a:lnTo>
                <a:lnTo>
                  <a:pt x="6" y="0"/>
                </a:lnTo>
                <a:lnTo>
                  <a:pt x="5" y="0"/>
                </a:lnTo>
                <a:lnTo>
                  <a:pt x="4" y="1"/>
                </a:lnTo>
                <a:lnTo>
                  <a:pt x="3" y="2"/>
                </a:lnTo>
                <a:lnTo>
                  <a:pt x="2" y="3"/>
                </a:lnTo>
                <a:lnTo>
                  <a:pt x="2" y="4"/>
                </a:lnTo>
                <a:lnTo>
                  <a:pt x="0" y="6"/>
                </a:lnTo>
                <a:lnTo>
                  <a:pt x="0" y="7"/>
                </a:lnTo>
                <a:lnTo>
                  <a:pt x="0" y="8"/>
                </a:lnTo>
                <a:lnTo>
                  <a:pt x="2" y="9"/>
                </a:lnTo>
                <a:lnTo>
                  <a:pt x="2" y="10"/>
                </a:lnTo>
                <a:lnTo>
                  <a:pt x="3" y="11"/>
                </a:lnTo>
                <a:lnTo>
                  <a:pt x="4" y="13"/>
                </a:lnTo>
                <a:lnTo>
                  <a:pt x="5" y="13"/>
                </a:lnTo>
                <a:lnTo>
                  <a:pt x="6" y="14"/>
                </a:lnTo>
                <a:lnTo>
                  <a:pt x="7" y="14"/>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963" name="Freeform 187"/>
          <p:cNvSpPr>
            <a:spLocks/>
          </p:cNvSpPr>
          <p:nvPr/>
        </p:nvSpPr>
        <p:spPr bwMode="auto">
          <a:xfrm>
            <a:off x="2407995" y="2786282"/>
            <a:ext cx="11113" cy="11112"/>
          </a:xfrm>
          <a:custGeom>
            <a:avLst/>
            <a:gdLst/>
            <a:ahLst/>
            <a:cxnLst>
              <a:cxn ang="0">
                <a:pos x="3" y="7"/>
              </a:cxn>
              <a:cxn ang="0">
                <a:pos x="4" y="7"/>
              </a:cxn>
              <a:cxn ang="0">
                <a:pos x="5" y="6"/>
              </a:cxn>
              <a:cxn ang="0">
                <a:pos x="5" y="4"/>
              </a:cxn>
              <a:cxn ang="0">
                <a:pos x="7" y="3"/>
              </a:cxn>
              <a:cxn ang="0">
                <a:pos x="5" y="2"/>
              </a:cxn>
              <a:cxn ang="0">
                <a:pos x="5" y="1"/>
              </a:cxn>
              <a:cxn ang="0">
                <a:pos x="4" y="0"/>
              </a:cxn>
              <a:cxn ang="0">
                <a:pos x="3" y="0"/>
              </a:cxn>
              <a:cxn ang="0">
                <a:pos x="2" y="0"/>
              </a:cxn>
              <a:cxn ang="0">
                <a:pos x="1" y="1"/>
              </a:cxn>
              <a:cxn ang="0">
                <a:pos x="0" y="2"/>
              </a:cxn>
              <a:cxn ang="0">
                <a:pos x="0" y="3"/>
              </a:cxn>
              <a:cxn ang="0">
                <a:pos x="0" y="4"/>
              </a:cxn>
              <a:cxn ang="0">
                <a:pos x="1" y="6"/>
              </a:cxn>
              <a:cxn ang="0">
                <a:pos x="2" y="7"/>
              </a:cxn>
              <a:cxn ang="0">
                <a:pos x="3" y="7"/>
              </a:cxn>
            </a:cxnLst>
            <a:rect l="0" t="0" r="r" b="b"/>
            <a:pathLst>
              <a:path w="7" h="7">
                <a:moveTo>
                  <a:pt x="3" y="7"/>
                </a:moveTo>
                <a:lnTo>
                  <a:pt x="4" y="7"/>
                </a:lnTo>
                <a:lnTo>
                  <a:pt x="5" y="6"/>
                </a:lnTo>
                <a:lnTo>
                  <a:pt x="5" y="4"/>
                </a:lnTo>
                <a:lnTo>
                  <a:pt x="7" y="3"/>
                </a:lnTo>
                <a:lnTo>
                  <a:pt x="5" y="2"/>
                </a:lnTo>
                <a:lnTo>
                  <a:pt x="5" y="1"/>
                </a:lnTo>
                <a:lnTo>
                  <a:pt x="4" y="0"/>
                </a:lnTo>
                <a:lnTo>
                  <a:pt x="3" y="0"/>
                </a:lnTo>
                <a:lnTo>
                  <a:pt x="2" y="0"/>
                </a:lnTo>
                <a:lnTo>
                  <a:pt x="1" y="1"/>
                </a:lnTo>
                <a:lnTo>
                  <a:pt x="0" y="2"/>
                </a:lnTo>
                <a:lnTo>
                  <a:pt x="0" y="3"/>
                </a:lnTo>
                <a:lnTo>
                  <a:pt x="0" y="4"/>
                </a:lnTo>
                <a:lnTo>
                  <a:pt x="1" y="6"/>
                </a:lnTo>
                <a:lnTo>
                  <a:pt x="2" y="7"/>
                </a:lnTo>
                <a:lnTo>
                  <a:pt x="3" y="7"/>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964" name="Freeform 188"/>
          <p:cNvSpPr>
            <a:spLocks/>
          </p:cNvSpPr>
          <p:nvPr/>
        </p:nvSpPr>
        <p:spPr bwMode="auto">
          <a:xfrm>
            <a:off x="2425458" y="2786282"/>
            <a:ext cx="9525" cy="11112"/>
          </a:xfrm>
          <a:custGeom>
            <a:avLst/>
            <a:gdLst/>
            <a:ahLst/>
            <a:cxnLst>
              <a:cxn ang="0">
                <a:pos x="4" y="7"/>
              </a:cxn>
              <a:cxn ang="0">
                <a:pos x="5" y="7"/>
              </a:cxn>
              <a:cxn ang="0">
                <a:pos x="6" y="7"/>
              </a:cxn>
              <a:cxn ang="0">
                <a:pos x="6" y="6"/>
              </a:cxn>
              <a:cxn ang="0">
                <a:pos x="6" y="3"/>
              </a:cxn>
              <a:cxn ang="0">
                <a:pos x="6" y="2"/>
              </a:cxn>
              <a:cxn ang="0">
                <a:pos x="6" y="1"/>
              </a:cxn>
              <a:cxn ang="0">
                <a:pos x="5" y="1"/>
              </a:cxn>
              <a:cxn ang="0">
                <a:pos x="4" y="0"/>
              </a:cxn>
              <a:cxn ang="0">
                <a:pos x="3" y="1"/>
              </a:cxn>
              <a:cxn ang="0">
                <a:pos x="1" y="1"/>
              </a:cxn>
              <a:cxn ang="0">
                <a:pos x="0" y="2"/>
              </a:cxn>
              <a:cxn ang="0">
                <a:pos x="0" y="3"/>
              </a:cxn>
              <a:cxn ang="0">
                <a:pos x="0" y="6"/>
              </a:cxn>
              <a:cxn ang="0">
                <a:pos x="1" y="7"/>
              </a:cxn>
              <a:cxn ang="0">
                <a:pos x="3" y="7"/>
              </a:cxn>
              <a:cxn ang="0">
                <a:pos x="4" y="7"/>
              </a:cxn>
            </a:cxnLst>
            <a:rect l="0" t="0" r="r" b="b"/>
            <a:pathLst>
              <a:path w="6" h="7">
                <a:moveTo>
                  <a:pt x="4" y="7"/>
                </a:moveTo>
                <a:lnTo>
                  <a:pt x="5" y="7"/>
                </a:lnTo>
                <a:lnTo>
                  <a:pt x="6" y="7"/>
                </a:lnTo>
                <a:lnTo>
                  <a:pt x="6" y="6"/>
                </a:lnTo>
                <a:lnTo>
                  <a:pt x="6" y="3"/>
                </a:lnTo>
                <a:lnTo>
                  <a:pt x="6" y="2"/>
                </a:lnTo>
                <a:lnTo>
                  <a:pt x="6" y="1"/>
                </a:lnTo>
                <a:lnTo>
                  <a:pt x="5" y="1"/>
                </a:lnTo>
                <a:lnTo>
                  <a:pt x="4" y="0"/>
                </a:lnTo>
                <a:lnTo>
                  <a:pt x="3" y="1"/>
                </a:lnTo>
                <a:lnTo>
                  <a:pt x="1" y="1"/>
                </a:lnTo>
                <a:lnTo>
                  <a:pt x="0" y="2"/>
                </a:lnTo>
                <a:lnTo>
                  <a:pt x="0" y="3"/>
                </a:lnTo>
                <a:lnTo>
                  <a:pt x="0" y="6"/>
                </a:lnTo>
                <a:lnTo>
                  <a:pt x="1" y="7"/>
                </a:lnTo>
                <a:lnTo>
                  <a:pt x="3" y="7"/>
                </a:lnTo>
                <a:lnTo>
                  <a:pt x="4" y="7"/>
                </a:lnTo>
                <a:close/>
              </a:path>
            </a:pathLst>
          </a:custGeom>
          <a:solidFill>
            <a:srgbClr val="FFFFFF"/>
          </a:solidFill>
          <a:ln w="9525">
            <a:noFill/>
            <a:round/>
            <a:headEnd/>
            <a:tailEnd/>
          </a:ln>
        </p:spPr>
        <p:txBody>
          <a:bodyPr>
            <a:prstTxWarp prst="textNoShape">
              <a:avLst/>
            </a:prstTxWarp>
          </a:bodyPr>
          <a:lstStyle/>
          <a:p>
            <a:endParaRPr lang="en-GB">
              <a:latin typeface="Verdana"/>
              <a:cs typeface="Verdana"/>
            </a:endParaRPr>
          </a:p>
        </p:txBody>
      </p:sp>
      <p:sp>
        <p:nvSpPr>
          <p:cNvPr id="203965" name="Freeform 189"/>
          <p:cNvSpPr>
            <a:spLocks/>
          </p:cNvSpPr>
          <p:nvPr/>
        </p:nvSpPr>
        <p:spPr bwMode="auto">
          <a:xfrm>
            <a:off x="2354020" y="2638644"/>
            <a:ext cx="28575" cy="147638"/>
          </a:xfrm>
          <a:custGeom>
            <a:avLst/>
            <a:gdLst/>
            <a:ahLst/>
            <a:cxnLst>
              <a:cxn ang="0">
                <a:pos x="6" y="2"/>
              </a:cxn>
              <a:cxn ang="0">
                <a:pos x="6" y="4"/>
              </a:cxn>
              <a:cxn ang="0">
                <a:pos x="3" y="9"/>
              </a:cxn>
              <a:cxn ang="0">
                <a:pos x="2" y="17"/>
              </a:cxn>
              <a:cxn ang="0">
                <a:pos x="1" y="29"/>
              </a:cxn>
              <a:cxn ang="0">
                <a:pos x="0" y="41"/>
              </a:cxn>
              <a:cxn ang="0">
                <a:pos x="0" y="58"/>
              </a:cxn>
              <a:cxn ang="0">
                <a:pos x="1" y="74"/>
              </a:cxn>
              <a:cxn ang="0">
                <a:pos x="4" y="93"/>
              </a:cxn>
              <a:cxn ang="0">
                <a:pos x="18" y="93"/>
              </a:cxn>
              <a:cxn ang="0">
                <a:pos x="17" y="89"/>
              </a:cxn>
              <a:cxn ang="0">
                <a:pos x="16" y="82"/>
              </a:cxn>
              <a:cxn ang="0">
                <a:pos x="15" y="71"/>
              </a:cxn>
              <a:cxn ang="0">
                <a:pos x="14" y="58"/>
              </a:cxn>
              <a:cxn ang="0">
                <a:pos x="13" y="43"/>
              </a:cxn>
              <a:cxn ang="0">
                <a:pos x="13" y="27"/>
              </a:cxn>
              <a:cxn ang="0">
                <a:pos x="15" y="13"/>
              </a:cxn>
              <a:cxn ang="0">
                <a:pos x="18" y="2"/>
              </a:cxn>
              <a:cxn ang="0">
                <a:pos x="18" y="2"/>
              </a:cxn>
              <a:cxn ang="0">
                <a:pos x="18" y="0"/>
              </a:cxn>
              <a:cxn ang="0">
                <a:pos x="18" y="0"/>
              </a:cxn>
              <a:cxn ang="0">
                <a:pos x="17" y="0"/>
              </a:cxn>
              <a:cxn ang="0">
                <a:pos x="16" y="0"/>
              </a:cxn>
              <a:cxn ang="0">
                <a:pos x="14" y="0"/>
              </a:cxn>
              <a:cxn ang="0">
                <a:pos x="10" y="0"/>
              </a:cxn>
              <a:cxn ang="0">
                <a:pos x="6" y="2"/>
              </a:cxn>
            </a:cxnLst>
            <a:rect l="0" t="0" r="r" b="b"/>
            <a:pathLst>
              <a:path w="18" h="93">
                <a:moveTo>
                  <a:pt x="6" y="2"/>
                </a:moveTo>
                <a:lnTo>
                  <a:pt x="6" y="4"/>
                </a:lnTo>
                <a:lnTo>
                  <a:pt x="3" y="9"/>
                </a:lnTo>
                <a:lnTo>
                  <a:pt x="2" y="17"/>
                </a:lnTo>
                <a:lnTo>
                  <a:pt x="1" y="29"/>
                </a:lnTo>
                <a:lnTo>
                  <a:pt x="0" y="41"/>
                </a:lnTo>
                <a:lnTo>
                  <a:pt x="0" y="58"/>
                </a:lnTo>
                <a:lnTo>
                  <a:pt x="1" y="74"/>
                </a:lnTo>
                <a:lnTo>
                  <a:pt x="4" y="93"/>
                </a:lnTo>
                <a:lnTo>
                  <a:pt x="18" y="93"/>
                </a:lnTo>
                <a:lnTo>
                  <a:pt x="17" y="89"/>
                </a:lnTo>
                <a:lnTo>
                  <a:pt x="16" y="82"/>
                </a:lnTo>
                <a:lnTo>
                  <a:pt x="15" y="71"/>
                </a:lnTo>
                <a:lnTo>
                  <a:pt x="14" y="58"/>
                </a:lnTo>
                <a:lnTo>
                  <a:pt x="13" y="43"/>
                </a:lnTo>
                <a:lnTo>
                  <a:pt x="13" y="27"/>
                </a:lnTo>
                <a:lnTo>
                  <a:pt x="15" y="13"/>
                </a:lnTo>
                <a:lnTo>
                  <a:pt x="18" y="2"/>
                </a:lnTo>
                <a:lnTo>
                  <a:pt x="18" y="2"/>
                </a:lnTo>
                <a:lnTo>
                  <a:pt x="18" y="0"/>
                </a:lnTo>
                <a:lnTo>
                  <a:pt x="18" y="0"/>
                </a:lnTo>
                <a:lnTo>
                  <a:pt x="17" y="0"/>
                </a:lnTo>
                <a:lnTo>
                  <a:pt x="16" y="0"/>
                </a:lnTo>
                <a:lnTo>
                  <a:pt x="14" y="0"/>
                </a:lnTo>
                <a:lnTo>
                  <a:pt x="10" y="0"/>
                </a:lnTo>
                <a:lnTo>
                  <a:pt x="6" y="2"/>
                </a:lnTo>
                <a:close/>
              </a:path>
            </a:pathLst>
          </a:custGeom>
          <a:solidFill>
            <a:srgbClr val="3F9EFF"/>
          </a:solidFill>
          <a:ln w="9525">
            <a:noFill/>
            <a:round/>
            <a:headEnd/>
            <a:tailEnd/>
          </a:ln>
        </p:spPr>
        <p:txBody>
          <a:bodyPr>
            <a:prstTxWarp prst="textNoShape">
              <a:avLst/>
            </a:prstTxWarp>
          </a:bodyPr>
          <a:lstStyle/>
          <a:p>
            <a:endParaRPr lang="en-GB">
              <a:latin typeface="Verdana"/>
              <a:cs typeface="Verdana"/>
            </a:endParaRPr>
          </a:p>
        </p:txBody>
      </p:sp>
      <p:sp>
        <p:nvSpPr>
          <p:cNvPr id="203966" name="Freeform 190"/>
          <p:cNvSpPr>
            <a:spLocks/>
          </p:cNvSpPr>
          <p:nvPr/>
        </p:nvSpPr>
        <p:spPr bwMode="auto">
          <a:xfrm>
            <a:off x="2509595" y="2621182"/>
            <a:ext cx="42863" cy="165100"/>
          </a:xfrm>
          <a:custGeom>
            <a:avLst/>
            <a:gdLst/>
            <a:ahLst/>
            <a:cxnLst>
              <a:cxn ang="0">
                <a:pos x="27" y="0"/>
              </a:cxn>
              <a:cxn ang="0">
                <a:pos x="25" y="1"/>
              </a:cxn>
              <a:cxn ang="0">
                <a:pos x="24" y="3"/>
              </a:cxn>
              <a:cxn ang="0">
                <a:pos x="22" y="9"/>
              </a:cxn>
              <a:cxn ang="0">
                <a:pos x="20" y="18"/>
              </a:cxn>
              <a:cxn ang="0">
                <a:pos x="17" y="31"/>
              </a:cxn>
              <a:cxn ang="0">
                <a:pos x="16" y="49"/>
              </a:cxn>
              <a:cxn ang="0">
                <a:pos x="17" y="73"/>
              </a:cxn>
              <a:cxn ang="0">
                <a:pos x="20" y="104"/>
              </a:cxn>
              <a:cxn ang="0">
                <a:pos x="4" y="104"/>
              </a:cxn>
              <a:cxn ang="0">
                <a:pos x="4" y="100"/>
              </a:cxn>
              <a:cxn ang="0">
                <a:pos x="3" y="92"/>
              </a:cxn>
              <a:cxn ang="0">
                <a:pos x="2" y="79"/>
              </a:cxn>
              <a:cxn ang="0">
                <a:pos x="1" y="64"/>
              </a:cxn>
              <a:cxn ang="0">
                <a:pos x="0" y="47"/>
              </a:cxn>
              <a:cxn ang="0">
                <a:pos x="1" y="30"/>
              </a:cxn>
              <a:cxn ang="0">
                <a:pos x="3" y="14"/>
              </a:cxn>
              <a:cxn ang="0">
                <a:pos x="9" y="0"/>
              </a:cxn>
              <a:cxn ang="0">
                <a:pos x="27" y="0"/>
              </a:cxn>
            </a:cxnLst>
            <a:rect l="0" t="0" r="r" b="b"/>
            <a:pathLst>
              <a:path w="27" h="104">
                <a:moveTo>
                  <a:pt x="27" y="0"/>
                </a:moveTo>
                <a:lnTo>
                  <a:pt x="25" y="1"/>
                </a:lnTo>
                <a:lnTo>
                  <a:pt x="24" y="3"/>
                </a:lnTo>
                <a:lnTo>
                  <a:pt x="22" y="9"/>
                </a:lnTo>
                <a:lnTo>
                  <a:pt x="20" y="18"/>
                </a:lnTo>
                <a:lnTo>
                  <a:pt x="17" y="31"/>
                </a:lnTo>
                <a:lnTo>
                  <a:pt x="16" y="49"/>
                </a:lnTo>
                <a:lnTo>
                  <a:pt x="17" y="73"/>
                </a:lnTo>
                <a:lnTo>
                  <a:pt x="20" y="104"/>
                </a:lnTo>
                <a:lnTo>
                  <a:pt x="4" y="104"/>
                </a:lnTo>
                <a:lnTo>
                  <a:pt x="4" y="100"/>
                </a:lnTo>
                <a:lnTo>
                  <a:pt x="3" y="92"/>
                </a:lnTo>
                <a:lnTo>
                  <a:pt x="2" y="79"/>
                </a:lnTo>
                <a:lnTo>
                  <a:pt x="1" y="64"/>
                </a:lnTo>
                <a:lnTo>
                  <a:pt x="0" y="47"/>
                </a:lnTo>
                <a:lnTo>
                  <a:pt x="1" y="30"/>
                </a:lnTo>
                <a:lnTo>
                  <a:pt x="3" y="14"/>
                </a:lnTo>
                <a:lnTo>
                  <a:pt x="9" y="0"/>
                </a:lnTo>
                <a:lnTo>
                  <a:pt x="27" y="0"/>
                </a:lnTo>
                <a:close/>
              </a:path>
            </a:pathLst>
          </a:custGeom>
          <a:solidFill>
            <a:srgbClr val="3F9EFF"/>
          </a:solidFill>
          <a:ln w="9525">
            <a:noFill/>
            <a:round/>
            <a:headEnd/>
            <a:tailEnd/>
          </a:ln>
        </p:spPr>
        <p:txBody>
          <a:bodyPr>
            <a:prstTxWarp prst="textNoShape">
              <a:avLst/>
            </a:prstTxWarp>
          </a:bodyPr>
          <a:lstStyle/>
          <a:p>
            <a:endParaRPr lang="en-GB">
              <a:latin typeface="Verdana"/>
              <a:cs typeface="Verdana"/>
            </a:endParaRPr>
          </a:p>
        </p:txBody>
      </p:sp>
      <p:sp>
        <p:nvSpPr>
          <p:cNvPr id="203967" name="Freeform 191"/>
          <p:cNvSpPr>
            <a:spLocks/>
          </p:cNvSpPr>
          <p:nvPr/>
        </p:nvSpPr>
        <p:spPr bwMode="auto">
          <a:xfrm>
            <a:off x="2354020" y="2646582"/>
            <a:ext cx="26988" cy="130175"/>
          </a:xfrm>
          <a:custGeom>
            <a:avLst/>
            <a:gdLst/>
            <a:ahLst/>
            <a:cxnLst>
              <a:cxn ang="0">
                <a:pos x="6" y="2"/>
              </a:cxn>
              <a:cxn ang="0">
                <a:pos x="6" y="4"/>
              </a:cxn>
              <a:cxn ang="0">
                <a:pos x="4" y="8"/>
              </a:cxn>
              <a:cxn ang="0">
                <a:pos x="2" y="15"/>
              </a:cxn>
              <a:cxn ang="0">
                <a:pos x="1" y="26"/>
              </a:cxn>
              <a:cxn ang="0">
                <a:pos x="0" y="38"/>
              </a:cxn>
              <a:cxn ang="0">
                <a:pos x="1" y="50"/>
              </a:cxn>
              <a:cxn ang="0">
                <a:pos x="2" y="66"/>
              </a:cxn>
              <a:cxn ang="0">
                <a:pos x="4" y="82"/>
              </a:cxn>
              <a:cxn ang="0">
                <a:pos x="16" y="81"/>
              </a:cxn>
              <a:cxn ang="0">
                <a:pos x="16" y="78"/>
              </a:cxn>
              <a:cxn ang="0">
                <a:pos x="15" y="73"/>
              </a:cxn>
              <a:cxn ang="0">
                <a:pos x="14" y="62"/>
              </a:cxn>
              <a:cxn ang="0">
                <a:pos x="13" y="50"/>
              </a:cxn>
              <a:cxn ang="0">
                <a:pos x="11" y="38"/>
              </a:cxn>
              <a:cxn ang="0">
                <a:pos x="11" y="25"/>
              </a:cxn>
              <a:cxn ang="0">
                <a:pos x="14" y="12"/>
              </a:cxn>
              <a:cxn ang="0">
                <a:pos x="17" y="1"/>
              </a:cxn>
              <a:cxn ang="0">
                <a:pos x="17" y="1"/>
              </a:cxn>
              <a:cxn ang="0">
                <a:pos x="17" y="1"/>
              </a:cxn>
              <a:cxn ang="0">
                <a:pos x="17" y="1"/>
              </a:cxn>
              <a:cxn ang="0">
                <a:pos x="16" y="0"/>
              </a:cxn>
              <a:cxn ang="0">
                <a:pos x="15" y="0"/>
              </a:cxn>
              <a:cxn ang="0">
                <a:pos x="13" y="1"/>
              </a:cxn>
              <a:cxn ang="0">
                <a:pos x="9" y="1"/>
              </a:cxn>
              <a:cxn ang="0">
                <a:pos x="6" y="2"/>
              </a:cxn>
            </a:cxnLst>
            <a:rect l="0" t="0" r="r" b="b"/>
            <a:pathLst>
              <a:path w="17" h="82">
                <a:moveTo>
                  <a:pt x="6" y="2"/>
                </a:moveTo>
                <a:lnTo>
                  <a:pt x="6" y="4"/>
                </a:lnTo>
                <a:lnTo>
                  <a:pt x="4" y="8"/>
                </a:lnTo>
                <a:lnTo>
                  <a:pt x="2" y="15"/>
                </a:lnTo>
                <a:lnTo>
                  <a:pt x="1" y="26"/>
                </a:lnTo>
                <a:lnTo>
                  <a:pt x="0" y="38"/>
                </a:lnTo>
                <a:lnTo>
                  <a:pt x="1" y="50"/>
                </a:lnTo>
                <a:lnTo>
                  <a:pt x="2" y="66"/>
                </a:lnTo>
                <a:lnTo>
                  <a:pt x="4" y="82"/>
                </a:lnTo>
                <a:lnTo>
                  <a:pt x="16" y="81"/>
                </a:lnTo>
                <a:lnTo>
                  <a:pt x="16" y="78"/>
                </a:lnTo>
                <a:lnTo>
                  <a:pt x="15" y="73"/>
                </a:lnTo>
                <a:lnTo>
                  <a:pt x="14" y="62"/>
                </a:lnTo>
                <a:lnTo>
                  <a:pt x="13" y="50"/>
                </a:lnTo>
                <a:lnTo>
                  <a:pt x="11" y="38"/>
                </a:lnTo>
                <a:lnTo>
                  <a:pt x="11" y="25"/>
                </a:lnTo>
                <a:lnTo>
                  <a:pt x="14" y="12"/>
                </a:lnTo>
                <a:lnTo>
                  <a:pt x="17" y="1"/>
                </a:lnTo>
                <a:lnTo>
                  <a:pt x="17" y="1"/>
                </a:lnTo>
                <a:lnTo>
                  <a:pt x="17" y="1"/>
                </a:lnTo>
                <a:lnTo>
                  <a:pt x="17" y="1"/>
                </a:lnTo>
                <a:lnTo>
                  <a:pt x="16" y="0"/>
                </a:lnTo>
                <a:lnTo>
                  <a:pt x="15" y="0"/>
                </a:lnTo>
                <a:lnTo>
                  <a:pt x="13" y="1"/>
                </a:lnTo>
                <a:lnTo>
                  <a:pt x="9" y="1"/>
                </a:lnTo>
                <a:lnTo>
                  <a:pt x="6" y="2"/>
                </a:lnTo>
                <a:close/>
              </a:path>
            </a:pathLst>
          </a:custGeom>
          <a:solidFill>
            <a:srgbClr val="59B2FF"/>
          </a:solidFill>
          <a:ln w="9525">
            <a:noFill/>
            <a:round/>
            <a:headEnd/>
            <a:tailEnd/>
          </a:ln>
        </p:spPr>
        <p:txBody>
          <a:bodyPr>
            <a:prstTxWarp prst="textNoShape">
              <a:avLst/>
            </a:prstTxWarp>
          </a:bodyPr>
          <a:lstStyle/>
          <a:p>
            <a:endParaRPr lang="en-GB">
              <a:latin typeface="Verdana"/>
              <a:cs typeface="Verdana"/>
            </a:endParaRPr>
          </a:p>
        </p:txBody>
      </p:sp>
      <p:sp>
        <p:nvSpPr>
          <p:cNvPr id="203968" name="Freeform 192"/>
          <p:cNvSpPr>
            <a:spLocks/>
          </p:cNvSpPr>
          <p:nvPr/>
        </p:nvSpPr>
        <p:spPr bwMode="auto">
          <a:xfrm>
            <a:off x="2355608" y="2656107"/>
            <a:ext cx="22225" cy="109537"/>
          </a:xfrm>
          <a:custGeom>
            <a:avLst/>
            <a:gdLst/>
            <a:ahLst/>
            <a:cxnLst>
              <a:cxn ang="0">
                <a:pos x="5" y="1"/>
              </a:cxn>
              <a:cxn ang="0">
                <a:pos x="5" y="2"/>
              </a:cxn>
              <a:cxn ang="0">
                <a:pos x="3" y="7"/>
              </a:cxn>
              <a:cxn ang="0">
                <a:pos x="2" y="13"/>
              </a:cxn>
              <a:cxn ang="0">
                <a:pos x="1" y="21"/>
              </a:cxn>
              <a:cxn ang="0">
                <a:pos x="0" y="32"/>
              </a:cxn>
              <a:cxn ang="0">
                <a:pos x="0" y="43"/>
              </a:cxn>
              <a:cxn ang="0">
                <a:pos x="1" y="56"/>
              </a:cxn>
              <a:cxn ang="0">
                <a:pos x="3" y="69"/>
              </a:cxn>
              <a:cxn ang="0">
                <a:pos x="14" y="69"/>
              </a:cxn>
              <a:cxn ang="0">
                <a:pos x="13" y="67"/>
              </a:cxn>
              <a:cxn ang="0">
                <a:pos x="13" y="61"/>
              </a:cxn>
              <a:cxn ang="0">
                <a:pos x="12" y="53"/>
              </a:cxn>
              <a:cxn ang="0">
                <a:pos x="10" y="43"/>
              </a:cxn>
              <a:cxn ang="0">
                <a:pos x="9" y="32"/>
              </a:cxn>
              <a:cxn ang="0">
                <a:pos x="9" y="20"/>
              </a:cxn>
              <a:cxn ang="0">
                <a:pos x="12" y="9"/>
              </a:cxn>
              <a:cxn ang="0">
                <a:pos x="14" y="1"/>
              </a:cxn>
              <a:cxn ang="0">
                <a:pos x="14" y="1"/>
              </a:cxn>
              <a:cxn ang="0">
                <a:pos x="14" y="1"/>
              </a:cxn>
              <a:cxn ang="0">
                <a:pos x="14" y="0"/>
              </a:cxn>
              <a:cxn ang="0">
                <a:pos x="14" y="0"/>
              </a:cxn>
              <a:cxn ang="0">
                <a:pos x="13" y="0"/>
              </a:cxn>
              <a:cxn ang="0">
                <a:pos x="10" y="0"/>
              </a:cxn>
              <a:cxn ang="0">
                <a:pos x="8" y="1"/>
              </a:cxn>
              <a:cxn ang="0">
                <a:pos x="5" y="1"/>
              </a:cxn>
            </a:cxnLst>
            <a:rect l="0" t="0" r="r" b="b"/>
            <a:pathLst>
              <a:path w="14" h="69">
                <a:moveTo>
                  <a:pt x="5" y="1"/>
                </a:moveTo>
                <a:lnTo>
                  <a:pt x="5" y="2"/>
                </a:lnTo>
                <a:lnTo>
                  <a:pt x="3" y="7"/>
                </a:lnTo>
                <a:lnTo>
                  <a:pt x="2" y="13"/>
                </a:lnTo>
                <a:lnTo>
                  <a:pt x="1" y="21"/>
                </a:lnTo>
                <a:lnTo>
                  <a:pt x="0" y="32"/>
                </a:lnTo>
                <a:lnTo>
                  <a:pt x="0" y="43"/>
                </a:lnTo>
                <a:lnTo>
                  <a:pt x="1" y="56"/>
                </a:lnTo>
                <a:lnTo>
                  <a:pt x="3" y="69"/>
                </a:lnTo>
                <a:lnTo>
                  <a:pt x="14" y="69"/>
                </a:lnTo>
                <a:lnTo>
                  <a:pt x="13" y="67"/>
                </a:lnTo>
                <a:lnTo>
                  <a:pt x="13" y="61"/>
                </a:lnTo>
                <a:lnTo>
                  <a:pt x="12" y="53"/>
                </a:lnTo>
                <a:lnTo>
                  <a:pt x="10" y="43"/>
                </a:lnTo>
                <a:lnTo>
                  <a:pt x="9" y="32"/>
                </a:lnTo>
                <a:lnTo>
                  <a:pt x="9" y="20"/>
                </a:lnTo>
                <a:lnTo>
                  <a:pt x="12" y="9"/>
                </a:lnTo>
                <a:lnTo>
                  <a:pt x="14" y="1"/>
                </a:lnTo>
                <a:lnTo>
                  <a:pt x="14" y="1"/>
                </a:lnTo>
                <a:lnTo>
                  <a:pt x="14" y="1"/>
                </a:lnTo>
                <a:lnTo>
                  <a:pt x="14" y="0"/>
                </a:lnTo>
                <a:lnTo>
                  <a:pt x="14" y="0"/>
                </a:lnTo>
                <a:lnTo>
                  <a:pt x="13" y="0"/>
                </a:lnTo>
                <a:lnTo>
                  <a:pt x="10" y="0"/>
                </a:lnTo>
                <a:lnTo>
                  <a:pt x="8" y="1"/>
                </a:lnTo>
                <a:lnTo>
                  <a:pt x="5" y="1"/>
                </a:lnTo>
                <a:close/>
              </a:path>
            </a:pathLst>
          </a:custGeom>
          <a:solidFill>
            <a:srgbClr val="72C6FF"/>
          </a:solidFill>
          <a:ln w="9525">
            <a:noFill/>
            <a:round/>
            <a:headEnd/>
            <a:tailEnd/>
          </a:ln>
        </p:spPr>
        <p:txBody>
          <a:bodyPr>
            <a:prstTxWarp prst="textNoShape">
              <a:avLst/>
            </a:prstTxWarp>
          </a:bodyPr>
          <a:lstStyle/>
          <a:p>
            <a:endParaRPr lang="en-GB">
              <a:latin typeface="Verdana"/>
              <a:cs typeface="Verdana"/>
            </a:endParaRPr>
          </a:p>
        </p:txBody>
      </p:sp>
      <p:sp>
        <p:nvSpPr>
          <p:cNvPr id="203969" name="Freeform 193"/>
          <p:cNvSpPr>
            <a:spLocks/>
          </p:cNvSpPr>
          <p:nvPr/>
        </p:nvSpPr>
        <p:spPr bwMode="auto">
          <a:xfrm>
            <a:off x="2357195" y="2665632"/>
            <a:ext cx="19050" cy="90487"/>
          </a:xfrm>
          <a:custGeom>
            <a:avLst/>
            <a:gdLst/>
            <a:ahLst/>
            <a:cxnLst>
              <a:cxn ang="0">
                <a:pos x="4" y="1"/>
              </a:cxn>
              <a:cxn ang="0">
                <a:pos x="2" y="2"/>
              </a:cxn>
              <a:cxn ang="0">
                <a:pos x="2" y="5"/>
              </a:cxn>
              <a:cxn ang="0">
                <a:pos x="1" y="10"/>
              </a:cxn>
              <a:cxn ang="0">
                <a:pos x="0" y="17"/>
              </a:cxn>
              <a:cxn ang="0">
                <a:pos x="0" y="26"/>
              </a:cxn>
              <a:cxn ang="0">
                <a:pos x="0" y="35"/>
              </a:cxn>
              <a:cxn ang="0">
                <a:pos x="1" y="45"/>
              </a:cxn>
              <a:cxn ang="0">
                <a:pos x="2" y="57"/>
              </a:cxn>
              <a:cxn ang="0">
                <a:pos x="11" y="56"/>
              </a:cxn>
              <a:cxn ang="0">
                <a:pos x="11" y="55"/>
              </a:cxn>
              <a:cxn ang="0">
                <a:pos x="9" y="50"/>
              </a:cxn>
              <a:cxn ang="0">
                <a:pos x="9" y="43"/>
              </a:cxn>
              <a:cxn ang="0">
                <a:pos x="8" y="35"/>
              </a:cxn>
              <a:cxn ang="0">
                <a:pos x="7" y="26"/>
              </a:cxn>
              <a:cxn ang="0">
                <a:pos x="8" y="16"/>
              </a:cxn>
              <a:cxn ang="0">
                <a:pos x="9" y="8"/>
              </a:cxn>
              <a:cxn ang="0">
                <a:pos x="12" y="0"/>
              </a:cxn>
              <a:cxn ang="0">
                <a:pos x="12" y="0"/>
              </a:cxn>
              <a:cxn ang="0">
                <a:pos x="12" y="0"/>
              </a:cxn>
              <a:cxn ang="0">
                <a:pos x="12" y="0"/>
              </a:cxn>
              <a:cxn ang="0">
                <a:pos x="11" y="0"/>
              </a:cxn>
              <a:cxn ang="0">
                <a:pos x="9" y="0"/>
              </a:cxn>
              <a:cxn ang="0">
                <a:pos x="8" y="0"/>
              </a:cxn>
              <a:cxn ang="0">
                <a:pos x="6" y="0"/>
              </a:cxn>
              <a:cxn ang="0">
                <a:pos x="4" y="1"/>
              </a:cxn>
            </a:cxnLst>
            <a:rect l="0" t="0" r="r" b="b"/>
            <a:pathLst>
              <a:path w="12" h="57">
                <a:moveTo>
                  <a:pt x="4" y="1"/>
                </a:moveTo>
                <a:lnTo>
                  <a:pt x="2" y="2"/>
                </a:lnTo>
                <a:lnTo>
                  <a:pt x="2" y="5"/>
                </a:lnTo>
                <a:lnTo>
                  <a:pt x="1" y="10"/>
                </a:lnTo>
                <a:lnTo>
                  <a:pt x="0" y="17"/>
                </a:lnTo>
                <a:lnTo>
                  <a:pt x="0" y="26"/>
                </a:lnTo>
                <a:lnTo>
                  <a:pt x="0" y="35"/>
                </a:lnTo>
                <a:lnTo>
                  <a:pt x="1" y="45"/>
                </a:lnTo>
                <a:lnTo>
                  <a:pt x="2" y="57"/>
                </a:lnTo>
                <a:lnTo>
                  <a:pt x="11" y="56"/>
                </a:lnTo>
                <a:lnTo>
                  <a:pt x="11" y="55"/>
                </a:lnTo>
                <a:lnTo>
                  <a:pt x="9" y="50"/>
                </a:lnTo>
                <a:lnTo>
                  <a:pt x="9" y="43"/>
                </a:lnTo>
                <a:lnTo>
                  <a:pt x="8" y="35"/>
                </a:lnTo>
                <a:lnTo>
                  <a:pt x="7" y="26"/>
                </a:lnTo>
                <a:lnTo>
                  <a:pt x="8" y="16"/>
                </a:lnTo>
                <a:lnTo>
                  <a:pt x="9" y="8"/>
                </a:lnTo>
                <a:lnTo>
                  <a:pt x="12" y="0"/>
                </a:lnTo>
                <a:lnTo>
                  <a:pt x="12" y="0"/>
                </a:lnTo>
                <a:lnTo>
                  <a:pt x="12" y="0"/>
                </a:lnTo>
                <a:lnTo>
                  <a:pt x="12" y="0"/>
                </a:lnTo>
                <a:lnTo>
                  <a:pt x="11" y="0"/>
                </a:lnTo>
                <a:lnTo>
                  <a:pt x="9" y="0"/>
                </a:lnTo>
                <a:lnTo>
                  <a:pt x="8" y="0"/>
                </a:lnTo>
                <a:lnTo>
                  <a:pt x="6" y="0"/>
                </a:lnTo>
                <a:lnTo>
                  <a:pt x="4" y="1"/>
                </a:lnTo>
                <a:close/>
              </a:path>
            </a:pathLst>
          </a:custGeom>
          <a:solidFill>
            <a:srgbClr val="8CD8FF"/>
          </a:solidFill>
          <a:ln w="9525">
            <a:noFill/>
            <a:round/>
            <a:headEnd/>
            <a:tailEnd/>
          </a:ln>
        </p:spPr>
        <p:txBody>
          <a:bodyPr>
            <a:prstTxWarp prst="textNoShape">
              <a:avLst/>
            </a:prstTxWarp>
          </a:bodyPr>
          <a:lstStyle/>
          <a:p>
            <a:endParaRPr lang="en-GB">
              <a:latin typeface="Verdana"/>
              <a:cs typeface="Verdana"/>
            </a:endParaRPr>
          </a:p>
        </p:txBody>
      </p:sp>
      <p:sp>
        <p:nvSpPr>
          <p:cNvPr id="203970" name="Freeform 194"/>
          <p:cNvSpPr>
            <a:spLocks/>
          </p:cNvSpPr>
          <p:nvPr/>
        </p:nvSpPr>
        <p:spPr bwMode="auto">
          <a:xfrm>
            <a:off x="2357195" y="2673569"/>
            <a:ext cx="14288" cy="71438"/>
          </a:xfrm>
          <a:custGeom>
            <a:avLst/>
            <a:gdLst/>
            <a:ahLst/>
            <a:cxnLst>
              <a:cxn ang="0">
                <a:pos x="4" y="1"/>
              </a:cxn>
              <a:cxn ang="0">
                <a:pos x="2" y="2"/>
              </a:cxn>
              <a:cxn ang="0">
                <a:pos x="2" y="4"/>
              </a:cxn>
              <a:cxn ang="0">
                <a:pos x="1" y="9"/>
              </a:cxn>
              <a:cxn ang="0">
                <a:pos x="1" y="14"/>
              </a:cxn>
              <a:cxn ang="0">
                <a:pos x="0" y="21"/>
              </a:cxn>
              <a:cxn ang="0">
                <a:pos x="0" y="28"/>
              </a:cxn>
              <a:cxn ang="0">
                <a:pos x="1" y="37"/>
              </a:cxn>
              <a:cxn ang="0">
                <a:pos x="2" y="45"/>
              </a:cxn>
              <a:cxn ang="0">
                <a:pos x="9" y="45"/>
              </a:cxn>
              <a:cxn ang="0">
                <a:pos x="9" y="44"/>
              </a:cxn>
              <a:cxn ang="0">
                <a:pos x="8" y="40"/>
              </a:cxn>
              <a:cxn ang="0">
                <a:pos x="7" y="35"/>
              </a:cxn>
              <a:cxn ang="0">
                <a:pos x="7" y="28"/>
              </a:cxn>
              <a:cxn ang="0">
                <a:pos x="6" y="21"/>
              </a:cxn>
              <a:cxn ang="0">
                <a:pos x="7" y="14"/>
              </a:cxn>
              <a:cxn ang="0">
                <a:pos x="7" y="7"/>
              </a:cxn>
              <a:cxn ang="0">
                <a:pos x="9" y="1"/>
              </a:cxn>
              <a:cxn ang="0">
                <a:pos x="9" y="1"/>
              </a:cxn>
              <a:cxn ang="0">
                <a:pos x="9" y="1"/>
              </a:cxn>
              <a:cxn ang="0">
                <a:pos x="9" y="1"/>
              </a:cxn>
              <a:cxn ang="0">
                <a:pos x="9" y="0"/>
              </a:cxn>
              <a:cxn ang="0">
                <a:pos x="8" y="0"/>
              </a:cxn>
              <a:cxn ang="0">
                <a:pos x="7" y="1"/>
              </a:cxn>
              <a:cxn ang="0">
                <a:pos x="6" y="1"/>
              </a:cxn>
              <a:cxn ang="0">
                <a:pos x="4" y="1"/>
              </a:cxn>
            </a:cxnLst>
            <a:rect l="0" t="0" r="r" b="b"/>
            <a:pathLst>
              <a:path w="9" h="45">
                <a:moveTo>
                  <a:pt x="4" y="1"/>
                </a:moveTo>
                <a:lnTo>
                  <a:pt x="2" y="2"/>
                </a:lnTo>
                <a:lnTo>
                  <a:pt x="2" y="4"/>
                </a:lnTo>
                <a:lnTo>
                  <a:pt x="1" y="9"/>
                </a:lnTo>
                <a:lnTo>
                  <a:pt x="1" y="14"/>
                </a:lnTo>
                <a:lnTo>
                  <a:pt x="0" y="21"/>
                </a:lnTo>
                <a:lnTo>
                  <a:pt x="0" y="28"/>
                </a:lnTo>
                <a:lnTo>
                  <a:pt x="1" y="37"/>
                </a:lnTo>
                <a:lnTo>
                  <a:pt x="2" y="45"/>
                </a:lnTo>
                <a:lnTo>
                  <a:pt x="9" y="45"/>
                </a:lnTo>
                <a:lnTo>
                  <a:pt x="9" y="44"/>
                </a:lnTo>
                <a:lnTo>
                  <a:pt x="8" y="40"/>
                </a:lnTo>
                <a:lnTo>
                  <a:pt x="7" y="35"/>
                </a:lnTo>
                <a:lnTo>
                  <a:pt x="7" y="28"/>
                </a:lnTo>
                <a:lnTo>
                  <a:pt x="6" y="21"/>
                </a:lnTo>
                <a:lnTo>
                  <a:pt x="7" y="14"/>
                </a:lnTo>
                <a:lnTo>
                  <a:pt x="7" y="7"/>
                </a:lnTo>
                <a:lnTo>
                  <a:pt x="9" y="1"/>
                </a:lnTo>
                <a:lnTo>
                  <a:pt x="9" y="1"/>
                </a:lnTo>
                <a:lnTo>
                  <a:pt x="9" y="1"/>
                </a:lnTo>
                <a:lnTo>
                  <a:pt x="9" y="1"/>
                </a:lnTo>
                <a:lnTo>
                  <a:pt x="9" y="0"/>
                </a:lnTo>
                <a:lnTo>
                  <a:pt x="8" y="0"/>
                </a:lnTo>
                <a:lnTo>
                  <a:pt x="7" y="1"/>
                </a:lnTo>
                <a:lnTo>
                  <a:pt x="6" y="1"/>
                </a:lnTo>
                <a:lnTo>
                  <a:pt x="4" y="1"/>
                </a:lnTo>
                <a:close/>
              </a:path>
            </a:pathLst>
          </a:custGeom>
          <a:solidFill>
            <a:srgbClr val="A5EDFF"/>
          </a:solidFill>
          <a:ln w="9525">
            <a:noFill/>
            <a:round/>
            <a:headEnd/>
            <a:tailEnd/>
          </a:ln>
        </p:spPr>
        <p:txBody>
          <a:bodyPr>
            <a:prstTxWarp prst="textNoShape">
              <a:avLst/>
            </a:prstTxWarp>
          </a:bodyPr>
          <a:lstStyle/>
          <a:p>
            <a:endParaRPr lang="en-GB">
              <a:latin typeface="Verdana"/>
              <a:cs typeface="Verdana"/>
            </a:endParaRPr>
          </a:p>
        </p:txBody>
      </p:sp>
      <p:sp>
        <p:nvSpPr>
          <p:cNvPr id="203971" name="Freeform 195"/>
          <p:cNvSpPr>
            <a:spLocks/>
          </p:cNvSpPr>
          <p:nvPr/>
        </p:nvSpPr>
        <p:spPr bwMode="auto">
          <a:xfrm>
            <a:off x="2358783" y="2681507"/>
            <a:ext cx="11112" cy="53975"/>
          </a:xfrm>
          <a:custGeom>
            <a:avLst/>
            <a:gdLst/>
            <a:ahLst/>
            <a:cxnLst>
              <a:cxn ang="0">
                <a:pos x="3" y="2"/>
              </a:cxn>
              <a:cxn ang="0">
                <a:pos x="1" y="2"/>
              </a:cxn>
              <a:cxn ang="0">
                <a:pos x="1" y="4"/>
              </a:cxn>
              <a:cxn ang="0">
                <a:pos x="0" y="6"/>
              </a:cxn>
              <a:cxn ang="0">
                <a:pos x="0" y="11"/>
              </a:cxn>
              <a:cxn ang="0">
                <a:pos x="0" y="16"/>
              </a:cxn>
              <a:cxn ang="0">
                <a:pos x="0" y="21"/>
              </a:cxn>
              <a:cxn ang="0">
                <a:pos x="0" y="27"/>
              </a:cxn>
              <a:cxn ang="0">
                <a:pos x="1" y="34"/>
              </a:cxn>
              <a:cxn ang="0">
                <a:pos x="6" y="34"/>
              </a:cxn>
              <a:cxn ang="0">
                <a:pos x="6" y="33"/>
              </a:cxn>
              <a:cxn ang="0">
                <a:pos x="6" y="30"/>
              </a:cxn>
              <a:cxn ang="0">
                <a:pos x="5" y="26"/>
              </a:cxn>
              <a:cxn ang="0">
                <a:pos x="5" y="21"/>
              </a:cxn>
              <a:cxn ang="0">
                <a:pos x="5" y="16"/>
              </a:cxn>
              <a:cxn ang="0">
                <a:pos x="5" y="11"/>
              </a:cxn>
              <a:cxn ang="0">
                <a:pos x="5" y="5"/>
              </a:cxn>
              <a:cxn ang="0">
                <a:pos x="7" y="2"/>
              </a:cxn>
              <a:cxn ang="0">
                <a:pos x="7" y="2"/>
              </a:cxn>
              <a:cxn ang="0">
                <a:pos x="7" y="0"/>
              </a:cxn>
              <a:cxn ang="0">
                <a:pos x="6" y="0"/>
              </a:cxn>
              <a:cxn ang="0">
                <a:pos x="6" y="0"/>
              </a:cxn>
              <a:cxn ang="0">
                <a:pos x="6" y="0"/>
              </a:cxn>
              <a:cxn ang="0">
                <a:pos x="5" y="0"/>
              </a:cxn>
              <a:cxn ang="0">
                <a:pos x="4" y="0"/>
              </a:cxn>
              <a:cxn ang="0">
                <a:pos x="3" y="2"/>
              </a:cxn>
            </a:cxnLst>
            <a:rect l="0" t="0" r="r" b="b"/>
            <a:pathLst>
              <a:path w="7" h="34">
                <a:moveTo>
                  <a:pt x="3" y="2"/>
                </a:moveTo>
                <a:lnTo>
                  <a:pt x="1" y="2"/>
                </a:lnTo>
                <a:lnTo>
                  <a:pt x="1" y="4"/>
                </a:lnTo>
                <a:lnTo>
                  <a:pt x="0" y="6"/>
                </a:lnTo>
                <a:lnTo>
                  <a:pt x="0" y="11"/>
                </a:lnTo>
                <a:lnTo>
                  <a:pt x="0" y="16"/>
                </a:lnTo>
                <a:lnTo>
                  <a:pt x="0" y="21"/>
                </a:lnTo>
                <a:lnTo>
                  <a:pt x="0" y="27"/>
                </a:lnTo>
                <a:lnTo>
                  <a:pt x="1" y="34"/>
                </a:lnTo>
                <a:lnTo>
                  <a:pt x="6" y="34"/>
                </a:lnTo>
                <a:lnTo>
                  <a:pt x="6" y="33"/>
                </a:lnTo>
                <a:lnTo>
                  <a:pt x="6" y="30"/>
                </a:lnTo>
                <a:lnTo>
                  <a:pt x="5" y="26"/>
                </a:lnTo>
                <a:lnTo>
                  <a:pt x="5" y="21"/>
                </a:lnTo>
                <a:lnTo>
                  <a:pt x="5" y="16"/>
                </a:lnTo>
                <a:lnTo>
                  <a:pt x="5" y="11"/>
                </a:lnTo>
                <a:lnTo>
                  <a:pt x="5" y="5"/>
                </a:lnTo>
                <a:lnTo>
                  <a:pt x="7" y="2"/>
                </a:lnTo>
                <a:lnTo>
                  <a:pt x="7" y="2"/>
                </a:lnTo>
                <a:lnTo>
                  <a:pt x="7" y="0"/>
                </a:lnTo>
                <a:lnTo>
                  <a:pt x="6" y="0"/>
                </a:lnTo>
                <a:lnTo>
                  <a:pt x="6" y="0"/>
                </a:lnTo>
                <a:lnTo>
                  <a:pt x="6" y="0"/>
                </a:lnTo>
                <a:lnTo>
                  <a:pt x="5" y="0"/>
                </a:lnTo>
                <a:lnTo>
                  <a:pt x="4" y="0"/>
                </a:lnTo>
                <a:lnTo>
                  <a:pt x="3" y="2"/>
                </a:lnTo>
                <a:close/>
              </a:path>
            </a:pathLst>
          </a:custGeom>
          <a:solidFill>
            <a:srgbClr val="BFFFFF"/>
          </a:solidFill>
          <a:ln w="9525">
            <a:noFill/>
            <a:round/>
            <a:headEnd/>
            <a:tailEnd/>
          </a:ln>
        </p:spPr>
        <p:txBody>
          <a:bodyPr>
            <a:prstTxWarp prst="textNoShape">
              <a:avLst/>
            </a:prstTxWarp>
          </a:bodyPr>
          <a:lstStyle/>
          <a:p>
            <a:endParaRPr lang="en-GB">
              <a:latin typeface="Verdana"/>
              <a:cs typeface="Verdana"/>
            </a:endParaRPr>
          </a:p>
        </p:txBody>
      </p:sp>
      <p:sp>
        <p:nvSpPr>
          <p:cNvPr id="203972" name="Freeform 196"/>
          <p:cNvSpPr>
            <a:spLocks/>
          </p:cNvSpPr>
          <p:nvPr/>
        </p:nvSpPr>
        <p:spPr bwMode="auto">
          <a:xfrm>
            <a:off x="2511183" y="2630707"/>
            <a:ext cx="36512" cy="144462"/>
          </a:xfrm>
          <a:custGeom>
            <a:avLst/>
            <a:gdLst/>
            <a:ahLst/>
            <a:cxnLst>
              <a:cxn ang="0">
                <a:pos x="23" y="1"/>
              </a:cxn>
              <a:cxn ang="0">
                <a:pos x="22" y="1"/>
              </a:cxn>
              <a:cxn ang="0">
                <a:pos x="21" y="3"/>
              </a:cxn>
              <a:cxn ang="0">
                <a:pos x="19" y="8"/>
              </a:cxn>
              <a:cxn ang="0">
                <a:pos x="16" y="16"/>
              </a:cxn>
              <a:cxn ang="0">
                <a:pos x="15" y="28"/>
              </a:cxn>
              <a:cxn ang="0">
                <a:pos x="14" y="43"/>
              </a:cxn>
              <a:cxn ang="0">
                <a:pos x="15" y="64"/>
              </a:cxn>
              <a:cxn ang="0">
                <a:pos x="17" y="91"/>
              </a:cxn>
              <a:cxn ang="0">
                <a:pos x="5" y="91"/>
              </a:cxn>
              <a:cxn ang="0">
                <a:pos x="3" y="87"/>
              </a:cxn>
              <a:cxn ang="0">
                <a:pos x="2" y="80"/>
              </a:cxn>
              <a:cxn ang="0">
                <a:pos x="1" y="70"/>
              </a:cxn>
              <a:cxn ang="0">
                <a:pos x="0" y="56"/>
              </a:cxn>
              <a:cxn ang="0">
                <a:pos x="0" y="42"/>
              </a:cxn>
              <a:cxn ang="0">
                <a:pos x="1" y="27"/>
              </a:cxn>
              <a:cxn ang="0">
                <a:pos x="3" y="12"/>
              </a:cxn>
              <a:cxn ang="0">
                <a:pos x="7" y="0"/>
              </a:cxn>
              <a:cxn ang="0">
                <a:pos x="23" y="1"/>
              </a:cxn>
            </a:cxnLst>
            <a:rect l="0" t="0" r="r" b="b"/>
            <a:pathLst>
              <a:path w="23" h="91">
                <a:moveTo>
                  <a:pt x="23" y="1"/>
                </a:moveTo>
                <a:lnTo>
                  <a:pt x="22" y="1"/>
                </a:lnTo>
                <a:lnTo>
                  <a:pt x="21" y="3"/>
                </a:lnTo>
                <a:lnTo>
                  <a:pt x="19" y="8"/>
                </a:lnTo>
                <a:lnTo>
                  <a:pt x="16" y="16"/>
                </a:lnTo>
                <a:lnTo>
                  <a:pt x="15" y="28"/>
                </a:lnTo>
                <a:lnTo>
                  <a:pt x="14" y="43"/>
                </a:lnTo>
                <a:lnTo>
                  <a:pt x="15" y="64"/>
                </a:lnTo>
                <a:lnTo>
                  <a:pt x="17" y="91"/>
                </a:lnTo>
                <a:lnTo>
                  <a:pt x="5" y="91"/>
                </a:lnTo>
                <a:lnTo>
                  <a:pt x="3" y="87"/>
                </a:lnTo>
                <a:lnTo>
                  <a:pt x="2" y="80"/>
                </a:lnTo>
                <a:lnTo>
                  <a:pt x="1" y="70"/>
                </a:lnTo>
                <a:lnTo>
                  <a:pt x="0" y="56"/>
                </a:lnTo>
                <a:lnTo>
                  <a:pt x="0" y="42"/>
                </a:lnTo>
                <a:lnTo>
                  <a:pt x="1" y="27"/>
                </a:lnTo>
                <a:lnTo>
                  <a:pt x="3" y="12"/>
                </a:lnTo>
                <a:lnTo>
                  <a:pt x="7" y="0"/>
                </a:lnTo>
                <a:lnTo>
                  <a:pt x="23" y="1"/>
                </a:lnTo>
                <a:close/>
              </a:path>
            </a:pathLst>
          </a:custGeom>
          <a:solidFill>
            <a:srgbClr val="59B2FF"/>
          </a:solidFill>
          <a:ln w="9525">
            <a:noFill/>
            <a:round/>
            <a:headEnd/>
            <a:tailEnd/>
          </a:ln>
        </p:spPr>
        <p:txBody>
          <a:bodyPr>
            <a:prstTxWarp prst="textNoShape">
              <a:avLst/>
            </a:prstTxWarp>
          </a:bodyPr>
          <a:lstStyle/>
          <a:p>
            <a:endParaRPr lang="en-GB">
              <a:latin typeface="Verdana"/>
              <a:cs typeface="Verdana"/>
            </a:endParaRPr>
          </a:p>
        </p:txBody>
      </p:sp>
      <p:sp>
        <p:nvSpPr>
          <p:cNvPr id="203973" name="Freeform 197"/>
          <p:cNvSpPr>
            <a:spLocks/>
          </p:cNvSpPr>
          <p:nvPr/>
        </p:nvSpPr>
        <p:spPr bwMode="auto">
          <a:xfrm>
            <a:off x="2512770" y="2641819"/>
            <a:ext cx="30163" cy="122238"/>
          </a:xfrm>
          <a:custGeom>
            <a:avLst/>
            <a:gdLst/>
            <a:ahLst/>
            <a:cxnLst>
              <a:cxn ang="0">
                <a:pos x="19" y="0"/>
              </a:cxn>
              <a:cxn ang="0">
                <a:pos x="19" y="1"/>
              </a:cxn>
              <a:cxn ang="0">
                <a:pos x="18" y="2"/>
              </a:cxn>
              <a:cxn ang="0">
                <a:pos x="16" y="7"/>
              </a:cxn>
              <a:cxn ang="0">
                <a:pos x="14" y="12"/>
              </a:cxn>
              <a:cxn ang="0">
                <a:pos x="13" y="23"/>
              </a:cxn>
              <a:cxn ang="0">
                <a:pos x="12" y="36"/>
              </a:cxn>
              <a:cxn ang="0">
                <a:pos x="13" y="53"/>
              </a:cxn>
              <a:cxn ang="0">
                <a:pos x="14" y="77"/>
              </a:cxn>
              <a:cxn ang="0">
                <a:pos x="4" y="77"/>
              </a:cxn>
              <a:cxn ang="0">
                <a:pos x="4" y="74"/>
              </a:cxn>
              <a:cxn ang="0">
                <a:pos x="2" y="69"/>
              </a:cxn>
              <a:cxn ang="0">
                <a:pos x="1" y="59"/>
              </a:cxn>
              <a:cxn ang="0">
                <a:pos x="0" y="48"/>
              </a:cxn>
              <a:cxn ang="0">
                <a:pos x="0" y="35"/>
              </a:cxn>
              <a:cxn ang="0">
                <a:pos x="0" y="22"/>
              </a:cxn>
              <a:cxn ang="0">
                <a:pos x="2" y="10"/>
              </a:cxn>
              <a:cxn ang="0">
                <a:pos x="6" y="0"/>
              </a:cxn>
              <a:cxn ang="0">
                <a:pos x="19" y="0"/>
              </a:cxn>
            </a:cxnLst>
            <a:rect l="0" t="0" r="r" b="b"/>
            <a:pathLst>
              <a:path w="19" h="77">
                <a:moveTo>
                  <a:pt x="19" y="0"/>
                </a:moveTo>
                <a:lnTo>
                  <a:pt x="19" y="1"/>
                </a:lnTo>
                <a:lnTo>
                  <a:pt x="18" y="2"/>
                </a:lnTo>
                <a:lnTo>
                  <a:pt x="16" y="7"/>
                </a:lnTo>
                <a:lnTo>
                  <a:pt x="14" y="12"/>
                </a:lnTo>
                <a:lnTo>
                  <a:pt x="13" y="23"/>
                </a:lnTo>
                <a:lnTo>
                  <a:pt x="12" y="36"/>
                </a:lnTo>
                <a:lnTo>
                  <a:pt x="13" y="53"/>
                </a:lnTo>
                <a:lnTo>
                  <a:pt x="14" y="77"/>
                </a:lnTo>
                <a:lnTo>
                  <a:pt x="4" y="77"/>
                </a:lnTo>
                <a:lnTo>
                  <a:pt x="4" y="74"/>
                </a:lnTo>
                <a:lnTo>
                  <a:pt x="2" y="69"/>
                </a:lnTo>
                <a:lnTo>
                  <a:pt x="1" y="59"/>
                </a:lnTo>
                <a:lnTo>
                  <a:pt x="0" y="48"/>
                </a:lnTo>
                <a:lnTo>
                  <a:pt x="0" y="35"/>
                </a:lnTo>
                <a:lnTo>
                  <a:pt x="0" y="22"/>
                </a:lnTo>
                <a:lnTo>
                  <a:pt x="2" y="10"/>
                </a:lnTo>
                <a:lnTo>
                  <a:pt x="6" y="0"/>
                </a:lnTo>
                <a:lnTo>
                  <a:pt x="19" y="0"/>
                </a:lnTo>
                <a:close/>
              </a:path>
            </a:pathLst>
          </a:custGeom>
          <a:solidFill>
            <a:srgbClr val="72C6FF"/>
          </a:solidFill>
          <a:ln w="9525">
            <a:noFill/>
            <a:round/>
            <a:headEnd/>
            <a:tailEnd/>
          </a:ln>
        </p:spPr>
        <p:txBody>
          <a:bodyPr>
            <a:prstTxWarp prst="textNoShape">
              <a:avLst/>
            </a:prstTxWarp>
          </a:bodyPr>
          <a:lstStyle/>
          <a:p>
            <a:endParaRPr lang="en-GB">
              <a:latin typeface="Verdana"/>
              <a:cs typeface="Verdana"/>
            </a:endParaRPr>
          </a:p>
        </p:txBody>
      </p:sp>
      <p:sp>
        <p:nvSpPr>
          <p:cNvPr id="203974" name="Freeform 198"/>
          <p:cNvSpPr>
            <a:spLocks/>
          </p:cNvSpPr>
          <p:nvPr/>
        </p:nvSpPr>
        <p:spPr bwMode="auto">
          <a:xfrm>
            <a:off x="2514358" y="2649757"/>
            <a:ext cx="23812" cy="103187"/>
          </a:xfrm>
          <a:custGeom>
            <a:avLst/>
            <a:gdLst/>
            <a:ahLst/>
            <a:cxnLst>
              <a:cxn ang="0">
                <a:pos x="15" y="0"/>
              </a:cxn>
              <a:cxn ang="0">
                <a:pos x="15" y="2"/>
              </a:cxn>
              <a:cxn ang="0">
                <a:pos x="14" y="3"/>
              </a:cxn>
              <a:cxn ang="0">
                <a:pos x="13" y="6"/>
              </a:cxn>
              <a:cxn ang="0">
                <a:pos x="12" y="12"/>
              </a:cxn>
              <a:cxn ang="0">
                <a:pos x="11" y="20"/>
              </a:cxn>
              <a:cxn ang="0">
                <a:pos x="10" y="31"/>
              </a:cxn>
              <a:cxn ang="0">
                <a:pos x="11" y="46"/>
              </a:cxn>
              <a:cxn ang="0">
                <a:pos x="12" y="65"/>
              </a:cxn>
              <a:cxn ang="0">
                <a:pos x="3" y="65"/>
              </a:cxn>
              <a:cxn ang="0">
                <a:pos x="3" y="62"/>
              </a:cxn>
              <a:cxn ang="0">
                <a:pos x="1" y="58"/>
              </a:cxn>
              <a:cxn ang="0">
                <a:pos x="0" y="50"/>
              </a:cxn>
              <a:cxn ang="0">
                <a:pos x="0" y="40"/>
              </a:cxn>
              <a:cxn ang="0">
                <a:pos x="0" y="30"/>
              </a:cxn>
              <a:cxn ang="0">
                <a:pos x="0" y="19"/>
              </a:cxn>
              <a:cxn ang="0">
                <a:pos x="1" y="9"/>
              </a:cxn>
              <a:cxn ang="0">
                <a:pos x="5" y="0"/>
              </a:cxn>
              <a:cxn ang="0">
                <a:pos x="15" y="0"/>
              </a:cxn>
            </a:cxnLst>
            <a:rect l="0" t="0" r="r" b="b"/>
            <a:pathLst>
              <a:path w="15" h="65">
                <a:moveTo>
                  <a:pt x="15" y="0"/>
                </a:moveTo>
                <a:lnTo>
                  <a:pt x="15" y="2"/>
                </a:lnTo>
                <a:lnTo>
                  <a:pt x="14" y="3"/>
                </a:lnTo>
                <a:lnTo>
                  <a:pt x="13" y="6"/>
                </a:lnTo>
                <a:lnTo>
                  <a:pt x="12" y="12"/>
                </a:lnTo>
                <a:lnTo>
                  <a:pt x="11" y="20"/>
                </a:lnTo>
                <a:lnTo>
                  <a:pt x="10" y="31"/>
                </a:lnTo>
                <a:lnTo>
                  <a:pt x="11" y="46"/>
                </a:lnTo>
                <a:lnTo>
                  <a:pt x="12" y="65"/>
                </a:lnTo>
                <a:lnTo>
                  <a:pt x="3" y="65"/>
                </a:lnTo>
                <a:lnTo>
                  <a:pt x="3" y="62"/>
                </a:lnTo>
                <a:lnTo>
                  <a:pt x="1" y="58"/>
                </a:lnTo>
                <a:lnTo>
                  <a:pt x="0" y="50"/>
                </a:lnTo>
                <a:lnTo>
                  <a:pt x="0" y="40"/>
                </a:lnTo>
                <a:lnTo>
                  <a:pt x="0" y="30"/>
                </a:lnTo>
                <a:lnTo>
                  <a:pt x="0" y="19"/>
                </a:lnTo>
                <a:lnTo>
                  <a:pt x="1" y="9"/>
                </a:lnTo>
                <a:lnTo>
                  <a:pt x="5" y="0"/>
                </a:lnTo>
                <a:lnTo>
                  <a:pt x="15" y="0"/>
                </a:lnTo>
                <a:close/>
              </a:path>
            </a:pathLst>
          </a:custGeom>
          <a:solidFill>
            <a:srgbClr val="8CD8FF"/>
          </a:solidFill>
          <a:ln w="9525">
            <a:noFill/>
            <a:round/>
            <a:headEnd/>
            <a:tailEnd/>
          </a:ln>
        </p:spPr>
        <p:txBody>
          <a:bodyPr>
            <a:prstTxWarp prst="textNoShape">
              <a:avLst/>
            </a:prstTxWarp>
          </a:bodyPr>
          <a:lstStyle/>
          <a:p>
            <a:endParaRPr lang="en-GB">
              <a:latin typeface="Verdana"/>
              <a:cs typeface="Verdana"/>
            </a:endParaRPr>
          </a:p>
        </p:txBody>
      </p:sp>
      <p:sp>
        <p:nvSpPr>
          <p:cNvPr id="203975" name="Freeform 199"/>
          <p:cNvSpPr>
            <a:spLocks/>
          </p:cNvSpPr>
          <p:nvPr/>
        </p:nvSpPr>
        <p:spPr bwMode="auto">
          <a:xfrm>
            <a:off x="2514358" y="2659282"/>
            <a:ext cx="20637" cy="82550"/>
          </a:xfrm>
          <a:custGeom>
            <a:avLst/>
            <a:gdLst/>
            <a:ahLst/>
            <a:cxnLst>
              <a:cxn ang="0">
                <a:pos x="13" y="1"/>
              </a:cxn>
              <a:cxn ang="0">
                <a:pos x="13" y="1"/>
              </a:cxn>
              <a:cxn ang="0">
                <a:pos x="12" y="3"/>
              </a:cxn>
              <a:cxn ang="0">
                <a:pos x="11" y="5"/>
              </a:cxn>
              <a:cxn ang="0">
                <a:pos x="10" y="10"/>
              </a:cxn>
              <a:cxn ang="0">
                <a:pos x="10" y="17"/>
              </a:cxn>
              <a:cxn ang="0">
                <a:pos x="8" y="25"/>
              </a:cxn>
              <a:cxn ang="0">
                <a:pos x="8" y="37"/>
              </a:cxn>
              <a:cxn ang="0">
                <a:pos x="10" y="52"/>
              </a:cxn>
              <a:cxn ang="0">
                <a:pos x="3" y="52"/>
              </a:cxn>
              <a:cxn ang="0">
                <a:pos x="3" y="51"/>
              </a:cxn>
              <a:cxn ang="0">
                <a:pos x="3" y="46"/>
              </a:cxn>
              <a:cxn ang="0">
                <a:pos x="1" y="40"/>
              </a:cxn>
              <a:cxn ang="0">
                <a:pos x="1" y="32"/>
              </a:cxn>
              <a:cxn ang="0">
                <a:pos x="0" y="24"/>
              </a:cxn>
              <a:cxn ang="0">
                <a:pos x="1" y="16"/>
              </a:cxn>
              <a:cxn ang="0">
                <a:pos x="3" y="7"/>
              </a:cxn>
              <a:cxn ang="0">
                <a:pos x="5" y="0"/>
              </a:cxn>
              <a:cxn ang="0">
                <a:pos x="13" y="1"/>
              </a:cxn>
            </a:cxnLst>
            <a:rect l="0" t="0" r="r" b="b"/>
            <a:pathLst>
              <a:path w="13" h="52">
                <a:moveTo>
                  <a:pt x="13" y="1"/>
                </a:moveTo>
                <a:lnTo>
                  <a:pt x="13" y="1"/>
                </a:lnTo>
                <a:lnTo>
                  <a:pt x="12" y="3"/>
                </a:lnTo>
                <a:lnTo>
                  <a:pt x="11" y="5"/>
                </a:lnTo>
                <a:lnTo>
                  <a:pt x="10" y="10"/>
                </a:lnTo>
                <a:lnTo>
                  <a:pt x="10" y="17"/>
                </a:lnTo>
                <a:lnTo>
                  <a:pt x="8" y="25"/>
                </a:lnTo>
                <a:lnTo>
                  <a:pt x="8" y="37"/>
                </a:lnTo>
                <a:lnTo>
                  <a:pt x="10" y="52"/>
                </a:lnTo>
                <a:lnTo>
                  <a:pt x="3" y="52"/>
                </a:lnTo>
                <a:lnTo>
                  <a:pt x="3" y="51"/>
                </a:lnTo>
                <a:lnTo>
                  <a:pt x="3" y="46"/>
                </a:lnTo>
                <a:lnTo>
                  <a:pt x="1" y="40"/>
                </a:lnTo>
                <a:lnTo>
                  <a:pt x="1" y="32"/>
                </a:lnTo>
                <a:lnTo>
                  <a:pt x="0" y="24"/>
                </a:lnTo>
                <a:lnTo>
                  <a:pt x="1" y="16"/>
                </a:lnTo>
                <a:lnTo>
                  <a:pt x="3" y="7"/>
                </a:lnTo>
                <a:lnTo>
                  <a:pt x="5" y="0"/>
                </a:lnTo>
                <a:lnTo>
                  <a:pt x="13" y="1"/>
                </a:lnTo>
                <a:close/>
              </a:path>
            </a:pathLst>
          </a:custGeom>
          <a:solidFill>
            <a:srgbClr val="A5EDFF"/>
          </a:solidFill>
          <a:ln w="9525">
            <a:noFill/>
            <a:round/>
            <a:headEnd/>
            <a:tailEnd/>
          </a:ln>
        </p:spPr>
        <p:txBody>
          <a:bodyPr>
            <a:prstTxWarp prst="textNoShape">
              <a:avLst/>
            </a:prstTxWarp>
          </a:bodyPr>
          <a:lstStyle/>
          <a:p>
            <a:endParaRPr lang="en-GB">
              <a:latin typeface="Verdana"/>
              <a:cs typeface="Verdana"/>
            </a:endParaRPr>
          </a:p>
        </p:txBody>
      </p:sp>
      <p:sp>
        <p:nvSpPr>
          <p:cNvPr id="203976" name="Freeform 200"/>
          <p:cNvSpPr>
            <a:spLocks/>
          </p:cNvSpPr>
          <p:nvPr/>
        </p:nvSpPr>
        <p:spPr bwMode="auto">
          <a:xfrm>
            <a:off x="2515945" y="2670394"/>
            <a:ext cx="15875" cy="60325"/>
          </a:xfrm>
          <a:custGeom>
            <a:avLst/>
            <a:gdLst/>
            <a:ahLst/>
            <a:cxnLst>
              <a:cxn ang="0">
                <a:pos x="10" y="0"/>
              </a:cxn>
              <a:cxn ang="0">
                <a:pos x="10" y="0"/>
              </a:cxn>
              <a:cxn ang="0">
                <a:pos x="9" y="2"/>
              </a:cxn>
              <a:cxn ang="0">
                <a:pos x="9" y="4"/>
              </a:cxn>
              <a:cxn ang="0">
                <a:pos x="7" y="6"/>
              </a:cxn>
              <a:cxn ang="0">
                <a:pos x="6" y="11"/>
              </a:cxn>
              <a:cxn ang="0">
                <a:pos x="6" y="18"/>
              </a:cxn>
              <a:cxn ang="0">
                <a:pos x="6" y="26"/>
              </a:cxn>
              <a:cxn ang="0">
                <a:pos x="7" y="38"/>
              </a:cxn>
              <a:cxn ang="0">
                <a:pos x="3" y="38"/>
              </a:cxn>
              <a:cxn ang="0">
                <a:pos x="2" y="37"/>
              </a:cxn>
              <a:cxn ang="0">
                <a:pos x="2" y="33"/>
              </a:cxn>
              <a:cxn ang="0">
                <a:pos x="2" y="28"/>
              </a:cxn>
              <a:cxn ang="0">
                <a:pos x="0" y="24"/>
              </a:cxn>
              <a:cxn ang="0">
                <a:pos x="0" y="17"/>
              </a:cxn>
              <a:cxn ang="0">
                <a:pos x="0" y="11"/>
              </a:cxn>
              <a:cxn ang="0">
                <a:pos x="2" y="5"/>
              </a:cxn>
              <a:cxn ang="0">
                <a:pos x="4" y="0"/>
              </a:cxn>
              <a:cxn ang="0">
                <a:pos x="10" y="0"/>
              </a:cxn>
            </a:cxnLst>
            <a:rect l="0" t="0" r="r" b="b"/>
            <a:pathLst>
              <a:path w="10" h="38">
                <a:moveTo>
                  <a:pt x="10" y="0"/>
                </a:moveTo>
                <a:lnTo>
                  <a:pt x="10" y="0"/>
                </a:lnTo>
                <a:lnTo>
                  <a:pt x="9" y="2"/>
                </a:lnTo>
                <a:lnTo>
                  <a:pt x="9" y="4"/>
                </a:lnTo>
                <a:lnTo>
                  <a:pt x="7" y="6"/>
                </a:lnTo>
                <a:lnTo>
                  <a:pt x="6" y="11"/>
                </a:lnTo>
                <a:lnTo>
                  <a:pt x="6" y="18"/>
                </a:lnTo>
                <a:lnTo>
                  <a:pt x="6" y="26"/>
                </a:lnTo>
                <a:lnTo>
                  <a:pt x="7" y="38"/>
                </a:lnTo>
                <a:lnTo>
                  <a:pt x="3" y="38"/>
                </a:lnTo>
                <a:lnTo>
                  <a:pt x="2" y="37"/>
                </a:lnTo>
                <a:lnTo>
                  <a:pt x="2" y="33"/>
                </a:lnTo>
                <a:lnTo>
                  <a:pt x="2" y="28"/>
                </a:lnTo>
                <a:lnTo>
                  <a:pt x="0" y="24"/>
                </a:lnTo>
                <a:lnTo>
                  <a:pt x="0" y="17"/>
                </a:lnTo>
                <a:lnTo>
                  <a:pt x="0" y="11"/>
                </a:lnTo>
                <a:lnTo>
                  <a:pt x="2" y="5"/>
                </a:lnTo>
                <a:lnTo>
                  <a:pt x="4" y="0"/>
                </a:lnTo>
                <a:lnTo>
                  <a:pt x="10" y="0"/>
                </a:lnTo>
                <a:close/>
              </a:path>
            </a:pathLst>
          </a:custGeom>
          <a:solidFill>
            <a:srgbClr val="BFFFFF"/>
          </a:solidFill>
          <a:ln w="9525">
            <a:noFill/>
            <a:round/>
            <a:headEnd/>
            <a:tailEnd/>
          </a:ln>
        </p:spPr>
        <p:txBody>
          <a:bodyPr>
            <a:prstTxWarp prst="textNoShape">
              <a:avLst/>
            </a:prstTxWarp>
          </a:bodyPr>
          <a:lstStyle/>
          <a:p>
            <a:endParaRPr lang="en-GB">
              <a:latin typeface="Verdana"/>
              <a:cs typeface="Verdana"/>
            </a:endParaRPr>
          </a:p>
        </p:txBody>
      </p:sp>
      <p:sp>
        <p:nvSpPr>
          <p:cNvPr id="203977" name="Freeform 201"/>
          <p:cNvSpPr>
            <a:spLocks/>
          </p:cNvSpPr>
          <p:nvPr/>
        </p:nvSpPr>
        <p:spPr bwMode="auto">
          <a:xfrm>
            <a:off x="2388945" y="2652932"/>
            <a:ext cx="71438" cy="87312"/>
          </a:xfrm>
          <a:custGeom>
            <a:avLst/>
            <a:gdLst/>
            <a:ahLst/>
            <a:cxnLst>
              <a:cxn ang="0">
                <a:pos x="3" y="5"/>
              </a:cxn>
              <a:cxn ang="0">
                <a:pos x="3" y="7"/>
              </a:cxn>
              <a:cxn ang="0">
                <a:pos x="2" y="9"/>
              </a:cxn>
              <a:cxn ang="0">
                <a:pos x="1" y="14"/>
              </a:cxn>
              <a:cxn ang="0">
                <a:pos x="0" y="21"/>
              </a:cxn>
              <a:cxn ang="0">
                <a:pos x="0" y="28"/>
              </a:cxn>
              <a:cxn ang="0">
                <a:pos x="0" y="36"/>
              </a:cxn>
              <a:cxn ang="0">
                <a:pos x="0" y="45"/>
              </a:cxn>
              <a:cxn ang="0">
                <a:pos x="2" y="55"/>
              </a:cxn>
              <a:cxn ang="0">
                <a:pos x="2" y="55"/>
              </a:cxn>
              <a:cxn ang="0">
                <a:pos x="2" y="53"/>
              </a:cxn>
              <a:cxn ang="0">
                <a:pos x="2" y="51"/>
              </a:cxn>
              <a:cxn ang="0">
                <a:pos x="2" y="49"/>
              </a:cxn>
              <a:cxn ang="0">
                <a:pos x="2" y="45"/>
              </a:cxn>
              <a:cxn ang="0">
                <a:pos x="3" y="43"/>
              </a:cxn>
              <a:cxn ang="0">
                <a:pos x="3" y="38"/>
              </a:cxn>
              <a:cxn ang="0">
                <a:pos x="5" y="35"/>
              </a:cxn>
              <a:cxn ang="0">
                <a:pos x="6" y="31"/>
              </a:cxn>
              <a:cxn ang="0">
                <a:pos x="7" y="28"/>
              </a:cxn>
              <a:cxn ang="0">
                <a:pos x="8" y="24"/>
              </a:cxn>
              <a:cxn ang="0">
                <a:pos x="10" y="21"/>
              </a:cxn>
              <a:cxn ang="0">
                <a:pos x="14" y="18"/>
              </a:cxn>
              <a:cxn ang="0">
                <a:pos x="16" y="16"/>
              </a:cxn>
              <a:cxn ang="0">
                <a:pos x="21" y="15"/>
              </a:cxn>
              <a:cxn ang="0">
                <a:pos x="26" y="14"/>
              </a:cxn>
              <a:cxn ang="0">
                <a:pos x="26" y="13"/>
              </a:cxn>
              <a:cxn ang="0">
                <a:pos x="26" y="13"/>
              </a:cxn>
              <a:cxn ang="0">
                <a:pos x="28" y="11"/>
              </a:cxn>
              <a:cxn ang="0">
                <a:pos x="29" y="10"/>
              </a:cxn>
              <a:cxn ang="0">
                <a:pos x="33" y="9"/>
              </a:cxn>
              <a:cxn ang="0">
                <a:pos x="36" y="7"/>
              </a:cxn>
              <a:cxn ang="0">
                <a:pos x="41" y="4"/>
              </a:cxn>
              <a:cxn ang="0">
                <a:pos x="45" y="2"/>
              </a:cxn>
              <a:cxn ang="0">
                <a:pos x="45" y="2"/>
              </a:cxn>
              <a:cxn ang="0">
                <a:pos x="44" y="2"/>
              </a:cxn>
              <a:cxn ang="0">
                <a:pos x="43" y="2"/>
              </a:cxn>
              <a:cxn ang="0">
                <a:pos x="42" y="2"/>
              </a:cxn>
              <a:cxn ang="0">
                <a:pos x="40" y="1"/>
              </a:cxn>
              <a:cxn ang="0">
                <a:pos x="37" y="1"/>
              </a:cxn>
              <a:cxn ang="0">
                <a:pos x="35" y="1"/>
              </a:cxn>
              <a:cxn ang="0">
                <a:pos x="31" y="1"/>
              </a:cxn>
              <a:cxn ang="0">
                <a:pos x="28" y="0"/>
              </a:cxn>
              <a:cxn ang="0">
                <a:pos x="26" y="1"/>
              </a:cxn>
              <a:cxn ang="0">
                <a:pos x="22" y="1"/>
              </a:cxn>
              <a:cxn ang="0">
                <a:pos x="19" y="1"/>
              </a:cxn>
              <a:cxn ang="0">
                <a:pos x="14" y="2"/>
              </a:cxn>
              <a:cxn ang="0">
                <a:pos x="10" y="2"/>
              </a:cxn>
              <a:cxn ang="0">
                <a:pos x="7" y="3"/>
              </a:cxn>
              <a:cxn ang="0">
                <a:pos x="3" y="5"/>
              </a:cxn>
            </a:cxnLst>
            <a:rect l="0" t="0" r="r" b="b"/>
            <a:pathLst>
              <a:path w="45" h="55">
                <a:moveTo>
                  <a:pt x="3" y="5"/>
                </a:moveTo>
                <a:lnTo>
                  <a:pt x="3" y="7"/>
                </a:lnTo>
                <a:lnTo>
                  <a:pt x="2" y="9"/>
                </a:lnTo>
                <a:lnTo>
                  <a:pt x="1" y="14"/>
                </a:lnTo>
                <a:lnTo>
                  <a:pt x="0" y="21"/>
                </a:lnTo>
                <a:lnTo>
                  <a:pt x="0" y="28"/>
                </a:lnTo>
                <a:lnTo>
                  <a:pt x="0" y="36"/>
                </a:lnTo>
                <a:lnTo>
                  <a:pt x="0" y="45"/>
                </a:lnTo>
                <a:lnTo>
                  <a:pt x="2" y="55"/>
                </a:lnTo>
                <a:lnTo>
                  <a:pt x="2" y="55"/>
                </a:lnTo>
                <a:lnTo>
                  <a:pt x="2" y="53"/>
                </a:lnTo>
                <a:lnTo>
                  <a:pt x="2" y="51"/>
                </a:lnTo>
                <a:lnTo>
                  <a:pt x="2" y="49"/>
                </a:lnTo>
                <a:lnTo>
                  <a:pt x="2" y="45"/>
                </a:lnTo>
                <a:lnTo>
                  <a:pt x="3" y="43"/>
                </a:lnTo>
                <a:lnTo>
                  <a:pt x="3" y="38"/>
                </a:lnTo>
                <a:lnTo>
                  <a:pt x="5" y="35"/>
                </a:lnTo>
                <a:lnTo>
                  <a:pt x="6" y="31"/>
                </a:lnTo>
                <a:lnTo>
                  <a:pt x="7" y="28"/>
                </a:lnTo>
                <a:lnTo>
                  <a:pt x="8" y="24"/>
                </a:lnTo>
                <a:lnTo>
                  <a:pt x="10" y="21"/>
                </a:lnTo>
                <a:lnTo>
                  <a:pt x="14" y="18"/>
                </a:lnTo>
                <a:lnTo>
                  <a:pt x="16" y="16"/>
                </a:lnTo>
                <a:lnTo>
                  <a:pt x="21" y="15"/>
                </a:lnTo>
                <a:lnTo>
                  <a:pt x="26" y="14"/>
                </a:lnTo>
                <a:lnTo>
                  <a:pt x="26" y="13"/>
                </a:lnTo>
                <a:lnTo>
                  <a:pt x="26" y="13"/>
                </a:lnTo>
                <a:lnTo>
                  <a:pt x="28" y="11"/>
                </a:lnTo>
                <a:lnTo>
                  <a:pt x="29" y="10"/>
                </a:lnTo>
                <a:lnTo>
                  <a:pt x="33" y="9"/>
                </a:lnTo>
                <a:lnTo>
                  <a:pt x="36" y="7"/>
                </a:lnTo>
                <a:lnTo>
                  <a:pt x="41" y="4"/>
                </a:lnTo>
                <a:lnTo>
                  <a:pt x="45" y="2"/>
                </a:lnTo>
                <a:lnTo>
                  <a:pt x="45" y="2"/>
                </a:lnTo>
                <a:lnTo>
                  <a:pt x="44" y="2"/>
                </a:lnTo>
                <a:lnTo>
                  <a:pt x="43" y="2"/>
                </a:lnTo>
                <a:lnTo>
                  <a:pt x="42" y="2"/>
                </a:lnTo>
                <a:lnTo>
                  <a:pt x="40" y="1"/>
                </a:lnTo>
                <a:lnTo>
                  <a:pt x="37" y="1"/>
                </a:lnTo>
                <a:lnTo>
                  <a:pt x="35" y="1"/>
                </a:lnTo>
                <a:lnTo>
                  <a:pt x="31" y="1"/>
                </a:lnTo>
                <a:lnTo>
                  <a:pt x="28" y="0"/>
                </a:lnTo>
                <a:lnTo>
                  <a:pt x="26" y="1"/>
                </a:lnTo>
                <a:lnTo>
                  <a:pt x="22" y="1"/>
                </a:lnTo>
                <a:lnTo>
                  <a:pt x="19" y="1"/>
                </a:lnTo>
                <a:lnTo>
                  <a:pt x="14" y="2"/>
                </a:lnTo>
                <a:lnTo>
                  <a:pt x="10" y="2"/>
                </a:lnTo>
                <a:lnTo>
                  <a:pt x="7" y="3"/>
                </a:lnTo>
                <a:lnTo>
                  <a:pt x="3" y="5"/>
                </a:lnTo>
                <a:close/>
              </a:path>
            </a:pathLst>
          </a:custGeom>
          <a:solidFill>
            <a:srgbClr val="999999"/>
          </a:solidFill>
          <a:ln w="9525">
            <a:noFill/>
            <a:round/>
            <a:headEnd/>
            <a:tailEnd/>
          </a:ln>
        </p:spPr>
        <p:txBody>
          <a:bodyPr>
            <a:prstTxWarp prst="textNoShape">
              <a:avLst/>
            </a:prstTxWarp>
          </a:bodyPr>
          <a:lstStyle/>
          <a:p>
            <a:endParaRPr lang="en-GB">
              <a:latin typeface="Verdana"/>
              <a:cs typeface="Verdana"/>
            </a:endParaRPr>
          </a:p>
        </p:txBody>
      </p:sp>
      <p:sp>
        <p:nvSpPr>
          <p:cNvPr id="203978" name="Freeform 202"/>
          <p:cNvSpPr>
            <a:spLocks/>
          </p:cNvSpPr>
          <p:nvPr/>
        </p:nvSpPr>
        <p:spPr bwMode="auto">
          <a:xfrm>
            <a:off x="2287345" y="2718019"/>
            <a:ext cx="58738" cy="15875"/>
          </a:xfrm>
          <a:custGeom>
            <a:avLst/>
            <a:gdLst/>
            <a:ahLst/>
            <a:cxnLst>
              <a:cxn ang="0">
                <a:pos x="0" y="7"/>
              </a:cxn>
              <a:cxn ang="0">
                <a:pos x="0" y="7"/>
              </a:cxn>
              <a:cxn ang="0">
                <a:pos x="0" y="5"/>
              </a:cxn>
              <a:cxn ang="0">
                <a:pos x="1" y="5"/>
              </a:cxn>
              <a:cxn ang="0">
                <a:pos x="1" y="4"/>
              </a:cxn>
              <a:cxn ang="0">
                <a:pos x="2" y="3"/>
              </a:cxn>
              <a:cxn ang="0">
                <a:pos x="3" y="3"/>
              </a:cxn>
              <a:cxn ang="0">
                <a:pos x="4" y="2"/>
              </a:cxn>
              <a:cxn ang="0">
                <a:pos x="7" y="1"/>
              </a:cxn>
              <a:cxn ang="0">
                <a:pos x="9" y="1"/>
              </a:cxn>
              <a:cxn ang="0">
                <a:pos x="11" y="0"/>
              </a:cxn>
              <a:cxn ang="0">
                <a:pos x="15" y="0"/>
              </a:cxn>
              <a:cxn ang="0">
                <a:pos x="18" y="0"/>
              </a:cxn>
              <a:cxn ang="0">
                <a:pos x="22" y="0"/>
              </a:cxn>
              <a:cxn ang="0">
                <a:pos x="27" y="1"/>
              </a:cxn>
              <a:cxn ang="0">
                <a:pos x="31" y="2"/>
              </a:cxn>
              <a:cxn ang="0">
                <a:pos x="37" y="3"/>
              </a:cxn>
              <a:cxn ang="0">
                <a:pos x="37" y="5"/>
              </a:cxn>
              <a:cxn ang="0">
                <a:pos x="36" y="5"/>
              </a:cxn>
              <a:cxn ang="0">
                <a:pos x="36" y="5"/>
              </a:cxn>
              <a:cxn ang="0">
                <a:pos x="34" y="4"/>
              </a:cxn>
              <a:cxn ang="0">
                <a:pos x="32" y="4"/>
              </a:cxn>
              <a:cxn ang="0">
                <a:pos x="30" y="3"/>
              </a:cxn>
              <a:cxn ang="0">
                <a:pos x="28" y="3"/>
              </a:cxn>
              <a:cxn ang="0">
                <a:pos x="24" y="3"/>
              </a:cxn>
              <a:cxn ang="0">
                <a:pos x="22" y="2"/>
              </a:cxn>
              <a:cxn ang="0">
                <a:pos x="18" y="2"/>
              </a:cxn>
              <a:cxn ang="0">
                <a:pos x="15" y="2"/>
              </a:cxn>
              <a:cxn ang="0">
                <a:pos x="13" y="3"/>
              </a:cxn>
              <a:cxn ang="0">
                <a:pos x="9" y="3"/>
              </a:cxn>
              <a:cxn ang="0">
                <a:pos x="7" y="4"/>
              </a:cxn>
              <a:cxn ang="0">
                <a:pos x="4" y="5"/>
              </a:cxn>
              <a:cxn ang="0">
                <a:pos x="2" y="8"/>
              </a:cxn>
              <a:cxn ang="0">
                <a:pos x="0" y="10"/>
              </a:cxn>
              <a:cxn ang="0">
                <a:pos x="0" y="7"/>
              </a:cxn>
            </a:cxnLst>
            <a:rect l="0" t="0" r="r" b="b"/>
            <a:pathLst>
              <a:path w="37" h="10">
                <a:moveTo>
                  <a:pt x="0" y="7"/>
                </a:moveTo>
                <a:lnTo>
                  <a:pt x="0" y="7"/>
                </a:lnTo>
                <a:lnTo>
                  <a:pt x="0" y="5"/>
                </a:lnTo>
                <a:lnTo>
                  <a:pt x="1" y="5"/>
                </a:lnTo>
                <a:lnTo>
                  <a:pt x="1" y="4"/>
                </a:lnTo>
                <a:lnTo>
                  <a:pt x="2" y="3"/>
                </a:lnTo>
                <a:lnTo>
                  <a:pt x="3" y="3"/>
                </a:lnTo>
                <a:lnTo>
                  <a:pt x="4" y="2"/>
                </a:lnTo>
                <a:lnTo>
                  <a:pt x="7" y="1"/>
                </a:lnTo>
                <a:lnTo>
                  <a:pt x="9" y="1"/>
                </a:lnTo>
                <a:lnTo>
                  <a:pt x="11" y="0"/>
                </a:lnTo>
                <a:lnTo>
                  <a:pt x="15" y="0"/>
                </a:lnTo>
                <a:lnTo>
                  <a:pt x="18" y="0"/>
                </a:lnTo>
                <a:lnTo>
                  <a:pt x="22" y="0"/>
                </a:lnTo>
                <a:lnTo>
                  <a:pt x="27" y="1"/>
                </a:lnTo>
                <a:lnTo>
                  <a:pt x="31" y="2"/>
                </a:lnTo>
                <a:lnTo>
                  <a:pt x="37" y="3"/>
                </a:lnTo>
                <a:lnTo>
                  <a:pt x="37" y="5"/>
                </a:lnTo>
                <a:lnTo>
                  <a:pt x="36" y="5"/>
                </a:lnTo>
                <a:lnTo>
                  <a:pt x="36" y="5"/>
                </a:lnTo>
                <a:lnTo>
                  <a:pt x="34" y="4"/>
                </a:lnTo>
                <a:lnTo>
                  <a:pt x="32" y="4"/>
                </a:lnTo>
                <a:lnTo>
                  <a:pt x="30" y="3"/>
                </a:lnTo>
                <a:lnTo>
                  <a:pt x="28" y="3"/>
                </a:lnTo>
                <a:lnTo>
                  <a:pt x="24" y="3"/>
                </a:lnTo>
                <a:lnTo>
                  <a:pt x="22" y="2"/>
                </a:lnTo>
                <a:lnTo>
                  <a:pt x="18" y="2"/>
                </a:lnTo>
                <a:lnTo>
                  <a:pt x="15" y="2"/>
                </a:lnTo>
                <a:lnTo>
                  <a:pt x="13" y="3"/>
                </a:lnTo>
                <a:lnTo>
                  <a:pt x="9" y="3"/>
                </a:lnTo>
                <a:lnTo>
                  <a:pt x="7" y="4"/>
                </a:lnTo>
                <a:lnTo>
                  <a:pt x="4" y="5"/>
                </a:lnTo>
                <a:lnTo>
                  <a:pt x="2" y="8"/>
                </a:lnTo>
                <a:lnTo>
                  <a:pt x="0" y="10"/>
                </a:lnTo>
                <a:lnTo>
                  <a:pt x="0" y="7"/>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79" name="Freeform 203"/>
          <p:cNvSpPr>
            <a:spLocks/>
          </p:cNvSpPr>
          <p:nvPr/>
        </p:nvSpPr>
        <p:spPr bwMode="auto">
          <a:xfrm>
            <a:off x="2287345" y="2678332"/>
            <a:ext cx="58738" cy="17462"/>
          </a:xfrm>
          <a:custGeom>
            <a:avLst/>
            <a:gdLst/>
            <a:ahLst/>
            <a:cxnLst>
              <a:cxn ang="0">
                <a:pos x="0" y="7"/>
              </a:cxn>
              <a:cxn ang="0">
                <a:pos x="0" y="7"/>
              </a:cxn>
              <a:cxn ang="0">
                <a:pos x="0" y="6"/>
              </a:cxn>
              <a:cxn ang="0">
                <a:pos x="1" y="6"/>
              </a:cxn>
              <a:cxn ang="0">
                <a:pos x="1" y="5"/>
              </a:cxn>
              <a:cxn ang="0">
                <a:pos x="2" y="4"/>
              </a:cxn>
              <a:cxn ang="0">
                <a:pos x="3" y="4"/>
              </a:cxn>
              <a:cxn ang="0">
                <a:pos x="4" y="2"/>
              </a:cxn>
              <a:cxn ang="0">
                <a:pos x="7" y="1"/>
              </a:cxn>
              <a:cxn ang="0">
                <a:pos x="9" y="1"/>
              </a:cxn>
              <a:cxn ang="0">
                <a:pos x="11" y="0"/>
              </a:cxn>
              <a:cxn ang="0">
                <a:pos x="15" y="0"/>
              </a:cxn>
              <a:cxn ang="0">
                <a:pos x="18" y="0"/>
              </a:cxn>
              <a:cxn ang="0">
                <a:pos x="22" y="0"/>
              </a:cxn>
              <a:cxn ang="0">
                <a:pos x="27" y="1"/>
              </a:cxn>
              <a:cxn ang="0">
                <a:pos x="31" y="2"/>
              </a:cxn>
              <a:cxn ang="0">
                <a:pos x="37" y="4"/>
              </a:cxn>
              <a:cxn ang="0">
                <a:pos x="37" y="6"/>
              </a:cxn>
              <a:cxn ang="0">
                <a:pos x="36" y="6"/>
              </a:cxn>
              <a:cxn ang="0">
                <a:pos x="36" y="6"/>
              </a:cxn>
              <a:cxn ang="0">
                <a:pos x="34" y="5"/>
              </a:cxn>
              <a:cxn ang="0">
                <a:pos x="32" y="5"/>
              </a:cxn>
              <a:cxn ang="0">
                <a:pos x="30" y="5"/>
              </a:cxn>
              <a:cxn ang="0">
                <a:pos x="28" y="4"/>
              </a:cxn>
              <a:cxn ang="0">
                <a:pos x="24" y="4"/>
              </a:cxn>
              <a:cxn ang="0">
                <a:pos x="22" y="2"/>
              </a:cxn>
              <a:cxn ang="0">
                <a:pos x="18" y="2"/>
              </a:cxn>
              <a:cxn ang="0">
                <a:pos x="15" y="2"/>
              </a:cxn>
              <a:cxn ang="0">
                <a:pos x="13" y="4"/>
              </a:cxn>
              <a:cxn ang="0">
                <a:pos x="9" y="4"/>
              </a:cxn>
              <a:cxn ang="0">
                <a:pos x="7" y="5"/>
              </a:cxn>
              <a:cxn ang="0">
                <a:pos x="4" y="6"/>
              </a:cxn>
              <a:cxn ang="0">
                <a:pos x="2" y="8"/>
              </a:cxn>
              <a:cxn ang="0">
                <a:pos x="0" y="11"/>
              </a:cxn>
              <a:cxn ang="0">
                <a:pos x="0" y="7"/>
              </a:cxn>
            </a:cxnLst>
            <a:rect l="0" t="0" r="r" b="b"/>
            <a:pathLst>
              <a:path w="37" h="11">
                <a:moveTo>
                  <a:pt x="0" y="7"/>
                </a:moveTo>
                <a:lnTo>
                  <a:pt x="0" y="7"/>
                </a:lnTo>
                <a:lnTo>
                  <a:pt x="0" y="6"/>
                </a:lnTo>
                <a:lnTo>
                  <a:pt x="1" y="6"/>
                </a:lnTo>
                <a:lnTo>
                  <a:pt x="1" y="5"/>
                </a:lnTo>
                <a:lnTo>
                  <a:pt x="2" y="4"/>
                </a:lnTo>
                <a:lnTo>
                  <a:pt x="3" y="4"/>
                </a:lnTo>
                <a:lnTo>
                  <a:pt x="4" y="2"/>
                </a:lnTo>
                <a:lnTo>
                  <a:pt x="7" y="1"/>
                </a:lnTo>
                <a:lnTo>
                  <a:pt x="9" y="1"/>
                </a:lnTo>
                <a:lnTo>
                  <a:pt x="11" y="0"/>
                </a:lnTo>
                <a:lnTo>
                  <a:pt x="15" y="0"/>
                </a:lnTo>
                <a:lnTo>
                  <a:pt x="18" y="0"/>
                </a:lnTo>
                <a:lnTo>
                  <a:pt x="22" y="0"/>
                </a:lnTo>
                <a:lnTo>
                  <a:pt x="27" y="1"/>
                </a:lnTo>
                <a:lnTo>
                  <a:pt x="31" y="2"/>
                </a:lnTo>
                <a:lnTo>
                  <a:pt x="37" y="4"/>
                </a:lnTo>
                <a:lnTo>
                  <a:pt x="37" y="6"/>
                </a:lnTo>
                <a:lnTo>
                  <a:pt x="36" y="6"/>
                </a:lnTo>
                <a:lnTo>
                  <a:pt x="36" y="6"/>
                </a:lnTo>
                <a:lnTo>
                  <a:pt x="34" y="5"/>
                </a:lnTo>
                <a:lnTo>
                  <a:pt x="32" y="5"/>
                </a:lnTo>
                <a:lnTo>
                  <a:pt x="30" y="5"/>
                </a:lnTo>
                <a:lnTo>
                  <a:pt x="28" y="4"/>
                </a:lnTo>
                <a:lnTo>
                  <a:pt x="24" y="4"/>
                </a:lnTo>
                <a:lnTo>
                  <a:pt x="22" y="2"/>
                </a:lnTo>
                <a:lnTo>
                  <a:pt x="18" y="2"/>
                </a:lnTo>
                <a:lnTo>
                  <a:pt x="15" y="2"/>
                </a:lnTo>
                <a:lnTo>
                  <a:pt x="13" y="4"/>
                </a:lnTo>
                <a:lnTo>
                  <a:pt x="9" y="4"/>
                </a:lnTo>
                <a:lnTo>
                  <a:pt x="7" y="5"/>
                </a:lnTo>
                <a:lnTo>
                  <a:pt x="4" y="6"/>
                </a:lnTo>
                <a:lnTo>
                  <a:pt x="2" y="8"/>
                </a:lnTo>
                <a:lnTo>
                  <a:pt x="0" y="11"/>
                </a:lnTo>
                <a:lnTo>
                  <a:pt x="0" y="7"/>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80" name="Freeform 204"/>
          <p:cNvSpPr>
            <a:spLocks/>
          </p:cNvSpPr>
          <p:nvPr/>
        </p:nvSpPr>
        <p:spPr bwMode="auto">
          <a:xfrm>
            <a:off x="2342908" y="2659282"/>
            <a:ext cx="95250" cy="180975"/>
          </a:xfrm>
          <a:custGeom>
            <a:avLst/>
            <a:gdLst/>
            <a:ahLst/>
            <a:cxnLst>
              <a:cxn ang="0">
                <a:pos x="0" y="0"/>
              </a:cxn>
              <a:cxn ang="0">
                <a:pos x="0" y="110"/>
              </a:cxn>
              <a:cxn ang="0">
                <a:pos x="18" y="114"/>
              </a:cxn>
              <a:cxn ang="0">
                <a:pos x="17" y="98"/>
              </a:cxn>
              <a:cxn ang="0">
                <a:pos x="60" y="105"/>
              </a:cxn>
              <a:cxn ang="0">
                <a:pos x="60" y="100"/>
              </a:cxn>
              <a:cxn ang="0">
                <a:pos x="30" y="96"/>
              </a:cxn>
              <a:cxn ang="0">
                <a:pos x="29" y="83"/>
              </a:cxn>
              <a:cxn ang="0">
                <a:pos x="9" y="83"/>
              </a:cxn>
              <a:cxn ang="0">
                <a:pos x="8" y="81"/>
              </a:cxn>
              <a:cxn ang="0">
                <a:pos x="7" y="76"/>
              </a:cxn>
              <a:cxn ang="0">
                <a:pos x="6" y="69"/>
              </a:cxn>
              <a:cxn ang="0">
                <a:pos x="3" y="60"/>
              </a:cxn>
              <a:cxn ang="0">
                <a:pos x="2" y="48"/>
              </a:cxn>
              <a:cxn ang="0">
                <a:pos x="1" y="34"/>
              </a:cxn>
              <a:cxn ang="0">
                <a:pos x="2" y="20"/>
              </a:cxn>
              <a:cxn ang="0">
                <a:pos x="6" y="4"/>
              </a:cxn>
              <a:cxn ang="0">
                <a:pos x="0" y="0"/>
              </a:cxn>
            </a:cxnLst>
            <a:rect l="0" t="0" r="r" b="b"/>
            <a:pathLst>
              <a:path w="60" h="114">
                <a:moveTo>
                  <a:pt x="0" y="0"/>
                </a:moveTo>
                <a:lnTo>
                  <a:pt x="0" y="110"/>
                </a:lnTo>
                <a:lnTo>
                  <a:pt x="18" y="114"/>
                </a:lnTo>
                <a:lnTo>
                  <a:pt x="17" y="98"/>
                </a:lnTo>
                <a:lnTo>
                  <a:pt x="60" y="105"/>
                </a:lnTo>
                <a:lnTo>
                  <a:pt x="60" y="100"/>
                </a:lnTo>
                <a:lnTo>
                  <a:pt x="30" y="96"/>
                </a:lnTo>
                <a:lnTo>
                  <a:pt x="29" y="83"/>
                </a:lnTo>
                <a:lnTo>
                  <a:pt x="9" y="83"/>
                </a:lnTo>
                <a:lnTo>
                  <a:pt x="8" y="81"/>
                </a:lnTo>
                <a:lnTo>
                  <a:pt x="7" y="76"/>
                </a:lnTo>
                <a:lnTo>
                  <a:pt x="6" y="69"/>
                </a:lnTo>
                <a:lnTo>
                  <a:pt x="3" y="60"/>
                </a:lnTo>
                <a:lnTo>
                  <a:pt x="2" y="48"/>
                </a:lnTo>
                <a:lnTo>
                  <a:pt x="1" y="34"/>
                </a:lnTo>
                <a:lnTo>
                  <a:pt x="2" y="20"/>
                </a:lnTo>
                <a:lnTo>
                  <a:pt x="6" y="4"/>
                </a:lnTo>
                <a:lnTo>
                  <a:pt x="0" y="0"/>
                </a:lnTo>
                <a:close/>
              </a:path>
            </a:pathLst>
          </a:custGeom>
          <a:solidFill>
            <a:srgbClr val="001999"/>
          </a:solidFill>
          <a:ln w="9525">
            <a:noFill/>
            <a:round/>
            <a:headEnd/>
            <a:tailEnd/>
          </a:ln>
        </p:spPr>
        <p:txBody>
          <a:bodyPr>
            <a:prstTxWarp prst="textNoShape">
              <a:avLst/>
            </a:prstTxWarp>
          </a:bodyPr>
          <a:lstStyle/>
          <a:p>
            <a:endParaRPr lang="en-GB">
              <a:latin typeface="Verdana"/>
              <a:cs typeface="Verdana"/>
            </a:endParaRPr>
          </a:p>
        </p:txBody>
      </p:sp>
      <p:sp>
        <p:nvSpPr>
          <p:cNvPr id="203981" name="Freeform 205"/>
          <p:cNvSpPr>
            <a:spLocks/>
          </p:cNvSpPr>
          <p:nvPr/>
        </p:nvSpPr>
        <p:spPr bwMode="auto">
          <a:xfrm>
            <a:off x="2390533" y="2619594"/>
            <a:ext cx="123825" cy="23813"/>
          </a:xfrm>
          <a:custGeom>
            <a:avLst/>
            <a:gdLst/>
            <a:ahLst/>
            <a:cxnLst>
              <a:cxn ang="0">
                <a:pos x="0" y="15"/>
              </a:cxn>
              <a:cxn ang="0">
                <a:pos x="0" y="15"/>
              </a:cxn>
              <a:cxn ang="0">
                <a:pos x="2" y="14"/>
              </a:cxn>
              <a:cxn ang="0">
                <a:pos x="4" y="14"/>
              </a:cxn>
              <a:cxn ang="0">
                <a:pos x="7" y="12"/>
              </a:cxn>
              <a:cxn ang="0">
                <a:pos x="11" y="11"/>
              </a:cxn>
              <a:cxn ang="0">
                <a:pos x="14" y="10"/>
              </a:cxn>
              <a:cxn ang="0">
                <a:pos x="19" y="9"/>
              </a:cxn>
              <a:cxn ang="0">
                <a:pos x="23" y="8"/>
              </a:cxn>
              <a:cxn ang="0">
                <a:pos x="29" y="8"/>
              </a:cxn>
              <a:cxn ang="0">
                <a:pos x="35" y="7"/>
              </a:cxn>
              <a:cxn ang="0">
                <a:pos x="42" y="7"/>
              </a:cxn>
              <a:cxn ang="0">
                <a:pos x="48" y="5"/>
              </a:cxn>
              <a:cxn ang="0">
                <a:pos x="55" y="7"/>
              </a:cxn>
              <a:cxn ang="0">
                <a:pos x="62" y="7"/>
              </a:cxn>
              <a:cxn ang="0">
                <a:pos x="69" y="8"/>
              </a:cxn>
              <a:cxn ang="0">
                <a:pos x="76" y="9"/>
              </a:cxn>
              <a:cxn ang="0">
                <a:pos x="78" y="0"/>
              </a:cxn>
              <a:cxn ang="0">
                <a:pos x="78" y="0"/>
              </a:cxn>
              <a:cxn ang="0">
                <a:pos x="76" y="0"/>
              </a:cxn>
              <a:cxn ang="0">
                <a:pos x="74" y="0"/>
              </a:cxn>
              <a:cxn ang="0">
                <a:pos x="70" y="0"/>
              </a:cxn>
              <a:cxn ang="0">
                <a:pos x="65" y="0"/>
              </a:cxn>
              <a:cxn ang="0">
                <a:pos x="61" y="0"/>
              </a:cxn>
              <a:cxn ang="0">
                <a:pos x="56" y="0"/>
              </a:cxn>
              <a:cxn ang="0">
                <a:pos x="50" y="1"/>
              </a:cxn>
              <a:cxn ang="0">
                <a:pos x="43" y="1"/>
              </a:cxn>
              <a:cxn ang="0">
                <a:pos x="37" y="1"/>
              </a:cxn>
              <a:cxn ang="0">
                <a:pos x="30" y="2"/>
              </a:cxn>
              <a:cxn ang="0">
                <a:pos x="25" y="3"/>
              </a:cxn>
              <a:cxn ang="0">
                <a:pos x="18" y="4"/>
              </a:cxn>
              <a:cxn ang="0">
                <a:pos x="12" y="5"/>
              </a:cxn>
              <a:cxn ang="0">
                <a:pos x="6" y="7"/>
              </a:cxn>
              <a:cxn ang="0">
                <a:pos x="0" y="8"/>
              </a:cxn>
              <a:cxn ang="0">
                <a:pos x="0" y="15"/>
              </a:cxn>
            </a:cxnLst>
            <a:rect l="0" t="0" r="r" b="b"/>
            <a:pathLst>
              <a:path w="78" h="15">
                <a:moveTo>
                  <a:pt x="0" y="15"/>
                </a:moveTo>
                <a:lnTo>
                  <a:pt x="0" y="15"/>
                </a:lnTo>
                <a:lnTo>
                  <a:pt x="2" y="14"/>
                </a:lnTo>
                <a:lnTo>
                  <a:pt x="4" y="14"/>
                </a:lnTo>
                <a:lnTo>
                  <a:pt x="7" y="12"/>
                </a:lnTo>
                <a:lnTo>
                  <a:pt x="11" y="11"/>
                </a:lnTo>
                <a:lnTo>
                  <a:pt x="14" y="10"/>
                </a:lnTo>
                <a:lnTo>
                  <a:pt x="19" y="9"/>
                </a:lnTo>
                <a:lnTo>
                  <a:pt x="23" y="8"/>
                </a:lnTo>
                <a:lnTo>
                  <a:pt x="29" y="8"/>
                </a:lnTo>
                <a:lnTo>
                  <a:pt x="35" y="7"/>
                </a:lnTo>
                <a:lnTo>
                  <a:pt x="42" y="7"/>
                </a:lnTo>
                <a:lnTo>
                  <a:pt x="48" y="5"/>
                </a:lnTo>
                <a:lnTo>
                  <a:pt x="55" y="7"/>
                </a:lnTo>
                <a:lnTo>
                  <a:pt x="62" y="7"/>
                </a:lnTo>
                <a:lnTo>
                  <a:pt x="69" y="8"/>
                </a:lnTo>
                <a:lnTo>
                  <a:pt x="76" y="9"/>
                </a:lnTo>
                <a:lnTo>
                  <a:pt x="78" y="0"/>
                </a:lnTo>
                <a:lnTo>
                  <a:pt x="78" y="0"/>
                </a:lnTo>
                <a:lnTo>
                  <a:pt x="76" y="0"/>
                </a:lnTo>
                <a:lnTo>
                  <a:pt x="74" y="0"/>
                </a:lnTo>
                <a:lnTo>
                  <a:pt x="70" y="0"/>
                </a:lnTo>
                <a:lnTo>
                  <a:pt x="65" y="0"/>
                </a:lnTo>
                <a:lnTo>
                  <a:pt x="61" y="0"/>
                </a:lnTo>
                <a:lnTo>
                  <a:pt x="56" y="0"/>
                </a:lnTo>
                <a:lnTo>
                  <a:pt x="50" y="1"/>
                </a:lnTo>
                <a:lnTo>
                  <a:pt x="43" y="1"/>
                </a:lnTo>
                <a:lnTo>
                  <a:pt x="37" y="1"/>
                </a:lnTo>
                <a:lnTo>
                  <a:pt x="30" y="2"/>
                </a:lnTo>
                <a:lnTo>
                  <a:pt x="25" y="3"/>
                </a:lnTo>
                <a:lnTo>
                  <a:pt x="18" y="4"/>
                </a:lnTo>
                <a:lnTo>
                  <a:pt x="12" y="5"/>
                </a:lnTo>
                <a:lnTo>
                  <a:pt x="6" y="7"/>
                </a:lnTo>
                <a:lnTo>
                  <a:pt x="0" y="8"/>
                </a:lnTo>
                <a:lnTo>
                  <a:pt x="0" y="15"/>
                </a:lnTo>
                <a:close/>
              </a:path>
            </a:pathLst>
          </a:custGeom>
          <a:solidFill>
            <a:srgbClr val="333333"/>
          </a:solidFill>
          <a:ln w="9525">
            <a:noFill/>
            <a:round/>
            <a:headEnd/>
            <a:tailEnd/>
          </a:ln>
        </p:spPr>
        <p:txBody>
          <a:bodyPr>
            <a:prstTxWarp prst="textNoShape">
              <a:avLst/>
            </a:prstTxWarp>
          </a:bodyPr>
          <a:lstStyle/>
          <a:p>
            <a:endParaRPr lang="en-GB">
              <a:latin typeface="Verdana"/>
              <a:cs typeface="Verdana"/>
            </a:endParaRPr>
          </a:p>
        </p:txBody>
      </p:sp>
      <p:sp>
        <p:nvSpPr>
          <p:cNvPr id="203982" name="Freeform 206"/>
          <p:cNvSpPr>
            <a:spLocks/>
          </p:cNvSpPr>
          <p:nvPr/>
        </p:nvSpPr>
        <p:spPr bwMode="auto">
          <a:xfrm>
            <a:off x="2319095" y="2843432"/>
            <a:ext cx="207963" cy="69850"/>
          </a:xfrm>
          <a:custGeom>
            <a:avLst/>
            <a:gdLst/>
            <a:ahLst/>
            <a:cxnLst>
              <a:cxn ang="0">
                <a:pos x="54" y="43"/>
              </a:cxn>
              <a:cxn ang="0">
                <a:pos x="56" y="42"/>
              </a:cxn>
              <a:cxn ang="0">
                <a:pos x="56" y="42"/>
              </a:cxn>
              <a:cxn ang="0">
                <a:pos x="57" y="42"/>
              </a:cxn>
              <a:cxn ang="0">
                <a:pos x="59" y="41"/>
              </a:cxn>
              <a:cxn ang="0">
                <a:pos x="60" y="41"/>
              </a:cxn>
              <a:cxn ang="0">
                <a:pos x="63" y="40"/>
              </a:cxn>
              <a:cxn ang="0">
                <a:pos x="65" y="39"/>
              </a:cxn>
              <a:cxn ang="0">
                <a:pos x="67" y="37"/>
              </a:cxn>
              <a:cxn ang="0">
                <a:pos x="71" y="36"/>
              </a:cxn>
              <a:cxn ang="0">
                <a:pos x="73" y="34"/>
              </a:cxn>
              <a:cxn ang="0">
                <a:pos x="75" y="33"/>
              </a:cxn>
              <a:cxn ang="0">
                <a:pos x="78" y="30"/>
              </a:cxn>
              <a:cxn ang="0">
                <a:pos x="80" y="29"/>
              </a:cxn>
              <a:cxn ang="0">
                <a:pos x="81" y="27"/>
              </a:cxn>
              <a:cxn ang="0">
                <a:pos x="84" y="26"/>
              </a:cxn>
              <a:cxn ang="0">
                <a:pos x="85" y="23"/>
              </a:cxn>
              <a:cxn ang="0">
                <a:pos x="0" y="2"/>
              </a:cxn>
              <a:cxn ang="0">
                <a:pos x="5" y="0"/>
              </a:cxn>
              <a:cxn ang="0">
                <a:pos x="131" y="32"/>
              </a:cxn>
              <a:cxn ang="0">
                <a:pos x="126" y="34"/>
              </a:cxn>
              <a:cxn ang="0">
                <a:pos x="89" y="25"/>
              </a:cxn>
              <a:cxn ang="0">
                <a:pos x="89" y="25"/>
              </a:cxn>
              <a:cxn ang="0">
                <a:pos x="89" y="26"/>
              </a:cxn>
              <a:cxn ang="0">
                <a:pos x="88" y="26"/>
              </a:cxn>
              <a:cxn ang="0">
                <a:pos x="88" y="27"/>
              </a:cxn>
              <a:cxn ang="0">
                <a:pos x="87" y="28"/>
              </a:cxn>
              <a:cxn ang="0">
                <a:pos x="86" y="29"/>
              </a:cxn>
              <a:cxn ang="0">
                <a:pos x="85" y="30"/>
              </a:cxn>
              <a:cxn ang="0">
                <a:pos x="82" y="32"/>
              </a:cxn>
              <a:cxn ang="0">
                <a:pos x="80" y="33"/>
              </a:cxn>
              <a:cxn ang="0">
                <a:pos x="78" y="34"/>
              </a:cxn>
              <a:cxn ang="0">
                <a:pos x="75" y="36"/>
              </a:cxn>
              <a:cxn ang="0">
                <a:pos x="72" y="37"/>
              </a:cxn>
              <a:cxn ang="0">
                <a:pos x="70" y="40"/>
              </a:cxn>
              <a:cxn ang="0">
                <a:pos x="65" y="41"/>
              </a:cxn>
              <a:cxn ang="0">
                <a:pos x="61" y="42"/>
              </a:cxn>
              <a:cxn ang="0">
                <a:pos x="57" y="44"/>
              </a:cxn>
              <a:cxn ang="0">
                <a:pos x="54" y="43"/>
              </a:cxn>
            </a:cxnLst>
            <a:rect l="0" t="0" r="r" b="b"/>
            <a:pathLst>
              <a:path w="131" h="44">
                <a:moveTo>
                  <a:pt x="54" y="43"/>
                </a:moveTo>
                <a:lnTo>
                  <a:pt x="56" y="42"/>
                </a:lnTo>
                <a:lnTo>
                  <a:pt x="56" y="42"/>
                </a:lnTo>
                <a:lnTo>
                  <a:pt x="57" y="42"/>
                </a:lnTo>
                <a:lnTo>
                  <a:pt x="59" y="41"/>
                </a:lnTo>
                <a:lnTo>
                  <a:pt x="60" y="41"/>
                </a:lnTo>
                <a:lnTo>
                  <a:pt x="63" y="40"/>
                </a:lnTo>
                <a:lnTo>
                  <a:pt x="65" y="39"/>
                </a:lnTo>
                <a:lnTo>
                  <a:pt x="67" y="37"/>
                </a:lnTo>
                <a:lnTo>
                  <a:pt x="71" y="36"/>
                </a:lnTo>
                <a:lnTo>
                  <a:pt x="73" y="34"/>
                </a:lnTo>
                <a:lnTo>
                  <a:pt x="75" y="33"/>
                </a:lnTo>
                <a:lnTo>
                  <a:pt x="78" y="30"/>
                </a:lnTo>
                <a:lnTo>
                  <a:pt x="80" y="29"/>
                </a:lnTo>
                <a:lnTo>
                  <a:pt x="81" y="27"/>
                </a:lnTo>
                <a:lnTo>
                  <a:pt x="84" y="26"/>
                </a:lnTo>
                <a:lnTo>
                  <a:pt x="85" y="23"/>
                </a:lnTo>
                <a:lnTo>
                  <a:pt x="0" y="2"/>
                </a:lnTo>
                <a:lnTo>
                  <a:pt x="5" y="0"/>
                </a:lnTo>
                <a:lnTo>
                  <a:pt x="131" y="32"/>
                </a:lnTo>
                <a:lnTo>
                  <a:pt x="126" y="34"/>
                </a:lnTo>
                <a:lnTo>
                  <a:pt x="89" y="25"/>
                </a:lnTo>
                <a:lnTo>
                  <a:pt x="89" y="25"/>
                </a:lnTo>
                <a:lnTo>
                  <a:pt x="89" y="26"/>
                </a:lnTo>
                <a:lnTo>
                  <a:pt x="88" y="26"/>
                </a:lnTo>
                <a:lnTo>
                  <a:pt x="88" y="27"/>
                </a:lnTo>
                <a:lnTo>
                  <a:pt x="87" y="28"/>
                </a:lnTo>
                <a:lnTo>
                  <a:pt x="86" y="29"/>
                </a:lnTo>
                <a:lnTo>
                  <a:pt x="85" y="30"/>
                </a:lnTo>
                <a:lnTo>
                  <a:pt x="82" y="32"/>
                </a:lnTo>
                <a:lnTo>
                  <a:pt x="80" y="33"/>
                </a:lnTo>
                <a:lnTo>
                  <a:pt x="78" y="34"/>
                </a:lnTo>
                <a:lnTo>
                  <a:pt x="75" y="36"/>
                </a:lnTo>
                <a:lnTo>
                  <a:pt x="72" y="37"/>
                </a:lnTo>
                <a:lnTo>
                  <a:pt x="70" y="40"/>
                </a:lnTo>
                <a:lnTo>
                  <a:pt x="65" y="41"/>
                </a:lnTo>
                <a:lnTo>
                  <a:pt x="61" y="42"/>
                </a:lnTo>
                <a:lnTo>
                  <a:pt x="57" y="44"/>
                </a:lnTo>
                <a:lnTo>
                  <a:pt x="54" y="43"/>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83" name="Freeform 207"/>
          <p:cNvSpPr>
            <a:spLocks/>
          </p:cNvSpPr>
          <p:nvPr/>
        </p:nvSpPr>
        <p:spPr bwMode="auto">
          <a:xfrm>
            <a:off x="2274645" y="2862482"/>
            <a:ext cx="214313" cy="61912"/>
          </a:xfrm>
          <a:custGeom>
            <a:avLst/>
            <a:gdLst/>
            <a:ahLst/>
            <a:cxnLst>
              <a:cxn ang="0">
                <a:pos x="0" y="0"/>
              </a:cxn>
              <a:cxn ang="0">
                <a:pos x="131" y="39"/>
              </a:cxn>
              <a:cxn ang="0">
                <a:pos x="135" y="39"/>
              </a:cxn>
              <a:cxn ang="0">
                <a:pos x="4" y="0"/>
              </a:cxn>
              <a:cxn ang="0">
                <a:pos x="0" y="0"/>
              </a:cxn>
            </a:cxnLst>
            <a:rect l="0" t="0" r="r" b="b"/>
            <a:pathLst>
              <a:path w="135" h="39">
                <a:moveTo>
                  <a:pt x="0" y="0"/>
                </a:moveTo>
                <a:lnTo>
                  <a:pt x="131" y="39"/>
                </a:lnTo>
                <a:lnTo>
                  <a:pt x="135" y="39"/>
                </a:lnTo>
                <a:lnTo>
                  <a:pt x="4"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84" name="Freeform 208"/>
          <p:cNvSpPr>
            <a:spLocks/>
          </p:cNvSpPr>
          <p:nvPr/>
        </p:nvSpPr>
        <p:spPr bwMode="auto">
          <a:xfrm>
            <a:off x="2311158" y="2852957"/>
            <a:ext cx="209550" cy="57150"/>
          </a:xfrm>
          <a:custGeom>
            <a:avLst/>
            <a:gdLst/>
            <a:ahLst/>
            <a:cxnLst>
              <a:cxn ang="0">
                <a:pos x="0" y="0"/>
              </a:cxn>
              <a:cxn ang="0">
                <a:pos x="129" y="36"/>
              </a:cxn>
              <a:cxn ang="0">
                <a:pos x="132" y="35"/>
              </a:cxn>
              <a:cxn ang="0">
                <a:pos x="3" y="0"/>
              </a:cxn>
              <a:cxn ang="0">
                <a:pos x="0" y="0"/>
              </a:cxn>
            </a:cxnLst>
            <a:rect l="0" t="0" r="r" b="b"/>
            <a:pathLst>
              <a:path w="132" h="36">
                <a:moveTo>
                  <a:pt x="0" y="0"/>
                </a:moveTo>
                <a:lnTo>
                  <a:pt x="129" y="36"/>
                </a:lnTo>
                <a:lnTo>
                  <a:pt x="132" y="35"/>
                </a:lnTo>
                <a:lnTo>
                  <a:pt x="3"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85" name="Freeform 209"/>
          <p:cNvSpPr>
            <a:spLocks/>
          </p:cNvSpPr>
          <p:nvPr/>
        </p:nvSpPr>
        <p:spPr bwMode="auto">
          <a:xfrm>
            <a:off x="2293695" y="2856132"/>
            <a:ext cx="211138" cy="61912"/>
          </a:xfrm>
          <a:custGeom>
            <a:avLst/>
            <a:gdLst/>
            <a:ahLst/>
            <a:cxnLst>
              <a:cxn ang="0">
                <a:pos x="0" y="0"/>
              </a:cxn>
              <a:cxn ang="0">
                <a:pos x="131" y="39"/>
              </a:cxn>
              <a:cxn ang="0">
                <a:pos x="133" y="39"/>
              </a:cxn>
              <a:cxn ang="0">
                <a:pos x="4" y="0"/>
              </a:cxn>
              <a:cxn ang="0">
                <a:pos x="0" y="0"/>
              </a:cxn>
            </a:cxnLst>
            <a:rect l="0" t="0" r="r" b="b"/>
            <a:pathLst>
              <a:path w="133" h="39">
                <a:moveTo>
                  <a:pt x="0" y="0"/>
                </a:moveTo>
                <a:lnTo>
                  <a:pt x="131" y="39"/>
                </a:lnTo>
                <a:lnTo>
                  <a:pt x="133" y="39"/>
                </a:lnTo>
                <a:lnTo>
                  <a:pt x="4" y="0"/>
                </a:lnTo>
                <a:lnTo>
                  <a:pt x="0" y="0"/>
                </a:lnTo>
                <a:close/>
              </a:path>
            </a:pathLst>
          </a:custGeom>
          <a:solidFill>
            <a:srgbClr val="000000"/>
          </a:solidFill>
          <a:ln w="9525">
            <a:noFill/>
            <a:round/>
            <a:headEnd/>
            <a:tailEnd/>
          </a:ln>
        </p:spPr>
        <p:txBody>
          <a:bodyPr>
            <a:prstTxWarp prst="textNoShape">
              <a:avLst/>
            </a:prstTxWarp>
          </a:bodyPr>
          <a:lstStyle/>
          <a:p>
            <a:endParaRPr lang="en-GB">
              <a:latin typeface="Verdana"/>
              <a:cs typeface="Verdana"/>
            </a:endParaRPr>
          </a:p>
        </p:txBody>
      </p:sp>
      <p:sp>
        <p:nvSpPr>
          <p:cNvPr id="203986" name="Line 210"/>
          <p:cNvSpPr>
            <a:spLocks noChangeShapeType="1"/>
          </p:cNvSpPr>
          <p:nvPr/>
        </p:nvSpPr>
        <p:spPr bwMode="auto">
          <a:xfrm>
            <a:off x="2828683" y="3349844"/>
            <a:ext cx="434975" cy="1588"/>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sp>
        <p:nvSpPr>
          <p:cNvPr id="203988" name="Line 212"/>
          <p:cNvSpPr>
            <a:spLocks noChangeShapeType="1"/>
          </p:cNvSpPr>
          <p:nvPr/>
        </p:nvSpPr>
        <p:spPr bwMode="auto">
          <a:xfrm flipV="1">
            <a:off x="3568458" y="3332382"/>
            <a:ext cx="955675" cy="3175"/>
          </a:xfrm>
          <a:prstGeom prst="line">
            <a:avLst/>
          </a:prstGeom>
          <a:noFill/>
          <a:ln w="11113">
            <a:solidFill>
              <a:srgbClr val="000000"/>
            </a:solidFill>
            <a:round/>
            <a:headEnd/>
            <a:tailEnd/>
          </a:ln>
        </p:spPr>
        <p:txBody>
          <a:bodyPr>
            <a:prstTxWarp prst="textNoShape">
              <a:avLst/>
            </a:prstTxWarp>
          </a:bodyPr>
          <a:lstStyle/>
          <a:p>
            <a:endParaRPr lang="en-GB">
              <a:latin typeface="Verdana"/>
              <a:cs typeface="Verdana"/>
            </a:endParaRPr>
          </a:p>
        </p:txBody>
      </p:sp>
      <p:grpSp>
        <p:nvGrpSpPr>
          <p:cNvPr id="2" name="Group 213"/>
          <p:cNvGrpSpPr>
            <a:grpSpLocks/>
          </p:cNvGrpSpPr>
          <p:nvPr/>
        </p:nvGrpSpPr>
        <p:grpSpPr bwMode="auto">
          <a:xfrm>
            <a:off x="4751145" y="2895819"/>
            <a:ext cx="441325" cy="1095375"/>
            <a:chOff x="2550" y="2912"/>
            <a:chExt cx="278" cy="690"/>
          </a:xfrm>
        </p:grpSpPr>
        <p:sp>
          <p:nvSpPr>
            <p:cNvPr id="203990" name="Freeform 214"/>
            <p:cNvSpPr>
              <a:spLocks/>
            </p:cNvSpPr>
            <p:nvPr/>
          </p:nvSpPr>
          <p:spPr bwMode="auto">
            <a:xfrm>
              <a:off x="2578" y="2963"/>
              <a:ext cx="138" cy="638"/>
            </a:xfrm>
            <a:custGeom>
              <a:avLst/>
              <a:gdLst/>
              <a:ahLst/>
              <a:cxnLst>
                <a:cxn ang="0">
                  <a:pos x="0" y="485"/>
                </a:cxn>
                <a:cxn ang="0">
                  <a:pos x="138" y="638"/>
                </a:cxn>
                <a:cxn ang="0">
                  <a:pos x="138" y="77"/>
                </a:cxn>
                <a:cxn ang="0">
                  <a:pos x="116" y="49"/>
                </a:cxn>
                <a:cxn ang="0">
                  <a:pos x="0" y="0"/>
                </a:cxn>
                <a:cxn ang="0">
                  <a:pos x="0" y="485"/>
                </a:cxn>
              </a:cxnLst>
              <a:rect l="0" t="0" r="r" b="b"/>
              <a:pathLst>
                <a:path w="138" h="638">
                  <a:moveTo>
                    <a:pt x="0" y="485"/>
                  </a:moveTo>
                  <a:lnTo>
                    <a:pt x="138" y="638"/>
                  </a:lnTo>
                  <a:lnTo>
                    <a:pt x="138" y="77"/>
                  </a:lnTo>
                  <a:lnTo>
                    <a:pt x="116" y="49"/>
                  </a:lnTo>
                  <a:lnTo>
                    <a:pt x="0" y="0"/>
                  </a:lnTo>
                  <a:lnTo>
                    <a:pt x="0" y="485"/>
                  </a:lnTo>
                  <a:close/>
                </a:path>
              </a:pathLst>
            </a:custGeom>
            <a:solidFill>
              <a:srgbClr val="606060"/>
            </a:solidFill>
            <a:ln w="9525">
              <a:noFill/>
              <a:round/>
              <a:headEnd/>
              <a:tailEnd/>
            </a:ln>
          </p:spPr>
          <p:txBody>
            <a:bodyPr>
              <a:prstTxWarp prst="textNoShape">
                <a:avLst/>
              </a:prstTxWarp>
            </a:bodyPr>
            <a:lstStyle/>
            <a:p>
              <a:endParaRPr lang="en-GB">
                <a:latin typeface="Verdana"/>
                <a:cs typeface="Verdana"/>
              </a:endParaRPr>
            </a:p>
          </p:txBody>
        </p:sp>
        <p:sp>
          <p:nvSpPr>
            <p:cNvPr id="203991" name="Rectangle 215"/>
            <p:cNvSpPr>
              <a:spLocks noChangeArrowheads="1"/>
            </p:cNvSpPr>
            <p:nvPr/>
          </p:nvSpPr>
          <p:spPr bwMode="auto">
            <a:xfrm>
              <a:off x="2716" y="3035"/>
              <a:ext cx="84" cy="567"/>
            </a:xfrm>
            <a:prstGeom prst="rect">
              <a:avLst/>
            </a:prstGeom>
            <a:solidFill>
              <a:srgbClr val="E0E0E0"/>
            </a:solidFill>
            <a:ln w="9525">
              <a:noFill/>
              <a:miter lim="800000"/>
              <a:headEnd/>
              <a:tailEnd/>
            </a:ln>
          </p:spPr>
          <p:txBody>
            <a:bodyPr>
              <a:prstTxWarp prst="textNoShape">
                <a:avLst/>
              </a:prstTxWarp>
            </a:bodyPr>
            <a:lstStyle/>
            <a:p>
              <a:endParaRPr lang="en-GB">
                <a:latin typeface="Verdana"/>
                <a:cs typeface="Verdana"/>
              </a:endParaRPr>
            </a:p>
          </p:txBody>
        </p:sp>
        <p:sp>
          <p:nvSpPr>
            <p:cNvPr id="203992" name="Freeform 216"/>
            <p:cNvSpPr>
              <a:spLocks/>
            </p:cNvSpPr>
            <p:nvPr/>
          </p:nvSpPr>
          <p:spPr bwMode="auto">
            <a:xfrm>
              <a:off x="2713" y="3035"/>
              <a:ext cx="86" cy="64"/>
            </a:xfrm>
            <a:custGeom>
              <a:avLst/>
              <a:gdLst/>
              <a:ahLst/>
              <a:cxnLst>
                <a:cxn ang="0">
                  <a:pos x="0" y="0"/>
                </a:cxn>
                <a:cxn ang="0">
                  <a:pos x="86" y="0"/>
                </a:cxn>
                <a:cxn ang="0">
                  <a:pos x="86" y="64"/>
                </a:cxn>
                <a:cxn ang="0">
                  <a:pos x="0" y="30"/>
                </a:cxn>
                <a:cxn ang="0">
                  <a:pos x="0" y="0"/>
                </a:cxn>
              </a:cxnLst>
              <a:rect l="0" t="0" r="r" b="b"/>
              <a:pathLst>
                <a:path w="86" h="64">
                  <a:moveTo>
                    <a:pt x="0" y="0"/>
                  </a:moveTo>
                  <a:lnTo>
                    <a:pt x="86" y="0"/>
                  </a:lnTo>
                  <a:lnTo>
                    <a:pt x="86" y="64"/>
                  </a:lnTo>
                  <a:lnTo>
                    <a:pt x="0" y="30"/>
                  </a:lnTo>
                  <a:lnTo>
                    <a:pt x="0" y="0"/>
                  </a:lnTo>
                  <a:close/>
                </a:path>
              </a:pathLst>
            </a:custGeom>
            <a:solidFill>
              <a:srgbClr val="808080"/>
            </a:solidFill>
            <a:ln w="9525">
              <a:noFill/>
              <a:round/>
              <a:headEnd/>
              <a:tailEnd/>
            </a:ln>
          </p:spPr>
          <p:txBody>
            <a:bodyPr>
              <a:prstTxWarp prst="textNoShape">
                <a:avLst/>
              </a:prstTxWarp>
            </a:bodyPr>
            <a:lstStyle/>
            <a:p>
              <a:endParaRPr lang="en-GB">
                <a:latin typeface="Verdana"/>
                <a:cs typeface="Verdana"/>
              </a:endParaRPr>
            </a:p>
          </p:txBody>
        </p:sp>
        <p:sp>
          <p:nvSpPr>
            <p:cNvPr id="203993" name="Rectangle 217"/>
            <p:cNvSpPr>
              <a:spLocks noChangeArrowheads="1"/>
            </p:cNvSpPr>
            <p:nvPr/>
          </p:nvSpPr>
          <p:spPr bwMode="auto">
            <a:xfrm>
              <a:off x="2716" y="3118"/>
              <a:ext cx="41"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3994" name="Rectangle 218"/>
            <p:cNvSpPr>
              <a:spLocks noChangeArrowheads="1"/>
            </p:cNvSpPr>
            <p:nvPr/>
          </p:nvSpPr>
          <p:spPr bwMode="auto">
            <a:xfrm>
              <a:off x="2759" y="3117"/>
              <a:ext cx="43" cy="34"/>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3995" name="Rectangle 219"/>
            <p:cNvSpPr>
              <a:spLocks noChangeArrowheads="1"/>
            </p:cNvSpPr>
            <p:nvPr/>
          </p:nvSpPr>
          <p:spPr bwMode="auto">
            <a:xfrm>
              <a:off x="2737" y="3080"/>
              <a:ext cx="43" cy="32"/>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3996" name="Rectangle 220"/>
            <p:cNvSpPr>
              <a:spLocks noChangeArrowheads="1"/>
            </p:cNvSpPr>
            <p:nvPr/>
          </p:nvSpPr>
          <p:spPr bwMode="auto">
            <a:xfrm>
              <a:off x="2781" y="3080"/>
              <a:ext cx="21"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3997" name="Rectangle 221"/>
            <p:cNvSpPr>
              <a:spLocks noChangeArrowheads="1"/>
            </p:cNvSpPr>
            <p:nvPr/>
          </p:nvSpPr>
          <p:spPr bwMode="auto">
            <a:xfrm>
              <a:off x="2712" y="3080"/>
              <a:ext cx="22"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3998" name="Rectangle 222"/>
            <p:cNvSpPr>
              <a:spLocks noChangeArrowheads="1"/>
            </p:cNvSpPr>
            <p:nvPr/>
          </p:nvSpPr>
          <p:spPr bwMode="auto">
            <a:xfrm>
              <a:off x="2715" y="3041"/>
              <a:ext cx="43" cy="34"/>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3999" name="Rectangle 223"/>
            <p:cNvSpPr>
              <a:spLocks noChangeArrowheads="1"/>
            </p:cNvSpPr>
            <p:nvPr/>
          </p:nvSpPr>
          <p:spPr bwMode="auto">
            <a:xfrm>
              <a:off x="2760" y="3042"/>
              <a:ext cx="43"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00" name="Rectangle 224"/>
            <p:cNvSpPr>
              <a:spLocks noChangeArrowheads="1"/>
            </p:cNvSpPr>
            <p:nvPr/>
          </p:nvSpPr>
          <p:spPr bwMode="auto">
            <a:xfrm>
              <a:off x="2715" y="3193"/>
              <a:ext cx="40"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01" name="Rectangle 225"/>
            <p:cNvSpPr>
              <a:spLocks noChangeArrowheads="1"/>
            </p:cNvSpPr>
            <p:nvPr/>
          </p:nvSpPr>
          <p:spPr bwMode="auto">
            <a:xfrm>
              <a:off x="2759" y="3193"/>
              <a:ext cx="42"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02" name="Rectangle 226"/>
            <p:cNvSpPr>
              <a:spLocks noChangeArrowheads="1"/>
            </p:cNvSpPr>
            <p:nvPr/>
          </p:nvSpPr>
          <p:spPr bwMode="auto">
            <a:xfrm>
              <a:off x="2780" y="3155"/>
              <a:ext cx="22"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03" name="Rectangle 227"/>
            <p:cNvSpPr>
              <a:spLocks noChangeArrowheads="1"/>
            </p:cNvSpPr>
            <p:nvPr/>
          </p:nvSpPr>
          <p:spPr bwMode="auto">
            <a:xfrm>
              <a:off x="2716" y="3155"/>
              <a:ext cx="17"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04" name="Rectangle 228"/>
            <p:cNvSpPr>
              <a:spLocks noChangeArrowheads="1"/>
            </p:cNvSpPr>
            <p:nvPr/>
          </p:nvSpPr>
          <p:spPr bwMode="auto">
            <a:xfrm>
              <a:off x="2715" y="3266"/>
              <a:ext cx="40"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05" name="Rectangle 229"/>
            <p:cNvSpPr>
              <a:spLocks noChangeArrowheads="1"/>
            </p:cNvSpPr>
            <p:nvPr/>
          </p:nvSpPr>
          <p:spPr bwMode="auto">
            <a:xfrm>
              <a:off x="2759" y="3266"/>
              <a:ext cx="42"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06" name="Rectangle 230"/>
            <p:cNvSpPr>
              <a:spLocks noChangeArrowheads="1"/>
            </p:cNvSpPr>
            <p:nvPr/>
          </p:nvSpPr>
          <p:spPr bwMode="auto">
            <a:xfrm>
              <a:off x="2737" y="3229"/>
              <a:ext cx="42"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07" name="Rectangle 231"/>
            <p:cNvSpPr>
              <a:spLocks noChangeArrowheads="1"/>
            </p:cNvSpPr>
            <p:nvPr/>
          </p:nvSpPr>
          <p:spPr bwMode="auto">
            <a:xfrm>
              <a:off x="2780" y="3229"/>
              <a:ext cx="22" cy="32"/>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08" name="Rectangle 232"/>
            <p:cNvSpPr>
              <a:spLocks noChangeArrowheads="1"/>
            </p:cNvSpPr>
            <p:nvPr/>
          </p:nvSpPr>
          <p:spPr bwMode="auto">
            <a:xfrm>
              <a:off x="2715" y="3229"/>
              <a:ext cx="18"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09" name="Rectangle 233"/>
            <p:cNvSpPr>
              <a:spLocks noChangeArrowheads="1"/>
            </p:cNvSpPr>
            <p:nvPr/>
          </p:nvSpPr>
          <p:spPr bwMode="auto">
            <a:xfrm>
              <a:off x="2715" y="3342"/>
              <a:ext cx="40"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10" name="Rectangle 234"/>
            <p:cNvSpPr>
              <a:spLocks noChangeArrowheads="1"/>
            </p:cNvSpPr>
            <p:nvPr/>
          </p:nvSpPr>
          <p:spPr bwMode="auto">
            <a:xfrm>
              <a:off x="2759" y="3342"/>
              <a:ext cx="42"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11" name="Rectangle 235"/>
            <p:cNvSpPr>
              <a:spLocks noChangeArrowheads="1"/>
            </p:cNvSpPr>
            <p:nvPr/>
          </p:nvSpPr>
          <p:spPr bwMode="auto">
            <a:xfrm>
              <a:off x="2736" y="3304"/>
              <a:ext cx="43" cy="33"/>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12" name="Rectangle 236"/>
            <p:cNvSpPr>
              <a:spLocks noChangeArrowheads="1"/>
            </p:cNvSpPr>
            <p:nvPr/>
          </p:nvSpPr>
          <p:spPr bwMode="auto">
            <a:xfrm>
              <a:off x="2780" y="3304"/>
              <a:ext cx="21"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13" name="Rectangle 237"/>
            <p:cNvSpPr>
              <a:spLocks noChangeArrowheads="1"/>
            </p:cNvSpPr>
            <p:nvPr/>
          </p:nvSpPr>
          <p:spPr bwMode="auto">
            <a:xfrm>
              <a:off x="2716" y="3304"/>
              <a:ext cx="17"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14" name="Rectangle 238"/>
            <p:cNvSpPr>
              <a:spLocks noChangeArrowheads="1"/>
            </p:cNvSpPr>
            <p:nvPr/>
          </p:nvSpPr>
          <p:spPr bwMode="auto">
            <a:xfrm>
              <a:off x="2715" y="3417"/>
              <a:ext cx="42"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15" name="Rectangle 239"/>
            <p:cNvSpPr>
              <a:spLocks noChangeArrowheads="1"/>
            </p:cNvSpPr>
            <p:nvPr/>
          </p:nvSpPr>
          <p:spPr bwMode="auto">
            <a:xfrm>
              <a:off x="2759" y="3416"/>
              <a:ext cx="43" cy="34"/>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16" name="Rectangle 240"/>
            <p:cNvSpPr>
              <a:spLocks noChangeArrowheads="1"/>
            </p:cNvSpPr>
            <p:nvPr/>
          </p:nvSpPr>
          <p:spPr bwMode="auto">
            <a:xfrm>
              <a:off x="2737" y="3379"/>
              <a:ext cx="43"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17" name="Rectangle 241"/>
            <p:cNvSpPr>
              <a:spLocks noChangeArrowheads="1"/>
            </p:cNvSpPr>
            <p:nvPr/>
          </p:nvSpPr>
          <p:spPr bwMode="auto">
            <a:xfrm>
              <a:off x="2781" y="3379"/>
              <a:ext cx="21"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18" name="Rectangle 242"/>
            <p:cNvSpPr>
              <a:spLocks noChangeArrowheads="1"/>
            </p:cNvSpPr>
            <p:nvPr/>
          </p:nvSpPr>
          <p:spPr bwMode="auto">
            <a:xfrm>
              <a:off x="2715" y="3492"/>
              <a:ext cx="40" cy="33"/>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19" name="Rectangle 243"/>
            <p:cNvSpPr>
              <a:spLocks noChangeArrowheads="1"/>
            </p:cNvSpPr>
            <p:nvPr/>
          </p:nvSpPr>
          <p:spPr bwMode="auto">
            <a:xfrm>
              <a:off x="2759" y="3492"/>
              <a:ext cx="42"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20" name="Rectangle 244"/>
            <p:cNvSpPr>
              <a:spLocks noChangeArrowheads="1"/>
            </p:cNvSpPr>
            <p:nvPr/>
          </p:nvSpPr>
          <p:spPr bwMode="auto">
            <a:xfrm>
              <a:off x="2737" y="3455"/>
              <a:ext cx="42" cy="31"/>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21" name="Rectangle 245"/>
            <p:cNvSpPr>
              <a:spLocks noChangeArrowheads="1"/>
            </p:cNvSpPr>
            <p:nvPr/>
          </p:nvSpPr>
          <p:spPr bwMode="auto">
            <a:xfrm>
              <a:off x="2780" y="3453"/>
              <a:ext cx="22"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22" name="Rectangle 246"/>
            <p:cNvSpPr>
              <a:spLocks noChangeArrowheads="1"/>
            </p:cNvSpPr>
            <p:nvPr/>
          </p:nvSpPr>
          <p:spPr bwMode="auto">
            <a:xfrm>
              <a:off x="2716" y="3453"/>
              <a:ext cx="17"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23" name="Rectangle 247"/>
            <p:cNvSpPr>
              <a:spLocks noChangeArrowheads="1"/>
            </p:cNvSpPr>
            <p:nvPr/>
          </p:nvSpPr>
          <p:spPr bwMode="auto">
            <a:xfrm>
              <a:off x="2715" y="3566"/>
              <a:ext cx="40"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24" name="Rectangle 248"/>
            <p:cNvSpPr>
              <a:spLocks noChangeArrowheads="1"/>
            </p:cNvSpPr>
            <p:nvPr/>
          </p:nvSpPr>
          <p:spPr bwMode="auto">
            <a:xfrm>
              <a:off x="2759" y="3566"/>
              <a:ext cx="42" cy="32"/>
            </a:xfrm>
            <a:prstGeom prst="rect">
              <a:avLst/>
            </a:prstGeom>
            <a:solidFill>
              <a:srgbClr val="4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25" name="Rectangle 249"/>
            <p:cNvSpPr>
              <a:spLocks noChangeArrowheads="1"/>
            </p:cNvSpPr>
            <p:nvPr/>
          </p:nvSpPr>
          <p:spPr bwMode="auto">
            <a:xfrm>
              <a:off x="2737" y="3528"/>
              <a:ext cx="42" cy="32"/>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26" name="Rectangle 250"/>
            <p:cNvSpPr>
              <a:spLocks noChangeArrowheads="1"/>
            </p:cNvSpPr>
            <p:nvPr/>
          </p:nvSpPr>
          <p:spPr bwMode="auto">
            <a:xfrm>
              <a:off x="2780" y="3528"/>
              <a:ext cx="22"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27" name="Rectangle 251"/>
            <p:cNvSpPr>
              <a:spLocks noChangeArrowheads="1"/>
            </p:cNvSpPr>
            <p:nvPr/>
          </p:nvSpPr>
          <p:spPr bwMode="auto">
            <a:xfrm>
              <a:off x="2715" y="3528"/>
              <a:ext cx="18"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28" name="Freeform 252"/>
            <p:cNvSpPr>
              <a:spLocks/>
            </p:cNvSpPr>
            <p:nvPr/>
          </p:nvSpPr>
          <p:spPr bwMode="auto">
            <a:xfrm>
              <a:off x="2704" y="3555"/>
              <a:ext cx="12" cy="41"/>
            </a:xfrm>
            <a:custGeom>
              <a:avLst/>
              <a:gdLst/>
              <a:ahLst/>
              <a:cxnLst>
                <a:cxn ang="0">
                  <a:pos x="12" y="11"/>
                </a:cxn>
                <a:cxn ang="0">
                  <a:pos x="12" y="41"/>
                </a:cxn>
                <a:cxn ang="0">
                  <a:pos x="0" y="29"/>
                </a:cxn>
                <a:cxn ang="0">
                  <a:pos x="0" y="0"/>
                </a:cxn>
                <a:cxn ang="0">
                  <a:pos x="12" y="11"/>
                </a:cxn>
              </a:cxnLst>
              <a:rect l="0" t="0" r="r" b="b"/>
              <a:pathLst>
                <a:path w="12" h="41">
                  <a:moveTo>
                    <a:pt x="12" y="11"/>
                  </a:moveTo>
                  <a:lnTo>
                    <a:pt x="12" y="41"/>
                  </a:lnTo>
                  <a:lnTo>
                    <a:pt x="0" y="29"/>
                  </a:lnTo>
                  <a:lnTo>
                    <a:pt x="0" y="0"/>
                  </a:lnTo>
                  <a:lnTo>
                    <a:pt x="12" y="1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29" name="Freeform 253"/>
            <p:cNvSpPr>
              <a:spLocks/>
            </p:cNvSpPr>
            <p:nvPr/>
          </p:nvSpPr>
          <p:spPr bwMode="auto">
            <a:xfrm>
              <a:off x="2667" y="3513"/>
              <a:ext cx="35" cy="70"/>
            </a:xfrm>
            <a:custGeom>
              <a:avLst/>
              <a:gdLst/>
              <a:ahLst/>
              <a:cxnLst>
                <a:cxn ang="0">
                  <a:pos x="35" y="40"/>
                </a:cxn>
                <a:cxn ang="0">
                  <a:pos x="35" y="70"/>
                </a:cxn>
                <a:cxn ang="0">
                  <a:pos x="0" y="30"/>
                </a:cxn>
                <a:cxn ang="0">
                  <a:pos x="0" y="0"/>
                </a:cxn>
                <a:cxn ang="0">
                  <a:pos x="35" y="40"/>
                </a:cxn>
              </a:cxnLst>
              <a:rect l="0" t="0" r="r" b="b"/>
              <a:pathLst>
                <a:path w="35" h="70">
                  <a:moveTo>
                    <a:pt x="35" y="40"/>
                  </a:moveTo>
                  <a:lnTo>
                    <a:pt x="35" y="70"/>
                  </a:lnTo>
                  <a:lnTo>
                    <a:pt x="0" y="30"/>
                  </a:lnTo>
                  <a:lnTo>
                    <a:pt x="0" y="0"/>
                  </a:lnTo>
                  <a:lnTo>
                    <a:pt x="35" y="40"/>
                  </a:lnTo>
                  <a:close/>
                </a:path>
              </a:pathLst>
            </a:custGeom>
            <a:solidFill>
              <a:srgbClr val="400000"/>
            </a:solidFill>
            <a:ln w="9525">
              <a:noFill/>
              <a:round/>
              <a:headEnd/>
              <a:tailEnd/>
            </a:ln>
          </p:spPr>
          <p:txBody>
            <a:bodyPr>
              <a:prstTxWarp prst="textNoShape">
                <a:avLst/>
              </a:prstTxWarp>
            </a:bodyPr>
            <a:lstStyle/>
            <a:p>
              <a:endParaRPr lang="en-GB">
                <a:latin typeface="Verdana"/>
                <a:cs typeface="Verdana"/>
              </a:endParaRPr>
            </a:p>
          </p:txBody>
        </p:sp>
        <p:sp>
          <p:nvSpPr>
            <p:cNvPr id="204030" name="Freeform 254"/>
            <p:cNvSpPr>
              <a:spLocks/>
            </p:cNvSpPr>
            <p:nvPr/>
          </p:nvSpPr>
          <p:spPr bwMode="auto">
            <a:xfrm>
              <a:off x="2631" y="3474"/>
              <a:ext cx="35" cy="67"/>
            </a:xfrm>
            <a:custGeom>
              <a:avLst/>
              <a:gdLst/>
              <a:ahLst/>
              <a:cxnLst>
                <a:cxn ang="0">
                  <a:pos x="35" y="39"/>
                </a:cxn>
                <a:cxn ang="0">
                  <a:pos x="35" y="67"/>
                </a:cxn>
                <a:cxn ang="0">
                  <a:pos x="0" y="28"/>
                </a:cxn>
                <a:cxn ang="0">
                  <a:pos x="0" y="0"/>
                </a:cxn>
                <a:cxn ang="0">
                  <a:pos x="35" y="39"/>
                </a:cxn>
              </a:cxnLst>
              <a:rect l="0" t="0" r="r" b="b"/>
              <a:pathLst>
                <a:path w="35" h="67">
                  <a:moveTo>
                    <a:pt x="35" y="39"/>
                  </a:moveTo>
                  <a:lnTo>
                    <a:pt x="35" y="67"/>
                  </a:lnTo>
                  <a:lnTo>
                    <a:pt x="0" y="28"/>
                  </a:lnTo>
                  <a:lnTo>
                    <a:pt x="0" y="0"/>
                  </a:lnTo>
                  <a:lnTo>
                    <a:pt x="35" y="39"/>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31" name="Freeform 255"/>
            <p:cNvSpPr>
              <a:spLocks/>
            </p:cNvSpPr>
            <p:nvPr/>
          </p:nvSpPr>
          <p:spPr bwMode="auto">
            <a:xfrm>
              <a:off x="2594" y="3435"/>
              <a:ext cx="34" cy="65"/>
            </a:xfrm>
            <a:custGeom>
              <a:avLst/>
              <a:gdLst/>
              <a:ahLst/>
              <a:cxnLst>
                <a:cxn ang="0">
                  <a:pos x="34" y="37"/>
                </a:cxn>
                <a:cxn ang="0">
                  <a:pos x="34" y="65"/>
                </a:cxn>
                <a:cxn ang="0">
                  <a:pos x="0" y="28"/>
                </a:cxn>
                <a:cxn ang="0">
                  <a:pos x="0" y="0"/>
                </a:cxn>
                <a:cxn ang="0">
                  <a:pos x="34" y="37"/>
                </a:cxn>
              </a:cxnLst>
              <a:rect l="0" t="0" r="r" b="b"/>
              <a:pathLst>
                <a:path w="34" h="65">
                  <a:moveTo>
                    <a:pt x="34" y="37"/>
                  </a:moveTo>
                  <a:lnTo>
                    <a:pt x="34" y="65"/>
                  </a:lnTo>
                  <a:lnTo>
                    <a:pt x="0" y="28"/>
                  </a:lnTo>
                  <a:lnTo>
                    <a:pt x="0" y="0"/>
                  </a:lnTo>
                  <a:lnTo>
                    <a:pt x="34" y="37"/>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032" name="Freeform 256"/>
            <p:cNvSpPr>
              <a:spLocks/>
            </p:cNvSpPr>
            <p:nvPr/>
          </p:nvSpPr>
          <p:spPr bwMode="auto">
            <a:xfrm>
              <a:off x="2575" y="3414"/>
              <a:ext cx="17" cy="46"/>
            </a:xfrm>
            <a:custGeom>
              <a:avLst/>
              <a:gdLst/>
              <a:ahLst/>
              <a:cxnLst>
                <a:cxn ang="0">
                  <a:pos x="17" y="18"/>
                </a:cxn>
                <a:cxn ang="0">
                  <a:pos x="17" y="46"/>
                </a:cxn>
                <a:cxn ang="0">
                  <a:pos x="0" y="27"/>
                </a:cxn>
                <a:cxn ang="0">
                  <a:pos x="0" y="0"/>
                </a:cxn>
                <a:cxn ang="0">
                  <a:pos x="17" y="18"/>
                </a:cxn>
              </a:cxnLst>
              <a:rect l="0" t="0" r="r" b="b"/>
              <a:pathLst>
                <a:path w="17" h="46">
                  <a:moveTo>
                    <a:pt x="17" y="18"/>
                  </a:moveTo>
                  <a:lnTo>
                    <a:pt x="17" y="46"/>
                  </a:lnTo>
                  <a:lnTo>
                    <a:pt x="0" y="27"/>
                  </a:lnTo>
                  <a:lnTo>
                    <a:pt x="0" y="0"/>
                  </a:lnTo>
                  <a:lnTo>
                    <a:pt x="17" y="1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33" name="Freeform 257"/>
            <p:cNvSpPr>
              <a:spLocks/>
            </p:cNvSpPr>
            <p:nvPr/>
          </p:nvSpPr>
          <p:spPr bwMode="auto">
            <a:xfrm>
              <a:off x="2704" y="3036"/>
              <a:ext cx="12" cy="36"/>
            </a:xfrm>
            <a:custGeom>
              <a:avLst/>
              <a:gdLst/>
              <a:ahLst/>
              <a:cxnLst>
                <a:cxn ang="0">
                  <a:pos x="12" y="5"/>
                </a:cxn>
                <a:cxn ang="0">
                  <a:pos x="12" y="36"/>
                </a:cxn>
                <a:cxn ang="0">
                  <a:pos x="0" y="31"/>
                </a:cxn>
                <a:cxn ang="0">
                  <a:pos x="0" y="0"/>
                </a:cxn>
                <a:cxn ang="0">
                  <a:pos x="12" y="5"/>
                </a:cxn>
              </a:cxnLst>
              <a:rect l="0" t="0" r="r" b="b"/>
              <a:pathLst>
                <a:path w="12" h="36">
                  <a:moveTo>
                    <a:pt x="12" y="5"/>
                  </a:moveTo>
                  <a:lnTo>
                    <a:pt x="12" y="36"/>
                  </a:lnTo>
                  <a:lnTo>
                    <a:pt x="0" y="31"/>
                  </a:lnTo>
                  <a:lnTo>
                    <a:pt x="0" y="0"/>
                  </a:lnTo>
                  <a:lnTo>
                    <a:pt x="12" y="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34" name="Freeform 258"/>
            <p:cNvSpPr>
              <a:spLocks/>
            </p:cNvSpPr>
            <p:nvPr/>
          </p:nvSpPr>
          <p:spPr bwMode="auto">
            <a:xfrm>
              <a:off x="2667" y="3016"/>
              <a:ext cx="35" cy="49"/>
            </a:xfrm>
            <a:custGeom>
              <a:avLst/>
              <a:gdLst/>
              <a:ahLst/>
              <a:cxnLst>
                <a:cxn ang="0">
                  <a:pos x="35" y="19"/>
                </a:cxn>
                <a:cxn ang="0">
                  <a:pos x="35" y="49"/>
                </a:cxn>
                <a:cxn ang="0">
                  <a:pos x="0" y="30"/>
                </a:cxn>
                <a:cxn ang="0">
                  <a:pos x="0" y="0"/>
                </a:cxn>
                <a:cxn ang="0">
                  <a:pos x="35" y="19"/>
                </a:cxn>
              </a:cxnLst>
              <a:rect l="0" t="0" r="r" b="b"/>
              <a:pathLst>
                <a:path w="35" h="49">
                  <a:moveTo>
                    <a:pt x="35" y="19"/>
                  </a:moveTo>
                  <a:lnTo>
                    <a:pt x="35" y="49"/>
                  </a:lnTo>
                  <a:lnTo>
                    <a:pt x="0" y="30"/>
                  </a:lnTo>
                  <a:lnTo>
                    <a:pt x="0" y="0"/>
                  </a:lnTo>
                  <a:lnTo>
                    <a:pt x="35" y="19"/>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035" name="Freeform 259"/>
            <p:cNvSpPr>
              <a:spLocks/>
            </p:cNvSpPr>
            <p:nvPr/>
          </p:nvSpPr>
          <p:spPr bwMode="auto">
            <a:xfrm>
              <a:off x="2631" y="2997"/>
              <a:ext cx="35" cy="46"/>
            </a:xfrm>
            <a:custGeom>
              <a:avLst/>
              <a:gdLst/>
              <a:ahLst/>
              <a:cxnLst>
                <a:cxn ang="0">
                  <a:pos x="35" y="18"/>
                </a:cxn>
                <a:cxn ang="0">
                  <a:pos x="35" y="46"/>
                </a:cxn>
                <a:cxn ang="0">
                  <a:pos x="0" y="28"/>
                </a:cxn>
                <a:cxn ang="0">
                  <a:pos x="0" y="0"/>
                </a:cxn>
                <a:cxn ang="0">
                  <a:pos x="35" y="18"/>
                </a:cxn>
              </a:cxnLst>
              <a:rect l="0" t="0" r="r" b="b"/>
              <a:pathLst>
                <a:path w="35" h="46">
                  <a:moveTo>
                    <a:pt x="35" y="18"/>
                  </a:moveTo>
                  <a:lnTo>
                    <a:pt x="35" y="46"/>
                  </a:lnTo>
                  <a:lnTo>
                    <a:pt x="0" y="28"/>
                  </a:lnTo>
                  <a:lnTo>
                    <a:pt x="0" y="0"/>
                  </a:lnTo>
                  <a:lnTo>
                    <a:pt x="35" y="1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36" name="Freeform 260"/>
            <p:cNvSpPr>
              <a:spLocks/>
            </p:cNvSpPr>
            <p:nvPr/>
          </p:nvSpPr>
          <p:spPr bwMode="auto">
            <a:xfrm>
              <a:off x="2594" y="2977"/>
              <a:ext cx="34" cy="46"/>
            </a:xfrm>
            <a:custGeom>
              <a:avLst/>
              <a:gdLst/>
              <a:ahLst/>
              <a:cxnLst>
                <a:cxn ang="0">
                  <a:pos x="34" y="18"/>
                </a:cxn>
                <a:cxn ang="0">
                  <a:pos x="34" y="46"/>
                </a:cxn>
                <a:cxn ang="0">
                  <a:pos x="0" y="28"/>
                </a:cxn>
                <a:cxn ang="0">
                  <a:pos x="0" y="0"/>
                </a:cxn>
                <a:cxn ang="0">
                  <a:pos x="34" y="18"/>
                </a:cxn>
              </a:cxnLst>
              <a:rect l="0" t="0" r="r" b="b"/>
              <a:pathLst>
                <a:path w="34" h="46">
                  <a:moveTo>
                    <a:pt x="34" y="18"/>
                  </a:moveTo>
                  <a:lnTo>
                    <a:pt x="34" y="46"/>
                  </a:lnTo>
                  <a:lnTo>
                    <a:pt x="0" y="28"/>
                  </a:lnTo>
                  <a:lnTo>
                    <a:pt x="0" y="0"/>
                  </a:lnTo>
                  <a:lnTo>
                    <a:pt x="34" y="1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37" name="Freeform 261"/>
            <p:cNvSpPr>
              <a:spLocks/>
            </p:cNvSpPr>
            <p:nvPr/>
          </p:nvSpPr>
          <p:spPr bwMode="auto">
            <a:xfrm>
              <a:off x="2575" y="2966"/>
              <a:ext cx="17" cy="36"/>
            </a:xfrm>
            <a:custGeom>
              <a:avLst/>
              <a:gdLst/>
              <a:ahLst/>
              <a:cxnLst>
                <a:cxn ang="0">
                  <a:pos x="17" y="10"/>
                </a:cxn>
                <a:cxn ang="0">
                  <a:pos x="17" y="36"/>
                </a:cxn>
                <a:cxn ang="0">
                  <a:pos x="0" y="28"/>
                </a:cxn>
                <a:cxn ang="0">
                  <a:pos x="0" y="0"/>
                </a:cxn>
                <a:cxn ang="0">
                  <a:pos x="17" y="10"/>
                </a:cxn>
              </a:cxnLst>
              <a:rect l="0" t="0" r="r" b="b"/>
              <a:pathLst>
                <a:path w="17" h="36">
                  <a:moveTo>
                    <a:pt x="17" y="10"/>
                  </a:moveTo>
                  <a:lnTo>
                    <a:pt x="17" y="36"/>
                  </a:lnTo>
                  <a:lnTo>
                    <a:pt x="0" y="28"/>
                  </a:lnTo>
                  <a:lnTo>
                    <a:pt x="0" y="0"/>
                  </a:lnTo>
                  <a:lnTo>
                    <a:pt x="17" y="10"/>
                  </a:lnTo>
                  <a:close/>
                </a:path>
              </a:pathLst>
            </a:custGeom>
            <a:solidFill>
              <a:srgbClr val="400000"/>
            </a:solidFill>
            <a:ln w="9525">
              <a:noFill/>
              <a:round/>
              <a:headEnd/>
              <a:tailEnd/>
            </a:ln>
          </p:spPr>
          <p:txBody>
            <a:bodyPr>
              <a:prstTxWarp prst="textNoShape">
                <a:avLst/>
              </a:prstTxWarp>
            </a:bodyPr>
            <a:lstStyle/>
            <a:p>
              <a:endParaRPr lang="en-GB">
                <a:latin typeface="Verdana"/>
                <a:cs typeface="Verdana"/>
              </a:endParaRPr>
            </a:p>
          </p:txBody>
        </p:sp>
        <p:sp>
          <p:nvSpPr>
            <p:cNvPr id="204038" name="Freeform 262"/>
            <p:cNvSpPr>
              <a:spLocks/>
            </p:cNvSpPr>
            <p:nvPr/>
          </p:nvSpPr>
          <p:spPr bwMode="auto">
            <a:xfrm>
              <a:off x="2667" y="3087"/>
              <a:ext cx="35" cy="52"/>
            </a:xfrm>
            <a:custGeom>
              <a:avLst/>
              <a:gdLst/>
              <a:ahLst/>
              <a:cxnLst>
                <a:cxn ang="0">
                  <a:pos x="35" y="22"/>
                </a:cxn>
                <a:cxn ang="0">
                  <a:pos x="35" y="52"/>
                </a:cxn>
                <a:cxn ang="0">
                  <a:pos x="0" y="29"/>
                </a:cxn>
                <a:cxn ang="0">
                  <a:pos x="0" y="0"/>
                </a:cxn>
                <a:cxn ang="0">
                  <a:pos x="35" y="22"/>
                </a:cxn>
              </a:cxnLst>
              <a:rect l="0" t="0" r="r" b="b"/>
              <a:pathLst>
                <a:path w="35" h="52">
                  <a:moveTo>
                    <a:pt x="35" y="22"/>
                  </a:moveTo>
                  <a:lnTo>
                    <a:pt x="35" y="52"/>
                  </a:lnTo>
                  <a:lnTo>
                    <a:pt x="0" y="29"/>
                  </a:lnTo>
                  <a:lnTo>
                    <a:pt x="0" y="0"/>
                  </a:lnTo>
                  <a:lnTo>
                    <a:pt x="35" y="22"/>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39" name="Freeform 263"/>
            <p:cNvSpPr>
              <a:spLocks/>
            </p:cNvSpPr>
            <p:nvPr/>
          </p:nvSpPr>
          <p:spPr bwMode="auto">
            <a:xfrm>
              <a:off x="2631" y="3064"/>
              <a:ext cx="35" cy="52"/>
            </a:xfrm>
            <a:custGeom>
              <a:avLst/>
              <a:gdLst/>
              <a:ahLst/>
              <a:cxnLst>
                <a:cxn ang="0">
                  <a:pos x="35" y="23"/>
                </a:cxn>
                <a:cxn ang="0">
                  <a:pos x="35" y="52"/>
                </a:cxn>
                <a:cxn ang="0">
                  <a:pos x="0" y="30"/>
                </a:cxn>
                <a:cxn ang="0">
                  <a:pos x="0" y="0"/>
                </a:cxn>
                <a:cxn ang="0">
                  <a:pos x="35" y="23"/>
                </a:cxn>
              </a:cxnLst>
              <a:rect l="0" t="0" r="r" b="b"/>
              <a:pathLst>
                <a:path w="35" h="52">
                  <a:moveTo>
                    <a:pt x="35" y="23"/>
                  </a:moveTo>
                  <a:lnTo>
                    <a:pt x="35" y="52"/>
                  </a:lnTo>
                  <a:lnTo>
                    <a:pt x="0" y="30"/>
                  </a:lnTo>
                  <a:lnTo>
                    <a:pt x="0" y="0"/>
                  </a:lnTo>
                  <a:lnTo>
                    <a:pt x="35" y="23"/>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040" name="Freeform 264"/>
            <p:cNvSpPr>
              <a:spLocks/>
            </p:cNvSpPr>
            <p:nvPr/>
          </p:nvSpPr>
          <p:spPr bwMode="auto">
            <a:xfrm>
              <a:off x="2594" y="3042"/>
              <a:ext cx="34" cy="49"/>
            </a:xfrm>
            <a:custGeom>
              <a:avLst/>
              <a:gdLst/>
              <a:ahLst/>
              <a:cxnLst>
                <a:cxn ang="0">
                  <a:pos x="34" y="21"/>
                </a:cxn>
                <a:cxn ang="0">
                  <a:pos x="34" y="49"/>
                </a:cxn>
                <a:cxn ang="0">
                  <a:pos x="0" y="27"/>
                </a:cxn>
                <a:cxn ang="0">
                  <a:pos x="0" y="0"/>
                </a:cxn>
                <a:cxn ang="0">
                  <a:pos x="34" y="21"/>
                </a:cxn>
              </a:cxnLst>
              <a:rect l="0" t="0" r="r" b="b"/>
              <a:pathLst>
                <a:path w="34" h="49">
                  <a:moveTo>
                    <a:pt x="34" y="21"/>
                  </a:moveTo>
                  <a:lnTo>
                    <a:pt x="34" y="49"/>
                  </a:lnTo>
                  <a:lnTo>
                    <a:pt x="0" y="27"/>
                  </a:lnTo>
                  <a:lnTo>
                    <a:pt x="0" y="0"/>
                  </a:lnTo>
                  <a:lnTo>
                    <a:pt x="34" y="21"/>
                  </a:lnTo>
                  <a:close/>
                </a:path>
              </a:pathLst>
            </a:custGeom>
            <a:solidFill>
              <a:srgbClr val="400000"/>
            </a:solidFill>
            <a:ln w="9525">
              <a:noFill/>
              <a:round/>
              <a:headEnd/>
              <a:tailEnd/>
            </a:ln>
          </p:spPr>
          <p:txBody>
            <a:bodyPr>
              <a:prstTxWarp prst="textNoShape">
                <a:avLst/>
              </a:prstTxWarp>
            </a:bodyPr>
            <a:lstStyle/>
            <a:p>
              <a:endParaRPr lang="en-GB">
                <a:latin typeface="Verdana"/>
                <a:cs typeface="Verdana"/>
              </a:endParaRPr>
            </a:p>
          </p:txBody>
        </p:sp>
        <p:sp>
          <p:nvSpPr>
            <p:cNvPr id="204041" name="Freeform 265"/>
            <p:cNvSpPr>
              <a:spLocks/>
            </p:cNvSpPr>
            <p:nvPr/>
          </p:nvSpPr>
          <p:spPr bwMode="auto">
            <a:xfrm>
              <a:off x="2575" y="3030"/>
              <a:ext cx="17" cy="39"/>
            </a:xfrm>
            <a:custGeom>
              <a:avLst/>
              <a:gdLst/>
              <a:ahLst/>
              <a:cxnLst>
                <a:cxn ang="0">
                  <a:pos x="17" y="11"/>
                </a:cxn>
                <a:cxn ang="0">
                  <a:pos x="17" y="39"/>
                </a:cxn>
                <a:cxn ang="0">
                  <a:pos x="0" y="27"/>
                </a:cxn>
                <a:cxn ang="0">
                  <a:pos x="0" y="0"/>
                </a:cxn>
                <a:cxn ang="0">
                  <a:pos x="17" y="11"/>
                </a:cxn>
              </a:cxnLst>
              <a:rect l="0" t="0" r="r" b="b"/>
              <a:pathLst>
                <a:path w="17" h="39">
                  <a:moveTo>
                    <a:pt x="17" y="11"/>
                  </a:moveTo>
                  <a:lnTo>
                    <a:pt x="17" y="39"/>
                  </a:lnTo>
                  <a:lnTo>
                    <a:pt x="0" y="27"/>
                  </a:lnTo>
                  <a:lnTo>
                    <a:pt x="0" y="0"/>
                  </a:lnTo>
                  <a:lnTo>
                    <a:pt x="17" y="1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42" name="Freeform 266"/>
            <p:cNvSpPr>
              <a:spLocks/>
            </p:cNvSpPr>
            <p:nvPr/>
          </p:nvSpPr>
          <p:spPr bwMode="auto">
            <a:xfrm>
              <a:off x="2704" y="3185"/>
              <a:ext cx="12" cy="38"/>
            </a:xfrm>
            <a:custGeom>
              <a:avLst/>
              <a:gdLst/>
              <a:ahLst/>
              <a:cxnLst>
                <a:cxn ang="0">
                  <a:pos x="12" y="8"/>
                </a:cxn>
                <a:cxn ang="0">
                  <a:pos x="12" y="38"/>
                </a:cxn>
                <a:cxn ang="0">
                  <a:pos x="0" y="30"/>
                </a:cxn>
                <a:cxn ang="0">
                  <a:pos x="0" y="0"/>
                </a:cxn>
                <a:cxn ang="0">
                  <a:pos x="12" y="8"/>
                </a:cxn>
              </a:cxnLst>
              <a:rect l="0" t="0" r="r" b="b"/>
              <a:pathLst>
                <a:path w="12" h="38">
                  <a:moveTo>
                    <a:pt x="12" y="8"/>
                  </a:moveTo>
                  <a:lnTo>
                    <a:pt x="12" y="38"/>
                  </a:lnTo>
                  <a:lnTo>
                    <a:pt x="0" y="30"/>
                  </a:lnTo>
                  <a:lnTo>
                    <a:pt x="0" y="0"/>
                  </a:lnTo>
                  <a:lnTo>
                    <a:pt x="12" y="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43" name="Freeform 267"/>
            <p:cNvSpPr>
              <a:spLocks/>
            </p:cNvSpPr>
            <p:nvPr/>
          </p:nvSpPr>
          <p:spPr bwMode="auto">
            <a:xfrm>
              <a:off x="2667" y="3158"/>
              <a:ext cx="35" cy="55"/>
            </a:xfrm>
            <a:custGeom>
              <a:avLst/>
              <a:gdLst/>
              <a:ahLst/>
              <a:cxnLst>
                <a:cxn ang="0">
                  <a:pos x="35" y="24"/>
                </a:cxn>
                <a:cxn ang="0">
                  <a:pos x="35" y="55"/>
                </a:cxn>
                <a:cxn ang="0">
                  <a:pos x="0" y="30"/>
                </a:cxn>
                <a:cxn ang="0">
                  <a:pos x="0" y="0"/>
                </a:cxn>
                <a:cxn ang="0">
                  <a:pos x="35" y="24"/>
                </a:cxn>
              </a:cxnLst>
              <a:rect l="0" t="0" r="r" b="b"/>
              <a:pathLst>
                <a:path w="35" h="55">
                  <a:moveTo>
                    <a:pt x="35" y="24"/>
                  </a:moveTo>
                  <a:lnTo>
                    <a:pt x="35" y="55"/>
                  </a:lnTo>
                  <a:lnTo>
                    <a:pt x="0" y="30"/>
                  </a:lnTo>
                  <a:lnTo>
                    <a:pt x="0" y="0"/>
                  </a:lnTo>
                  <a:lnTo>
                    <a:pt x="35" y="24"/>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044" name="Freeform 268"/>
            <p:cNvSpPr>
              <a:spLocks/>
            </p:cNvSpPr>
            <p:nvPr/>
          </p:nvSpPr>
          <p:spPr bwMode="auto">
            <a:xfrm>
              <a:off x="2631" y="3132"/>
              <a:ext cx="35" cy="54"/>
            </a:xfrm>
            <a:custGeom>
              <a:avLst/>
              <a:gdLst/>
              <a:ahLst/>
              <a:cxnLst>
                <a:cxn ang="0">
                  <a:pos x="35" y="26"/>
                </a:cxn>
                <a:cxn ang="0">
                  <a:pos x="35" y="54"/>
                </a:cxn>
                <a:cxn ang="0">
                  <a:pos x="0" y="28"/>
                </a:cxn>
                <a:cxn ang="0">
                  <a:pos x="0" y="0"/>
                </a:cxn>
                <a:cxn ang="0">
                  <a:pos x="35" y="26"/>
                </a:cxn>
              </a:cxnLst>
              <a:rect l="0" t="0" r="r" b="b"/>
              <a:pathLst>
                <a:path w="35" h="54">
                  <a:moveTo>
                    <a:pt x="35" y="26"/>
                  </a:moveTo>
                  <a:lnTo>
                    <a:pt x="35" y="54"/>
                  </a:lnTo>
                  <a:lnTo>
                    <a:pt x="0" y="28"/>
                  </a:lnTo>
                  <a:lnTo>
                    <a:pt x="0" y="0"/>
                  </a:lnTo>
                  <a:lnTo>
                    <a:pt x="35" y="26"/>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45" name="Freeform 269"/>
            <p:cNvSpPr>
              <a:spLocks/>
            </p:cNvSpPr>
            <p:nvPr/>
          </p:nvSpPr>
          <p:spPr bwMode="auto">
            <a:xfrm>
              <a:off x="2594" y="3108"/>
              <a:ext cx="34" cy="52"/>
            </a:xfrm>
            <a:custGeom>
              <a:avLst/>
              <a:gdLst/>
              <a:ahLst/>
              <a:cxnLst>
                <a:cxn ang="0">
                  <a:pos x="34" y="24"/>
                </a:cxn>
                <a:cxn ang="0">
                  <a:pos x="34" y="52"/>
                </a:cxn>
                <a:cxn ang="0">
                  <a:pos x="0" y="28"/>
                </a:cxn>
                <a:cxn ang="0">
                  <a:pos x="0" y="0"/>
                </a:cxn>
                <a:cxn ang="0">
                  <a:pos x="34" y="24"/>
                </a:cxn>
              </a:cxnLst>
              <a:rect l="0" t="0" r="r" b="b"/>
              <a:pathLst>
                <a:path w="34" h="52">
                  <a:moveTo>
                    <a:pt x="34" y="24"/>
                  </a:moveTo>
                  <a:lnTo>
                    <a:pt x="34" y="52"/>
                  </a:lnTo>
                  <a:lnTo>
                    <a:pt x="0" y="28"/>
                  </a:lnTo>
                  <a:lnTo>
                    <a:pt x="0" y="0"/>
                  </a:lnTo>
                  <a:lnTo>
                    <a:pt x="34" y="24"/>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046" name="Freeform 270"/>
            <p:cNvSpPr>
              <a:spLocks/>
            </p:cNvSpPr>
            <p:nvPr/>
          </p:nvSpPr>
          <p:spPr bwMode="auto">
            <a:xfrm>
              <a:off x="2575" y="3095"/>
              <a:ext cx="17" cy="38"/>
            </a:xfrm>
            <a:custGeom>
              <a:avLst/>
              <a:gdLst/>
              <a:ahLst/>
              <a:cxnLst>
                <a:cxn ang="0">
                  <a:pos x="17" y="10"/>
                </a:cxn>
                <a:cxn ang="0">
                  <a:pos x="17" y="38"/>
                </a:cxn>
                <a:cxn ang="0">
                  <a:pos x="0" y="27"/>
                </a:cxn>
                <a:cxn ang="0">
                  <a:pos x="0" y="0"/>
                </a:cxn>
                <a:cxn ang="0">
                  <a:pos x="17" y="10"/>
                </a:cxn>
              </a:cxnLst>
              <a:rect l="0" t="0" r="r" b="b"/>
              <a:pathLst>
                <a:path w="17" h="38">
                  <a:moveTo>
                    <a:pt x="17" y="10"/>
                  </a:moveTo>
                  <a:lnTo>
                    <a:pt x="17" y="38"/>
                  </a:lnTo>
                  <a:lnTo>
                    <a:pt x="0" y="27"/>
                  </a:lnTo>
                  <a:lnTo>
                    <a:pt x="0" y="0"/>
                  </a:lnTo>
                  <a:lnTo>
                    <a:pt x="17" y="10"/>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47" name="Freeform 271"/>
            <p:cNvSpPr>
              <a:spLocks/>
            </p:cNvSpPr>
            <p:nvPr/>
          </p:nvSpPr>
          <p:spPr bwMode="auto">
            <a:xfrm>
              <a:off x="2704" y="3257"/>
              <a:ext cx="11" cy="40"/>
            </a:xfrm>
            <a:custGeom>
              <a:avLst/>
              <a:gdLst/>
              <a:ahLst/>
              <a:cxnLst>
                <a:cxn ang="0">
                  <a:pos x="11" y="9"/>
                </a:cxn>
                <a:cxn ang="0">
                  <a:pos x="11" y="40"/>
                </a:cxn>
                <a:cxn ang="0">
                  <a:pos x="0" y="32"/>
                </a:cxn>
                <a:cxn ang="0">
                  <a:pos x="0" y="0"/>
                </a:cxn>
                <a:cxn ang="0">
                  <a:pos x="11" y="9"/>
                </a:cxn>
              </a:cxnLst>
              <a:rect l="0" t="0" r="r" b="b"/>
              <a:pathLst>
                <a:path w="11" h="40">
                  <a:moveTo>
                    <a:pt x="11" y="9"/>
                  </a:moveTo>
                  <a:lnTo>
                    <a:pt x="11" y="40"/>
                  </a:lnTo>
                  <a:lnTo>
                    <a:pt x="0" y="32"/>
                  </a:lnTo>
                  <a:lnTo>
                    <a:pt x="0" y="0"/>
                  </a:lnTo>
                  <a:lnTo>
                    <a:pt x="11" y="9"/>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48" name="Freeform 272"/>
            <p:cNvSpPr>
              <a:spLocks/>
            </p:cNvSpPr>
            <p:nvPr/>
          </p:nvSpPr>
          <p:spPr bwMode="auto">
            <a:xfrm>
              <a:off x="2667" y="3229"/>
              <a:ext cx="35" cy="57"/>
            </a:xfrm>
            <a:custGeom>
              <a:avLst/>
              <a:gdLst/>
              <a:ahLst/>
              <a:cxnLst>
                <a:cxn ang="0">
                  <a:pos x="35" y="27"/>
                </a:cxn>
                <a:cxn ang="0">
                  <a:pos x="35" y="57"/>
                </a:cxn>
                <a:cxn ang="0">
                  <a:pos x="0" y="29"/>
                </a:cxn>
                <a:cxn ang="0">
                  <a:pos x="0" y="0"/>
                </a:cxn>
                <a:cxn ang="0">
                  <a:pos x="35" y="27"/>
                </a:cxn>
              </a:cxnLst>
              <a:rect l="0" t="0" r="r" b="b"/>
              <a:pathLst>
                <a:path w="35" h="57">
                  <a:moveTo>
                    <a:pt x="35" y="27"/>
                  </a:moveTo>
                  <a:lnTo>
                    <a:pt x="35" y="57"/>
                  </a:lnTo>
                  <a:lnTo>
                    <a:pt x="0" y="29"/>
                  </a:lnTo>
                  <a:lnTo>
                    <a:pt x="0" y="0"/>
                  </a:lnTo>
                  <a:lnTo>
                    <a:pt x="35" y="27"/>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49" name="Freeform 273"/>
            <p:cNvSpPr>
              <a:spLocks/>
            </p:cNvSpPr>
            <p:nvPr/>
          </p:nvSpPr>
          <p:spPr bwMode="auto">
            <a:xfrm>
              <a:off x="2631" y="3201"/>
              <a:ext cx="35" cy="56"/>
            </a:xfrm>
            <a:custGeom>
              <a:avLst/>
              <a:gdLst/>
              <a:ahLst/>
              <a:cxnLst>
                <a:cxn ang="0">
                  <a:pos x="35" y="28"/>
                </a:cxn>
                <a:cxn ang="0">
                  <a:pos x="35" y="56"/>
                </a:cxn>
                <a:cxn ang="0">
                  <a:pos x="0" y="28"/>
                </a:cxn>
                <a:cxn ang="0">
                  <a:pos x="0" y="0"/>
                </a:cxn>
                <a:cxn ang="0">
                  <a:pos x="35" y="28"/>
                </a:cxn>
              </a:cxnLst>
              <a:rect l="0" t="0" r="r" b="b"/>
              <a:pathLst>
                <a:path w="35" h="56">
                  <a:moveTo>
                    <a:pt x="35" y="28"/>
                  </a:moveTo>
                  <a:lnTo>
                    <a:pt x="35" y="56"/>
                  </a:lnTo>
                  <a:lnTo>
                    <a:pt x="0" y="28"/>
                  </a:lnTo>
                  <a:lnTo>
                    <a:pt x="0" y="0"/>
                  </a:lnTo>
                  <a:lnTo>
                    <a:pt x="35" y="2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50" name="Freeform 274"/>
            <p:cNvSpPr>
              <a:spLocks/>
            </p:cNvSpPr>
            <p:nvPr/>
          </p:nvSpPr>
          <p:spPr bwMode="auto">
            <a:xfrm>
              <a:off x="2594" y="3172"/>
              <a:ext cx="34" cy="56"/>
            </a:xfrm>
            <a:custGeom>
              <a:avLst/>
              <a:gdLst/>
              <a:ahLst/>
              <a:cxnLst>
                <a:cxn ang="0">
                  <a:pos x="34" y="28"/>
                </a:cxn>
                <a:cxn ang="0">
                  <a:pos x="34" y="56"/>
                </a:cxn>
                <a:cxn ang="0">
                  <a:pos x="0" y="28"/>
                </a:cxn>
                <a:cxn ang="0">
                  <a:pos x="0" y="0"/>
                </a:cxn>
                <a:cxn ang="0">
                  <a:pos x="34" y="28"/>
                </a:cxn>
              </a:cxnLst>
              <a:rect l="0" t="0" r="r" b="b"/>
              <a:pathLst>
                <a:path w="34" h="56">
                  <a:moveTo>
                    <a:pt x="34" y="28"/>
                  </a:moveTo>
                  <a:lnTo>
                    <a:pt x="34" y="56"/>
                  </a:lnTo>
                  <a:lnTo>
                    <a:pt x="0" y="28"/>
                  </a:lnTo>
                  <a:lnTo>
                    <a:pt x="0" y="0"/>
                  </a:lnTo>
                  <a:lnTo>
                    <a:pt x="34" y="2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51" name="Freeform 275"/>
            <p:cNvSpPr>
              <a:spLocks/>
            </p:cNvSpPr>
            <p:nvPr/>
          </p:nvSpPr>
          <p:spPr bwMode="auto">
            <a:xfrm>
              <a:off x="2575" y="3158"/>
              <a:ext cx="17" cy="41"/>
            </a:xfrm>
            <a:custGeom>
              <a:avLst/>
              <a:gdLst/>
              <a:ahLst/>
              <a:cxnLst>
                <a:cxn ang="0">
                  <a:pos x="17" y="13"/>
                </a:cxn>
                <a:cxn ang="0">
                  <a:pos x="17" y="41"/>
                </a:cxn>
                <a:cxn ang="0">
                  <a:pos x="0" y="25"/>
                </a:cxn>
                <a:cxn ang="0">
                  <a:pos x="0" y="0"/>
                </a:cxn>
                <a:cxn ang="0">
                  <a:pos x="17" y="13"/>
                </a:cxn>
              </a:cxnLst>
              <a:rect l="0" t="0" r="r" b="b"/>
              <a:pathLst>
                <a:path w="17" h="41">
                  <a:moveTo>
                    <a:pt x="17" y="13"/>
                  </a:moveTo>
                  <a:lnTo>
                    <a:pt x="17" y="41"/>
                  </a:lnTo>
                  <a:lnTo>
                    <a:pt x="0" y="25"/>
                  </a:lnTo>
                  <a:lnTo>
                    <a:pt x="0" y="0"/>
                  </a:lnTo>
                  <a:lnTo>
                    <a:pt x="17" y="13"/>
                  </a:lnTo>
                  <a:close/>
                </a:path>
              </a:pathLst>
            </a:custGeom>
            <a:solidFill>
              <a:srgbClr val="400000"/>
            </a:solidFill>
            <a:ln w="9525">
              <a:noFill/>
              <a:round/>
              <a:headEnd/>
              <a:tailEnd/>
            </a:ln>
          </p:spPr>
          <p:txBody>
            <a:bodyPr>
              <a:prstTxWarp prst="textNoShape">
                <a:avLst/>
              </a:prstTxWarp>
            </a:bodyPr>
            <a:lstStyle/>
            <a:p>
              <a:endParaRPr lang="en-GB">
                <a:latin typeface="Verdana"/>
                <a:cs typeface="Verdana"/>
              </a:endParaRPr>
            </a:p>
          </p:txBody>
        </p:sp>
        <p:sp>
          <p:nvSpPr>
            <p:cNvPr id="204052" name="Freeform 276"/>
            <p:cNvSpPr>
              <a:spLocks/>
            </p:cNvSpPr>
            <p:nvPr/>
          </p:nvSpPr>
          <p:spPr bwMode="auto">
            <a:xfrm>
              <a:off x="2704" y="3332"/>
              <a:ext cx="12" cy="41"/>
            </a:xfrm>
            <a:custGeom>
              <a:avLst/>
              <a:gdLst/>
              <a:ahLst/>
              <a:cxnLst>
                <a:cxn ang="0">
                  <a:pos x="12" y="10"/>
                </a:cxn>
                <a:cxn ang="0">
                  <a:pos x="12" y="41"/>
                </a:cxn>
                <a:cxn ang="0">
                  <a:pos x="0" y="30"/>
                </a:cxn>
                <a:cxn ang="0">
                  <a:pos x="0" y="0"/>
                </a:cxn>
                <a:cxn ang="0">
                  <a:pos x="12" y="10"/>
                </a:cxn>
              </a:cxnLst>
              <a:rect l="0" t="0" r="r" b="b"/>
              <a:pathLst>
                <a:path w="12" h="41">
                  <a:moveTo>
                    <a:pt x="12" y="10"/>
                  </a:moveTo>
                  <a:lnTo>
                    <a:pt x="12" y="41"/>
                  </a:lnTo>
                  <a:lnTo>
                    <a:pt x="0" y="30"/>
                  </a:lnTo>
                  <a:lnTo>
                    <a:pt x="0" y="0"/>
                  </a:lnTo>
                  <a:lnTo>
                    <a:pt x="12" y="10"/>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53" name="Freeform 277"/>
            <p:cNvSpPr>
              <a:spLocks/>
            </p:cNvSpPr>
            <p:nvPr/>
          </p:nvSpPr>
          <p:spPr bwMode="auto">
            <a:xfrm>
              <a:off x="2667" y="3300"/>
              <a:ext cx="35" cy="59"/>
            </a:xfrm>
            <a:custGeom>
              <a:avLst/>
              <a:gdLst/>
              <a:ahLst/>
              <a:cxnLst>
                <a:cxn ang="0">
                  <a:pos x="35" y="30"/>
                </a:cxn>
                <a:cxn ang="0">
                  <a:pos x="35" y="59"/>
                </a:cxn>
                <a:cxn ang="0">
                  <a:pos x="0" y="30"/>
                </a:cxn>
                <a:cxn ang="0">
                  <a:pos x="0" y="0"/>
                </a:cxn>
                <a:cxn ang="0">
                  <a:pos x="35" y="30"/>
                </a:cxn>
              </a:cxnLst>
              <a:rect l="0" t="0" r="r" b="b"/>
              <a:pathLst>
                <a:path w="35" h="59">
                  <a:moveTo>
                    <a:pt x="35" y="30"/>
                  </a:moveTo>
                  <a:lnTo>
                    <a:pt x="35" y="59"/>
                  </a:lnTo>
                  <a:lnTo>
                    <a:pt x="0" y="30"/>
                  </a:lnTo>
                  <a:lnTo>
                    <a:pt x="0" y="0"/>
                  </a:lnTo>
                  <a:lnTo>
                    <a:pt x="35" y="30"/>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54" name="Freeform 278"/>
            <p:cNvSpPr>
              <a:spLocks/>
            </p:cNvSpPr>
            <p:nvPr/>
          </p:nvSpPr>
          <p:spPr bwMode="auto">
            <a:xfrm>
              <a:off x="2631" y="3269"/>
              <a:ext cx="35" cy="59"/>
            </a:xfrm>
            <a:custGeom>
              <a:avLst/>
              <a:gdLst/>
              <a:ahLst/>
              <a:cxnLst>
                <a:cxn ang="0">
                  <a:pos x="35" y="30"/>
                </a:cxn>
                <a:cxn ang="0">
                  <a:pos x="35" y="59"/>
                </a:cxn>
                <a:cxn ang="0">
                  <a:pos x="0" y="28"/>
                </a:cxn>
                <a:cxn ang="0">
                  <a:pos x="0" y="0"/>
                </a:cxn>
                <a:cxn ang="0">
                  <a:pos x="35" y="30"/>
                </a:cxn>
              </a:cxnLst>
              <a:rect l="0" t="0" r="r" b="b"/>
              <a:pathLst>
                <a:path w="35" h="59">
                  <a:moveTo>
                    <a:pt x="35" y="30"/>
                  </a:moveTo>
                  <a:lnTo>
                    <a:pt x="35" y="59"/>
                  </a:lnTo>
                  <a:lnTo>
                    <a:pt x="0" y="28"/>
                  </a:lnTo>
                  <a:lnTo>
                    <a:pt x="0" y="0"/>
                  </a:lnTo>
                  <a:lnTo>
                    <a:pt x="35" y="30"/>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55" name="Freeform 279"/>
            <p:cNvSpPr>
              <a:spLocks/>
            </p:cNvSpPr>
            <p:nvPr/>
          </p:nvSpPr>
          <p:spPr bwMode="auto">
            <a:xfrm>
              <a:off x="2594" y="3237"/>
              <a:ext cx="34" cy="59"/>
            </a:xfrm>
            <a:custGeom>
              <a:avLst/>
              <a:gdLst/>
              <a:ahLst/>
              <a:cxnLst>
                <a:cxn ang="0">
                  <a:pos x="34" y="31"/>
                </a:cxn>
                <a:cxn ang="0">
                  <a:pos x="34" y="59"/>
                </a:cxn>
                <a:cxn ang="0">
                  <a:pos x="0" y="28"/>
                </a:cxn>
                <a:cxn ang="0">
                  <a:pos x="0" y="0"/>
                </a:cxn>
                <a:cxn ang="0">
                  <a:pos x="34" y="31"/>
                </a:cxn>
              </a:cxnLst>
              <a:rect l="0" t="0" r="r" b="b"/>
              <a:pathLst>
                <a:path w="34" h="59">
                  <a:moveTo>
                    <a:pt x="34" y="31"/>
                  </a:moveTo>
                  <a:lnTo>
                    <a:pt x="34" y="59"/>
                  </a:lnTo>
                  <a:lnTo>
                    <a:pt x="0" y="28"/>
                  </a:lnTo>
                  <a:lnTo>
                    <a:pt x="0" y="0"/>
                  </a:lnTo>
                  <a:lnTo>
                    <a:pt x="34" y="3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56" name="Freeform 280"/>
            <p:cNvSpPr>
              <a:spLocks/>
            </p:cNvSpPr>
            <p:nvPr/>
          </p:nvSpPr>
          <p:spPr bwMode="auto">
            <a:xfrm>
              <a:off x="2575" y="3222"/>
              <a:ext cx="17" cy="42"/>
            </a:xfrm>
            <a:custGeom>
              <a:avLst/>
              <a:gdLst/>
              <a:ahLst/>
              <a:cxnLst>
                <a:cxn ang="0">
                  <a:pos x="17" y="14"/>
                </a:cxn>
                <a:cxn ang="0">
                  <a:pos x="17" y="42"/>
                </a:cxn>
                <a:cxn ang="0">
                  <a:pos x="0" y="27"/>
                </a:cxn>
                <a:cxn ang="0">
                  <a:pos x="0" y="0"/>
                </a:cxn>
                <a:cxn ang="0">
                  <a:pos x="17" y="14"/>
                </a:cxn>
              </a:cxnLst>
              <a:rect l="0" t="0" r="r" b="b"/>
              <a:pathLst>
                <a:path w="17" h="42">
                  <a:moveTo>
                    <a:pt x="17" y="14"/>
                  </a:moveTo>
                  <a:lnTo>
                    <a:pt x="17" y="42"/>
                  </a:lnTo>
                  <a:lnTo>
                    <a:pt x="0" y="27"/>
                  </a:lnTo>
                  <a:lnTo>
                    <a:pt x="0" y="0"/>
                  </a:lnTo>
                  <a:lnTo>
                    <a:pt x="17" y="14"/>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057" name="Freeform 281"/>
            <p:cNvSpPr>
              <a:spLocks/>
            </p:cNvSpPr>
            <p:nvPr/>
          </p:nvSpPr>
          <p:spPr bwMode="auto">
            <a:xfrm>
              <a:off x="2704" y="3408"/>
              <a:ext cx="11" cy="38"/>
            </a:xfrm>
            <a:custGeom>
              <a:avLst/>
              <a:gdLst/>
              <a:ahLst/>
              <a:cxnLst>
                <a:cxn ang="0">
                  <a:pos x="11" y="8"/>
                </a:cxn>
                <a:cxn ang="0">
                  <a:pos x="11" y="38"/>
                </a:cxn>
                <a:cxn ang="0">
                  <a:pos x="0" y="27"/>
                </a:cxn>
                <a:cxn ang="0">
                  <a:pos x="0" y="0"/>
                </a:cxn>
                <a:cxn ang="0">
                  <a:pos x="11" y="8"/>
                </a:cxn>
              </a:cxnLst>
              <a:rect l="0" t="0" r="r" b="b"/>
              <a:pathLst>
                <a:path w="11" h="38">
                  <a:moveTo>
                    <a:pt x="11" y="8"/>
                  </a:moveTo>
                  <a:lnTo>
                    <a:pt x="11" y="38"/>
                  </a:lnTo>
                  <a:lnTo>
                    <a:pt x="0" y="27"/>
                  </a:lnTo>
                  <a:lnTo>
                    <a:pt x="0" y="0"/>
                  </a:lnTo>
                  <a:lnTo>
                    <a:pt x="11" y="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58" name="Freeform 282"/>
            <p:cNvSpPr>
              <a:spLocks/>
            </p:cNvSpPr>
            <p:nvPr/>
          </p:nvSpPr>
          <p:spPr bwMode="auto">
            <a:xfrm>
              <a:off x="2667" y="3372"/>
              <a:ext cx="35" cy="63"/>
            </a:xfrm>
            <a:custGeom>
              <a:avLst/>
              <a:gdLst/>
              <a:ahLst/>
              <a:cxnLst>
                <a:cxn ang="0">
                  <a:pos x="35" y="32"/>
                </a:cxn>
                <a:cxn ang="0">
                  <a:pos x="35" y="63"/>
                </a:cxn>
                <a:cxn ang="0">
                  <a:pos x="0" y="29"/>
                </a:cxn>
                <a:cxn ang="0">
                  <a:pos x="0" y="0"/>
                </a:cxn>
                <a:cxn ang="0">
                  <a:pos x="35" y="32"/>
                </a:cxn>
              </a:cxnLst>
              <a:rect l="0" t="0" r="r" b="b"/>
              <a:pathLst>
                <a:path w="35" h="63">
                  <a:moveTo>
                    <a:pt x="35" y="32"/>
                  </a:moveTo>
                  <a:lnTo>
                    <a:pt x="35" y="63"/>
                  </a:lnTo>
                  <a:lnTo>
                    <a:pt x="0" y="29"/>
                  </a:lnTo>
                  <a:lnTo>
                    <a:pt x="0" y="0"/>
                  </a:lnTo>
                  <a:lnTo>
                    <a:pt x="35" y="32"/>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59" name="Freeform 283"/>
            <p:cNvSpPr>
              <a:spLocks/>
            </p:cNvSpPr>
            <p:nvPr/>
          </p:nvSpPr>
          <p:spPr bwMode="auto">
            <a:xfrm>
              <a:off x="2631" y="3338"/>
              <a:ext cx="35" cy="60"/>
            </a:xfrm>
            <a:custGeom>
              <a:avLst/>
              <a:gdLst/>
              <a:ahLst/>
              <a:cxnLst>
                <a:cxn ang="0">
                  <a:pos x="35" y="32"/>
                </a:cxn>
                <a:cxn ang="0">
                  <a:pos x="35" y="60"/>
                </a:cxn>
                <a:cxn ang="0">
                  <a:pos x="0" y="28"/>
                </a:cxn>
                <a:cxn ang="0">
                  <a:pos x="0" y="0"/>
                </a:cxn>
                <a:cxn ang="0">
                  <a:pos x="35" y="32"/>
                </a:cxn>
              </a:cxnLst>
              <a:rect l="0" t="0" r="r" b="b"/>
              <a:pathLst>
                <a:path w="35" h="60">
                  <a:moveTo>
                    <a:pt x="35" y="32"/>
                  </a:moveTo>
                  <a:lnTo>
                    <a:pt x="35" y="60"/>
                  </a:lnTo>
                  <a:lnTo>
                    <a:pt x="0" y="28"/>
                  </a:lnTo>
                  <a:lnTo>
                    <a:pt x="0" y="0"/>
                  </a:lnTo>
                  <a:lnTo>
                    <a:pt x="35" y="32"/>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60" name="Freeform 284"/>
            <p:cNvSpPr>
              <a:spLocks/>
            </p:cNvSpPr>
            <p:nvPr/>
          </p:nvSpPr>
          <p:spPr bwMode="auto">
            <a:xfrm>
              <a:off x="2593" y="3302"/>
              <a:ext cx="35" cy="61"/>
            </a:xfrm>
            <a:custGeom>
              <a:avLst/>
              <a:gdLst/>
              <a:ahLst/>
              <a:cxnLst>
                <a:cxn ang="0">
                  <a:pos x="35" y="35"/>
                </a:cxn>
                <a:cxn ang="0">
                  <a:pos x="35" y="61"/>
                </a:cxn>
                <a:cxn ang="0">
                  <a:pos x="0" y="29"/>
                </a:cxn>
                <a:cxn ang="0">
                  <a:pos x="0" y="0"/>
                </a:cxn>
                <a:cxn ang="0">
                  <a:pos x="35" y="35"/>
                </a:cxn>
              </a:cxnLst>
              <a:rect l="0" t="0" r="r" b="b"/>
              <a:pathLst>
                <a:path w="35" h="61">
                  <a:moveTo>
                    <a:pt x="35" y="35"/>
                  </a:moveTo>
                  <a:lnTo>
                    <a:pt x="35" y="61"/>
                  </a:lnTo>
                  <a:lnTo>
                    <a:pt x="0" y="29"/>
                  </a:lnTo>
                  <a:lnTo>
                    <a:pt x="0" y="0"/>
                  </a:lnTo>
                  <a:lnTo>
                    <a:pt x="35" y="3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61" name="Freeform 285"/>
            <p:cNvSpPr>
              <a:spLocks/>
            </p:cNvSpPr>
            <p:nvPr/>
          </p:nvSpPr>
          <p:spPr bwMode="auto">
            <a:xfrm>
              <a:off x="2575" y="3286"/>
              <a:ext cx="17" cy="42"/>
            </a:xfrm>
            <a:custGeom>
              <a:avLst/>
              <a:gdLst/>
              <a:ahLst/>
              <a:cxnLst>
                <a:cxn ang="0">
                  <a:pos x="17" y="14"/>
                </a:cxn>
                <a:cxn ang="0">
                  <a:pos x="17" y="42"/>
                </a:cxn>
                <a:cxn ang="0">
                  <a:pos x="0" y="26"/>
                </a:cxn>
                <a:cxn ang="0">
                  <a:pos x="0" y="0"/>
                </a:cxn>
                <a:cxn ang="0">
                  <a:pos x="17" y="14"/>
                </a:cxn>
              </a:cxnLst>
              <a:rect l="0" t="0" r="r" b="b"/>
              <a:pathLst>
                <a:path w="17" h="42">
                  <a:moveTo>
                    <a:pt x="17" y="14"/>
                  </a:moveTo>
                  <a:lnTo>
                    <a:pt x="17" y="42"/>
                  </a:lnTo>
                  <a:lnTo>
                    <a:pt x="0" y="26"/>
                  </a:lnTo>
                  <a:lnTo>
                    <a:pt x="0" y="0"/>
                  </a:lnTo>
                  <a:lnTo>
                    <a:pt x="17" y="1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62" name="Freeform 286"/>
            <p:cNvSpPr>
              <a:spLocks/>
            </p:cNvSpPr>
            <p:nvPr/>
          </p:nvSpPr>
          <p:spPr bwMode="auto">
            <a:xfrm>
              <a:off x="2704" y="3479"/>
              <a:ext cx="11" cy="44"/>
            </a:xfrm>
            <a:custGeom>
              <a:avLst/>
              <a:gdLst/>
              <a:ahLst/>
              <a:cxnLst>
                <a:cxn ang="0">
                  <a:pos x="11" y="13"/>
                </a:cxn>
                <a:cxn ang="0">
                  <a:pos x="11" y="44"/>
                </a:cxn>
                <a:cxn ang="0">
                  <a:pos x="0" y="32"/>
                </a:cxn>
                <a:cxn ang="0">
                  <a:pos x="0" y="0"/>
                </a:cxn>
                <a:cxn ang="0">
                  <a:pos x="11" y="13"/>
                </a:cxn>
              </a:cxnLst>
              <a:rect l="0" t="0" r="r" b="b"/>
              <a:pathLst>
                <a:path w="11" h="44">
                  <a:moveTo>
                    <a:pt x="11" y="13"/>
                  </a:moveTo>
                  <a:lnTo>
                    <a:pt x="11" y="44"/>
                  </a:lnTo>
                  <a:lnTo>
                    <a:pt x="0" y="32"/>
                  </a:lnTo>
                  <a:lnTo>
                    <a:pt x="0" y="0"/>
                  </a:lnTo>
                  <a:lnTo>
                    <a:pt x="11" y="13"/>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63" name="Freeform 287"/>
            <p:cNvSpPr>
              <a:spLocks/>
            </p:cNvSpPr>
            <p:nvPr/>
          </p:nvSpPr>
          <p:spPr bwMode="auto">
            <a:xfrm>
              <a:off x="2667" y="3443"/>
              <a:ext cx="35" cy="65"/>
            </a:xfrm>
            <a:custGeom>
              <a:avLst/>
              <a:gdLst/>
              <a:ahLst/>
              <a:cxnLst>
                <a:cxn ang="0">
                  <a:pos x="35" y="35"/>
                </a:cxn>
                <a:cxn ang="0">
                  <a:pos x="35" y="65"/>
                </a:cxn>
                <a:cxn ang="0">
                  <a:pos x="0" y="29"/>
                </a:cxn>
                <a:cxn ang="0">
                  <a:pos x="0" y="0"/>
                </a:cxn>
                <a:cxn ang="0">
                  <a:pos x="35" y="35"/>
                </a:cxn>
              </a:cxnLst>
              <a:rect l="0" t="0" r="r" b="b"/>
              <a:pathLst>
                <a:path w="35" h="65">
                  <a:moveTo>
                    <a:pt x="35" y="35"/>
                  </a:moveTo>
                  <a:lnTo>
                    <a:pt x="35" y="65"/>
                  </a:lnTo>
                  <a:lnTo>
                    <a:pt x="0" y="29"/>
                  </a:lnTo>
                  <a:lnTo>
                    <a:pt x="0" y="0"/>
                  </a:lnTo>
                  <a:lnTo>
                    <a:pt x="35" y="3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64" name="Freeform 288"/>
            <p:cNvSpPr>
              <a:spLocks/>
            </p:cNvSpPr>
            <p:nvPr/>
          </p:nvSpPr>
          <p:spPr bwMode="auto">
            <a:xfrm>
              <a:off x="2631" y="3405"/>
              <a:ext cx="35" cy="65"/>
            </a:xfrm>
            <a:custGeom>
              <a:avLst/>
              <a:gdLst/>
              <a:ahLst/>
              <a:cxnLst>
                <a:cxn ang="0">
                  <a:pos x="35" y="37"/>
                </a:cxn>
                <a:cxn ang="0">
                  <a:pos x="35" y="65"/>
                </a:cxn>
                <a:cxn ang="0">
                  <a:pos x="0" y="30"/>
                </a:cxn>
                <a:cxn ang="0">
                  <a:pos x="0" y="0"/>
                </a:cxn>
                <a:cxn ang="0">
                  <a:pos x="35" y="37"/>
                </a:cxn>
              </a:cxnLst>
              <a:rect l="0" t="0" r="r" b="b"/>
              <a:pathLst>
                <a:path w="35" h="65">
                  <a:moveTo>
                    <a:pt x="35" y="37"/>
                  </a:moveTo>
                  <a:lnTo>
                    <a:pt x="35" y="65"/>
                  </a:lnTo>
                  <a:lnTo>
                    <a:pt x="0" y="30"/>
                  </a:lnTo>
                  <a:lnTo>
                    <a:pt x="0" y="0"/>
                  </a:lnTo>
                  <a:lnTo>
                    <a:pt x="35" y="37"/>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65" name="Freeform 289"/>
            <p:cNvSpPr>
              <a:spLocks/>
            </p:cNvSpPr>
            <p:nvPr/>
          </p:nvSpPr>
          <p:spPr bwMode="auto">
            <a:xfrm>
              <a:off x="2594" y="3369"/>
              <a:ext cx="34" cy="63"/>
            </a:xfrm>
            <a:custGeom>
              <a:avLst/>
              <a:gdLst/>
              <a:ahLst/>
              <a:cxnLst>
                <a:cxn ang="0">
                  <a:pos x="34" y="35"/>
                </a:cxn>
                <a:cxn ang="0">
                  <a:pos x="34" y="63"/>
                </a:cxn>
                <a:cxn ang="0">
                  <a:pos x="0" y="28"/>
                </a:cxn>
                <a:cxn ang="0">
                  <a:pos x="0" y="0"/>
                </a:cxn>
                <a:cxn ang="0">
                  <a:pos x="34" y="35"/>
                </a:cxn>
              </a:cxnLst>
              <a:rect l="0" t="0" r="r" b="b"/>
              <a:pathLst>
                <a:path w="34" h="63">
                  <a:moveTo>
                    <a:pt x="34" y="35"/>
                  </a:moveTo>
                  <a:lnTo>
                    <a:pt x="34" y="63"/>
                  </a:lnTo>
                  <a:lnTo>
                    <a:pt x="0" y="28"/>
                  </a:lnTo>
                  <a:lnTo>
                    <a:pt x="0" y="0"/>
                  </a:lnTo>
                  <a:lnTo>
                    <a:pt x="34" y="35"/>
                  </a:lnTo>
                  <a:close/>
                </a:path>
              </a:pathLst>
            </a:custGeom>
            <a:solidFill>
              <a:srgbClr val="200000"/>
            </a:solidFill>
            <a:ln w="9525">
              <a:noFill/>
              <a:round/>
              <a:headEnd/>
              <a:tailEnd/>
            </a:ln>
          </p:spPr>
          <p:txBody>
            <a:bodyPr>
              <a:prstTxWarp prst="textNoShape">
                <a:avLst/>
              </a:prstTxWarp>
            </a:bodyPr>
            <a:lstStyle/>
            <a:p>
              <a:endParaRPr lang="en-GB">
                <a:latin typeface="Verdana"/>
                <a:cs typeface="Verdana"/>
              </a:endParaRPr>
            </a:p>
          </p:txBody>
        </p:sp>
        <p:sp>
          <p:nvSpPr>
            <p:cNvPr id="204066" name="Freeform 290"/>
            <p:cNvSpPr>
              <a:spLocks/>
            </p:cNvSpPr>
            <p:nvPr/>
          </p:nvSpPr>
          <p:spPr bwMode="auto">
            <a:xfrm>
              <a:off x="2575" y="3352"/>
              <a:ext cx="17" cy="44"/>
            </a:xfrm>
            <a:custGeom>
              <a:avLst/>
              <a:gdLst/>
              <a:ahLst/>
              <a:cxnLst>
                <a:cxn ang="0">
                  <a:pos x="17" y="16"/>
                </a:cxn>
                <a:cxn ang="0">
                  <a:pos x="17" y="44"/>
                </a:cxn>
                <a:cxn ang="0">
                  <a:pos x="0" y="24"/>
                </a:cxn>
                <a:cxn ang="0">
                  <a:pos x="0" y="0"/>
                </a:cxn>
                <a:cxn ang="0">
                  <a:pos x="17" y="16"/>
                </a:cxn>
              </a:cxnLst>
              <a:rect l="0" t="0" r="r" b="b"/>
              <a:pathLst>
                <a:path w="17" h="44">
                  <a:moveTo>
                    <a:pt x="17" y="16"/>
                  </a:moveTo>
                  <a:lnTo>
                    <a:pt x="17" y="44"/>
                  </a:lnTo>
                  <a:lnTo>
                    <a:pt x="0" y="24"/>
                  </a:lnTo>
                  <a:lnTo>
                    <a:pt x="0" y="0"/>
                  </a:lnTo>
                  <a:lnTo>
                    <a:pt x="17" y="16"/>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67" name="Freeform 291"/>
            <p:cNvSpPr>
              <a:spLocks/>
            </p:cNvSpPr>
            <p:nvPr/>
          </p:nvSpPr>
          <p:spPr bwMode="auto">
            <a:xfrm>
              <a:off x="2575" y="3383"/>
              <a:ext cx="29" cy="55"/>
            </a:xfrm>
            <a:custGeom>
              <a:avLst/>
              <a:gdLst/>
              <a:ahLst/>
              <a:cxnLst>
                <a:cxn ang="0">
                  <a:pos x="29" y="30"/>
                </a:cxn>
                <a:cxn ang="0">
                  <a:pos x="29" y="55"/>
                </a:cxn>
                <a:cxn ang="0">
                  <a:pos x="0" y="27"/>
                </a:cxn>
                <a:cxn ang="0">
                  <a:pos x="0" y="0"/>
                </a:cxn>
                <a:cxn ang="0">
                  <a:pos x="29" y="30"/>
                </a:cxn>
              </a:cxnLst>
              <a:rect l="0" t="0" r="r" b="b"/>
              <a:pathLst>
                <a:path w="29" h="55">
                  <a:moveTo>
                    <a:pt x="29" y="30"/>
                  </a:moveTo>
                  <a:lnTo>
                    <a:pt x="29" y="55"/>
                  </a:lnTo>
                  <a:lnTo>
                    <a:pt x="0" y="27"/>
                  </a:lnTo>
                  <a:lnTo>
                    <a:pt x="0" y="0"/>
                  </a:lnTo>
                  <a:lnTo>
                    <a:pt x="29" y="30"/>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68" name="Freeform 292"/>
            <p:cNvSpPr>
              <a:spLocks/>
            </p:cNvSpPr>
            <p:nvPr/>
          </p:nvSpPr>
          <p:spPr bwMode="auto">
            <a:xfrm>
              <a:off x="2676" y="3486"/>
              <a:ext cx="39" cy="71"/>
            </a:xfrm>
            <a:custGeom>
              <a:avLst/>
              <a:gdLst/>
              <a:ahLst/>
              <a:cxnLst>
                <a:cxn ang="0">
                  <a:pos x="39" y="43"/>
                </a:cxn>
                <a:cxn ang="0">
                  <a:pos x="39" y="71"/>
                </a:cxn>
                <a:cxn ang="0">
                  <a:pos x="0" y="30"/>
                </a:cxn>
                <a:cxn ang="0">
                  <a:pos x="0" y="0"/>
                </a:cxn>
                <a:cxn ang="0">
                  <a:pos x="39" y="43"/>
                </a:cxn>
              </a:cxnLst>
              <a:rect l="0" t="0" r="r" b="b"/>
              <a:pathLst>
                <a:path w="39" h="71">
                  <a:moveTo>
                    <a:pt x="39" y="43"/>
                  </a:moveTo>
                  <a:lnTo>
                    <a:pt x="39" y="71"/>
                  </a:lnTo>
                  <a:lnTo>
                    <a:pt x="0" y="30"/>
                  </a:lnTo>
                  <a:lnTo>
                    <a:pt x="0" y="0"/>
                  </a:lnTo>
                  <a:lnTo>
                    <a:pt x="39" y="43"/>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69" name="Freeform 293"/>
            <p:cNvSpPr>
              <a:spLocks/>
            </p:cNvSpPr>
            <p:nvPr/>
          </p:nvSpPr>
          <p:spPr bwMode="auto">
            <a:xfrm>
              <a:off x="2642" y="3451"/>
              <a:ext cx="32" cy="64"/>
            </a:xfrm>
            <a:custGeom>
              <a:avLst/>
              <a:gdLst/>
              <a:ahLst/>
              <a:cxnLst>
                <a:cxn ang="0">
                  <a:pos x="32" y="34"/>
                </a:cxn>
                <a:cxn ang="0">
                  <a:pos x="32" y="64"/>
                </a:cxn>
                <a:cxn ang="0">
                  <a:pos x="0" y="29"/>
                </a:cxn>
                <a:cxn ang="0">
                  <a:pos x="0" y="0"/>
                </a:cxn>
                <a:cxn ang="0">
                  <a:pos x="32" y="34"/>
                </a:cxn>
              </a:cxnLst>
              <a:rect l="0" t="0" r="r" b="b"/>
              <a:pathLst>
                <a:path w="32" h="64">
                  <a:moveTo>
                    <a:pt x="32" y="34"/>
                  </a:moveTo>
                  <a:lnTo>
                    <a:pt x="32" y="64"/>
                  </a:lnTo>
                  <a:lnTo>
                    <a:pt x="0" y="29"/>
                  </a:lnTo>
                  <a:lnTo>
                    <a:pt x="0" y="0"/>
                  </a:lnTo>
                  <a:lnTo>
                    <a:pt x="32" y="3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70" name="Freeform 294"/>
            <p:cNvSpPr>
              <a:spLocks/>
            </p:cNvSpPr>
            <p:nvPr/>
          </p:nvSpPr>
          <p:spPr bwMode="auto">
            <a:xfrm>
              <a:off x="2606" y="3415"/>
              <a:ext cx="34" cy="62"/>
            </a:xfrm>
            <a:custGeom>
              <a:avLst/>
              <a:gdLst/>
              <a:ahLst/>
              <a:cxnLst>
                <a:cxn ang="0">
                  <a:pos x="34" y="34"/>
                </a:cxn>
                <a:cxn ang="0">
                  <a:pos x="34" y="62"/>
                </a:cxn>
                <a:cxn ang="0">
                  <a:pos x="0" y="26"/>
                </a:cxn>
                <a:cxn ang="0">
                  <a:pos x="0" y="0"/>
                </a:cxn>
                <a:cxn ang="0">
                  <a:pos x="34" y="34"/>
                </a:cxn>
              </a:cxnLst>
              <a:rect l="0" t="0" r="r" b="b"/>
              <a:pathLst>
                <a:path w="34" h="62">
                  <a:moveTo>
                    <a:pt x="34" y="34"/>
                  </a:moveTo>
                  <a:lnTo>
                    <a:pt x="34" y="62"/>
                  </a:lnTo>
                  <a:lnTo>
                    <a:pt x="0" y="26"/>
                  </a:lnTo>
                  <a:lnTo>
                    <a:pt x="0" y="0"/>
                  </a:lnTo>
                  <a:lnTo>
                    <a:pt x="34" y="3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71" name="Freeform 295"/>
            <p:cNvSpPr>
              <a:spLocks/>
            </p:cNvSpPr>
            <p:nvPr/>
          </p:nvSpPr>
          <p:spPr bwMode="auto">
            <a:xfrm>
              <a:off x="2575" y="2999"/>
              <a:ext cx="30" cy="44"/>
            </a:xfrm>
            <a:custGeom>
              <a:avLst/>
              <a:gdLst/>
              <a:ahLst/>
              <a:cxnLst>
                <a:cxn ang="0">
                  <a:pos x="30" y="17"/>
                </a:cxn>
                <a:cxn ang="0">
                  <a:pos x="30" y="44"/>
                </a:cxn>
                <a:cxn ang="0">
                  <a:pos x="0" y="27"/>
                </a:cxn>
                <a:cxn ang="0">
                  <a:pos x="0" y="0"/>
                </a:cxn>
                <a:cxn ang="0">
                  <a:pos x="30" y="17"/>
                </a:cxn>
              </a:cxnLst>
              <a:rect l="0" t="0" r="r" b="b"/>
              <a:pathLst>
                <a:path w="30" h="44">
                  <a:moveTo>
                    <a:pt x="30" y="17"/>
                  </a:moveTo>
                  <a:lnTo>
                    <a:pt x="30" y="44"/>
                  </a:lnTo>
                  <a:lnTo>
                    <a:pt x="0" y="27"/>
                  </a:lnTo>
                  <a:lnTo>
                    <a:pt x="0" y="0"/>
                  </a:lnTo>
                  <a:lnTo>
                    <a:pt x="30" y="17"/>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72" name="Freeform 296"/>
            <p:cNvSpPr>
              <a:spLocks/>
            </p:cNvSpPr>
            <p:nvPr/>
          </p:nvSpPr>
          <p:spPr bwMode="auto">
            <a:xfrm>
              <a:off x="2643" y="3037"/>
              <a:ext cx="33" cy="50"/>
            </a:xfrm>
            <a:custGeom>
              <a:avLst/>
              <a:gdLst/>
              <a:ahLst/>
              <a:cxnLst>
                <a:cxn ang="0">
                  <a:pos x="33" y="19"/>
                </a:cxn>
                <a:cxn ang="0">
                  <a:pos x="33" y="50"/>
                </a:cxn>
                <a:cxn ang="0">
                  <a:pos x="0" y="30"/>
                </a:cxn>
                <a:cxn ang="0">
                  <a:pos x="0" y="0"/>
                </a:cxn>
                <a:cxn ang="0">
                  <a:pos x="33" y="19"/>
                </a:cxn>
              </a:cxnLst>
              <a:rect l="0" t="0" r="r" b="b"/>
              <a:pathLst>
                <a:path w="33" h="50">
                  <a:moveTo>
                    <a:pt x="33" y="19"/>
                  </a:moveTo>
                  <a:lnTo>
                    <a:pt x="33" y="50"/>
                  </a:lnTo>
                  <a:lnTo>
                    <a:pt x="0" y="30"/>
                  </a:lnTo>
                  <a:lnTo>
                    <a:pt x="0" y="0"/>
                  </a:lnTo>
                  <a:lnTo>
                    <a:pt x="33" y="19"/>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73" name="Freeform 297"/>
            <p:cNvSpPr>
              <a:spLocks/>
            </p:cNvSpPr>
            <p:nvPr/>
          </p:nvSpPr>
          <p:spPr bwMode="auto">
            <a:xfrm>
              <a:off x="2607" y="3016"/>
              <a:ext cx="34" cy="49"/>
            </a:xfrm>
            <a:custGeom>
              <a:avLst/>
              <a:gdLst/>
              <a:ahLst/>
              <a:cxnLst>
                <a:cxn ang="0">
                  <a:pos x="34" y="21"/>
                </a:cxn>
                <a:cxn ang="0">
                  <a:pos x="34" y="49"/>
                </a:cxn>
                <a:cxn ang="0">
                  <a:pos x="0" y="28"/>
                </a:cxn>
                <a:cxn ang="0">
                  <a:pos x="0" y="0"/>
                </a:cxn>
                <a:cxn ang="0">
                  <a:pos x="34" y="21"/>
                </a:cxn>
              </a:cxnLst>
              <a:rect l="0" t="0" r="r" b="b"/>
              <a:pathLst>
                <a:path w="34" h="49">
                  <a:moveTo>
                    <a:pt x="34" y="21"/>
                  </a:moveTo>
                  <a:lnTo>
                    <a:pt x="34" y="49"/>
                  </a:lnTo>
                  <a:lnTo>
                    <a:pt x="0" y="28"/>
                  </a:lnTo>
                  <a:lnTo>
                    <a:pt x="0" y="0"/>
                  </a:lnTo>
                  <a:lnTo>
                    <a:pt x="34" y="2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74" name="Freeform 298"/>
            <p:cNvSpPr>
              <a:spLocks/>
            </p:cNvSpPr>
            <p:nvPr/>
          </p:nvSpPr>
          <p:spPr bwMode="auto">
            <a:xfrm>
              <a:off x="2575" y="3062"/>
              <a:ext cx="30" cy="48"/>
            </a:xfrm>
            <a:custGeom>
              <a:avLst/>
              <a:gdLst/>
              <a:ahLst/>
              <a:cxnLst>
                <a:cxn ang="0">
                  <a:pos x="30" y="21"/>
                </a:cxn>
                <a:cxn ang="0">
                  <a:pos x="30" y="48"/>
                </a:cxn>
                <a:cxn ang="0">
                  <a:pos x="0" y="27"/>
                </a:cxn>
                <a:cxn ang="0">
                  <a:pos x="0" y="0"/>
                </a:cxn>
                <a:cxn ang="0">
                  <a:pos x="30" y="21"/>
                </a:cxn>
              </a:cxnLst>
              <a:rect l="0" t="0" r="r" b="b"/>
              <a:pathLst>
                <a:path w="30" h="48">
                  <a:moveTo>
                    <a:pt x="30" y="21"/>
                  </a:moveTo>
                  <a:lnTo>
                    <a:pt x="30" y="48"/>
                  </a:lnTo>
                  <a:lnTo>
                    <a:pt x="0" y="27"/>
                  </a:lnTo>
                  <a:lnTo>
                    <a:pt x="0" y="0"/>
                  </a:lnTo>
                  <a:lnTo>
                    <a:pt x="30" y="2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75" name="Freeform 299"/>
            <p:cNvSpPr>
              <a:spLocks/>
            </p:cNvSpPr>
            <p:nvPr/>
          </p:nvSpPr>
          <p:spPr bwMode="auto">
            <a:xfrm>
              <a:off x="2677" y="3130"/>
              <a:ext cx="39" cy="56"/>
            </a:xfrm>
            <a:custGeom>
              <a:avLst/>
              <a:gdLst/>
              <a:ahLst/>
              <a:cxnLst>
                <a:cxn ang="0">
                  <a:pos x="39" y="25"/>
                </a:cxn>
                <a:cxn ang="0">
                  <a:pos x="39" y="56"/>
                </a:cxn>
                <a:cxn ang="0">
                  <a:pos x="0" y="30"/>
                </a:cxn>
                <a:cxn ang="0">
                  <a:pos x="0" y="0"/>
                </a:cxn>
                <a:cxn ang="0">
                  <a:pos x="39" y="25"/>
                </a:cxn>
              </a:cxnLst>
              <a:rect l="0" t="0" r="r" b="b"/>
              <a:pathLst>
                <a:path w="39" h="56">
                  <a:moveTo>
                    <a:pt x="39" y="25"/>
                  </a:moveTo>
                  <a:lnTo>
                    <a:pt x="39" y="56"/>
                  </a:lnTo>
                  <a:lnTo>
                    <a:pt x="0" y="30"/>
                  </a:lnTo>
                  <a:lnTo>
                    <a:pt x="0" y="0"/>
                  </a:lnTo>
                  <a:lnTo>
                    <a:pt x="39" y="2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76" name="Freeform 300"/>
            <p:cNvSpPr>
              <a:spLocks/>
            </p:cNvSpPr>
            <p:nvPr/>
          </p:nvSpPr>
          <p:spPr bwMode="auto">
            <a:xfrm>
              <a:off x="2643" y="3108"/>
              <a:ext cx="33" cy="51"/>
            </a:xfrm>
            <a:custGeom>
              <a:avLst/>
              <a:gdLst/>
              <a:ahLst/>
              <a:cxnLst>
                <a:cxn ang="0">
                  <a:pos x="33" y="21"/>
                </a:cxn>
                <a:cxn ang="0">
                  <a:pos x="33" y="51"/>
                </a:cxn>
                <a:cxn ang="0">
                  <a:pos x="0" y="29"/>
                </a:cxn>
                <a:cxn ang="0">
                  <a:pos x="0" y="0"/>
                </a:cxn>
                <a:cxn ang="0">
                  <a:pos x="33" y="21"/>
                </a:cxn>
              </a:cxnLst>
              <a:rect l="0" t="0" r="r" b="b"/>
              <a:pathLst>
                <a:path w="33" h="51">
                  <a:moveTo>
                    <a:pt x="33" y="21"/>
                  </a:moveTo>
                  <a:lnTo>
                    <a:pt x="33" y="51"/>
                  </a:lnTo>
                  <a:lnTo>
                    <a:pt x="0" y="29"/>
                  </a:lnTo>
                  <a:lnTo>
                    <a:pt x="0" y="0"/>
                  </a:lnTo>
                  <a:lnTo>
                    <a:pt x="33" y="2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77" name="Freeform 301"/>
            <p:cNvSpPr>
              <a:spLocks/>
            </p:cNvSpPr>
            <p:nvPr/>
          </p:nvSpPr>
          <p:spPr bwMode="auto">
            <a:xfrm>
              <a:off x="2607" y="3084"/>
              <a:ext cx="34" cy="50"/>
            </a:xfrm>
            <a:custGeom>
              <a:avLst/>
              <a:gdLst/>
              <a:ahLst/>
              <a:cxnLst>
                <a:cxn ang="0">
                  <a:pos x="34" y="22"/>
                </a:cxn>
                <a:cxn ang="0">
                  <a:pos x="34" y="50"/>
                </a:cxn>
                <a:cxn ang="0">
                  <a:pos x="0" y="27"/>
                </a:cxn>
                <a:cxn ang="0">
                  <a:pos x="0" y="0"/>
                </a:cxn>
                <a:cxn ang="0">
                  <a:pos x="34" y="22"/>
                </a:cxn>
              </a:cxnLst>
              <a:rect l="0" t="0" r="r" b="b"/>
              <a:pathLst>
                <a:path w="34" h="50">
                  <a:moveTo>
                    <a:pt x="34" y="22"/>
                  </a:moveTo>
                  <a:lnTo>
                    <a:pt x="34" y="50"/>
                  </a:lnTo>
                  <a:lnTo>
                    <a:pt x="0" y="27"/>
                  </a:lnTo>
                  <a:lnTo>
                    <a:pt x="0" y="0"/>
                  </a:lnTo>
                  <a:lnTo>
                    <a:pt x="34" y="22"/>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78" name="Freeform 302"/>
            <p:cNvSpPr>
              <a:spLocks/>
            </p:cNvSpPr>
            <p:nvPr/>
          </p:nvSpPr>
          <p:spPr bwMode="auto">
            <a:xfrm>
              <a:off x="2575" y="3126"/>
              <a:ext cx="30" cy="49"/>
            </a:xfrm>
            <a:custGeom>
              <a:avLst/>
              <a:gdLst/>
              <a:ahLst/>
              <a:cxnLst>
                <a:cxn ang="0">
                  <a:pos x="30" y="24"/>
                </a:cxn>
                <a:cxn ang="0">
                  <a:pos x="30" y="49"/>
                </a:cxn>
                <a:cxn ang="0">
                  <a:pos x="0" y="27"/>
                </a:cxn>
                <a:cxn ang="0">
                  <a:pos x="0" y="0"/>
                </a:cxn>
                <a:cxn ang="0">
                  <a:pos x="30" y="24"/>
                </a:cxn>
              </a:cxnLst>
              <a:rect l="0" t="0" r="r" b="b"/>
              <a:pathLst>
                <a:path w="30" h="49">
                  <a:moveTo>
                    <a:pt x="30" y="24"/>
                  </a:moveTo>
                  <a:lnTo>
                    <a:pt x="30" y="49"/>
                  </a:lnTo>
                  <a:lnTo>
                    <a:pt x="0" y="27"/>
                  </a:lnTo>
                  <a:lnTo>
                    <a:pt x="0" y="0"/>
                  </a:lnTo>
                  <a:lnTo>
                    <a:pt x="30" y="2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79" name="Freeform 303"/>
            <p:cNvSpPr>
              <a:spLocks/>
            </p:cNvSpPr>
            <p:nvPr/>
          </p:nvSpPr>
          <p:spPr bwMode="auto">
            <a:xfrm>
              <a:off x="2643" y="3176"/>
              <a:ext cx="33" cy="54"/>
            </a:xfrm>
            <a:custGeom>
              <a:avLst/>
              <a:gdLst/>
              <a:ahLst/>
              <a:cxnLst>
                <a:cxn ang="0">
                  <a:pos x="33" y="24"/>
                </a:cxn>
                <a:cxn ang="0">
                  <a:pos x="33" y="54"/>
                </a:cxn>
                <a:cxn ang="0">
                  <a:pos x="0" y="30"/>
                </a:cxn>
                <a:cxn ang="0">
                  <a:pos x="0" y="0"/>
                </a:cxn>
                <a:cxn ang="0">
                  <a:pos x="33" y="24"/>
                </a:cxn>
              </a:cxnLst>
              <a:rect l="0" t="0" r="r" b="b"/>
              <a:pathLst>
                <a:path w="33" h="54">
                  <a:moveTo>
                    <a:pt x="33" y="24"/>
                  </a:moveTo>
                  <a:lnTo>
                    <a:pt x="33" y="54"/>
                  </a:lnTo>
                  <a:lnTo>
                    <a:pt x="0" y="30"/>
                  </a:lnTo>
                  <a:lnTo>
                    <a:pt x="0" y="0"/>
                  </a:lnTo>
                  <a:lnTo>
                    <a:pt x="33" y="2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80" name="Freeform 304"/>
            <p:cNvSpPr>
              <a:spLocks/>
            </p:cNvSpPr>
            <p:nvPr/>
          </p:nvSpPr>
          <p:spPr bwMode="auto">
            <a:xfrm>
              <a:off x="2607" y="3150"/>
              <a:ext cx="34" cy="53"/>
            </a:xfrm>
            <a:custGeom>
              <a:avLst/>
              <a:gdLst/>
              <a:ahLst/>
              <a:cxnLst>
                <a:cxn ang="0">
                  <a:pos x="34" y="25"/>
                </a:cxn>
                <a:cxn ang="0">
                  <a:pos x="34" y="53"/>
                </a:cxn>
                <a:cxn ang="0">
                  <a:pos x="0" y="28"/>
                </a:cxn>
                <a:cxn ang="0">
                  <a:pos x="0" y="0"/>
                </a:cxn>
                <a:cxn ang="0">
                  <a:pos x="34" y="25"/>
                </a:cxn>
              </a:cxnLst>
              <a:rect l="0" t="0" r="r" b="b"/>
              <a:pathLst>
                <a:path w="34" h="53">
                  <a:moveTo>
                    <a:pt x="34" y="25"/>
                  </a:moveTo>
                  <a:lnTo>
                    <a:pt x="34" y="53"/>
                  </a:lnTo>
                  <a:lnTo>
                    <a:pt x="0" y="28"/>
                  </a:lnTo>
                  <a:lnTo>
                    <a:pt x="0" y="0"/>
                  </a:lnTo>
                  <a:lnTo>
                    <a:pt x="34" y="2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81" name="Freeform 305"/>
            <p:cNvSpPr>
              <a:spLocks/>
            </p:cNvSpPr>
            <p:nvPr/>
          </p:nvSpPr>
          <p:spPr bwMode="auto">
            <a:xfrm>
              <a:off x="2575" y="3191"/>
              <a:ext cx="29" cy="50"/>
            </a:xfrm>
            <a:custGeom>
              <a:avLst/>
              <a:gdLst/>
              <a:ahLst/>
              <a:cxnLst>
                <a:cxn ang="0">
                  <a:pos x="29" y="23"/>
                </a:cxn>
                <a:cxn ang="0">
                  <a:pos x="29" y="50"/>
                </a:cxn>
                <a:cxn ang="0">
                  <a:pos x="0" y="26"/>
                </a:cxn>
                <a:cxn ang="0">
                  <a:pos x="0" y="0"/>
                </a:cxn>
                <a:cxn ang="0">
                  <a:pos x="29" y="23"/>
                </a:cxn>
              </a:cxnLst>
              <a:rect l="0" t="0" r="r" b="b"/>
              <a:pathLst>
                <a:path w="29" h="50">
                  <a:moveTo>
                    <a:pt x="29" y="23"/>
                  </a:moveTo>
                  <a:lnTo>
                    <a:pt x="29" y="50"/>
                  </a:lnTo>
                  <a:lnTo>
                    <a:pt x="0" y="26"/>
                  </a:lnTo>
                  <a:lnTo>
                    <a:pt x="0" y="0"/>
                  </a:lnTo>
                  <a:lnTo>
                    <a:pt x="29" y="23"/>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82" name="Freeform 306"/>
            <p:cNvSpPr>
              <a:spLocks/>
            </p:cNvSpPr>
            <p:nvPr/>
          </p:nvSpPr>
          <p:spPr bwMode="auto">
            <a:xfrm>
              <a:off x="2676" y="3271"/>
              <a:ext cx="40" cy="63"/>
            </a:xfrm>
            <a:custGeom>
              <a:avLst/>
              <a:gdLst/>
              <a:ahLst/>
              <a:cxnLst>
                <a:cxn ang="0">
                  <a:pos x="40" y="33"/>
                </a:cxn>
                <a:cxn ang="0">
                  <a:pos x="40" y="63"/>
                </a:cxn>
                <a:cxn ang="0">
                  <a:pos x="0" y="32"/>
                </a:cxn>
                <a:cxn ang="0">
                  <a:pos x="0" y="0"/>
                </a:cxn>
                <a:cxn ang="0">
                  <a:pos x="40" y="33"/>
                </a:cxn>
              </a:cxnLst>
              <a:rect l="0" t="0" r="r" b="b"/>
              <a:pathLst>
                <a:path w="40" h="63">
                  <a:moveTo>
                    <a:pt x="40" y="33"/>
                  </a:moveTo>
                  <a:lnTo>
                    <a:pt x="40" y="63"/>
                  </a:lnTo>
                  <a:lnTo>
                    <a:pt x="0" y="32"/>
                  </a:lnTo>
                  <a:lnTo>
                    <a:pt x="0" y="0"/>
                  </a:lnTo>
                  <a:lnTo>
                    <a:pt x="40" y="33"/>
                  </a:lnTo>
                  <a:close/>
                </a:path>
              </a:pathLst>
            </a:custGeom>
            <a:solidFill>
              <a:srgbClr val="400000"/>
            </a:solidFill>
            <a:ln w="9525">
              <a:noFill/>
              <a:round/>
              <a:headEnd/>
              <a:tailEnd/>
            </a:ln>
          </p:spPr>
          <p:txBody>
            <a:bodyPr>
              <a:prstTxWarp prst="textNoShape">
                <a:avLst/>
              </a:prstTxWarp>
            </a:bodyPr>
            <a:lstStyle/>
            <a:p>
              <a:endParaRPr lang="en-GB">
                <a:latin typeface="Verdana"/>
                <a:cs typeface="Verdana"/>
              </a:endParaRPr>
            </a:p>
          </p:txBody>
        </p:sp>
        <p:sp>
          <p:nvSpPr>
            <p:cNvPr id="204083" name="Freeform 307"/>
            <p:cNvSpPr>
              <a:spLocks/>
            </p:cNvSpPr>
            <p:nvPr/>
          </p:nvSpPr>
          <p:spPr bwMode="auto">
            <a:xfrm>
              <a:off x="2642" y="3244"/>
              <a:ext cx="32" cy="58"/>
            </a:xfrm>
            <a:custGeom>
              <a:avLst/>
              <a:gdLst/>
              <a:ahLst/>
              <a:cxnLst>
                <a:cxn ang="0">
                  <a:pos x="32" y="26"/>
                </a:cxn>
                <a:cxn ang="0">
                  <a:pos x="32" y="58"/>
                </a:cxn>
                <a:cxn ang="0">
                  <a:pos x="0" y="29"/>
                </a:cxn>
                <a:cxn ang="0">
                  <a:pos x="0" y="0"/>
                </a:cxn>
                <a:cxn ang="0">
                  <a:pos x="32" y="26"/>
                </a:cxn>
              </a:cxnLst>
              <a:rect l="0" t="0" r="r" b="b"/>
              <a:pathLst>
                <a:path w="32" h="58">
                  <a:moveTo>
                    <a:pt x="32" y="26"/>
                  </a:moveTo>
                  <a:lnTo>
                    <a:pt x="32" y="58"/>
                  </a:lnTo>
                  <a:lnTo>
                    <a:pt x="0" y="29"/>
                  </a:lnTo>
                  <a:lnTo>
                    <a:pt x="0" y="0"/>
                  </a:lnTo>
                  <a:lnTo>
                    <a:pt x="32" y="26"/>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84" name="Freeform 308"/>
            <p:cNvSpPr>
              <a:spLocks/>
            </p:cNvSpPr>
            <p:nvPr/>
          </p:nvSpPr>
          <p:spPr bwMode="auto">
            <a:xfrm>
              <a:off x="2606" y="3215"/>
              <a:ext cx="34" cy="56"/>
            </a:xfrm>
            <a:custGeom>
              <a:avLst/>
              <a:gdLst/>
              <a:ahLst/>
              <a:cxnLst>
                <a:cxn ang="0">
                  <a:pos x="34" y="28"/>
                </a:cxn>
                <a:cxn ang="0">
                  <a:pos x="34" y="56"/>
                </a:cxn>
                <a:cxn ang="0">
                  <a:pos x="0" y="29"/>
                </a:cxn>
                <a:cxn ang="0">
                  <a:pos x="0" y="0"/>
                </a:cxn>
                <a:cxn ang="0">
                  <a:pos x="34" y="28"/>
                </a:cxn>
              </a:cxnLst>
              <a:rect l="0" t="0" r="r" b="b"/>
              <a:pathLst>
                <a:path w="34" h="56">
                  <a:moveTo>
                    <a:pt x="34" y="28"/>
                  </a:moveTo>
                  <a:lnTo>
                    <a:pt x="34" y="56"/>
                  </a:lnTo>
                  <a:lnTo>
                    <a:pt x="0" y="29"/>
                  </a:lnTo>
                  <a:lnTo>
                    <a:pt x="0" y="0"/>
                  </a:lnTo>
                  <a:lnTo>
                    <a:pt x="34" y="28"/>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085" name="Freeform 309"/>
            <p:cNvSpPr>
              <a:spLocks/>
            </p:cNvSpPr>
            <p:nvPr/>
          </p:nvSpPr>
          <p:spPr bwMode="auto">
            <a:xfrm>
              <a:off x="2575" y="3255"/>
              <a:ext cx="29" cy="51"/>
            </a:xfrm>
            <a:custGeom>
              <a:avLst/>
              <a:gdLst/>
              <a:ahLst/>
              <a:cxnLst>
                <a:cxn ang="0">
                  <a:pos x="29" y="24"/>
                </a:cxn>
                <a:cxn ang="0">
                  <a:pos x="29" y="51"/>
                </a:cxn>
                <a:cxn ang="0">
                  <a:pos x="0" y="25"/>
                </a:cxn>
                <a:cxn ang="0">
                  <a:pos x="0" y="0"/>
                </a:cxn>
                <a:cxn ang="0">
                  <a:pos x="29" y="24"/>
                </a:cxn>
              </a:cxnLst>
              <a:rect l="0" t="0" r="r" b="b"/>
              <a:pathLst>
                <a:path w="29" h="51">
                  <a:moveTo>
                    <a:pt x="29" y="24"/>
                  </a:moveTo>
                  <a:lnTo>
                    <a:pt x="29" y="51"/>
                  </a:lnTo>
                  <a:lnTo>
                    <a:pt x="0" y="25"/>
                  </a:lnTo>
                  <a:lnTo>
                    <a:pt x="0" y="0"/>
                  </a:lnTo>
                  <a:lnTo>
                    <a:pt x="29" y="2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86" name="Freeform 310"/>
            <p:cNvSpPr>
              <a:spLocks/>
            </p:cNvSpPr>
            <p:nvPr/>
          </p:nvSpPr>
          <p:spPr bwMode="auto">
            <a:xfrm>
              <a:off x="2676" y="3344"/>
              <a:ext cx="40" cy="64"/>
            </a:xfrm>
            <a:custGeom>
              <a:avLst/>
              <a:gdLst/>
              <a:ahLst/>
              <a:cxnLst>
                <a:cxn ang="0">
                  <a:pos x="40" y="35"/>
                </a:cxn>
                <a:cxn ang="0">
                  <a:pos x="40" y="64"/>
                </a:cxn>
                <a:cxn ang="0">
                  <a:pos x="0" y="30"/>
                </a:cxn>
                <a:cxn ang="0">
                  <a:pos x="0" y="0"/>
                </a:cxn>
                <a:cxn ang="0">
                  <a:pos x="40" y="35"/>
                </a:cxn>
              </a:cxnLst>
              <a:rect l="0" t="0" r="r" b="b"/>
              <a:pathLst>
                <a:path w="40" h="64">
                  <a:moveTo>
                    <a:pt x="40" y="35"/>
                  </a:moveTo>
                  <a:lnTo>
                    <a:pt x="40" y="64"/>
                  </a:lnTo>
                  <a:lnTo>
                    <a:pt x="0" y="30"/>
                  </a:lnTo>
                  <a:lnTo>
                    <a:pt x="0" y="0"/>
                  </a:lnTo>
                  <a:lnTo>
                    <a:pt x="40" y="3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87" name="Freeform 311"/>
            <p:cNvSpPr>
              <a:spLocks/>
            </p:cNvSpPr>
            <p:nvPr/>
          </p:nvSpPr>
          <p:spPr bwMode="auto">
            <a:xfrm>
              <a:off x="2642" y="3313"/>
              <a:ext cx="32" cy="60"/>
            </a:xfrm>
            <a:custGeom>
              <a:avLst/>
              <a:gdLst/>
              <a:ahLst/>
              <a:cxnLst>
                <a:cxn ang="0">
                  <a:pos x="32" y="29"/>
                </a:cxn>
                <a:cxn ang="0">
                  <a:pos x="32" y="60"/>
                </a:cxn>
                <a:cxn ang="0">
                  <a:pos x="0" y="29"/>
                </a:cxn>
                <a:cxn ang="0">
                  <a:pos x="0" y="0"/>
                </a:cxn>
                <a:cxn ang="0">
                  <a:pos x="32" y="29"/>
                </a:cxn>
              </a:cxnLst>
              <a:rect l="0" t="0" r="r" b="b"/>
              <a:pathLst>
                <a:path w="32" h="60">
                  <a:moveTo>
                    <a:pt x="32" y="29"/>
                  </a:moveTo>
                  <a:lnTo>
                    <a:pt x="32" y="60"/>
                  </a:lnTo>
                  <a:lnTo>
                    <a:pt x="0" y="29"/>
                  </a:lnTo>
                  <a:lnTo>
                    <a:pt x="0" y="0"/>
                  </a:lnTo>
                  <a:lnTo>
                    <a:pt x="32" y="29"/>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088" name="Freeform 312"/>
            <p:cNvSpPr>
              <a:spLocks/>
            </p:cNvSpPr>
            <p:nvPr/>
          </p:nvSpPr>
          <p:spPr bwMode="auto">
            <a:xfrm>
              <a:off x="2606" y="3280"/>
              <a:ext cx="34" cy="60"/>
            </a:xfrm>
            <a:custGeom>
              <a:avLst/>
              <a:gdLst/>
              <a:ahLst/>
              <a:cxnLst>
                <a:cxn ang="0">
                  <a:pos x="34" y="32"/>
                </a:cxn>
                <a:cxn ang="0">
                  <a:pos x="34" y="60"/>
                </a:cxn>
                <a:cxn ang="0">
                  <a:pos x="0" y="30"/>
                </a:cxn>
                <a:cxn ang="0">
                  <a:pos x="0" y="0"/>
                </a:cxn>
                <a:cxn ang="0">
                  <a:pos x="34" y="32"/>
                </a:cxn>
              </a:cxnLst>
              <a:rect l="0" t="0" r="r" b="b"/>
              <a:pathLst>
                <a:path w="34" h="60">
                  <a:moveTo>
                    <a:pt x="34" y="32"/>
                  </a:moveTo>
                  <a:lnTo>
                    <a:pt x="34" y="60"/>
                  </a:lnTo>
                  <a:lnTo>
                    <a:pt x="0" y="30"/>
                  </a:lnTo>
                  <a:lnTo>
                    <a:pt x="0" y="0"/>
                  </a:lnTo>
                  <a:lnTo>
                    <a:pt x="34" y="32"/>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89" name="Freeform 313"/>
            <p:cNvSpPr>
              <a:spLocks/>
            </p:cNvSpPr>
            <p:nvPr/>
          </p:nvSpPr>
          <p:spPr bwMode="auto">
            <a:xfrm>
              <a:off x="2575" y="3318"/>
              <a:ext cx="29" cy="56"/>
            </a:xfrm>
            <a:custGeom>
              <a:avLst/>
              <a:gdLst/>
              <a:ahLst/>
              <a:cxnLst>
                <a:cxn ang="0">
                  <a:pos x="29" y="29"/>
                </a:cxn>
                <a:cxn ang="0">
                  <a:pos x="29" y="56"/>
                </a:cxn>
                <a:cxn ang="0">
                  <a:pos x="0" y="28"/>
                </a:cxn>
                <a:cxn ang="0">
                  <a:pos x="0" y="0"/>
                </a:cxn>
                <a:cxn ang="0">
                  <a:pos x="29" y="29"/>
                </a:cxn>
              </a:cxnLst>
              <a:rect l="0" t="0" r="r" b="b"/>
              <a:pathLst>
                <a:path w="29" h="56">
                  <a:moveTo>
                    <a:pt x="29" y="29"/>
                  </a:moveTo>
                  <a:lnTo>
                    <a:pt x="29" y="56"/>
                  </a:lnTo>
                  <a:lnTo>
                    <a:pt x="0" y="28"/>
                  </a:lnTo>
                  <a:lnTo>
                    <a:pt x="0" y="0"/>
                  </a:lnTo>
                  <a:lnTo>
                    <a:pt x="29" y="29"/>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90" name="Freeform 314"/>
            <p:cNvSpPr>
              <a:spLocks/>
            </p:cNvSpPr>
            <p:nvPr/>
          </p:nvSpPr>
          <p:spPr bwMode="auto">
            <a:xfrm>
              <a:off x="2676" y="3415"/>
              <a:ext cx="40" cy="70"/>
            </a:xfrm>
            <a:custGeom>
              <a:avLst/>
              <a:gdLst/>
              <a:ahLst/>
              <a:cxnLst>
                <a:cxn ang="0">
                  <a:pos x="40" y="38"/>
                </a:cxn>
                <a:cxn ang="0">
                  <a:pos x="40" y="70"/>
                </a:cxn>
                <a:cxn ang="0">
                  <a:pos x="0" y="31"/>
                </a:cxn>
                <a:cxn ang="0">
                  <a:pos x="0" y="0"/>
                </a:cxn>
                <a:cxn ang="0">
                  <a:pos x="40" y="38"/>
                </a:cxn>
              </a:cxnLst>
              <a:rect l="0" t="0" r="r" b="b"/>
              <a:pathLst>
                <a:path w="40" h="70">
                  <a:moveTo>
                    <a:pt x="40" y="38"/>
                  </a:moveTo>
                  <a:lnTo>
                    <a:pt x="40" y="70"/>
                  </a:lnTo>
                  <a:lnTo>
                    <a:pt x="0" y="31"/>
                  </a:lnTo>
                  <a:lnTo>
                    <a:pt x="0" y="0"/>
                  </a:lnTo>
                  <a:lnTo>
                    <a:pt x="40" y="3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91" name="Freeform 315"/>
            <p:cNvSpPr>
              <a:spLocks/>
            </p:cNvSpPr>
            <p:nvPr/>
          </p:nvSpPr>
          <p:spPr bwMode="auto">
            <a:xfrm>
              <a:off x="2642" y="3383"/>
              <a:ext cx="32" cy="62"/>
            </a:xfrm>
            <a:custGeom>
              <a:avLst/>
              <a:gdLst/>
              <a:ahLst/>
              <a:cxnLst>
                <a:cxn ang="0">
                  <a:pos x="32" y="31"/>
                </a:cxn>
                <a:cxn ang="0">
                  <a:pos x="32" y="62"/>
                </a:cxn>
                <a:cxn ang="0">
                  <a:pos x="0" y="30"/>
                </a:cxn>
                <a:cxn ang="0">
                  <a:pos x="0" y="0"/>
                </a:cxn>
                <a:cxn ang="0">
                  <a:pos x="32" y="31"/>
                </a:cxn>
              </a:cxnLst>
              <a:rect l="0" t="0" r="r" b="b"/>
              <a:pathLst>
                <a:path w="32" h="62">
                  <a:moveTo>
                    <a:pt x="32" y="31"/>
                  </a:moveTo>
                  <a:lnTo>
                    <a:pt x="32" y="62"/>
                  </a:lnTo>
                  <a:lnTo>
                    <a:pt x="0" y="30"/>
                  </a:lnTo>
                  <a:lnTo>
                    <a:pt x="0" y="0"/>
                  </a:lnTo>
                  <a:lnTo>
                    <a:pt x="32" y="31"/>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092" name="Freeform 316"/>
            <p:cNvSpPr>
              <a:spLocks/>
            </p:cNvSpPr>
            <p:nvPr/>
          </p:nvSpPr>
          <p:spPr bwMode="auto">
            <a:xfrm>
              <a:off x="2606" y="3348"/>
              <a:ext cx="34" cy="62"/>
            </a:xfrm>
            <a:custGeom>
              <a:avLst/>
              <a:gdLst/>
              <a:ahLst/>
              <a:cxnLst>
                <a:cxn ang="0">
                  <a:pos x="34" y="34"/>
                </a:cxn>
                <a:cxn ang="0">
                  <a:pos x="34" y="62"/>
                </a:cxn>
                <a:cxn ang="0">
                  <a:pos x="0" y="28"/>
                </a:cxn>
                <a:cxn ang="0">
                  <a:pos x="0" y="0"/>
                </a:cxn>
                <a:cxn ang="0">
                  <a:pos x="34" y="34"/>
                </a:cxn>
              </a:cxnLst>
              <a:rect l="0" t="0" r="r" b="b"/>
              <a:pathLst>
                <a:path w="34" h="62">
                  <a:moveTo>
                    <a:pt x="34" y="34"/>
                  </a:moveTo>
                  <a:lnTo>
                    <a:pt x="34" y="62"/>
                  </a:lnTo>
                  <a:lnTo>
                    <a:pt x="0" y="28"/>
                  </a:lnTo>
                  <a:lnTo>
                    <a:pt x="0" y="0"/>
                  </a:lnTo>
                  <a:lnTo>
                    <a:pt x="34" y="3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93" name="Freeform 317"/>
            <p:cNvSpPr>
              <a:spLocks/>
            </p:cNvSpPr>
            <p:nvPr/>
          </p:nvSpPr>
          <p:spPr bwMode="auto">
            <a:xfrm>
              <a:off x="2677" y="3057"/>
              <a:ext cx="38" cy="54"/>
            </a:xfrm>
            <a:custGeom>
              <a:avLst/>
              <a:gdLst/>
              <a:ahLst/>
              <a:cxnLst>
                <a:cxn ang="0">
                  <a:pos x="38" y="23"/>
                </a:cxn>
                <a:cxn ang="0">
                  <a:pos x="38" y="54"/>
                </a:cxn>
                <a:cxn ang="0">
                  <a:pos x="0" y="31"/>
                </a:cxn>
                <a:cxn ang="0">
                  <a:pos x="0" y="0"/>
                </a:cxn>
                <a:cxn ang="0">
                  <a:pos x="38" y="23"/>
                </a:cxn>
              </a:cxnLst>
              <a:rect l="0" t="0" r="r" b="b"/>
              <a:pathLst>
                <a:path w="38" h="54">
                  <a:moveTo>
                    <a:pt x="38" y="23"/>
                  </a:moveTo>
                  <a:lnTo>
                    <a:pt x="38" y="54"/>
                  </a:lnTo>
                  <a:lnTo>
                    <a:pt x="0" y="31"/>
                  </a:lnTo>
                  <a:lnTo>
                    <a:pt x="0" y="0"/>
                  </a:lnTo>
                  <a:lnTo>
                    <a:pt x="38" y="23"/>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94" name="Freeform 318"/>
            <p:cNvSpPr>
              <a:spLocks/>
            </p:cNvSpPr>
            <p:nvPr/>
          </p:nvSpPr>
          <p:spPr bwMode="auto">
            <a:xfrm>
              <a:off x="2704" y="3110"/>
              <a:ext cx="12" cy="38"/>
            </a:xfrm>
            <a:custGeom>
              <a:avLst/>
              <a:gdLst/>
              <a:ahLst/>
              <a:cxnLst>
                <a:cxn ang="0">
                  <a:pos x="12" y="8"/>
                </a:cxn>
                <a:cxn ang="0">
                  <a:pos x="12" y="38"/>
                </a:cxn>
                <a:cxn ang="0">
                  <a:pos x="0" y="30"/>
                </a:cxn>
                <a:cxn ang="0">
                  <a:pos x="0" y="0"/>
                </a:cxn>
                <a:cxn ang="0">
                  <a:pos x="12" y="8"/>
                </a:cxn>
              </a:cxnLst>
              <a:rect l="0" t="0" r="r" b="b"/>
              <a:pathLst>
                <a:path w="12" h="38">
                  <a:moveTo>
                    <a:pt x="12" y="8"/>
                  </a:moveTo>
                  <a:lnTo>
                    <a:pt x="12" y="38"/>
                  </a:lnTo>
                  <a:lnTo>
                    <a:pt x="0" y="30"/>
                  </a:lnTo>
                  <a:lnTo>
                    <a:pt x="0" y="0"/>
                  </a:lnTo>
                  <a:lnTo>
                    <a:pt x="12" y="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95" name="Freeform 319"/>
            <p:cNvSpPr>
              <a:spLocks/>
            </p:cNvSpPr>
            <p:nvPr/>
          </p:nvSpPr>
          <p:spPr bwMode="auto">
            <a:xfrm>
              <a:off x="2677" y="3201"/>
              <a:ext cx="38" cy="58"/>
            </a:xfrm>
            <a:custGeom>
              <a:avLst/>
              <a:gdLst/>
              <a:ahLst/>
              <a:cxnLst>
                <a:cxn ang="0">
                  <a:pos x="38" y="27"/>
                </a:cxn>
                <a:cxn ang="0">
                  <a:pos x="38" y="58"/>
                </a:cxn>
                <a:cxn ang="0">
                  <a:pos x="0" y="30"/>
                </a:cxn>
                <a:cxn ang="0">
                  <a:pos x="0" y="0"/>
                </a:cxn>
                <a:cxn ang="0">
                  <a:pos x="38" y="27"/>
                </a:cxn>
              </a:cxnLst>
              <a:rect l="0" t="0" r="r" b="b"/>
              <a:pathLst>
                <a:path w="38" h="58">
                  <a:moveTo>
                    <a:pt x="38" y="27"/>
                  </a:moveTo>
                  <a:lnTo>
                    <a:pt x="38" y="58"/>
                  </a:lnTo>
                  <a:lnTo>
                    <a:pt x="0" y="30"/>
                  </a:lnTo>
                  <a:lnTo>
                    <a:pt x="0" y="0"/>
                  </a:lnTo>
                  <a:lnTo>
                    <a:pt x="38" y="27"/>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096" name="Rectangle 320"/>
            <p:cNvSpPr>
              <a:spLocks noChangeArrowheads="1"/>
            </p:cNvSpPr>
            <p:nvPr/>
          </p:nvSpPr>
          <p:spPr bwMode="auto">
            <a:xfrm>
              <a:off x="2715" y="3379"/>
              <a:ext cx="18" cy="32"/>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097" name="Freeform 321"/>
            <p:cNvSpPr>
              <a:spLocks/>
            </p:cNvSpPr>
            <p:nvPr/>
          </p:nvSpPr>
          <p:spPr bwMode="auto">
            <a:xfrm>
              <a:off x="2550" y="2912"/>
              <a:ext cx="278" cy="79"/>
            </a:xfrm>
            <a:custGeom>
              <a:avLst/>
              <a:gdLst/>
              <a:ahLst/>
              <a:cxnLst>
                <a:cxn ang="0">
                  <a:pos x="0" y="0"/>
                </a:cxn>
                <a:cxn ang="0">
                  <a:pos x="119" y="6"/>
                </a:cxn>
                <a:cxn ang="0">
                  <a:pos x="278" y="75"/>
                </a:cxn>
                <a:cxn ang="0">
                  <a:pos x="168" y="79"/>
                </a:cxn>
                <a:cxn ang="0">
                  <a:pos x="0" y="0"/>
                </a:cxn>
              </a:cxnLst>
              <a:rect l="0" t="0" r="r" b="b"/>
              <a:pathLst>
                <a:path w="278" h="79">
                  <a:moveTo>
                    <a:pt x="0" y="0"/>
                  </a:moveTo>
                  <a:lnTo>
                    <a:pt x="119" y="6"/>
                  </a:lnTo>
                  <a:lnTo>
                    <a:pt x="278" y="75"/>
                  </a:lnTo>
                  <a:lnTo>
                    <a:pt x="168" y="79"/>
                  </a:lnTo>
                  <a:lnTo>
                    <a:pt x="0" y="0"/>
                  </a:lnTo>
                  <a:close/>
                </a:path>
              </a:pathLst>
            </a:custGeom>
            <a:solidFill>
              <a:srgbClr val="C0C0C0"/>
            </a:solidFill>
            <a:ln w="9525">
              <a:noFill/>
              <a:round/>
              <a:headEnd/>
              <a:tailEnd/>
            </a:ln>
          </p:spPr>
          <p:txBody>
            <a:bodyPr>
              <a:prstTxWarp prst="textNoShape">
                <a:avLst/>
              </a:prstTxWarp>
            </a:bodyPr>
            <a:lstStyle/>
            <a:p>
              <a:endParaRPr lang="en-GB">
                <a:latin typeface="Verdana"/>
                <a:cs typeface="Verdana"/>
              </a:endParaRPr>
            </a:p>
          </p:txBody>
        </p:sp>
        <p:sp>
          <p:nvSpPr>
            <p:cNvPr id="204098" name="Freeform 322"/>
            <p:cNvSpPr>
              <a:spLocks/>
            </p:cNvSpPr>
            <p:nvPr/>
          </p:nvSpPr>
          <p:spPr bwMode="auto">
            <a:xfrm>
              <a:off x="2719" y="2985"/>
              <a:ext cx="108" cy="59"/>
            </a:xfrm>
            <a:custGeom>
              <a:avLst/>
              <a:gdLst/>
              <a:ahLst/>
              <a:cxnLst>
                <a:cxn ang="0">
                  <a:pos x="1" y="1"/>
                </a:cxn>
                <a:cxn ang="0">
                  <a:pos x="108" y="0"/>
                </a:cxn>
                <a:cxn ang="0">
                  <a:pos x="108" y="59"/>
                </a:cxn>
                <a:cxn ang="0">
                  <a:pos x="0" y="59"/>
                </a:cxn>
                <a:cxn ang="0">
                  <a:pos x="1" y="1"/>
                </a:cxn>
              </a:cxnLst>
              <a:rect l="0" t="0" r="r" b="b"/>
              <a:pathLst>
                <a:path w="108" h="59">
                  <a:moveTo>
                    <a:pt x="1" y="1"/>
                  </a:moveTo>
                  <a:lnTo>
                    <a:pt x="108" y="0"/>
                  </a:lnTo>
                  <a:lnTo>
                    <a:pt x="108" y="59"/>
                  </a:lnTo>
                  <a:lnTo>
                    <a:pt x="0" y="59"/>
                  </a:lnTo>
                  <a:lnTo>
                    <a:pt x="1" y="1"/>
                  </a:lnTo>
                  <a:close/>
                </a:path>
              </a:pathLst>
            </a:custGeom>
            <a:solidFill>
              <a:srgbClr val="E0E0E0"/>
            </a:solidFill>
            <a:ln w="9525">
              <a:noFill/>
              <a:round/>
              <a:headEnd/>
              <a:tailEnd/>
            </a:ln>
          </p:spPr>
          <p:txBody>
            <a:bodyPr>
              <a:prstTxWarp prst="textNoShape">
                <a:avLst/>
              </a:prstTxWarp>
            </a:bodyPr>
            <a:lstStyle/>
            <a:p>
              <a:endParaRPr lang="en-GB">
                <a:latin typeface="Verdana"/>
                <a:cs typeface="Verdana"/>
              </a:endParaRPr>
            </a:p>
          </p:txBody>
        </p:sp>
        <p:sp>
          <p:nvSpPr>
            <p:cNvPr id="204099" name="Freeform 323"/>
            <p:cNvSpPr>
              <a:spLocks/>
            </p:cNvSpPr>
            <p:nvPr/>
          </p:nvSpPr>
          <p:spPr bwMode="auto">
            <a:xfrm>
              <a:off x="2551" y="2912"/>
              <a:ext cx="172" cy="131"/>
            </a:xfrm>
            <a:custGeom>
              <a:avLst/>
              <a:gdLst/>
              <a:ahLst/>
              <a:cxnLst>
                <a:cxn ang="0">
                  <a:pos x="0" y="0"/>
                </a:cxn>
                <a:cxn ang="0">
                  <a:pos x="0" y="45"/>
                </a:cxn>
                <a:cxn ang="0">
                  <a:pos x="172" y="131"/>
                </a:cxn>
                <a:cxn ang="0">
                  <a:pos x="172" y="73"/>
                </a:cxn>
                <a:cxn ang="0">
                  <a:pos x="0" y="0"/>
                </a:cxn>
              </a:cxnLst>
              <a:rect l="0" t="0" r="r" b="b"/>
              <a:pathLst>
                <a:path w="172" h="131">
                  <a:moveTo>
                    <a:pt x="0" y="0"/>
                  </a:moveTo>
                  <a:lnTo>
                    <a:pt x="0" y="45"/>
                  </a:lnTo>
                  <a:lnTo>
                    <a:pt x="172" y="131"/>
                  </a:lnTo>
                  <a:lnTo>
                    <a:pt x="172" y="73"/>
                  </a:lnTo>
                  <a:lnTo>
                    <a:pt x="0" y="0"/>
                  </a:lnTo>
                  <a:close/>
                </a:path>
              </a:pathLst>
            </a:custGeom>
            <a:solidFill>
              <a:srgbClr val="A0A0A0"/>
            </a:solidFill>
            <a:ln w="9525">
              <a:noFill/>
              <a:round/>
              <a:headEnd/>
              <a:tailEnd/>
            </a:ln>
          </p:spPr>
          <p:txBody>
            <a:bodyPr>
              <a:prstTxWarp prst="textNoShape">
                <a:avLst/>
              </a:prstTxWarp>
            </a:bodyPr>
            <a:lstStyle/>
            <a:p>
              <a:endParaRPr lang="en-GB">
                <a:latin typeface="Verdana"/>
                <a:cs typeface="Verdana"/>
              </a:endParaRPr>
            </a:p>
          </p:txBody>
        </p:sp>
      </p:grpSp>
      <p:sp>
        <p:nvSpPr>
          <p:cNvPr id="204100" name="Line 324"/>
          <p:cNvSpPr>
            <a:spLocks noChangeShapeType="1"/>
          </p:cNvSpPr>
          <p:nvPr/>
        </p:nvSpPr>
        <p:spPr bwMode="auto">
          <a:xfrm>
            <a:off x="4493970" y="3318094"/>
            <a:ext cx="647700" cy="0"/>
          </a:xfrm>
          <a:prstGeom prst="line">
            <a:avLst/>
          </a:prstGeom>
          <a:noFill/>
          <a:ln w="9525">
            <a:solidFill>
              <a:schemeClr val="tx1"/>
            </a:solidFill>
            <a:round/>
            <a:headEnd/>
            <a:tailEnd/>
          </a:ln>
          <a:effectLst/>
        </p:spPr>
        <p:txBody>
          <a:bodyPr>
            <a:prstTxWarp prst="textNoShape">
              <a:avLst/>
            </a:prstTxWarp>
          </a:bodyPr>
          <a:lstStyle/>
          <a:p>
            <a:endParaRPr lang="en-GB">
              <a:latin typeface="Verdana"/>
              <a:cs typeface="Verdana"/>
            </a:endParaRPr>
          </a:p>
        </p:txBody>
      </p:sp>
      <p:grpSp>
        <p:nvGrpSpPr>
          <p:cNvPr id="3" name="Group 326"/>
          <p:cNvGrpSpPr>
            <a:grpSpLocks/>
          </p:cNvGrpSpPr>
          <p:nvPr/>
        </p:nvGrpSpPr>
        <p:grpSpPr bwMode="auto">
          <a:xfrm>
            <a:off x="3252545" y="3051394"/>
            <a:ext cx="319088" cy="557213"/>
            <a:chOff x="4180" y="783"/>
            <a:chExt cx="150" cy="307"/>
          </a:xfrm>
        </p:grpSpPr>
        <p:sp>
          <p:nvSpPr>
            <p:cNvPr id="204103" name="AutoShape 3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04" name="Rectangle 3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05" name="Rectangle 3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06" name="AutoShape 3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07" name="Line 3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08" name="Line 3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09" name="Rectangle 3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10" name="Rectangle 3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
        <p:nvSpPr>
          <p:cNvPr id="204111" name="Line 335"/>
          <p:cNvSpPr>
            <a:spLocks noChangeShapeType="1"/>
          </p:cNvSpPr>
          <p:nvPr/>
        </p:nvSpPr>
        <p:spPr bwMode="auto">
          <a:xfrm>
            <a:off x="4193933" y="3340319"/>
            <a:ext cx="11112" cy="557213"/>
          </a:xfrm>
          <a:prstGeom prst="line">
            <a:avLst/>
          </a:prstGeom>
          <a:noFill/>
          <a:ln w="9525">
            <a:solidFill>
              <a:schemeClr val="tx1"/>
            </a:solidFill>
            <a:round/>
            <a:headEnd/>
            <a:tailEnd/>
          </a:ln>
          <a:effectLst/>
        </p:spPr>
        <p:txBody>
          <a:bodyPr>
            <a:prstTxWarp prst="textNoShape">
              <a:avLst/>
            </a:prstTxWarp>
          </a:bodyPr>
          <a:lstStyle/>
          <a:p>
            <a:endParaRPr lang="en-GB">
              <a:latin typeface="Verdana"/>
              <a:cs typeface="Verdana"/>
            </a:endParaRPr>
          </a:p>
        </p:txBody>
      </p:sp>
      <p:grpSp>
        <p:nvGrpSpPr>
          <p:cNvPr id="4" name="Group 336"/>
          <p:cNvGrpSpPr>
            <a:grpSpLocks/>
          </p:cNvGrpSpPr>
          <p:nvPr/>
        </p:nvGrpSpPr>
        <p:grpSpPr bwMode="auto">
          <a:xfrm>
            <a:off x="3982795" y="3818157"/>
            <a:ext cx="457200" cy="331787"/>
            <a:chOff x="620" y="1640"/>
            <a:chExt cx="288" cy="209"/>
          </a:xfrm>
        </p:grpSpPr>
        <p:sp>
          <p:nvSpPr>
            <p:cNvPr id="204113" name="Line 337"/>
            <p:cNvSpPr>
              <a:spLocks noChangeShapeType="1"/>
            </p:cNvSpPr>
            <p:nvPr/>
          </p:nvSpPr>
          <p:spPr bwMode="auto">
            <a:xfrm>
              <a:off x="908" y="1640"/>
              <a:ext cx="0" cy="0"/>
            </a:xfrm>
            <a:prstGeom prst="line">
              <a:avLst/>
            </a:prstGeom>
            <a:noFill/>
            <a:ln w="9525">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04114" name="Rectangle 338"/>
            <p:cNvSpPr>
              <a:spLocks noChangeArrowheads="1"/>
            </p:cNvSpPr>
            <p:nvPr/>
          </p:nvSpPr>
          <p:spPr bwMode="auto">
            <a:xfrm>
              <a:off x="620" y="178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prstTxWarp prst="textNoShape">
                <a:avLst/>
              </a:prstTxWarp>
              <a:flatTx/>
            </a:bodyPr>
            <a:lstStyle/>
            <a:p>
              <a:endParaRPr lang="en-GB">
                <a:latin typeface="Verdana"/>
                <a:cs typeface="Verdana"/>
              </a:endParaRPr>
            </a:p>
          </p:txBody>
        </p:sp>
        <p:grpSp>
          <p:nvGrpSpPr>
            <p:cNvPr id="5" name="Group 339"/>
            <p:cNvGrpSpPr>
              <a:grpSpLocks/>
            </p:cNvGrpSpPr>
            <p:nvPr/>
          </p:nvGrpSpPr>
          <p:grpSpPr bwMode="auto">
            <a:xfrm>
              <a:off x="764" y="1688"/>
              <a:ext cx="109" cy="91"/>
              <a:chOff x="576" y="3456"/>
              <a:chExt cx="288" cy="240"/>
            </a:xfrm>
          </p:grpSpPr>
          <p:sp>
            <p:nvSpPr>
              <p:cNvPr id="204116" name="Line 340"/>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prstTxWarp prst="textNoShape">
                  <a:avLst/>
                </a:prstTxWarp>
              </a:bodyPr>
              <a:lstStyle/>
              <a:p>
                <a:endParaRPr lang="en-GB">
                  <a:latin typeface="Verdana"/>
                  <a:cs typeface="Verdana"/>
                </a:endParaRPr>
              </a:p>
            </p:txBody>
          </p:sp>
          <p:sp>
            <p:nvSpPr>
              <p:cNvPr id="204117" name="Line 341"/>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prstTxWarp prst="textNoShape">
                  <a:avLst/>
                </a:prstTxWarp>
              </a:bodyPr>
              <a:lstStyle/>
              <a:p>
                <a:endParaRPr lang="en-GB">
                  <a:latin typeface="Verdana"/>
                  <a:cs typeface="Verdana"/>
                </a:endParaRPr>
              </a:p>
            </p:txBody>
          </p:sp>
        </p:grpSp>
      </p:grpSp>
      <p:grpSp>
        <p:nvGrpSpPr>
          <p:cNvPr id="6" name="Group 343"/>
          <p:cNvGrpSpPr>
            <a:grpSpLocks/>
          </p:cNvGrpSpPr>
          <p:nvPr/>
        </p:nvGrpSpPr>
        <p:grpSpPr bwMode="auto">
          <a:xfrm>
            <a:off x="3541470" y="4068982"/>
            <a:ext cx="195263" cy="420687"/>
            <a:chOff x="4180" y="783"/>
            <a:chExt cx="150" cy="307"/>
          </a:xfrm>
        </p:grpSpPr>
        <p:sp>
          <p:nvSpPr>
            <p:cNvPr id="204120" name="AutoShape 34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21" name="Rectangle 345"/>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22" name="Rectangle 34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23" name="AutoShape 34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24" name="Line 348"/>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25" name="Line 349"/>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26" name="Rectangle 35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27" name="Rectangle 351"/>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7" name="Group 362"/>
          <p:cNvGrpSpPr>
            <a:grpSpLocks/>
          </p:cNvGrpSpPr>
          <p:nvPr/>
        </p:nvGrpSpPr>
        <p:grpSpPr bwMode="auto">
          <a:xfrm>
            <a:off x="4633670" y="4121369"/>
            <a:ext cx="195263" cy="420688"/>
            <a:chOff x="4180" y="783"/>
            <a:chExt cx="150" cy="307"/>
          </a:xfrm>
        </p:grpSpPr>
        <p:sp>
          <p:nvSpPr>
            <p:cNvPr id="204139" name="AutoShape 36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40" name="Rectangle 364"/>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41" name="Rectangle 36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42" name="AutoShape 36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43" name="Line 367"/>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44" name="Line 368"/>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45" name="Rectangle 36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46" name="Rectangle 370"/>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8" name="Group 371"/>
          <p:cNvGrpSpPr>
            <a:grpSpLocks/>
          </p:cNvGrpSpPr>
          <p:nvPr/>
        </p:nvGrpSpPr>
        <p:grpSpPr bwMode="auto">
          <a:xfrm>
            <a:off x="3990733" y="4592857"/>
            <a:ext cx="195262" cy="420687"/>
            <a:chOff x="4180" y="783"/>
            <a:chExt cx="150" cy="307"/>
          </a:xfrm>
        </p:grpSpPr>
        <p:sp>
          <p:nvSpPr>
            <p:cNvPr id="204148" name="AutoShape 37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49" name="Rectangle 37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50" name="Rectangle 37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51" name="AutoShape 37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52" name="Line 37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53" name="Line 37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54" name="Rectangle 37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04155" name="Rectangle 37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
        <p:nvSpPr>
          <p:cNvPr id="204156" name="Line 380"/>
          <p:cNvSpPr>
            <a:spLocks noChangeShapeType="1"/>
          </p:cNvSpPr>
          <p:nvPr/>
        </p:nvSpPr>
        <p:spPr bwMode="auto">
          <a:xfrm flipH="1">
            <a:off x="3736733" y="4143594"/>
            <a:ext cx="296862" cy="149225"/>
          </a:xfrm>
          <a:prstGeom prst="line">
            <a:avLst/>
          </a:prstGeom>
          <a:noFill/>
          <a:ln w="9525">
            <a:solidFill>
              <a:schemeClr val="tx1"/>
            </a:solidFill>
            <a:round/>
            <a:headEnd/>
            <a:tailEnd/>
          </a:ln>
          <a:effectLst/>
        </p:spPr>
        <p:txBody>
          <a:bodyPr>
            <a:prstTxWarp prst="textNoShape">
              <a:avLst/>
            </a:prstTxWarp>
          </a:bodyPr>
          <a:lstStyle/>
          <a:p>
            <a:endParaRPr lang="en-GB">
              <a:latin typeface="Verdana"/>
              <a:cs typeface="Verdana"/>
            </a:endParaRPr>
          </a:p>
        </p:txBody>
      </p:sp>
      <p:sp>
        <p:nvSpPr>
          <p:cNvPr id="204157" name="Line 381"/>
          <p:cNvSpPr>
            <a:spLocks noChangeShapeType="1"/>
          </p:cNvSpPr>
          <p:nvPr/>
        </p:nvSpPr>
        <p:spPr bwMode="auto">
          <a:xfrm flipH="1">
            <a:off x="4120908" y="4143594"/>
            <a:ext cx="61912" cy="446088"/>
          </a:xfrm>
          <a:prstGeom prst="line">
            <a:avLst/>
          </a:prstGeom>
          <a:noFill/>
          <a:ln w="9525">
            <a:solidFill>
              <a:schemeClr val="tx1"/>
            </a:solidFill>
            <a:round/>
            <a:headEnd/>
            <a:tailEnd/>
          </a:ln>
          <a:effectLst/>
        </p:spPr>
        <p:txBody>
          <a:bodyPr>
            <a:prstTxWarp prst="textNoShape">
              <a:avLst/>
            </a:prstTxWarp>
          </a:bodyPr>
          <a:lstStyle/>
          <a:p>
            <a:endParaRPr lang="en-GB">
              <a:latin typeface="Verdana"/>
              <a:cs typeface="Verdana"/>
            </a:endParaRPr>
          </a:p>
        </p:txBody>
      </p:sp>
      <p:sp>
        <p:nvSpPr>
          <p:cNvPr id="204158" name="Line 382"/>
          <p:cNvSpPr>
            <a:spLocks noChangeShapeType="1"/>
          </p:cNvSpPr>
          <p:nvPr/>
        </p:nvSpPr>
        <p:spPr bwMode="auto">
          <a:xfrm>
            <a:off x="4490795" y="4083269"/>
            <a:ext cx="136525" cy="171450"/>
          </a:xfrm>
          <a:prstGeom prst="line">
            <a:avLst/>
          </a:prstGeom>
          <a:noFill/>
          <a:ln w="9525">
            <a:solidFill>
              <a:schemeClr val="tx1"/>
            </a:solidFill>
            <a:round/>
            <a:headEnd/>
            <a:tailEnd/>
          </a:ln>
          <a:effectLst/>
        </p:spPr>
        <p:txBody>
          <a:bodyPr>
            <a:prstTxWarp prst="textNoShape">
              <a:avLst/>
            </a:prstTxWarp>
          </a:bodyPr>
          <a:lstStyle/>
          <a:p>
            <a:endParaRPr lang="en-GB">
              <a:latin typeface="Verdana"/>
              <a:cs typeface="Verdana"/>
            </a:endParaRPr>
          </a:p>
        </p:txBody>
      </p:sp>
      <p:sp>
        <p:nvSpPr>
          <p:cNvPr id="204159" name="Text Box 383"/>
          <p:cNvSpPr txBox="1">
            <a:spLocks noChangeArrowheads="1"/>
          </p:cNvSpPr>
          <p:nvPr/>
        </p:nvSpPr>
        <p:spPr bwMode="auto">
          <a:xfrm>
            <a:off x="2952508" y="4213444"/>
            <a:ext cx="832580" cy="584776"/>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Web</a:t>
            </a:r>
          </a:p>
          <a:p>
            <a:r>
              <a:rPr lang="en-US" sz="1600">
                <a:latin typeface="Verdana"/>
                <a:cs typeface="Verdana"/>
              </a:rPr>
              <a:t>server</a:t>
            </a:r>
          </a:p>
        </p:txBody>
      </p:sp>
      <p:sp>
        <p:nvSpPr>
          <p:cNvPr id="204160" name="Text Box 384"/>
          <p:cNvSpPr txBox="1">
            <a:spLocks noChangeArrowheads="1"/>
          </p:cNvSpPr>
          <p:nvPr/>
        </p:nvSpPr>
        <p:spPr bwMode="auto">
          <a:xfrm>
            <a:off x="3450983" y="4775419"/>
            <a:ext cx="832580" cy="584776"/>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FTP</a:t>
            </a:r>
          </a:p>
          <a:p>
            <a:r>
              <a:rPr lang="en-US" sz="1600">
                <a:latin typeface="Verdana"/>
                <a:cs typeface="Verdana"/>
              </a:rPr>
              <a:t>server</a:t>
            </a:r>
          </a:p>
        </p:txBody>
      </p:sp>
      <p:sp>
        <p:nvSpPr>
          <p:cNvPr id="204161" name="Text Box 385"/>
          <p:cNvSpPr txBox="1">
            <a:spLocks noChangeArrowheads="1"/>
          </p:cNvSpPr>
          <p:nvPr/>
        </p:nvSpPr>
        <p:spPr bwMode="auto">
          <a:xfrm>
            <a:off x="4381258" y="4494432"/>
            <a:ext cx="832580" cy="584776"/>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DNS</a:t>
            </a:r>
          </a:p>
          <a:p>
            <a:r>
              <a:rPr lang="en-US" sz="1600">
                <a:latin typeface="Verdana"/>
                <a:cs typeface="Verdana"/>
              </a:rPr>
              <a:t>server</a:t>
            </a:r>
          </a:p>
        </p:txBody>
      </p:sp>
      <p:sp>
        <p:nvSpPr>
          <p:cNvPr id="204162" name="Text Box 386"/>
          <p:cNvSpPr txBox="1">
            <a:spLocks noChangeArrowheads="1"/>
          </p:cNvSpPr>
          <p:nvPr/>
        </p:nvSpPr>
        <p:spPr bwMode="auto">
          <a:xfrm>
            <a:off x="2679528" y="2417813"/>
            <a:ext cx="1297851" cy="584776"/>
          </a:xfrm>
          <a:prstGeom prst="rect">
            <a:avLst/>
          </a:prstGeom>
          <a:noFill/>
          <a:ln w="9525">
            <a:noFill/>
            <a:miter lim="800000"/>
            <a:headEnd/>
            <a:tailEnd/>
          </a:ln>
          <a:effectLst/>
        </p:spPr>
        <p:txBody>
          <a:bodyPr wrap="none">
            <a:prstTxWarp prst="textNoShape">
              <a:avLst/>
            </a:prstTxWarp>
            <a:spAutoFit/>
          </a:bodyPr>
          <a:lstStyle/>
          <a:p>
            <a:r>
              <a:rPr lang="en-US" sz="1600" dirty="0">
                <a:latin typeface="Verdana"/>
                <a:cs typeface="Verdana"/>
              </a:rPr>
              <a:t>application</a:t>
            </a:r>
          </a:p>
          <a:p>
            <a:r>
              <a:rPr lang="en-US" sz="1600" dirty="0">
                <a:latin typeface="Verdana"/>
                <a:cs typeface="Verdana"/>
              </a:rPr>
              <a:t>gateway</a:t>
            </a:r>
          </a:p>
        </p:txBody>
      </p:sp>
      <p:grpSp>
        <p:nvGrpSpPr>
          <p:cNvPr id="9" name="Group 387"/>
          <p:cNvGrpSpPr>
            <a:grpSpLocks/>
          </p:cNvGrpSpPr>
          <p:nvPr/>
        </p:nvGrpSpPr>
        <p:grpSpPr bwMode="auto">
          <a:xfrm>
            <a:off x="4060583" y="3197444"/>
            <a:ext cx="569912" cy="285750"/>
            <a:chOff x="533" y="321"/>
            <a:chExt cx="359" cy="180"/>
          </a:xfrm>
        </p:grpSpPr>
        <p:grpSp>
          <p:nvGrpSpPr>
            <p:cNvPr id="10" name="Group 388"/>
            <p:cNvGrpSpPr>
              <a:grpSpLocks/>
            </p:cNvGrpSpPr>
            <p:nvPr/>
          </p:nvGrpSpPr>
          <p:grpSpPr bwMode="auto">
            <a:xfrm>
              <a:off x="533" y="321"/>
              <a:ext cx="359" cy="180"/>
              <a:chOff x="1009" y="655"/>
              <a:chExt cx="359" cy="180"/>
            </a:xfrm>
          </p:grpSpPr>
          <p:sp>
            <p:nvSpPr>
              <p:cNvPr id="204165" name="Oval 389"/>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66" name="Line 390"/>
              <p:cNvSpPr>
                <a:spLocks noChangeShapeType="1"/>
              </p:cNvSpPr>
              <p:nvPr/>
            </p:nvSpPr>
            <p:spPr bwMode="auto">
              <a:xfrm>
                <a:off x="1012" y="727"/>
                <a:ext cx="0" cy="62"/>
              </a:xfrm>
              <a:prstGeom prst="line">
                <a:avLst/>
              </a:prstGeom>
              <a:no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67" name="Line 391"/>
              <p:cNvSpPr>
                <a:spLocks noChangeShapeType="1"/>
              </p:cNvSpPr>
              <p:nvPr/>
            </p:nvSpPr>
            <p:spPr bwMode="auto">
              <a:xfrm>
                <a:off x="1368" y="727"/>
                <a:ext cx="0" cy="62"/>
              </a:xfrm>
              <a:prstGeom prst="line">
                <a:avLst/>
              </a:prstGeom>
              <a:no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68" name="Rectangle 392"/>
              <p:cNvSpPr>
                <a:spLocks noChangeArrowheads="1"/>
              </p:cNvSpPr>
              <p:nvPr/>
            </p:nvSpPr>
            <p:spPr bwMode="auto">
              <a:xfrm>
                <a:off x="1012" y="727"/>
                <a:ext cx="353" cy="61"/>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en-GB">
                  <a:latin typeface="Verdana"/>
                  <a:cs typeface="Verdana"/>
                </a:endParaRPr>
              </a:p>
            </p:txBody>
          </p:sp>
          <p:sp>
            <p:nvSpPr>
              <p:cNvPr id="204169" name="Oval 393"/>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nvGrpSpPr>
              <p:cNvPr id="11" name="Group 394"/>
              <p:cNvGrpSpPr>
                <a:grpSpLocks/>
              </p:cNvGrpSpPr>
              <p:nvPr/>
            </p:nvGrpSpPr>
            <p:grpSpPr bwMode="auto">
              <a:xfrm>
                <a:off x="1095" y="681"/>
                <a:ext cx="176" cy="68"/>
                <a:chOff x="2848" y="848"/>
                <a:chExt cx="140" cy="98"/>
              </a:xfrm>
            </p:grpSpPr>
            <p:sp>
              <p:nvSpPr>
                <p:cNvPr id="204171" name="Line 39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72" name="Line 39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73" name="Line 39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12" name="Group 398"/>
              <p:cNvGrpSpPr>
                <a:grpSpLocks/>
              </p:cNvGrpSpPr>
              <p:nvPr/>
            </p:nvGrpSpPr>
            <p:grpSpPr bwMode="auto">
              <a:xfrm flipV="1">
                <a:off x="1095" y="680"/>
                <a:ext cx="176" cy="68"/>
                <a:chOff x="2848" y="848"/>
                <a:chExt cx="140" cy="98"/>
              </a:xfrm>
            </p:grpSpPr>
            <p:sp>
              <p:nvSpPr>
                <p:cNvPr id="204175" name="Line 39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76" name="Line 40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04177" name="Line 40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sp>
          <p:nvSpPr>
            <p:cNvPr id="204178" name="Line 402"/>
            <p:cNvSpPr>
              <a:spLocks noChangeShapeType="1"/>
            </p:cNvSpPr>
            <p:nvPr/>
          </p:nvSpPr>
          <p:spPr bwMode="auto">
            <a:xfrm>
              <a:off x="535" y="368"/>
              <a:ext cx="0" cy="62"/>
            </a:xfrm>
            <a:prstGeom prst="line">
              <a:avLst/>
            </a:prstGeom>
            <a:no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sp>
        <p:nvSpPr>
          <p:cNvPr id="204179" name="Line 403"/>
          <p:cNvSpPr>
            <a:spLocks noChangeShapeType="1"/>
          </p:cNvSpPr>
          <p:nvPr/>
        </p:nvSpPr>
        <p:spPr bwMode="auto">
          <a:xfrm>
            <a:off x="5170245" y="3329207"/>
            <a:ext cx="247650" cy="0"/>
          </a:xfrm>
          <a:prstGeom prst="line">
            <a:avLst/>
          </a:prstGeom>
          <a:noFill/>
          <a:ln w="9525">
            <a:solidFill>
              <a:schemeClr val="tx1"/>
            </a:solidFill>
            <a:round/>
            <a:headEnd/>
            <a:tailEnd/>
          </a:ln>
          <a:effectLst/>
        </p:spPr>
        <p:txBody>
          <a:bodyPr>
            <a:prstTxWarp prst="textNoShape">
              <a:avLst/>
            </a:prstTxWarp>
          </a:bodyPr>
          <a:lstStyle/>
          <a:p>
            <a:endParaRPr lang="en-GB">
              <a:latin typeface="Verdana"/>
              <a:cs typeface="Verdana"/>
            </a:endParaRPr>
          </a:p>
        </p:txBody>
      </p:sp>
      <p:sp>
        <p:nvSpPr>
          <p:cNvPr id="204180" name="Text Box 404"/>
          <p:cNvSpPr txBox="1">
            <a:spLocks noChangeArrowheads="1"/>
          </p:cNvSpPr>
          <p:nvPr/>
        </p:nvSpPr>
        <p:spPr bwMode="auto">
          <a:xfrm>
            <a:off x="6116395" y="2945032"/>
            <a:ext cx="1133644" cy="369332"/>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Internet</a:t>
            </a:r>
          </a:p>
        </p:txBody>
      </p:sp>
      <p:sp>
        <p:nvSpPr>
          <p:cNvPr id="204184" name="Text Box 408"/>
          <p:cNvSpPr txBox="1">
            <a:spLocks noChangeArrowheads="1"/>
          </p:cNvSpPr>
          <p:nvPr/>
        </p:nvSpPr>
        <p:spPr bwMode="auto">
          <a:xfrm>
            <a:off x="2828683" y="5626319"/>
            <a:ext cx="2334744" cy="369332"/>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Demilitarized zone</a:t>
            </a:r>
          </a:p>
        </p:txBody>
      </p:sp>
      <p:sp>
        <p:nvSpPr>
          <p:cNvPr id="204185" name="Text Box 409"/>
          <p:cNvSpPr txBox="1">
            <a:spLocks noChangeArrowheads="1"/>
          </p:cNvSpPr>
          <p:nvPr/>
        </p:nvSpPr>
        <p:spPr bwMode="auto">
          <a:xfrm>
            <a:off x="1099895" y="4218207"/>
            <a:ext cx="1133644" cy="646331"/>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Internal</a:t>
            </a:r>
          </a:p>
          <a:p>
            <a:r>
              <a:rPr lang="en-US">
                <a:latin typeface="Verdana"/>
                <a:cs typeface="Verdana"/>
              </a:rPr>
              <a:t>network</a:t>
            </a:r>
          </a:p>
        </p:txBody>
      </p:sp>
      <p:sp>
        <p:nvSpPr>
          <p:cNvPr id="204186" name="Text Box 410"/>
          <p:cNvSpPr txBox="1">
            <a:spLocks noChangeArrowheads="1"/>
          </p:cNvSpPr>
          <p:nvPr/>
        </p:nvSpPr>
        <p:spPr bwMode="auto">
          <a:xfrm>
            <a:off x="4436820" y="2581494"/>
            <a:ext cx="926656"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firewall</a:t>
            </a:r>
          </a:p>
        </p:txBody>
      </p:sp>
      <p:sp>
        <p:nvSpPr>
          <p:cNvPr id="204188" name="Freeform 412"/>
          <p:cNvSpPr>
            <a:spLocks/>
          </p:cNvSpPr>
          <p:nvPr/>
        </p:nvSpPr>
        <p:spPr bwMode="auto">
          <a:xfrm>
            <a:off x="4033595" y="2179857"/>
            <a:ext cx="4300538" cy="2371725"/>
          </a:xfrm>
          <a:custGeom>
            <a:avLst/>
            <a:gdLst/>
            <a:ahLst/>
            <a:cxnLst>
              <a:cxn ang="0">
                <a:pos x="2709" y="0"/>
              </a:cxn>
              <a:cxn ang="0">
                <a:pos x="670" y="623"/>
              </a:cxn>
              <a:cxn ang="0">
                <a:pos x="132" y="856"/>
              </a:cxn>
              <a:cxn ang="0">
                <a:pos x="0" y="1494"/>
              </a:cxn>
            </a:cxnLst>
            <a:rect l="0" t="0" r="r" b="b"/>
            <a:pathLst>
              <a:path w="2709" h="1494">
                <a:moveTo>
                  <a:pt x="2709" y="0"/>
                </a:moveTo>
                <a:cubicBezTo>
                  <a:pt x="1904" y="240"/>
                  <a:pt x="1100" y="480"/>
                  <a:pt x="670" y="623"/>
                </a:cubicBezTo>
                <a:cubicBezTo>
                  <a:pt x="240" y="766"/>
                  <a:pt x="244" y="711"/>
                  <a:pt x="132" y="856"/>
                </a:cubicBezTo>
                <a:cubicBezTo>
                  <a:pt x="20" y="1001"/>
                  <a:pt x="10" y="1247"/>
                  <a:pt x="0" y="1494"/>
                </a:cubicBezTo>
              </a:path>
            </a:pathLst>
          </a:custGeom>
          <a:noFill/>
          <a:ln w="31750" cap="flat" cmpd="sng">
            <a:solidFill>
              <a:srgbClr val="FF0000"/>
            </a:solidFill>
            <a:prstDash val="solid"/>
            <a:round/>
            <a:headEnd/>
            <a:tailEnd type="triangle" w="med" len="med"/>
          </a:ln>
          <a:effectLst/>
        </p:spPr>
        <p:txBody>
          <a:bodyPr>
            <a:prstTxWarp prst="textNoShape">
              <a:avLst/>
            </a:prstTxWarp>
          </a:bodyPr>
          <a:lstStyle/>
          <a:p>
            <a:endParaRPr lang="en-GB">
              <a:latin typeface="Verdana"/>
              <a:cs typeface="Verdana"/>
            </a:endParaRPr>
          </a:p>
        </p:txBody>
      </p:sp>
      <p:grpSp>
        <p:nvGrpSpPr>
          <p:cNvPr id="13" name="Group 414"/>
          <p:cNvGrpSpPr>
            <a:grpSpLocks/>
          </p:cNvGrpSpPr>
          <p:nvPr/>
        </p:nvGrpSpPr>
        <p:grpSpPr bwMode="auto">
          <a:xfrm>
            <a:off x="3617670" y="2778344"/>
            <a:ext cx="441325" cy="1095375"/>
            <a:chOff x="2550" y="2912"/>
            <a:chExt cx="278" cy="690"/>
          </a:xfrm>
        </p:grpSpPr>
        <p:sp>
          <p:nvSpPr>
            <p:cNvPr id="204191" name="Freeform 415"/>
            <p:cNvSpPr>
              <a:spLocks/>
            </p:cNvSpPr>
            <p:nvPr/>
          </p:nvSpPr>
          <p:spPr bwMode="auto">
            <a:xfrm>
              <a:off x="2578" y="2963"/>
              <a:ext cx="138" cy="638"/>
            </a:xfrm>
            <a:custGeom>
              <a:avLst/>
              <a:gdLst/>
              <a:ahLst/>
              <a:cxnLst>
                <a:cxn ang="0">
                  <a:pos x="0" y="485"/>
                </a:cxn>
                <a:cxn ang="0">
                  <a:pos x="138" y="638"/>
                </a:cxn>
                <a:cxn ang="0">
                  <a:pos x="138" y="77"/>
                </a:cxn>
                <a:cxn ang="0">
                  <a:pos x="116" y="49"/>
                </a:cxn>
                <a:cxn ang="0">
                  <a:pos x="0" y="0"/>
                </a:cxn>
                <a:cxn ang="0">
                  <a:pos x="0" y="485"/>
                </a:cxn>
              </a:cxnLst>
              <a:rect l="0" t="0" r="r" b="b"/>
              <a:pathLst>
                <a:path w="138" h="638">
                  <a:moveTo>
                    <a:pt x="0" y="485"/>
                  </a:moveTo>
                  <a:lnTo>
                    <a:pt x="138" y="638"/>
                  </a:lnTo>
                  <a:lnTo>
                    <a:pt x="138" y="77"/>
                  </a:lnTo>
                  <a:lnTo>
                    <a:pt x="116" y="49"/>
                  </a:lnTo>
                  <a:lnTo>
                    <a:pt x="0" y="0"/>
                  </a:lnTo>
                  <a:lnTo>
                    <a:pt x="0" y="485"/>
                  </a:lnTo>
                  <a:close/>
                </a:path>
              </a:pathLst>
            </a:custGeom>
            <a:solidFill>
              <a:srgbClr val="606060"/>
            </a:solidFill>
            <a:ln w="9525">
              <a:noFill/>
              <a:round/>
              <a:headEnd/>
              <a:tailEnd/>
            </a:ln>
          </p:spPr>
          <p:txBody>
            <a:bodyPr>
              <a:prstTxWarp prst="textNoShape">
                <a:avLst/>
              </a:prstTxWarp>
            </a:bodyPr>
            <a:lstStyle/>
            <a:p>
              <a:endParaRPr lang="en-GB">
                <a:latin typeface="Verdana"/>
                <a:cs typeface="Verdana"/>
              </a:endParaRPr>
            </a:p>
          </p:txBody>
        </p:sp>
        <p:sp>
          <p:nvSpPr>
            <p:cNvPr id="204192" name="Rectangle 416"/>
            <p:cNvSpPr>
              <a:spLocks noChangeArrowheads="1"/>
            </p:cNvSpPr>
            <p:nvPr/>
          </p:nvSpPr>
          <p:spPr bwMode="auto">
            <a:xfrm>
              <a:off x="2716" y="3035"/>
              <a:ext cx="84" cy="567"/>
            </a:xfrm>
            <a:prstGeom prst="rect">
              <a:avLst/>
            </a:prstGeom>
            <a:solidFill>
              <a:srgbClr val="E0E0E0"/>
            </a:solidFill>
            <a:ln w="9525">
              <a:noFill/>
              <a:miter lim="800000"/>
              <a:headEnd/>
              <a:tailEnd/>
            </a:ln>
          </p:spPr>
          <p:txBody>
            <a:bodyPr>
              <a:prstTxWarp prst="textNoShape">
                <a:avLst/>
              </a:prstTxWarp>
            </a:bodyPr>
            <a:lstStyle/>
            <a:p>
              <a:endParaRPr lang="en-GB">
                <a:latin typeface="Verdana"/>
                <a:cs typeface="Verdana"/>
              </a:endParaRPr>
            </a:p>
          </p:txBody>
        </p:sp>
        <p:sp>
          <p:nvSpPr>
            <p:cNvPr id="204193" name="Freeform 417"/>
            <p:cNvSpPr>
              <a:spLocks/>
            </p:cNvSpPr>
            <p:nvPr/>
          </p:nvSpPr>
          <p:spPr bwMode="auto">
            <a:xfrm>
              <a:off x="2713" y="3035"/>
              <a:ext cx="86" cy="64"/>
            </a:xfrm>
            <a:custGeom>
              <a:avLst/>
              <a:gdLst/>
              <a:ahLst/>
              <a:cxnLst>
                <a:cxn ang="0">
                  <a:pos x="0" y="0"/>
                </a:cxn>
                <a:cxn ang="0">
                  <a:pos x="86" y="0"/>
                </a:cxn>
                <a:cxn ang="0">
                  <a:pos x="86" y="64"/>
                </a:cxn>
                <a:cxn ang="0">
                  <a:pos x="0" y="30"/>
                </a:cxn>
                <a:cxn ang="0">
                  <a:pos x="0" y="0"/>
                </a:cxn>
              </a:cxnLst>
              <a:rect l="0" t="0" r="r" b="b"/>
              <a:pathLst>
                <a:path w="86" h="64">
                  <a:moveTo>
                    <a:pt x="0" y="0"/>
                  </a:moveTo>
                  <a:lnTo>
                    <a:pt x="86" y="0"/>
                  </a:lnTo>
                  <a:lnTo>
                    <a:pt x="86" y="64"/>
                  </a:lnTo>
                  <a:lnTo>
                    <a:pt x="0" y="30"/>
                  </a:lnTo>
                  <a:lnTo>
                    <a:pt x="0" y="0"/>
                  </a:lnTo>
                  <a:close/>
                </a:path>
              </a:pathLst>
            </a:custGeom>
            <a:solidFill>
              <a:srgbClr val="808080"/>
            </a:solidFill>
            <a:ln w="9525">
              <a:noFill/>
              <a:round/>
              <a:headEnd/>
              <a:tailEnd/>
            </a:ln>
          </p:spPr>
          <p:txBody>
            <a:bodyPr>
              <a:prstTxWarp prst="textNoShape">
                <a:avLst/>
              </a:prstTxWarp>
            </a:bodyPr>
            <a:lstStyle/>
            <a:p>
              <a:endParaRPr lang="en-GB">
                <a:latin typeface="Verdana"/>
                <a:cs typeface="Verdana"/>
              </a:endParaRPr>
            </a:p>
          </p:txBody>
        </p:sp>
        <p:sp>
          <p:nvSpPr>
            <p:cNvPr id="204194" name="Rectangle 418"/>
            <p:cNvSpPr>
              <a:spLocks noChangeArrowheads="1"/>
            </p:cNvSpPr>
            <p:nvPr/>
          </p:nvSpPr>
          <p:spPr bwMode="auto">
            <a:xfrm>
              <a:off x="2716" y="3118"/>
              <a:ext cx="41"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195" name="Rectangle 419"/>
            <p:cNvSpPr>
              <a:spLocks noChangeArrowheads="1"/>
            </p:cNvSpPr>
            <p:nvPr/>
          </p:nvSpPr>
          <p:spPr bwMode="auto">
            <a:xfrm>
              <a:off x="2759" y="3117"/>
              <a:ext cx="43" cy="34"/>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196" name="Rectangle 420"/>
            <p:cNvSpPr>
              <a:spLocks noChangeArrowheads="1"/>
            </p:cNvSpPr>
            <p:nvPr/>
          </p:nvSpPr>
          <p:spPr bwMode="auto">
            <a:xfrm>
              <a:off x="2737" y="3080"/>
              <a:ext cx="43" cy="32"/>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197" name="Rectangle 421"/>
            <p:cNvSpPr>
              <a:spLocks noChangeArrowheads="1"/>
            </p:cNvSpPr>
            <p:nvPr/>
          </p:nvSpPr>
          <p:spPr bwMode="auto">
            <a:xfrm>
              <a:off x="2781" y="3080"/>
              <a:ext cx="21"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198" name="Rectangle 422"/>
            <p:cNvSpPr>
              <a:spLocks noChangeArrowheads="1"/>
            </p:cNvSpPr>
            <p:nvPr/>
          </p:nvSpPr>
          <p:spPr bwMode="auto">
            <a:xfrm>
              <a:off x="2712" y="3080"/>
              <a:ext cx="22"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199" name="Rectangle 423"/>
            <p:cNvSpPr>
              <a:spLocks noChangeArrowheads="1"/>
            </p:cNvSpPr>
            <p:nvPr/>
          </p:nvSpPr>
          <p:spPr bwMode="auto">
            <a:xfrm>
              <a:off x="2715" y="3041"/>
              <a:ext cx="43" cy="34"/>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00" name="Rectangle 424"/>
            <p:cNvSpPr>
              <a:spLocks noChangeArrowheads="1"/>
            </p:cNvSpPr>
            <p:nvPr/>
          </p:nvSpPr>
          <p:spPr bwMode="auto">
            <a:xfrm>
              <a:off x="2760" y="3042"/>
              <a:ext cx="43"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01" name="Rectangle 425"/>
            <p:cNvSpPr>
              <a:spLocks noChangeArrowheads="1"/>
            </p:cNvSpPr>
            <p:nvPr/>
          </p:nvSpPr>
          <p:spPr bwMode="auto">
            <a:xfrm>
              <a:off x="2715" y="3193"/>
              <a:ext cx="40"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02" name="Rectangle 426"/>
            <p:cNvSpPr>
              <a:spLocks noChangeArrowheads="1"/>
            </p:cNvSpPr>
            <p:nvPr/>
          </p:nvSpPr>
          <p:spPr bwMode="auto">
            <a:xfrm>
              <a:off x="2759" y="3193"/>
              <a:ext cx="42"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03" name="Rectangle 427"/>
            <p:cNvSpPr>
              <a:spLocks noChangeArrowheads="1"/>
            </p:cNvSpPr>
            <p:nvPr/>
          </p:nvSpPr>
          <p:spPr bwMode="auto">
            <a:xfrm>
              <a:off x="2780" y="3155"/>
              <a:ext cx="22"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04" name="Rectangle 428"/>
            <p:cNvSpPr>
              <a:spLocks noChangeArrowheads="1"/>
            </p:cNvSpPr>
            <p:nvPr/>
          </p:nvSpPr>
          <p:spPr bwMode="auto">
            <a:xfrm>
              <a:off x="2716" y="3155"/>
              <a:ext cx="17"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05" name="Rectangle 429"/>
            <p:cNvSpPr>
              <a:spLocks noChangeArrowheads="1"/>
            </p:cNvSpPr>
            <p:nvPr/>
          </p:nvSpPr>
          <p:spPr bwMode="auto">
            <a:xfrm>
              <a:off x="2715" y="3266"/>
              <a:ext cx="40"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06" name="Rectangle 430"/>
            <p:cNvSpPr>
              <a:spLocks noChangeArrowheads="1"/>
            </p:cNvSpPr>
            <p:nvPr/>
          </p:nvSpPr>
          <p:spPr bwMode="auto">
            <a:xfrm>
              <a:off x="2759" y="3266"/>
              <a:ext cx="42"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07" name="Rectangle 431"/>
            <p:cNvSpPr>
              <a:spLocks noChangeArrowheads="1"/>
            </p:cNvSpPr>
            <p:nvPr/>
          </p:nvSpPr>
          <p:spPr bwMode="auto">
            <a:xfrm>
              <a:off x="2737" y="3229"/>
              <a:ext cx="42"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08" name="Rectangle 432"/>
            <p:cNvSpPr>
              <a:spLocks noChangeArrowheads="1"/>
            </p:cNvSpPr>
            <p:nvPr/>
          </p:nvSpPr>
          <p:spPr bwMode="auto">
            <a:xfrm>
              <a:off x="2780" y="3229"/>
              <a:ext cx="22" cy="32"/>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09" name="Rectangle 433"/>
            <p:cNvSpPr>
              <a:spLocks noChangeArrowheads="1"/>
            </p:cNvSpPr>
            <p:nvPr/>
          </p:nvSpPr>
          <p:spPr bwMode="auto">
            <a:xfrm>
              <a:off x="2715" y="3229"/>
              <a:ext cx="18"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10" name="Rectangle 434"/>
            <p:cNvSpPr>
              <a:spLocks noChangeArrowheads="1"/>
            </p:cNvSpPr>
            <p:nvPr/>
          </p:nvSpPr>
          <p:spPr bwMode="auto">
            <a:xfrm>
              <a:off x="2715" y="3342"/>
              <a:ext cx="40"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11" name="Rectangle 435"/>
            <p:cNvSpPr>
              <a:spLocks noChangeArrowheads="1"/>
            </p:cNvSpPr>
            <p:nvPr/>
          </p:nvSpPr>
          <p:spPr bwMode="auto">
            <a:xfrm>
              <a:off x="2759" y="3342"/>
              <a:ext cx="42"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12" name="Rectangle 436"/>
            <p:cNvSpPr>
              <a:spLocks noChangeArrowheads="1"/>
            </p:cNvSpPr>
            <p:nvPr/>
          </p:nvSpPr>
          <p:spPr bwMode="auto">
            <a:xfrm>
              <a:off x="2736" y="3304"/>
              <a:ext cx="43" cy="33"/>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13" name="Rectangle 437"/>
            <p:cNvSpPr>
              <a:spLocks noChangeArrowheads="1"/>
            </p:cNvSpPr>
            <p:nvPr/>
          </p:nvSpPr>
          <p:spPr bwMode="auto">
            <a:xfrm>
              <a:off x="2780" y="3304"/>
              <a:ext cx="21"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14" name="Rectangle 438"/>
            <p:cNvSpPr>
              <a:spLocks noChangeArrowheads="1"/>
            </p:cNvSpPr>
            <p:nvPr/>
          </p:nvSpPr>
          <p:spPr bwMode="auto">
            <a:xfrm>
              <a:off x="2716" y="3304"/>
              <a:ext cx="17"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15" name="Rectangle 439"/>
            <p:cNvSpPr>
              <a:spLocks noChangeArrowheads="1"/>
            </p:cNvSpPr>
            <p:nvPr/>
          </p:nvSpPr>
          <p:spPr bwMode="auto">
            <a:xfrm>
              <a:off x="2715" y="3417"/>
              <a:ext cx="42"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16" name="Rectangle 440"/>
            <p:cNvSpPr>
              <a:spLocks noChangeArrowheads="1"/>
            </p:cNvSpPr>
            <p:nvPr/>
          </p:nvSpPr>
          <p:spPr bwMode="auto">
            <a:xfrm>
              <a:off x="2759" y="3416"/>
              <a:ext cx="43" cy="34"/>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17" name="Rectangle 441"/>
            <p:cNvSpPr>
              <a:spLocks noChangeArrowheads="1"/>
            </p:cNvSpPr>
            <p:nvPr/>
          </p:nvSpPr>
          <p:spPr bwMode="auto">
            <a:xfrm>
              <a:off x="2737" y="3379"/>
              <a:ext cx="43"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18" name="Rectangle 442"/>
            <p:cNvSpPr>
              <a:spLocks noChangeArrowheads="1"/>
            </p:cNvSpPr>
            <p:nvPr/>
          </p:nvSpPr>
          <p:spPr bwMode="auto">
            <a:xfrm>
              <a:off x="2781" y="3379"/>
              <a:ext cx="21"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19" name="Rectangle 443"/>
            <p:cNvSpPr>
              <a:spLocks noChangeArrowheads="1"/>
            </p:cNvSpPr>
            <p:nvPr/>
          </p:nvSpPr>
          <p:spPr bwMode="auto">
            <a:xfrm>
              <a:off x="2715" y="3492"/>
              <a:ext cx="40" cy="33"/>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20" name="Rectangle 444"/>
            <p:cNvSpPr>
              <a:spLocks noChangeArrowheads="1"/>
            </p:cNvSpPr>
            <p:nvPr/>
          </p:nvSpPr>
          <p:spPr bwMode="auto">
            <a:xfrm>
              <a:off x="2759" y="3492"/>
              <a:ext cx="42"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21" name="Rectangle 445"/>
            <p:cNvSpPr>
              <a:spLocks noChangeArrowheads="1"/>
            </p:cNvSpPr>
            <p:nvPr/>
          </p:nvSpPr>
          <p:spPr bwMode="auto">
            <a:xfrm>
              <a:off x="2737" y="3455"/>
              <a:ext cx="42" cy="31"/>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22" name="Rectangle 446"/>
            <p:cNvSpPr>
              <a:spLocks noChangeArrowheads="1"/>
            </p:cNvSpPr>
            <p:nvPr/>
          </p:nvSpPr>
          <p:spPr bwMode="auto">
            <a:xfrm>
              <a:off x="2780" y="3453"/>
              <a:ext cx="22"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23" name="Rectangle 447"/>
            <p:cNvSpPr>
              <a:spLocks noChangeArrowheads="1"/>
            </p:cNvSpPr>
            <p:nvPr/>
          </p:nvSpPr>
          <p:spPr bwMode="auto">
            <a:xfrm>
              <a:off x="2716" y="3453"/>
              <a:ext cx="17" cy="33"/>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24" name="Rectangle 448"/>
            <p:cNvSpPr>
              <a:spLocks noChangeArrowheads="1"/>
            </p:cNvSpPr>
            <p:nvPr/>
          </p:nvSpPr>
          <p:spPr bwMode="auto">
            <a:xfrm>
              <a:off x="2715" y="3566"/>
              <a:ext cx="40"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25" name="Rectangle 449"/>
            <p:cNvSpPr>
              <a:spLocks noChangeArrowheads="1"/>
            </p:cNvSpPr>
            <p:nvPr/>
          </p:nvSpPr>
          <p:spPr bwMode="auto">
            <a:xfrm>
              <a:off x="2759" y="3566"/>
              <a:ext cx="42" cy="32"/>
            </a:xfrm>
            <a:prstGeom prst="rect">
              <a:avLst/>
            </a:prstGeom>
            <a:solidFill>
              <a:srgbClr val="4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26" name="Rectangle 450"/>
            <p:cNvSpPr>
              <a:spLocks noChangeArrowheads="1"/>
            </p:cNvSpPr>
            <p:nvPr/>
          </p:nvSpPr>
          <p:spPr bwMode="auto">
            <a:xfrm>
              <a:off x="2737" y="3528"/>
              <a:ext cx="42" cy="32"/>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27" name="Rectangle 451"/>
            <p:cNvSpPr>
              <a:spLocks noChangeArrowheads="1"/>
            </p:cNvSpPr>
            <p:nvPr/>
          </p:nvSpPr>
          <p:spPr bwMode="auto">
            <a:xfrm>
              <a:off x="2780" y="3528"/>
              <a:ext cx="22"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28" name="Rectangle 452"/>
            <p:cNvSpPr>
              <a:spLocks noChangeArrowheads="1"/>
            </p:cNvSpPr>
            <p:nvPr/>
          </p:nvSpPr>
          <p:spPr bwMode="auto">
            <a:xfrm>
              <a:off x="2715" y="3528"/>
              <a:ext cx="18" cy="32"/>
            </a:xfrm>
            <a:prstGeom prst="rect">
              <a:avLst/>
            </a:prstGeom>
            <a:solidFill>
              <a:srgbClr val="E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29" name="Freeform 453"/>
            <p:cNvSpPr>
              <a:spLocks/>
            </p:cNvSpPr>
            <p:nvPr/>
          </p:nvSpPr>
          <p:spPr bwMode="auto">
            <a:xfrm>
              <a:off x="2704" y="3555"/>
              <a:ext cx="12" cy="41"/>
            </a:xfrm>
            <a:custGeom>
              <a:avLst/>
              <a:gdLst/>
              <a:ahLst/>
              <a:cxnLst>
                <a:cxn ang="0">
                  <a:pos x="12" y="11"/>
                </a:cxn>
                <a:cxn ang="0">
                  <a:pos x="12" y="41"/>
                </a:cxn>
                <a:cxn ang="0">
                  <a:pos x="0" y="29"/>
                </a:cxn>
                <a:cxn ang="0">
                  <a:pos x="0" y="0"/>
                </a:cxn>
                <a:cxn ang="0">
                  <a:pos x="12" y="11"/>
                </a:cxn>
              </a:cxnLst>
              <a:rect l="0" t="0" r="r" b="b"/>
              <a:pathLst>
                <a:path w="12" h="41">
                  <a:moveTo>
                    <a:pt x="12" y="11"/>
                  </a:moveTo>
                  <a:lnTo>
                    <a:pt x="12" y="41"/>
                  </a:lnTo>
                  <a:lnTo>
                    <a:pt x="0" y="29"/>
                  </a:lnTo>
                  <a:lnTo>
                    <a:pt x="0" y="0"/>
                  </a:lnTo>
                  <a:lnTo>
                    <a:pt x="12" y="1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30" name="Freeform 454"/>
            <p:cNvSpPr>
              <a:spLocks/>
            </p:cNvSpPr>
            <p:nvPr/>
          </p:nvSpPr>
          <p:spPr bwMode="auto">
            <a:xfrm>
              <a:off x="2667" y="3513"/>
              <a:ext cx="35" cy="70"/>
            </a:xfrm>
            <a:custGeom>
              <a:avLst/>
              <a:gdLst/>
              <a:ahLst/>
              <a:cxnLst>
                <a:cxn ang="0">
                  <a:pos x="35" y="40"/>
                </a:cxn>
                <a:cxn ang="0">
                  <a:pos x="35" y="70"/>
                </a:cxn>
                <a:cxn ang="0">
                  <a:pos x="0" y="30"/>
                </a:cxn>
                <a:cxn ang="0">
                  <a:pos x="0" y="0"/>
                </a:cxn>
                <a:cxn ang="0">
                  <a:pos x="35" y="40"/>
                </a:cxn>
              </a:cxnLst>
              <a:rect l="0" t="0" r="r" b="b"/>
              <a:pathLst>
                <a:path w="35" h="70">
                  <a:moveTo>
                    <a:pt x="35" y="40"/>
                  </a:moveTo>
                  <a:lnTo>
                    <a:pt x="35" y="70"/>
                  </a:lnTo>
                  <a:lnTo>
                    <a:pt x="0" y="30"/>
                  </a:lnTo>
                  <a:lnTo>
                    <a:pt x="0" y="0"/>
                  </a:lnTo>
                  <a:lnTo>
                    <a:pt x="35" y="40"/>
                  </a:lnTo>
                  <a:close/>
                </a:path>
              </a:pathLst>
            </a:custGeom>
            <a:solidFill>
              <a:srgbClr val="400000"/>
            </a:solidFill>
            <a:ln w="9525">
              <a:noFill/>
              <a:round/>
              <a:headEnd/>
              <a:tailEnd/>
            </a:ln>
          </p:spPr>
          <p:txBody>
            <a:bodyPr>
              <a:prstTxWarp prst="textNoShape">
                <a:avLst/>
              </a:prstTxWarp>
            </a:bodyPr>
            <a:lstStyle/>
            <a:p>
              <a:endParaRPr lang="en-GB">
                <a:latin typeface="Verdana"/>
                <a:cs typeface="Verdana"/>
              </a:endParaRPr>
            </a:p>
          </p:txBody>
        </p:sp>
        <p:sp>
          <p:nvSpPr>
            <p:cNvPr id="204231" name="Freeform 455"/>
            <p:cNvSpPr>
              <a:spLocks/>
            </p:cNvSpPr>
            <p:nvPr/>
          </p:nvSpPr>
          <p:spPr bwMode="auto">
            <a:xfrm>
              <a:off x="2631" y="3474"/>
              <a:ext cx="35" cy="67"/>
            </a:xfrm>
            <a:custGeom>
              <a:avLst/>
              <a:gdLst/>
              <a:ahLst/>
              <a:cxnLst>
                <a:cxn ang="0">
                  <a:pos x="35" y="39"/>
                </a:cxn>
                <a:cxn ang="0">
                  <a:pos x="35" y="67"/>
                </a:cxn>
                <a:cxn ang="0">
                  <a:pos x="0" y="28"/>
                </a:cxn>
                <a:cxn ang="0">
                  <a:pos x="0" y="0"/>
                </a:cxn>
                <a:cxn ang="0">
                  <a:pos x="35" y="39"/>
                </a:cxn>
              </a:cxnLst>
              <a:rect l="0" t="0" r="r" b="b"/>
              <a:pathLst>
                <a:path w="35" h="67">
                  <a:moveTo>
                    <a:pt x="35" y="39"/>
                  </a:moveTo>
                  <a:lnTo>
                    <a:pt x="35" y="67"/>
                  </a:lnTo>
                  <a:lnTo>
                    <a:pt x="0" y="28"/>
                  </a:lnTo>
                  <a:lnTo>
                    <a:pt x="0" y="0"/>
                  </a:lnTo>
                  <a:lnTo>
                    <a:pt x="35" y="39"/>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32" name="Freeform 456"/>
            <p:cNvSpPr>
              <a:spLocks/>
            </p:cNvSpPr>
            <p:nvPr/>
          </p:nvSpPr>
          <p:spPr bwMode="auto">
            <a:xfrm>
              <a:off x="2594" y="3435"/>
              <a:ext cx="34" cy="65"/>
            </a:xfrm>
            <a:custGeom>
              <a:avLst/>
              <a:gdLst/>
              <a:ahLst/>
              <a:cxnLst>
                <a:cxn ang="0">
                  <a:pos x="34" y="37"/>
                </a:cxn>
                <a:cxn ang="0">
                  <a:pos x="34" y="65"/>
                </a:cxn>
                <a:cxn ang="0">
                  <a:pos x="0" y="28"/>
                </a:cxn>
                <a:cxn ang="0">
                  <a:pos x="0" y="0"/>
                </a:cxn>
                <a:cxn ang="0">
                  <a:pos x="34" y="37"/>
                </a:cxn>
              </a:cxnLst>
              <a:rect l="0" t="0" r="r" b="b"/>
              <a:pathLst>
                <a:path w="34" h="65">
                  <a:moveTo>
                    <a:pt x="34" y="37"/>
                  </a:moveTo>
                  <a:lnTo>
                    <a:pt x="34" y="65"/>
                  </a:lnTo>
                  <a:lnTo>
                    <a:pt x="0" y="28"/>
                  </a:lnTo>
                  <a:lnTo>
                    <a:pt x="0" y="0"/>
                  </a:lnTo>
                  <a:lnTo>
                    <a:pt x="34" y="37"/>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233" name="Freeform 457"/>
            <p:cNvSpPr>
              <a:spLocks/>
            </p:cNvSpPr>
            <p:nvPr/>
          </p:nvSpPr>
          <p:spPr bwMode="auto">
            <a:xfrm>
              <a:off x="2575" y="3414"/>
              <a:ext cx="17" cy="46"/>
            </a:xfrm>
            <a:custGeom>
              <a:avLst/>
              <a:gdLst/>
              <a:ahLst/>
              <a:cxnLst>
                <a:cxn ang="0">
                  <a:pos x="17" y="18"/>
                </a:cxn>
                <a:cxn ang="0">
                  <a:pos x="17" y="46"/>
                </a:cxn>
                <a:cxn ang="0">
                  <a:pos x="0" y="27"/>
                </a:cxn>
                <a:cxn ang="0">
                  <a:pos x="0" y="0"/>
                </a:cxn>
                <a:cxn ang="0">
                  <a:pos x="17" y="18"/>
                </a:cxn>
              </a:cxnLst>
              <a:rect l="0" t="0" r="r" b="b"/>
              <a:pathLst>
                <a:path w="17" h="46">
                  <a:moveTo>
                    <a:pt x="17" y="18"/>
                  </a:moveTo>
                  <a:lnTo>
                    <a:pt x="17" y="46"/>
                  </a:lnTo>
                  <a:lnTo>
                    <a:pt x="0" y="27"/>
                  </a:lnTo>
                  <a:lnTo>
                    <a:pt x="0" y="0"/>
                  </a:lnTo>
                  <a:lnTo>
                    <a:pt x="17" y="1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34" name="Freeform 458"/>
            <p:cNvSpPr>
              <a:spLocks/>
            </p:cNvSpPr>
            <p:nvPr/>
          </p:nvSpPr>
          <p:spPr bwMode="auto">
            <a:xfrm>
              <a:off x="2704" y="3036"/>
              <a:ext cx="12" cy="36"/>
            </a:xfrm>
            <a:custGeom>
              <a:avLst/>
              <a:gdLst/>
              <a:ahLst/>
              <a:cxnLst>
                <a:cxn ang="0">
                  <a:pos x="12" y="5"/>
                </a:cxn>
                <a:cxn ang="0">
                  <a:pos x="12" y="36"/>
                </a:cxn>
                <a:cxn ang="0">
                  <a:pos x="0" y="31"/>
                </a:cxn>
                <a:cxn ang="0">
                  <a:pos x="0" y="0"/>
                </a:cxn>
                <a:cxn ang="0">
                  <a:pos x="12" y="5"/>
                </a:cxn>
              </a:cxnLst>
              <a:rect l="0" t="0" r="r" b="b"/>
              <a:pathLst>
                <a:path w="12" h="36">
                  <a:moveTo>
                    <a:pt x="12" y="5"/>
                  </a:moveTo>
                  <a:lnTo>
                    <a:pt x="12" y="36"/>
                  </a:lnTo>
                  <a:lnTo>
                    <a:pt x="0" y="31"/>
                  </a:lnTo>
                  <a:lnTo>
                    <a:pt x="0" y="0"/>
                  </a:lnTo>
                  <a:lnTo>
                    <a:pt x="12" y="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35" name="Freeform 459"/>
            <p:cNvSpPr>
              <a:spLocks/>
            </p:cNvSpPr>
            <p:nvPr/>
          </p:nvSpPr>
          <p:spPr bwMode="auto">
            <a:xfrm>
              <a:off x="2667" y="3016"/>
              <a:ext cx="35" cy="49"/>
            </a:xfrm>
            <a:custGeom>
              <a:avLst/>
              <a:gdLst/>
              <a:ahLst/>
              <a:cxnLst>
                <a:cxn ang="0">
                  <a:pos x="35" y="19"/>
                </a:cxn>
                <a:cxn ang="0">
                  <a:pos x="35" y="49"/>
                </a:cxn>
                <a:cxn ang="0">
                  <a:pos x="0" y="30"/>
                </a:cxn>
                <a:cxn ang="0">
                  <a:pos x="0" y="0"/>
                </a:cxn>
                <a:cxn ang="0">
                  <a:pos x="35" y="19"/>
                </a:cxn>
              </a:cxnLst>
              <a:rect l="0" t="0" r="r" b="b"/>
              <a:pathLst>
                <a:path w="35" h="49">
                  <a:moveTo>
                    <a:pt x="35" y="19"/>
                  </a:moveTo>
                  <a:lnTo>
                    <a:pt x="35" y="49"/>
                  </a:lnTo>
                  <a:lnTo>
                    <a:pt x="0" y="30"/>
                  </a:lnTo>
                  <a:lnTo>
                    <a:pt x="0" y="0"/>
                  </a:lnTo>
                  <a:lnTo>
                    <a:pt x="35" y="19"/>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236" name="Freeform 460"/>
            <p:cNvSpPr>
              <a:spLocks/>
            </p:cNvSpPr>
            <p:nvPr/>
          </p:nvSpPr>
          <p:spPr bwMode="auto">
            <a:xfrm>
              <a:off x="2631" y="2997"/>
              <a:ext cx="35" cy="46"/>
            </a:xfrm>
            <a:custGeom>
              <a:avLst/>
              <a:gdLst/>
              <a:ahLst/>
              <a:cxnLst>
                <a:cxn ang="0">
                  <a:pos x="35" y="18"/>
                </a:cxn>
                <a:cxn ang="0">
                  <a:pos x="35" y="46"/>
                </a:cxn>
                <a:cxn ang="0">
                  <a:pos x="0" y="28"/>
                </a:cxn>
                <a:cxn ang="0">
                  <a:pos x="0" y="0"/>
                </a:cxn>
                <a:cxn ang="0">
                  <a:pos x="35" y="18"/>
                </a:cxn>
              </a:cxnLst>
              <a:rect l="0" t="0" r="r" b="b"/>
              <a:pathLst>
                <a:path w="35" h="46">
                  <a:moveTo>
                    <a:pt x="35" y="18"/>
                  </a:moveTo>
                  <a:lnTo>
                    <a:pt x="35" y="46"/>
                  </a:lnTo>
                  <a:lnTo>
                    <a:pt x="0" y="28"/>
                  </a:lnTo>
                  <a:lnTo>
                    <a:pt x="0" y="0"/>
                  </a:lnTo>
                  <a:lnTo>
                    <a:pt x="35" y="1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37" name="Freeform 461"/>
            <p:cNvSpPr>
              <a:spLocks/>
            </p:cNvSpPr>
            <p:nvPr/>
          </p:nvSpPr>
          <p:spPr bwMode="auto">
            <a:xfrm>
              <a:off x="2594" y="2977"/>
              <a:ext cx="34" cy="46"/>
            </a:xfrm>
            <a:custGeom>
              <a:avLst/>
              <a:gdLst/>
              <a:ahLst/>
              <a:cxnLst>
                <a:cxn ang="0">
                  <a:pos x="34" y="18"/>
                </a:cxn>
                <a:cxn ang="0">
                  <a:pos x="34" y="46"/>
                </a:cxn>
                <a:cxn ang="0">
                  <a:pos x="0" y="28"/>
                </a:cxn>
                <a:cxn ang="0">
                  <a:pos x="0" y="0"/>
                </a:cxn>
                <a:cxn ang="0">
                  <a:pos x="34" y="18"/>
                </a:cxn>
              </a:cxnLst>
              <a:rect l="0" t="0" r="r" b="b"/>
              <a:pathLst>
                <a:path w="34" h="46">
                  <a:moveTo>
                    <a:pt x="34" y="18"/>
                  </a:moveTo>
                  <a:lnTo>
                    <a:pt x="34" y="46"/>
                  </a:lnTo>
                  <a:lnTo>
                    <a:pt x="0" y="28"/>
                  </a:lnTo>
                  <a:lnTo>
                    <a:pt x="0" y="0"/>
                  </a:lnTo>
                  <a:lnTo>
                    <a:pt x="34" y="1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38" name="Freeform 462"/>
            <p:cNvSpPr>
              <a:spLocks/>
            </p:cNvSpPr>
            <p:nvPr/>
          </p:nvSpPr>
          <p:spPr bwMode="auto">
            <a:xfrm>
              <a:off x="2575" y="2966"/>
              <a:ext cx="17" cy="36"/>
            </a:xfrm>
            <a:custGeom>
              <a:avLst/>
              <a:gdLst/>
              <a:ahLst/>
              <a:cxnLst>
                <a:cxn ang="0">
                  <a:pos x="17" y="10"/>
                </a:cxn>
                <a:cxn ang="0">
                  <a:pos x="17" y="36"/>
                </a:cxn>
                <a:cxn ang="0">
                  <a:pos x="0" y="28"/>
                </a:cxn>
                <a:cxn ang="0">
                  <a:pos x="0" y="0"/>
                </a:cxn>
                <a:cxn ang="0">
                  <a:pos x="17" y="10"/>
                </a:cxn>
              </a:cxnLst>
              <a:rect l="0" t="0" r="r" b="b"/>
              <a:pathLst>
                <a:path w="17" h="36">
                  <a:moveTo>
                    <a:pt x="17" y="10"/>
                  </a:moveTo>
                  <a:lnTo>
                    <a:pt x="17" y="36"/>
                  </a:lnTo>
                  <a:lnTo>
                    <a:pt x="0" y="28"/>
                  </a:lnTo>
                  <a:lnTo>
                    <a:pt x="0" y="0"/>
                  </a:lnTo>
                  <a:lnTo>
                    <a:pt x="17" y="10"/>
                  </a:lnTo>
                  <a:close/>
                </a:path>
              </a:pathLst>
            </a:custGeom>
            <a:solidFill>
              <a:srgbClr val="400000"/>
            </a:solidFill>
            <a:ln w="9525">
              <a:noFill/>
              <a:round/>
              <a:headEnd/>
              <a:tailEnd/>
            </a:ln>
          </p:spPr>
          <p:txBody>
            <a:bodyPr>
              <a:prstTxWarp prst="textNoShape">
                <a:avLst/>
              </a:prstTxWarp>
            </a:bodyPr>
            <a:lstStyle/>
            <a:p>
              <a:endParaRPr lang="en-GB">
                <a:latin typeface="Verdana"/>
                <a:cs typeface="Verdana"/>
              </a:endParaRPr>
            </a:p>
          </p:txBody>
        </p:sp>
        <p:sp>
          <p:nvSpPr>
            <p:cNvPr id="204239" name="Freeform 463"/>
            <p:cNvSpPr>
              <a:spLocks/>
            </p:cNvSpPr>
            <p:nvPr/>
          </p:nvSpPr>
          <p:spPr bwMode="auto">
            <a:xfrm>
              <a:off x="2667" y="3087"/>
              <a:ext cx="35" cy="52"/>
            </a:xfrm>
            <a:custGeom>
              <a:avLst/>
              <a:gdLst/>
              <a:ahLst/>
              <a:cxnLst>
                <a:cxn ang="0">
                  <a:pos x="35" y="22"/>
                </a:cxn>
                <a:cxn ang="0">
                  <a:pos x="35" y="52"/>
                </a:cxn>
                <a:cxn ang="0">
                  <a:pos x="0" y="29"/>
                </a:cxn>
                <a:cxn ang="0">
                  <a:pos x="0" y="0"/>
                </a:cxn>
                <a:cxn ang="0">
                  <a:pos x="35" y="22"/>
                </a:cxn>
              </a:cxnLst>
              <a:rect l="0" t="0" r="r" b="b"/>
              <a:pathLst>
                <a:path w="35" h="52">
                  <a:moveTo>
                    <a:pt x="35" y="22"/>
                  </a:moveTo>
                  <a:lnTo>
                    <a:pt x="35" y="52"/>
                  </a:lnTo>
                  <a:lnTo>
                    <a:pt x="0" y="29"/>
                  </a:lnTo>
                  <a:lnTo>
                    <a:pt x="0" y="0"/>
                  </a:lnTo>
                  <a:lnTo>
                    <a:pt x="35" y="22"/>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40" name="Freeform 464"/>
            <p:cNvSpPr>
              <a:spLocks/>
            </p:cNvSpPr>
            <p:nvPr/>
          </p:nvSpPr>
          <p:spPr bwMode="auto">
            <a:xfrm>
              <a:off x="2631" y="3064"/>
              <a:ext cx="35" cy="52"/>
            </a:xfrm>
            <a:custGeom>
              <a:avLst/>
              <a:gdLst/>
              <a:ahLst/>
              <a:cxnLst>
                <a:cxn ang="0">
                  <a:pos x="35" y="23"/>
                </a:cxn>
                <a:cxn ang="0">
                  <a:pos x="35" y="52"/>
                </a:cxn>
                <a:cxn ang="0">
                  <a:pos x="0" y="30"/>
                </a:cxn>
                <a:cxn ang="0">
                  <a:pos x="0" y="0"/>
                </a:cxn>
                <a:cxn ang="0">
                  <a:pos x="35" y="23"/>
                </a:cxn>
              </a:cxnLst>
              <a:rect l="0" t="0" r="r" b="b"/>
              <a:pathLst>
                <a:path w="35" h="52">
                  <a:moveTo>
                    <a:pt x="35" y="23"/>
                  </a:moveTo>
                  <a:lnTo>
                    <a:pt x="35" y="52"/>
                  </a:lnTo>
                  <a:lnTo>
                    <a:pt x="0" y="30"/>
                  </a:lnTo>
                  <a:lnTo>
                    <a:pt x="0" y="0"/>
                  </a:lnTo>
                  <a:lnTo>
                    <a:pt x="35" y="23"/>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241" name="Freeform 465"/>
            <p:cNvSpPr>
              <a:spLocks/>
            </p:cNvSpPr>
            <p:nvPr/>
          </p:nvSpPr>
          <p:spPr bwMode="auto">
            <a:xfrm>
              <a:off x="2594" y="3042"/>
              <a:ext cx="34" cy="49"/>
            </a:xfrm>
            <a:custGeom>
              <a:avLst/>
              <a:gdLst/>
              <a:ahLst/>
              <a:cxnLst>
                <a:cxn ang="0">
                  <a:pos x="34" y="21"/>
                </a:cxn>
                <a:cxn ang="0">
                  <a:pos x="34" y="49"/>
                </a:cxn>
                <a:cxn ang="0">
                  <a:pos x="0" y="27"/>
                </a:cxn>
                <a:cxn ang="0">
                  <a:pos x="0" y="0"/>
                </a:cxn>
                <a:cxn ang="0">
                  <a:pos x="34" y="21"/>
                </a:cxn>
              </a:cxnLst>
              <a:rect l="0" t="0" r="r" b="b"/>
              <a:pathLst>
                <a:path w="34" h="49">
                  <a:moveTo>
                    <a:pt x="34" y="21"/>
                  </a:moveTo>
                  <a:lnTo>
                    <a:pt x="34" y="49"/>
                  </a:lnTo>
                  <a:lnTo>
                    <a:pt x="0" y="27"/>
                  </a:lnTo>
                  <a:lnTo>
                    <a:pt x="0" y="0"/>
                  </a:lnTo>
                  <a:lnTo>
                    <a:pt x="34" y="21"/>
                  </a:lnTo>
                  <a:close/>
                </a:path>
              </a:pathLst>
            </a:custGeom>
            <a:solidFill>
              <a:srgbClr val="400000"/>
            </a:solidFill>
            <a:ln w="9525">
              <a:noFill/>
              <a:round/>
              <a:headEnd/>
              <a:tailEnd/>
            </a:ln>
          </p:spPr>
          <p:txBody>
            <a:bodyPr>
              <a:prstTxWarp prst="textNoShape">
                <a:avLst/>
              </a:prstTxWarp>
            </a:bodyPr>
            <a:lstStyle/>
            <a:p>
              <a:endParaRPr lang="en-GB">
                <a:latin typeface="Verdana"/>
                <a:cs typeface="Verdana"/>
              </a:endParaRPr>
            </a:p>
          </p:txBody>
        </p:sp>
        <p:sp>
          <p:nvSpPr>
            <p:cNvPr id="204242" name="Freeform 466"/>
            <p:cNvSpPr>
              <a:spLocks/>
            </p:cNvSpPr>
            <p:nvPr/>
          </p:nvSpPr>
          <p:spPr bwMode="auto">
            <a:xfrm>
              <a:off x="2575" y="3030"/>
              <a:ext cx="17" cy="39"/>
            </a:xfrm>
            <a:custGeom>
              <a:avLst/>
              <a:gdLst/>
              <a:ahLst/>
              <a:cxnLst>
                <a:cxn ang="0">
                  <a:pos x="17" y="11"/>
                </a:cxn>
                <a:cxn ang="0">
                  <a:pos x="17" y="39"/>
                </a:cxn>
                <a:cxn ang="0">
                  <a:pos x="0" y="27"/>
                </a:cxn>
                <a:cxn ang="0">
                  <a:pos x="0" y="0"/>
                </a:cxn>
                <a:cxn ang="0">
                  <a:pos x="17" y="11"/>
                </a:cxn>
              </a:cxnLst>
              <a:rect l="0" t="0" r="r" b="b"/>
              <a:pathLst>
                <a:path w="17" h="39">
                  <a:moveTo>
                    <a:pt x="17" y="11"/>
                  </a:moveTo>
                  <a:lnTo>
                    <a:pt x="17" y="39"/>
                  </a:lnTo>
                  <a:lnTo>
                    <a:pt x="0" y="27"/>
                  </a:lnTo>
                  <a:lnTo>
                    <a:pt x="0" y="0"/>
                  </a:lnTo>
                  <a:lnTo>
                    <a:pt x="17" y="1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43" name="Freeform 467"/>
            <p:cNvSpPr>
              <a:spLocks/>
            </p:cNvSpPr>
            <p:nvPr/>
          </p:nvSpPr>
          <p:spPr bwMode="auto">
            <a:xfrm>
              <a:off x="2704" y="3185"/>
              <a:ext cx="12" cy="38"/>
            </a:xfrm>
            <a:custGeom>
              <a:avLst/>
              <a:gdLst/>
              <a:ahLst/>
              <a:cxnLst>
                <a:cxn ang="0">
                  <a:pos x="12" y="8"/>
                </a:cxn>
                <a:cxn ang="0">
                  <a:pos x="12" y="38"/>
                </a:cxn>
                <a:cxn ang="0">
                  <a:pos x="0" y="30"/>
                </a:cxn>
                <a:cxn ang="0">
                  <a:pos x="0" y="0"/>
                </a:cxn>
                <a:cxn ang="0">
                  <a:pos x="12" y="8"/>
                </a:cxn>
              </a:cxnLst>
              <a:rect l="0" t="0" r="r" b="b"/>
              <a:pathLst>
                <a:path w="12" h="38">
                  <a:moveTo>
                    <a:pt x="12" y="8"/>
                  </a:moveTo>
                  <a:lnTo>
                    <a:pt x="12" y="38"/>
                  </a:lnTo>
                  <a:lnTo>
                    <a:pt x="0" y="30"/>
                  </a:lnTo>
                  <a:lnTo>
                    <a:pt x="0" y="0"/>
                  </a:lnTo>
                  <a:lnTo>
                    <a:pt x="12" y="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44" name="Freeform 468"/>
            <p:cNvSpPr>
              <a:spLocks/>
            </p:cNvSpPr>
            <p:nvPr/>
          </p:nvSpPr>
          <p:spPr bwMode="auto">
            <a:xfrm>
              <a:off x="2667" y="3158"/>
              <a:ext cx="35" cy="55"/>
            </a:xfrm>
            <a:custGeom>
              <a:avLst/>
              <a:gdLst/>
              <a:ahLst/>
              <a:cxnLst>
                <a:cxn ang="0">
                  <a:pos x="35" y="24"/>
                </a:cxn>
                <a:cxn ang="0">
                  <a:pos x="35" y="55"/>
                </a:cxn>
                <a:cxn ang="0">
                  <a:pos x="0" y="30"/>
                </a:cxn>
                <a:cxn ang="0">
                  <a:pos x="0" y="0"/>
                </a:cxn>
                <a:cxn ang="0">
                  <a:pos x="35" y="24"/>
                </a:cxn>
              </a:cxnLst>
              <a:rect l="0" t="0" r="r" b="b"/>
              <a:pathLst>
                <a:path w="35" h="55">
                  <a:moveTo>
                    <a:pt x="35" y="24"/>
                  </a:moveTo>
                  <a:lnTo>
                    <a:pt x="35" y="55"/>
                  </a:lnTo>
                  <a:lnTo>
                    <a:pt x="0" y="30"/>
                  </a:lnTo>
                  <a:lnTo>
                    <a:pt x="0" y="0"/>
                  </a:lnTo>
                  <a:lnTo>
                    <a:pt x="35" y="24"/>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245" name="Freeform 469"/>
            <p:cNvSpPr>
              <a:spLocks/>
            </p:cNvSpPr>
            <p:nvPr/>
          </p:nvSpPr>
          <p:spPr bwMode="auto">
            <a:xfrm>
              <a:off x="2631" y="3132"/>
              <a:ext cx="35" cy="54"/>
            </a:xfrm>
            <a:custGeom>
              <a:avLst/>
              <a:gdLst/>
              <a:ahLst/>
              <a:cxnLst>
                <a:cxn ang="0">
                  <a:pos x="35" y="26"/>
                </a:cxn>
                <a:cxn ang="0">
                  <a:pos x="35" y="54"/>
                </a:cxn>
                <a:cxn ang="0">
                  <a:pos x="0" y="28"/>
                </a:cxn>
                <a:cxn ang="0">
                  <a:pos x="0" y="0"/>
                </a:cxn>
                <a:cxn ang="0">
                  <a:pos x="35" y="26"/>
                </a:cxn>
              </a:cxnLst>
              <a:rect l="0" t="0" r="r" b="b"/>
              <a:pathLst>
                <a:path w="35" h="54">
                  <a:moveTo>
                    <a:pt x="35" y="26"/>
                  </a:moveTo>
                  <a:lnTo>
                    <a:pt x="35" y="54"/>
                  </a:lnTo>
                  <a:lnTo>
                    <a:pt x="0" y="28"/>
                  </a:lnTo>
                  <a:lnTo>
                    <a:pt x="0" y="0"/>
                  </a:lnTo>
                  <a:lnTo>
                    <a:pt x="35" y="26"/>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46" name="Freeform 470"/>
            <p:cNvSpPr>
              <a:spLocks/>
            </p:cNvSpPr>
            <p:nvPr/>
          </p:nvSpPr>
          <p:spPr bwMode="auto">
            <a:xfrm>
              <a:off x="2594" y="3108"/>
              <a:ext cx="34" cy="52"/>
            </a:xfrm>
            <a:custGeom>
              <a:avLst/>
              <a:gdLst/>
              <a:ahLst/>
              <a:cxnLst>
                <a:cxn ang="0">
                  <a:pos x="34" y="24"/>
                </a:cxn>
                <a:cxn ang="0">
                  <a:pos x="34" y="52"/>
                </a:cxn>
                <a:cxn ang="0">
                  <a:pos x="0" y="28"/>
                </a:cxn>
                <a:cxn ang="0">
                  <a:pos x="0" y="0"/>
                </a:cxn>
                <a:cxn ang="0">
                  <a:pos x="34" y="24"/>
                </a:cxn>
              </a:cxnLst>
              <a:rect l="0" t="0" r="r" b="b"/>
              <a:pathLst>
                <a:path w="34" h="52">
                  <a:moveTo>
                    <a:pt x="34" y="24"/>
                  </a:moveTo>
                  <a:lnTo>
                    <a:pt x="34" y="52"/>
                  </a:lnTo>
                  <a:lnTo>
                    <a:pt x="0" y="28"/>
                  </a:lnTo>
                  <a:lnTo>
                    <a:pt x="0" y="0"/>
                  </a:lnTo>
                  <a:lnTo>
                    <a:pt x="34" y="24"/>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247" name="Freeform 471"/>
            <p:cNvSpPr>
              <a:spLocks/>
            </p:cNvSpPr>
            <p:nvPr/>
          </p:nvSpPr>
          <p:spPr bwMode="auto">
            <a:xfrm>
              <a:off x="2575" y="3095"/>
              <a:ext cx="17" cy="38"/>
            </a:xfrm>
            <a:custGeom>
              <a:avLst/>
              <a:gdLst/>
              <a:ahLst/>
              <a:cxnLst>
                <a:cxn ang="0">
                  <a:pos x="17" y="10"/>
                </a:cxn>
                <a:cxn ang="0">
                  <a:pos x="17" y="38"/>
                </a:cxn>
                <a:cxn ang="0">
                  <a:pos x="0" y="27"/>
                </a:cxn>
                <a:cxn ang="0">
                  <a:pos x="0" y="0"/>
                </a:cxn>
                <a:cxn ang="0">
                  <a:pos x="17" y="10"/>
                </a:cxn>
              </a:cxnLst>
              <a:rect l="0" t="0" r="r" b="b"/>
              <a:pathLst>
                <a:path w="17" h="38">
                  <a:moveTo>
                    <a:pt x="17" y="10"/>
                  </a:moveTo>
                  <a:lnTo>
                    <a:pt x="17" y="38"/>
                  </a:lnTo>
                  <a:lnTo>
                    <a:pt x="0" y="27"/>
                  </a:lnTo>
                  <a:lnTo>
                    <a:pt x="0" y="0"/>
                  </a:lnTo>
                  <a:lnTo>
                    <a:pt x="17" y="10"/>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48" name="Freeform 472"/>
            <p:cNvSpPr>
              <a:spLocks/>
            </p:cNvSpPr>
            <p:nvPr/>
          </p:nvSpPr>
          <p:spPr bwMode="auto">
            <a:xfrm>
              <a:off x="2704" y="3257"/>
              <a:ext cx="11" cy="40"/>
            </a:xfrm>
            <a:custGeom>
              <a:avLst/>
              <a:gdLst/>
              <a:ahLst/>
              <a:cxnLst>
                <a:cxn ang="0">
                  <a:pos x="11" y="9"/>
                </a:cxn>
                <a:cxn ang="0">
                  <a:pos x="11" y="40"/>
                </a:cxn>
                <a:cxn ang="0">
                  <a:pos x="0" y="32"/>
                </a:cxn>
                <a:cxn ang="0">
                  <a:pos x="0" y="0"/>
                </a:cxn>
                <a:cxn ang="0">
                  <a:pos x="11" y="9"/>
                </a:cxn>
              </a:cxnLst>
              <a:rect l="0" t="0" r="r" b="b"/>
              <a:pathLst>
                <a:path w="11" h="40">
                  <a:moveTo>
                    <a:pt x="11" y="9"/>
                  </a:moveTo>
                  <a:lnTo>
                    <a:pt x="11" y="40"/>
                  </a:lnTo>
                  <a:lnTo>
                    <a:pt x="0" y="32"/>
                  </a:lnTo>
                  <a:lnTo>
                    <a:pt x="0" y="0"/>
                  </a:lnTo>
                  <a:lnTo>
                    <a:pt x="11" y="9"/>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49" name="Freeform 473"/>
            <p:cNvSpPr>
              <a:spLocks/>
            </p:cNvSpPr>
            <p:nvPr/>
          </p:nvSpPr>
          <p:spPr bwMode="auto">
            <a:xfrm>
              <a:off x="2667" y="3229"/>
              <a:ext cx="35" cy="57"/>
            </a:xfrm>
            <a:custGeom>
              <a:avLst/>
              <a:gdLst/>
              <a:ahLst/>
              <a:cxnLst>
                <a:cxn ang="0">
                  <a:pos x="35" y="27"/>
                </a:cxn>
                <a:cxn ang="0">
                  <a:pos x="35" y="57"/>
                </a:cxn>
                <a:cxn ang="0">
                  <a:pos x="0" y="29"/>
                </a:cxn>
                <a:cxn ang="0">
                  <a:pos x="0" y="0"/>
                </a:cxn>
                <a:cxn ang="0">
                  <a:pos x="35" y="27"/>
                </a:cxn>
              </a:cxnLst>
              <a:rect l="0" t="0" r="r" b="b"/>
              <a:pathLst>
                <a:path w="35" h="57">
                  <a:moveTo>
                    <a:pt x="35" y="27"/>
                  </a:moveTo>
                  <a:lnTo>
                    <a:pt x="35" y="57"/>
                  </a:lnTo>
                  <a:lnTo>
                    <a:pt x="0" y="29"/>
                  </a:lnTo>
                  <a:lnTo>
                    <a:pt x="0" y="0"/>
                  </a:lnTo>
                  <a:lnTo>
                    <a:pt x="35" y="27"/>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50" name="Freeform 474"/>
            <p:cNvSpPr>
              <a:spLocks/>
            </p:cNvSpPr>
            <p:nvPr/>
          </p:nvSpPr>
          <p:spPr bwMode="auto">
            <a:xfrm>
              <a:off x="2631" y="3201"/>
              <a:ext cx="35" cy="56"/>
            </a:xfrm>
            <a:custGeom>
              <a:avLst/>
              <a:gdLst/>
              <a:ahLst/>
              <a:cxnLst>
                <a:cxn ang="0">
                  <a:pos x="35" y="28"/>
                </a:cxn>
                <a:cxn ang="0">
                  <a:pos x="35" y="56"/>
                </a:cxn>
                <a:cxn ang="0">
                  <a:pos x="0" y="28"/>
                </a:cxn>
                <a:cxn ang="0">
                  <a:pos x="0" y="0"/>
                </a:cxn>
                <a:cxn ang="0">
                  <a:pos x="35" y="28"/>
                </a:cxn>
              </a:cxnLst>
              <a:rect l="0" t="0" r="r" b="b"/>
              <a:pathLst>
                <a:path w="35" h="56">
                  <a:moveTo>
                    <a:pt x="35" y="28"/>
                  </a:moveTo>
                  <a:lnTo>
                    <a:pt x="35" y="56"/>
                  </a:lnTo>
                  <a:lnTo>
                    <a:pt x="0" y="28"/>
                  </a:lnTo>
                  <a:lnTo>
                    <a:pt x="0" y="0"/>
                  </a:lnTo>
                  <a:lnTo>
                    <a:pt x="35" y="2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51" name="Freeform 475"/>
            <p:cNvSpPr>
              <a:spLocks/>
            </p:cNvSpPr>
            <p:nvPr/>
          </p:nvSpPr>
          <p:spPr bwMode="auto">
            <a:xfrm>
              <a:off x="2594" y="3172"/>
              <a:ext cx="34" cy="56"/>
            </a:xfrm>
            <a:custGeom>
              <a:avLst/>
              <a:gdLst/>
              <a:ahLst/>
              <a:cxnLst>
                <a:cxn ang="0">
                  <a:pos x="34" y="28"/>
                </a:cxn>
                <a:cxn ang="0">
                  <a:pos x="34" y="56"/>
                </a:cxn>
                <a:cxn ang="0">
                  <a:pos x="0" y="28"/>
                </a:cxn>
                <a:cxn ang="0">
                  <a:pos x="0" y="0"/>
                </a:cxn>
                <a:cxn ang="0">
                  <a:pos x="34" y="28"/>
                </a:cxn>
              </a:cxnLst>
              <a:rect l="0" t="0" r="r" b="b"/>
              <a:pathLst>
                <a:path w="34" h="56">
                  <a:moveTo>
                    <a:pt x="34" y="28"/>
                  </a:moveTo>
                  <a:lnTo>
                    <a:pt x="34" y="56"/>
                  </a:lnTo>
                  <a:lnTo>
                    <a:pt x="0" y="28"/>
                  </a:lnTo>
                  <a:lnTo>
                    <a:pt x="0" y="0"/>
                  </a:lnTo>
                  <a:lnTo>
                    <a:pt x="34" y="2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52" name="Freeform 476"/>
            <p:cNvSpPr>
              <a:spLocks/>
            </p:cNvSpPr>
            <p:nvPr/>
          </p:nvSpPr>
          <p:spPr bwMode="auto">
            <a:xfrm>
              <a:off x="2575" y="3158"/>
              <a:ext cx="17" cy="41"/>
            </a:xfrm>
            <a:custGeom>
              <a:avLst/>
              <a:gdLst/>
              <a:ahLst/>
              <a:cxnLst>
                <a:cxn ang="0">
                  <a:pos x="17" y="13"/>
                </a:cxn>
                <a:cxn ang="0">
                  <a:pos x="17" y="41"/>
                </a:cxn>
                <a:cxn ang="0">
                  <a:pos x="0" y="25"/>
                </a:cxn>
                <a:cxn ang="0">
                  <a:pos x="0" y="0"/>
                </a:cxn>
                <a:cxn ang="0">
                  <a:pos x="17" y="13"/>
                </a:cxn>
              </a:cxnLst>
              <a:rect l="0" t="0" r="r" b="b"/>
              <a:pathLst>
                <a:path w="17" h="41">
                  <a:moveTo>
                    <a:pt x="17" y="13"/>
                  </a:moveTo>
                  <a:lnTo>
                    <a:pt x="17" y="41"/>
                  </a:lnTo>
                  <a:lnTo>
                    <a:pt x="0" y="25"/>
                  </a:lnTo>
                  <a:lnTo>
                    <a:pt x="0" y="0"/>
                  </a:lnTo>
                  <a:lnTo>
                    <a:pt x="17" y="13"/>
                  </a:lnTo>
                  <a:close/>
                </a:path>
              </a:pathLst>
            </a:custGeom>
            <a:solidFill>
              <a:srgbClr val="400000"/>
            </a:solidFill>
            <a:ln w="9525">
              <a:noFill/>
              <a:round/>
              <a:headEnd/>
              <a:tailEnd/>
            </a:ln>
          </p:spPr>
          <p:txBody>
            <a:bodyPr>
              <a:prstTxWarp prst="textNoShape">
                <a:avLst/>
              </a:prstTxWarp>
            </a:bodyPr>
            <a:lstStyle/>
            <a:p>
              <a:endParaRPr lang="en-GB">
                <a:latin typeface="Verdana"/>
                <a:cs typeface="Verdana"/>
              </a:endParaRPr>
            </a:p>
          </p:txBody>
        </p:sp>
        <p:sp>
          <p:nvSpPr>
            <p:cNvPr id="204253" name="Freeform 477"/>
            <p:cNvSpPr>
              <a:spLocks/>
            </p:cNvSpPr>
            <p:nvPr/>
          </p:nvSpPr>
          <p:spPr bwMode="auto">
            <a:xfrm>
              <a:off x="2704" y="3332"/>
              <a:ext cx="12" cy="41"/>
            </a:xfrm>
            <a:custGeom>
              <a:avLst/>
              <a:gdLst/>
              <a:ahLst/>
              <a:cxnLst>
                <a:cxn ang="0">
                  <a:pos x="12" y="10"/>
                </a:cxn>
                <a:cxn ang="0">
                  <a:pos x="12" y="41"/>
                </a:cxn>
                <a:cxn ang="0">
                  <a:pos x="0" y="30"/>
                </a:cxn>
                <a:cxn ang="0">
                  <a:pos x="0" y="0"/>
                </a:cxn>
                <a:cxn ang="0">
                  <a:pos x="12" y="10"/>
                </a:cxn>
              </a:cxnLst>
              <a:rect l="0" t="0" r="r" b="b"/>
              <a:pathLst>
                <a:path w="12" h="41">
                  <a:moveTo>
                    <a:pt x="12" y="10"/>
                  </a:moveTo>
                  <a:lnTo>
                    <a:pt x="12" y="41"/>
                  </a:lnTo>
                  <a:lnTo>
                    <a:pt x="0" y="30"/>
                  </a:lnTo>
                  <a:lnTo>
                    <a:pt x="0" y="0"/>
                  </a:lnTo>
                  <a:lnTo>
                    <a:pt x="12" y="10"/>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54" name="Freeform 478"/>
            <p:cNvSpPr>
              <a:spLocks/>
            </p:cNvSpPr>
            <p:nvPr/>
          </p:nvSpPr>
          <p:spPr bwMode="auto">
            <a:xfrm>
              <a:off x="2667" y="3300"/>
              <a:ext cx="35" cy="59"/>
            </a:xfrm>
            <a:custGeom>
              <a:avLst/>
              <a:gdLst/>
              <a:ahLst/>
              <a:cxnLst>
                <a:cxn ang="0">
                  <a:pos x="35" y="30"/>
                </a:cxn>
                <a:cxn ang="0">
                  <a:pos x="35" y="59"/>
                </a:cxn>
                <a:cxn ang="0">
                  <a:pos x="0" y="30"/>
                </a:cxn>
                <a:cxn ang="0">
                  <a:pos x="0" y="0"/>
                </a:cxn>
                <a:cxn ang="0">
                  <a:pos x="35" y="30"/>
                </a:cxn>
              </a:cxnLst>
              <a:rect l="0" t="0" r="r" b="b"/>
              <a:pathLst>
                <a:path w="35" h="59">
                  <a:moveTo>
                    <a:pt x="35" y="30"/>
                  </a:moveTo>
                  <a:lnTo>
                    <a:pt x="35" y="59"/>
                  </a:lnTo>
                  <a:lnTo>
                    <a:pt x="0" y="30"/>
                  </a:lnTo>
                  <a:lnTo>
                    <a:pt x="0" y="0"/>
                  </a:lnTo>
                  <a:lnTo>
                    <a:pt x="35" y="30"/>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55" name="Freeform 479"/>
            <p:cNvSpPr>
              <a:spLocks/>
            </p:cNvSpPr>
            <p:nvPr/>
          </p:nvSpPr>
          <p:spPr bwMode="auto">
            <a:xfrm>
              <a:off x="2631" y="3269"/>
              <a:ext cx="35" cy="59"/>
            </a:xfrm>
            <a:custGeom>
              <a:avLst/>
              <a:gdLst/>
              <a:ahLst/>
              <a:cxnLst>
                <a:cxn ang="0">
                  <a:pos x="35" y="30"/>
                </a:cxn>
                <a:cxn ang="0">
                  <a:pos x="35" y="59"/>
                </a:cxn>
                <a:cxn ang="0">
                  <a:pos x="0" y="28"/>
                </a:cxn>
                <a:cxn ang="0">
                  <a:pos x="0" y="0"/>
                </a:cxn>
                <a:cxn ang="0">
                  <a:pos x="35" y="30"/>
                </a:cxn>
              </a:cxnLst>
              <a:rect l="0" t="0" r="r" b="b"/>
              <a:pathLst>
                <a:path w="35" h="59">
                  <a:moveTo>
                    <a:pt x="35" y="30"/>
                  </a:moveTo>
                  <a:lnTo>
                    <a:pt x="35" y="59"/>
                  </a:lnTo>
                  <a:lnTo>
                    <a:pt x="0" y="28"/>
                  </a:lnTo>
                  <a:lnTo>
                    <a:pt x="0" y="0"/>
                  </a:lnTo>
                  <a:lnTo>
                    <a:pt x="35" y="30"/>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56" name="Freeform 480"/>
            <p:cNvSpPr>
              <a:spLocks/>
            </p:cNvSpPr>
            <p:nvPr/>
          </p:nvSpPr>
          <p:spPr bwMode="auto">
            <a:xfrm>
              <a:off x="2594" y="3237"/>
              <a:ext cx="34" cy="59"/>
            </a:xfrm>
            <a:custGeom>
              <a:avLst/>
              <a:gdLst/>
              <a:ahLst/>
              <a:cxnLst>
                <a:cxn ang="0">
                  <a:pos x="34" y="31"/>
                </a:cxn>
                <a:cxn ang="0">
                  <a:pos x="34" y="59"/>
                </a:cxn>
                <a:cxn ang="0">
                  <a:pos x="0" y="28"/>
                </a:cxn>
                <a:cxn ang="0">
                  <a:pos x="0" y="0"/>
                </a:cxn>
                <a:cxn ang="0">
                  <a:pos x="34" y="31"/>
                </a:cxn>
              </a:cxnLst>
              <a:rect l="0" t="0" r="r" b="b"/>
              <a:pathLst>
                <a:path w="34" h="59">
                  <a:moveTo>
                    <a:pt x="34" y="31"/>
                  </a:moveTo>
                  <a:lnTo>
                    <a:pt x="34" y="59"/>
                  </a:lnTo>
                  <a:lnTo>
                    <a:pt x="0" y="28"/>
                  </a:lnTo>
                  <a:lnTo>
                    <a:pt x="0" y="0"/>
                  </a:lnTo>
                  <a:lnTo>
                    <a:pt x="34" y="3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57" name="Freeform 481"/>
            <p:cNvSpPr>
              <a:spLocks/>
            </p:cNvSpPr>
            <p:nvPr/>
          </p:nvSpPr>
          <p:spPr bwMode="auto">
            <a:xfrm>
              <a:off x="2575" y="3222"/>
              <a:ext cx="17" cy="42"/>
            </a:xfrm>
            <a:custGeom>
              <a:avLst/>
              <a:gdLst/>
              <a:ahLst/>
              <a:cxnLst>
                <a:cxn ang="0">
                  <a:pos x="17" y="14"/>
                </a:cxn>
                <a:cxn ang="0">
                  <a:pos x="17" y="42"/>
                </a:cxn>
                <a:cxn ang="0">
                  <a:pos x="0" y="27"/>
                </a:cxn>
                <a:cxn ang="0">
                  <a:pos x="0" y="0"/>
                </a:cxn>
                <a:cxn ang="0">
                  <a:pos x="17" y="14"/>
                </a:cxn>
              </a:cxnLst>
              <a:rect l="0" t="0" r="r" b="b"/>
              <a:pathLst>
                <a:path w="17" h="42">
                  <a:moveTo>
                    <a:pt x="17" y="14"/>
                  </a:moveTo>
                  <a:lnTo>
                    <a:pt x="17" y="42"/>
                  </a:lnTo>
                  <a:lnTo>
                    <a:pt x="0" y="27"/>
                  </a:lnTo>
                  <a:lnTo>
                    <a:pt x="0" y="0"/>
                  </a:lnTo>
                  <a:lnTo>
                    <a:pt x="17" y="14"/>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258" name="Freeform 482"/>
            <p:cNvSpPr>
              <a:spLocks/>
            </p:cNvSpPr>
            <p:nvPr/>
          </p:nvSpPr>
          <p:spPr bwMode="auto">
            <a:xfrm>
              <a:off x="2704" y="3408"/>
              <a:ext cx="11" cy="38"/>
            </a:xfrm>
            <a:custGeom>
              <a:avLst/>
              <a:gdLst/>
              <a:ahLst/>
              <a:cxnLst>
                <a:cxn ang="0">
                  <a:pos x="11" y="8"/>
                </a:cxn>
                <a:cxn ang="0">
                  <a:pos x="11" y="38"/>
                </a:cxn>
                <a:cxn ang="0">
                  <a:pos x="0" y="27"/>
                </a:cxn>
                <a:cxn ang="0">
                  <a:pos x="0" y="0"/>
                </a:cxn>
                <a:cxn ang="0">
                  <a:pos x="11" y="8"/>
                </a:cxn>
              </a:cxnLst>
              <a:rect l="0" t="0" r="r" b="b"/>
              <a:pathLst>
                <a:path w="11" h="38">
                  <a:moveTo>
                    <a:pt x="11" y="8"/>
                  </a:moveTo>
                  <a:lnTo>
                    <a:pt x="11" y="38"/>
                  </a:lnTo>
                  <a:lnTo>
                    <a:pt x="0" y="27"/>
                  </a:lnTo>
                  <a:lnTo>
                    <a:pt x="0" y="0"/>
                  </a:lnTo>
                  <a:lnTo>
                    <a:pt x="11" y="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59" name="Freeform 483"/>
            <p:cNvSpPr>
              <a:spLocks/>
            </p:cNvSpPr>
            <p:nvPr/>
          </p:nvSpPr>
          <p:spPr bwMode="auto">
            <a:xfrm>
              <a:off x="2667" y="3372"/>
              <a:ext cx="35" cy="63"/>
            </a:xfrm>
            <a:custGeom>
              <a:avLst/>
              <a:gdLst/>
              <a:ahLst/>
              <a:cxnLst>
                <a:cxn ang="0">
                  <a:pos x="35" y="32"/>
                </a:cxn>
                <a:cxn ang="0">
                  <a:pos x="35" y="63"/>
                </a:cxn>
                <a:cxn ang="0">
                  <a:pos x="0" y="29"/>
                </a:cxn>
                <a:cxn ang="0">
                  <a:pos x="0" y="0"/>
                </a:cxn>
                <a:cxn ang="0">
                  <a:pos x="35" y="32"/>
                </a:cxn>
              </a:cxnLst>
              <a:rect l="0" t="0" r="r" b="b"/>
              <a:pathLst>
                <a:path w="35" h="63">
                  <a:moveTo>
                    <a:pt x="35" y="32"/>
                  </a:moveTo>
                  <a:lnTo>
                    <a:pt x="35" y="63"/>
                  </a:lnTo>
                  <a:lnTo>
                    <a:pt x="0" y="29"/>
                  </a:lnTo>
                  <a:lnTo>
                    <a:pt x="0" y="0"/>
                  </a:lnTo>
                  <a:lnTo>
                    <a:pt x="35" y="32"/>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60" name="Freeform 484"/>
            <p:cNvSpPr>
              <a:spLocks/>
            </p:cNvSpPr>
            <p:nvPr/>
          </p:nvSpPr>
          <p:spPr bwMode="auto">
            <a:xfrm>
              <a:off x="2631" y="3338"/>
              <a:ext cx="35" cy="60"/>
            </a:xfrm>
            <a:custGeom>
              <a:avLst/>
              <a:gdLst/>
              <a:ahLst/>
              <a:cxnLst>
                <a:cxn ang="0">
                  <a:pos x="35" y="32"/>
                </a:cxn>
                <a:cxn ang="0">
                  <a:pos x="35" y="60"/>
                </a:cxn>
                <a:cxn ang="0">
                  <a:pos x="0" y="28"/>
                </a:cxn>
                <a:cxn ang="0">
                  <a:pos x="0" y="0"/>
                </a:cxn>
                <a:cxn ang="0">
                  <a:pos x="35" y="32"/>
                </a:cxn>
              </a:cxnLst>
              <a:rect l="0" t="0" r="r" b="b"/>
              <a:pathLst>
                <a:path w="35" h="60">
                  <a:moveTo>
                    <a:pt x="35" y="32"/>
                  </a:moveTo>
                  <a:lnTo>
                    <a:pt x="35" y="60"/>
                  </a:lnTo>
                  <a:lnTo>
                    <a:pt x="0" y="28"/>
                  </a:lnTo>
                  <a:lnTo>
                    <a:pt x="0" y="0"/>
                  </a:lnTo>
                  <a:lnTo>
                    <a:pt x="35" y="32"/>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61" name="Freeform 485"/>
            <p:cNvSpPr>
              <a:spLocks/>
            </p:cNvSpPr>
            <p:nvPr/>
          </p:nvSpPr>
          <p:spPr bwMode="auto">
            <a:xfrm>
              <a:off x="2593" y="3302"/>
              <a:ext cx="35" cy="61"/>
            </a:xfrm>
            <a:custGeom>
              <a:avLst/>
              <a:gdLst/>
              <a:ahLst/>
              <a:cxnLst>
                <a:cxn ang="0">
                  <a:pos x="35" y="35"/>
                </a:cxn>
                <a:cxn ang="0">
                  <a:pos x="35" y="61"/>
                </a:cxn>
                <a:cxn ang="0">
                  <a:pos x="0" y="29"/>
                </a:cxn>
                <a:cxn ang="0">
                  <a:pos x="0" y="0"/>
                </a:cxn>
                <a:cxn ang="0">
                  <a:pos x="35" y="35"/>
                </a:cxn>
              </a:cxnLst>
              <a:rect l="0" t="0" r="r" b="b"/>
              <a:pathLst>
                <a:path w="35" h="61">
                  <a:moveTo>
                    <a:pt x="35" y="35"/>
                  </a:moveTo>
                  <a:lnTo>
                    <a:pt x="35" y="61"/>
                  </a:lnTo>
                  <a:lnTo>
                    <a:pt x="0" y="29"/>
                  </a:lnTo>
                  <a:lnTo>
                    <a:pt x="0" y="0"/>
                  </a:lnTo>
                  <a:lnTo>
                    <a:pt x="35" y="3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62" name="Freeform 486"/>
            <p:cNvSpPr>
              <a:spLocks/>
            </p:cNvSpPr>
            <p:nvPr/>
          </p:nvSpPr>
          <p:spPr bwMode="auto">
            <a:xfrm>
              <a:off x="2575" y="3286"/>
              <a:ext cx="17" cy="42"/>
            </a:xfrm>
            <a:custGeom>
              <a:avLst/>
              <a:gdLst/>
              <a:ahLst/>
              <a:cxnLst>
                <a:cxn ang="0">
                  <a:pos x="17" y="14"/>
                </a:cxn>
                <a:cxn ang="0">
                  <a:pos x="17" y="42"/>
                </a:cxn>
                <a:cxn ang="0">
                  <a:pos x="0" y="26"/>
                </a:cxn>
                <a:cxn ang="0">
                  <a:pos x="0" y="0"/>
                </a:cxn>
                <a:cxn ang="0">
                  <a:pos x="17" y="14"/>
                </a:cxn>
              </a:cxnLst>
              <a:rect l="0" t="0" r="r" b="b"/>
              <a:pathLst>
                <a:path w="17" h="42">
                  <a:moveTo>
                    <a:pt x="17" y="14"/>
                  </a:moveTo>
                  <a:lnTo>
                    <a:pt x="17" y="42"/>
                  </a:lnTo>
                  <a:lnTo>
                    <a:pt x="0" y="26"/>
                  </a:lnTo>
                  <a:lnTo>
                    <a:pt x="0" y="0"/>
                  </a:lnTo>
                  <a:lnTo>
                    <a:pt x="17" y="1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63" name="Freeform 487"/>
            <p:cNvSpPr>
              <a:spLocks/>
            </p:cNvSpPr>
            <p:nvPr/>
          </p:nvSpPr>
          <p:spPr bwMode="auto">
            <a:xfrm>
              <a:off x="2704" y="3479"/>
              <a:ext cx="11" cy="44"/>
            </a:xfrm>
            <a:custGeom>
              <a:avLst/>
              <a:gdLst/>
              <a:ahLst/>
              <a:cxnLst>
                <a:cxn ang="0">
                  <a:pos x="11" y="13"/>
                </a:cxn>
                <a:cxn ang="0">
                  <a:pos x="11" y="44"/>
                </a:cxn>
                <a:cxn ang="0">
                  <a:pos x="0" y="32"/>
                </a:cxn>
                <a:cxn ang="0">
                  <a:pos x="0" y="0"/>
                </a:cxn>
                <a:cxn ang="0">
                  <a:pos x="11" y="13"/>
                </a:cxn>
              </a:cxnLst>
              <a:rect l="0" t="0" r="r" b="b"/>
              <a:pathLst>
                <a:path w="11" h="44">
                  <a:moveTo>
                    <a:pt x="11" y="13"/>
                  </a:moveTo>
                  <a:lnTo>
                    <a:pt x="11" y="44"/>
                  </a:lnTo>
                  <a:lnTo>
                    <a:pt x="0" y="32"/>
                  </a:lnTo>
                  <a:lnTo>
                    <a:pt x="0" y="0"/>
                  </a:lnTo>
                  <a:lnTo>
                    <a:pt x="11" y="13"/>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64" name="Freeform 488"/>
            <p:cNvSpPr>
              <a:spLocks/>
            </p:cNvSpPr>
            <p:nvPr/>
          </p:nvSpPr>
          <p:spPr bwMode="auto">
            <a:xfrm>
              <a:off x="2667" y="3443"/>
              <a:ext cx="35" cy="65"/>
            </a:xfrm>
            <a:custGeom>
              <a:avLst/>
              <a:gdLst/>
              <a:ahLst/>
              <a:cxnLst>
                <a:cxn ang="0">
                  <a:pos x="35" y="35"/>
                </a:cxn>
                <a:cxn ang="0">
                  <a:pos x="35" y="65"/>
                </a:cxn>
                <a:cxn ang="0">
                  <a:pos x="0" y="29"/>
                </a:cxn>
                <a:cxn ang="0">
                  <a:pos x="0" y="0"/>
                </a:cxn>
                <a:cxn ang="0">
                  <a:pos x="35" y="35"/>
                </a:cxn>
              </a:cxnLst>
              <a:rect l="0" t="0" r="r" b="b"/>
              <a:pathLst>
                <a:path w="35" h="65">
                  <a:moveTo>
                    <a:pt x="35" y="35"/>
                  </a:moveTo>
                  <a:lnTo>
                    <a:pt x="35" y="65"/>
                  </a:lnTo>
                  <a:lnTo>
                    <a:pt x="0" y="29"/>
                  </a:lnTo>
                  <a:lnTo>
                    <a:pt x="0" y="0"/>
                  </a:lnTo>
                  <a:lnTo>
                    <a:pt x="35" y="3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65" name="Freeform 489"/>
            <p:cNvSpPr>
              <a:spLocks/>
            </p:cNvSpPr>
            <p:nvPr/>
          </p:nvSpPr>
          <p:spPr bwMode="auto">
            <a:xfrm>
              <a:off x="2631" y="3405"/>
              <a:ext cx="35" cy="65"/>
            </a:xfrm>
            <a:custGeom>
              <a:avLst/>
              <a:gdLst/>
              <a:ahLst/>
              <a:cxnLst>
                <a:cxn ang="0">
                  <a:pos x="35" y="37"/>
                </a:cxn>
                <a:cxn ang="0">
                  <a:pos x="35" y="65"/>
                </a:cxn>
                <a:cxn ang="0">
                  <a:pos x="0" y="30"/>
                </a:cxn>
                <a:cxn ang="0">
                  <a:pos x="0" y="0"/>
                </a:cxn>
                <a:cxn ang="0">
                  <a:pos x="35" y="37"/>
                </a:cxn>
              </a:cxnLst>
              <a:rect l="0" t="0" r="r" b="b"/>
              <a:pathLst>
                <a:path w="35" h="65">
                  <a:moveTo>
                    <a:pt x="35" y="37"/>
                  </a:moveTo>
                  <a:lnTo>
                    <a:pt x="35" y="65"/>
                  </a:lnTo>
                  <a:lnTo>
                    <a:pt x="0" y="30"/>
                  </a:lnTo>
                  <a:lnTo>
                    <a:pt x="0" y="0"/>
                  </a:lnTo>
                  <a:lnTo>
                    <a:pt x="35" y="37"/>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66" name="Freeform 490"/>
            <p:cNvSpPr>
              <a:spLocks/>
            </p:cNvSpPr>
            <p:nvPr/>
          </p:nvSpPr>
          <p:spPr bwMode="auto">
            <a:xfrm>
              <a:off x="2594" y="3369"/>
              <a:ext cx="34" cy="63"/>
            </a:xfrm>
            <a:custGeom>
              <a:avLst/>
              <a:gdLst/>
              <a:ahLst/>
              <a:cxnLst>
                <a:cxn ang="0">
                  <a:pos x="34" y="35"/>
                </a:cxn>
                <a:cxn ang="0">
                  <a:pos x="34" y="63"/>
                </a:cxn>
                <a:cxn ang="0">
                  <a:pos x="0" y="28"/>
                </a:cxn>
                <a:cxn ang="0">
                  <a:pos x="0" y="0"/>
                </a:cxn>
                <a:cxn ang="0">
                  <a:pos x="34" y="35"/>
                </a:cxn>
              </a:cxnLst>
              <a:rect l="0" t="0" r="r" b="b"/>
              <a:pathLst>
                <a:path w="34" h="63">
                  <a:moveTo>
                    <a:pt x="34" y="35"/>
                  </a:moveTo>
                  <a:lnTo>
                    <a:pt x="34" y="63"/>
                  </a:lnTo>
                  <a:lnTo>
                    <a:pt x="0" y="28"/>
                  </a:lnTo>
                  <a:lnTo>
                    <a:pt x="0" y="0"/>
                  </a:lnTo>
                  <a:lnTo>
                    <a:pt x="34" y="35"/>
                  </a:lnTo>
                  <a:close/>
                </a:path>
              </a:pathLst>
            </a:custGeom>
            <a:solidFill>
              <a:srgbClr val="200000"/>
            </a:solidFill>
            <a:ln w="9525">
              <a:noFill/>
              <a:round/>
              <a:headEnd/>
              <a:tailEnd/>
            </a:ln>
          </p:spPr>
          <p:txBody>
            <a:bodyPr>
              <a:prstTxWarp prst="textNoShape">
                <a:avLst/>
              </a:prstTxWarp>
            </a:bodyPr>
            <a:lstStyle/>
            <a:p>
              <a:endParaRPr lang="en-GB">
                <a:latin typeface="Verdana"/>
                <a:cs typeface="Verdana"/>
              </a:endParaRPr>
            </a:p>
          </p:txBody>
        </p:sp>
        <p:sp>
          <p:nvSpPr>
            <p:cNvPr id="204267" name="Freeform 491"/>
            <p:cNvSpPr>
              <a:spLocks/>
            </p:cNvSpPr>
            <p:nvPr/>
          </p:nvSpPr>
          <p:spPr bwMode="auto">
            <a:xfrm>
              <a:off x="2575" y="3352"/>
              <a:ext cx="17" cy="44"/>
            </a:xfrm>
            <a:custGeom>
              <a:avLst/>
              <a:gdLst/>
              <a:ahLst/>
              <a:cxnLst>
                <a:cxn ang="0">
                  <a:pos x="17" y="16"/>
                </a:cxn>
                <a:cxn ang="0">
                  <a:pos x="17" y="44"/>
                </a:cxn>
                <a:cxn ang="0">
                  <a:pos x="0" y="24"/>
                </a:cxn>
                <a:cxn ang="0">
                  <a:pos x="0" y="0"/>
                </a:cxn>
                <a:cxn ang="0">
                  <a:pos x="17" y="16"/>
                </a:cxn>
              </a:cxnLst>
              <a:rect l="0" t="0" r="r" b="b"/>
              <a:pathLst>
                <a:path w="17" h="44">
                  <a:moveTo>
                    <a:pt x="17" y="16"/>
                  </a:moveTo>
                  <a:lnTo>
                    <a:pt x="17" y="44"/>
                  </a:lnTo>
                  <a:lnTo>
                    <a:pt x="0" y="24"/>
                  </a:lnTo>
                  <a:lnTo>
                    <a:pt x="0" y="0"/>
                  </a:lnTo>
                  <a:lnTo>
                    <a:pt x="17" y="16"/>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68" name="Freeform 492"/>
            <p:cNvSpPr>
              <a:spLocks/>
            </p:cNvSpPr>
            <p:nvPr/>
          </p:nvSpPr>
          <p:spPr bwMode="auto">
            <a:xfrm>
              <a:off x="2575" y="3383"/>
              <a:ext cx="29" cy="55"/>
            </a:xfrm>
            <a:custGeom>
              <a:avLst/>
              <a:gdLst/>
              <a:ahLst/>
              <a:cxnLst>
                <a:cxn ang="0">
                  <a:pos x="29" y="30"/>
                </a:cxn>
                <a:cxn ang="0">
                  <a:pos x="29" y="55"/>
                </a:cxn>
                <a:cxn ang="0">
                  <a:pos x="0" y="27"/>
                </a:cxn>
                <a:cxn ang="0">
                  <a:pos x="0" y="0"/>
                </a:cxn>
                <a:cxn ang="0">
                  <a:pos x="29" y="30"/>
                </a:cxn>
              </a:cxnLst>
              <a:rect l="0" t="0" r="r" b="b"/>
              <a:pathLst>
                <a:path w="29" h="55">
                  <a:moveTo>
                    <a:pt x="29" y="30"/>
                  </a:moveTo>
                  <a:lnTo>
                    <a:pt x="29" y="55"/>
                  </a:lnTo>
                  <a:lnTo>
                    <a:pt x="0" y="27"/>
                  </a:lnTo>
                  <a:lnTo>
                    <a:pt x="0" y="0"/>
                  </a:lnTo>
                  <a:lnTo>
                    <a:pt x="29" y="30"/>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69" name="Freeform 493"/>
            <p:cNvSpPr>
              <a:spLocks/>
            </p:cNvSpPr>
            <p:nvPr/>
          </p:nvSpPr>
          <p:spPr bwMode="auto">
            <a:xfrm>
              <a:off x="2676" y="3486"/>
              <a:ext cx="39" cy="71"/>
            </a:xfrm>
            <a:custGeom>
              <a:avLst/>
              <a:gdLst/>
              <a:ahLst/>
              <a:cxnLst>
                <a:cxn ang="0">
                  <a:pos x="39" y="43"/>
                </a:cxn>
                <a:cxn ang="0">
                  <a:pos x="39" y="71"/>
                </a:cxn>
                <a:cxn ang="0">
                  <a:pos x="0" y="30"/>
                </a:cxn>
                <a:cxn ang="0">
                  <a:pos x="0" y="0"/>
                </a:cxn>
                <a:cxn ang="0">
                  <a:pos x="39" y="43"/>
                </a:cxn>
              </a:cxnLst>
              <a:rect l="0" t="0" r="r" b="b"/>
              <a:pathLst>
                <a:path w="39" h="71">
                  <a:moveTo>
                    <a:pt x="39" y="43"/>
                  </a:moveTo>
                  <a:lnTo>
                    <a:pt x="39" y="71"/>
                  </a:lnTo>
                  <a:lnTo>
                    <a:pt x="0" y="30"/>
                  </a:lnTo>
                  <a:lnTo>
                    <a:pt x="0" y="0"/>
                  </a:lnTo>
                  <a:lnTo>
                    <a:pt x="39" y="43"/>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70" name="Freeform 494"/>
            <p:cNvSpPr>
              <a:spLocks/>
            </p:cNvSpPr>
            <p:nvPr/>
          </p:nvSpPr>
          <p:spPr bwMode="auto">
            <a:xfrm>
              <a:off x="2642" y="3451"/>
              <a:ext cx="32" cy="64"/>
            </a:xfrm>
            <a:custGeom>
              <a:avLst/>
              <a:gdLst/>
              <a:ahLst/>
              <a:cxnLst>
                <a:cxn ang="0">
                  <a:pos x="32" y="34"/>
                </a:cxn>
                <a:cxn ang="0">
                  <a:pos x="32" y="64"/>
                </a:cxn>
                <a:cxn ang="0">
                  <a:pos x="0" y="29"/>
                </a:cxn>
                <a:cxn ang="0">
                  <a:pos x="0" y="0"/>
                </a:cxn>
                <a:cxn ang="0">
                  <a:pos x="32" y="34"/>
                </a:cxn>
              </a:cxnLst>
              <a:rect l="0" t="0" r="r" b="b"/>
              <a:pathLst>
                <a:path w="32" h="64">
                  <a:moveTo>
                    <a:pt x="32" y="34"/>
                  </a:moveTo>
                  <a:lnTo>
                    <a:pt x="32" y="64"/>
                  </a:lnTo>
                  <a:lnTo>
                    <a:pt x="0" y="29"/>
                  </a:lnTo>
                  <a:lnTo>
                    <a:pt x="0" y="0"/>
                  </a:lnTo>
                  <a:lnTo>
                    <a:pt x="32" y="3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71" name="Freeform 495"/>
            <p:cNvSpPr>
              <a:spLocks/>
            </p:cNvSpPr>
            <p:nvPr/>
          </p:nvSpPr>
          <p:spPr bwMode="auto">
            <a:xfrm>
              <a:off x="2606" y="3415"/>
              <a:ext cx="34" cy="62"/>
            </a:xfrm>
            <a:custGeom>
              <a:avLst/>
              <a:gdLst/>
              <a:ahLst/>
              <a:cxnLst>
                <a:cxn ang="0">
                  <a:pos x="34" y="34"/>
                </a:cxn>
                <a:cxn ang="0">
                  <a:pos x="34" y="62"/>
                </a:cxn>
                <a:cxn ang="0">
                  <a:pos x="0" y="26"/>
                </a:cxn>
                <a:cxn ang="0">
                  <a:pos x="0" y="0"/>
                </a:cxn>
                <a:cxn ang="0">
                  <a:pos x="34" y="34"/>
                </a:cxn>
              </a:cxnLst>
              <a:rect l="0" t="0" r="r" b="b"/>
              <a:pathLst>
                <a:path w="34" h="62">
                  <a:moveTo>
                    <a:pt x="34" y="34"/>
                  </a:moveTo>
                  <a:lnTo>
                    <a:pt x="34" y="62"/>
                  </a:lnTo>
                  <a:lnTo>
                    <a:pt x="0" y="26"/>
                  </a:lnTo>
                  <a:lnTo>
                    <a:pt x="0" y="0"/>
                  </a:lnTo>
                  <a:lnTo>
                    <a:pt x="34" y="3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72" name="Freeform 496"/>
            <p:cNvSpPr>
              <a:spLocks/>
            </p:cNvSpPr>
            <p:nvPr/>
          </p:nvSpPr>
          <p:spPr bwMode="auto">
            <a:xfrm>
              <a:off x="2575" y="2999"/>
              <a:ext cx="30" cy="44"/>
            </a:xfrm>
            <a:custGeom>
              <a:avLst/>
              <a:gdLst/>
              <a:ahLst/>
              <a:cxnLst>
                <a:cxn ang="0">
                  <a:pos x="30" y="17"/>
                </a:cxn>
                <a:cxn ang="0">
                  <a:pos x="30" y="44"/>
                </a:cxn>
                <a:cxn ang="0">
                  <a:pos x="0" y="27"/>
                </a:cxn>
                <a:cxn ang="0">
                  <a:pos x="0" y="0"/>
                </a:cxn>
                <a:cxn ang="0">
                  <a:pos x="30" y="17"/>
                </a:cxn>
              </a:cxnLst>
              <a:rect l="0" t="0" r="r" b="b"/>
              <a:pathLst>
                <a:path w="30" h="44">
                  <a:moveTo>
                    <a:pt x="30" y="17"/>
                  </a:moveTo>
                  <a:lnTo>
                    <a:pt x="30" y="44"/>
                  </a:lnTo>
                  <a:lnTo>
                    <a:pt x="0" y="27"/>
                  </a:lnTo>
                  <a:lnTo>
                    <a:pt x="0" y="0"/>
                  </a:lnTo>
                  <a:lnTo>
                    <a:pt x="30" y="17"/>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73" name="Freeform 497"/>
            <p:cNvSpPr>
              <a:spLocks/>
            </p:cNvSpPr>
            <p:nvPr/>
          </p:nvSpPr>
          <p:spPr bwMode="auto">
            <a:xfrm>
              <a:off x="2643" y="3037"/>
              <a:ext cx="33" cy="50"/>
            </a:xfrm>
            <a:custGeom>
              <a:avLst/>
              <a:gdLst/>
              <a:ahLst/>
              <a:cxnLst>
                <a:cxn ang="0">
                  <a:pos x="33" y="19"/>
                </a:cxn>
                <a:cxn ang="0">
                  <a:pos x="33" y="50"/>
                </a:cxn>
                <a:cxn ang="0">
                  <a:pos x="0" y="30"/>
                </a:cxn>
                <a:cxn ang="0">
                  <a:pos x="0" y="0"/>
                </a:cxn>
                <a:cxn ang="0">
                  <a:pos x="33" y="19"/>
                </a:cxn>
              </a:cxnLst>
              <a:rect l="0" t="0" r="r" b="b"/>
              <a:pathLst>
                <a:path w="33" h="50">
                  <a:moveTo>
                    <a:pt x="33" y="19"/>
                  </a:moveTo>
                  <a:lnTo>
                    <a:pt x="33" y="50"/>
                  </a:lnTo>
                  <a:lnTo>
                    <a:pt x="0" y="30"/>
                  </a:lnTo>
                  <a:lnTo>
                    <a:pt x="0" y="0"/>
                  </a:lnTo>
                  <a:lnTo>
                    <a:pt x="33" y="19"/>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74" name="Freeform 498"/>
            <p:cNvSpPr>
              <a:spLocks/>
            </p:cNvSpPr>
            <p:nvPr/>
          </p:nvSpPr>
          <p:spPr bwMode="auto">
            <a:xfrm>
              <a:off x="2607" y="3016"/>
              <a:ext cx="34" cy="49"/>
            </a:xfrm>
            <a:custGeom>
              <a:avLst/>
              <a:gdLst/>
              <a:ahLst/>
              <a:cxnLst>
                <a:cxn ang="0">
                  <a:pos x="34" y="21"/>
                </a:cxn>
                <a:cxn ang="0">
                  <a:pos x="34" y="49"/>
                </a:cxn>
                <a:cxn ang="0">
                  <a:pos x="0" y="28"/>
                </a:cxn>
                <a:cxn ang="0">
                  <a:pos x="0" y="0"/>
                </a:cxn>
                <a:cxn ang="0">
                  <a:pos x="34" y="21"/>
                </a:cxn>
              </a:cxnLst>
              <a:rect l="0" t="0" r="r" b="b"/>
              <a:pathLst>
                <a:path w="34" h="49">
                  <a:moveTo>
                    <a:pt x="34" y="21"/>
                  </a:moveTo>
                  <a:lnTo>
                    <a:pt x="34" y="49"/>
                  </a:lnTo>
                  <a:lnTo>
                    <a:pt x="0" y="28"/>
                  </a:lnTo>
                  <a:lnTo>
                    <a:pt x="0" y="0"/>
                  </a:lnTo>
                  <a:lnTo>
                    <a:pt x="34" y="2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75" name="Freeform 499"/>
            <p:cNvSpPr>
              <a:spLocks/>
            </p:cNvSpPr>
            <p:nvPr/>
          </p:nvSpPr>
          <p:spPr bwMode="auto">
            <a:xfrm>
              <a:off x="2575" y="3062"/>
              <a:ext cx="30" cy="48"/>
            </a:xfrm>
            <a:custGeom>
              <a:avLst/>
              <a:gdLst/>
              <a:ahLst/>
              <a:cxnLst>
                <a:cxn ang="0">
                  <a:pos x="30" y="21"/>
                </a:cxn>
                <a:cxn ang="0">
                  <a:pos x="30" y="48"/>
                </a:cxn>
                <a:cxn ang="0">
                  <a:pos x="0" y="27"/>
                </a:cxn>
                <a:cxn ang="0">
                  <a:pos x="0" y="0"/>
                </a:cxn>
                <a:cxn ang="0">
                  <a:pos x="30" y="21"/>
                </a:cxn>
              </a:cxnLst>
              <a:rect l="0" t="0" r="r" b="b"/>
              <a:pathLst>
                <a:path w="30" h="48">
                  <a:moveTo>
                    <a:pt x="30" y="21"/>
                  </a:moveTo>
                  <a:lnTo>
                    <a:pt x="30" y="48"/>
                  </a:lnTo>
                  <a:lnTo>
                    <a:pt x="0" y="27"/>
                  </a:lnTo>
                  <a:lnTo>
                    <a:pt x="0" y="0"/>
                  </a:lnTo>
                  <a:lnTo>
                    <a:pt x="30" y="2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76" name="Freeform 500"/>
            <p:cNvSpPr>
              <a:spLocks/>
            </p:cNvSpPr>
            <p:nvPr/>
          </p:nvSpPr>
          <p:spPr bwMode="auto">
            <a:xfrm>
              <a:off x="2677" y="3130"/>
              <a:ext cx="39" cy="56"/>
            </a:xfrm>
            <a:custGeom>
              <a:avLst/>
              <a:gdLst/>
              <a:ahLst/>
              <a:cxnLst>
                <a:cxn ang="0">
                  <a:pos x="39" y="25"/>
                </a:cxn>
                <a:cxn ang="0">
                  <a:pos x="39" y="56"/>
                </a:cxn>
                <a:cxn ang="0">
                  <a:pos x="0" y="30"/>
                </a:cxn>
                <a:cxn ang="0">
                  <a:pos x="0" y="0"/>
                </a:cxn>
                <a:cxn ang="0">
                  <a:pos x="39" y="25"/>
                </a:cxn>
              </a:cxnLst>
              <a:rect l="0" t="0" r="r" b="b"/>
              <a:pathLst>
                <a:path w="39" h="56">
                  <a:moveTo>
                    <a:pt x="39" y="25"/>
                  </a:moveTo>
                  <a:lnTo>
                    <a:pt x="39" y="56"/>
                  </a:lnTo>
                  <a:lnTo>
                    <a:pt x="0" y="30"/>
                  </a:lnTo>
                  <a:lnTo>
                    <a:pt x="0" y="0"/>
                  </a:lnTo>
                  <a:lnTo>
                    <a:pt x="39" y="2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77" name="Freeform 501"/>
            <p:cNvSpPr>
              <a:spLocks/>
            </p:cNvSpPr>
            <p:nvPr/>
          </p:nvSpPr>
          <p:spPr bwMode="auto">
            <a:xfrm>
              <a:off x="2643" y="3108"/>
              <a:ext cx="33" cy="51"/>
            </a:xfrm>
            <a:custGeom>
              <a:avLst/>
              <a:gdLst/>
              <a:ahLst/>
              <a:cxnLst>
                <a:cxn ang="0">
                  <a:pos x="33" y="21"/>
                </a:cxn>
                <a:cxn ang="0">
                  <a:pos x="33" y="51"/>
                </a:cxn>
                <a:cxn ang="0">
                  <a:pos x="0" y="29"/>
                </a:cxn>
                <a:cxn ang="0">
                  <a:pos x="0" y="0"/>
                </a:cxn>
                <a:cxn ang="0">
                  <a:pos x="33" y="21"/>
                </a:cxn>
              </a:cxnLst>
              <a:rect l="0" t="0" r="r" b="b"/>
              <a:pathLst>
                <a:path w="33" h="51">
                  <a:moveTo>
                    <a:pt x="33" y="21"/>
                  </a:moveTo>
                  <a:lnTo>
                    <a:pt x="33" y="51"/>
                  </a:lnTo>
                  <a:lnTo>
                    <a:pt x="0" y="29"/>
                  </a:lnTo>
                  <a:lnTo>
                    <a:pt x="0" y="0"/>
                  </a:lnTo>
                  <a:lnTo>
                    <a:pt x="33" y="21"/>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78" name="Freeform 502"/>
            <p:cNvSpPr>
              <a:spLocks/>
            </p:cNvSpPr>
            <p:nvPr/>
          </p:nvSpPr>
          <p:spPr bwMode="auto">
            <a:xfrm>
              <a:off x="2607" y="3084"/>
              <a:ext cx="34" cy="50"/>
            </a:xfrm>
            <a:custGeom>
              <a:avLst/>
              <a:gdLst/>
              <a:ahLst/>
              <a:cxnLst>
                <a:cxn ang="0">
                  <a:pos x="34" y="22"/>
                </a:cxn>
                <a:cxn ang="0">
                  <a:pos x="34" y="50"/>
                </a:cxn>
                <a:cxn ang="0">
                  <a:pos x="0" y="27"/>
                </a:cxn>
                <a:cxn ang="0">
                  <a:pos x="0" y="0"/>
                </a:cxn>
                <a:cxn ang="0">
                  <a:pos x="34" y="22"/>
                </a:cxn>
              </a:cxnLst>
              <a:rect l="0" t="0" r="r" b="b"/>
              <a:pathLst>
                <a:path w="34" h="50">
                  <a:moveTo>
                    <a:pt x="34" y="22"/>
                  </a:moveTo>
                  <a:lnTo>
                    <a:pt x="34" y="50"/>
                  </a:lnTo>
                  <a:lnTo>
                    <a:pt x="0" y="27"/>
                  </a:lnTo>
                  <a:lnTo>
                    <a:pt x="0" y="0"/>
                  </a:lnTo>
                  <a:lnTo>
                    <a:pt x="34" y="22"/>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79" name="Freeform 503"/>
            <p:cNvSpPr>
              <a:spLocks/>
            </p:cNvSpPr>
            <p:nvPr/>
          </p:nvSpPr>
          <p:spPr bwMode="auto">
            <a:xfrm>
              <a:off x="2575" y="3126"/>
              <a:ext cx="30" cy="49"/>
            </a:xfrm>
            <a:custGeom>
              <a:avLst/>
              <a:gdLst/>
              <a:ahLst/>
              <a:cxnLst>
                <a:cxn ang="0">
                  <a:pos x="30" y="24"/>
                </a:cxn>
                <a:cxn ang="0">
                  <a:pos x="30" y="49"/>
                </a:cxn>
                <a:cxn ang="0">
                  <a:pos x="0" y="27"/>
                </a:cxn>
                <a:cxn ang="0">
                  <a:pos x="0" y="0"/>
                </a:cxn>
                <a:cxn ang="0">
                  <a:pos x="30" y="24"/>
                </a:cxn>
              </a:cxnLst>
              <a:rect l="0" t="0" r="r" b="b"/>
              <a:pathLst>
                <a:path w="30" h="49">
                  <a:moveTo>
                    <a:pt x="30" y="24"/>
                  </a:moveTo>
                  <a:lnTo>
                    <a:pt x="30" y="49"/>
                  </a:lnTo>
                  <a:lnTo>
                    <a:pt x="0" y="27"/>
                  </a:lnTo>
                  <a:lnTo>
                    <a:pt x="0" y="0"/>
                  </a:lnTo>
                  <a:lnTo>
                    <a:pt x="30" y="2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80" name="Freeform 504"/>
            <p:cNvSpPr>
              <a:spLocks/>
            </p:cNvSpPr>
            <p:nvPr/>
          </p:nvSpPr>
          <p:spPr bwMode="auto">
            <a:xfrm>
              <a:off x="2643" y="3176"/>
              <a:ext cx="33" cy="54"/>
            </a:xfrm>
            <a:custGeom>
              <a:avLst/>
              <a:gdLst/>
              <a:ahLst/>
              <a:cxnLst>
                <a:cxn ang="0">
                  <a:pos x="33" y="24"/>
                </a:cxn>
                <a:cxn ang="0">
                  <a:pos x="33" y="54"/>
                </a:cxn>
                <a:cxn ang="0">
                  <a:pos x="0" y="30"/>
                </a:cxn>
                <a:cxn ang="0">
                  <a:pos x="0" y="0"/>
                </a:cxn>
                <a:cxn ang="0">
                  <a:pos x="33" y="24"/>
                </a:cxn>
              </a:cxnLst>
              <a:rect l="0" t="0" r="r" b="b"/>
              <a:pathLst>
                <a:path w="33" h="54">
                  <a:moveTo>
                    <a:pt x="33" y="24"/>
                  </a:moveTo>
                  <a:lnTo>
                    <a:pt x="33" y="54"/>
                  </a:lnTo>
                  <a:lnTo>
                    <a:pt x="0" y="30"/>
                  </a:lnTo>
                  <a:lnTo>
                    <a:pt x="0" y="0"/>
                  </a:lnTo>
                  <a:lnTo>
                    <a:pt x="33" y="2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81" name="Freeform 505"/>
            <p:cNvSpPr>
              <a:spLocks/>
            </p:cNvSpPr>
            <p:nvPr/>
          </p:nvSpPr>
          <p:spPr bwMode="auto">
            <a:xfrm>
              <a:off x="2607" y="3150"/>
              <a:ext cx="34" cy="53"/>
            </a:xfrm>
            <a:custGeom>
              <a:avLst/>
              <a:gdLst/>
              <a:ahLst/>
              <a:cxnLst>
                <a:cxn ang="0">
                  <a:pos x="34" y="25"/>
                </a:cxn>
                <a:cxn ang="0">
                  <a:pos x="34" y="53"/>
                </a:cxn>
                <a:cxn ang="0">
                  <a:pos x="0" y="28"/>
                </a:cxn>
                <a:cxn ang="0">
                  <a:pos x="0" y="0"/>
                </a:cxn>
                <a:cxn ang="0">
                  <a:pos x="34" y="25"/>
                </a:cxn>
              </a:cxnLst>
              <a:rect l="0" t="0" r="r" b="b"/>
              <a:pathLst>
                <a:path w="34" h="53">
                  <a:moveTo>
                    <a:pt x="34" y="25"/>
                  </a:moveTo>
                  <a:lnTo>
                    <a:pt x="34" y="53"/>
                  </a:lnTo>
                  <a:lnTo>
                    <a:pt x="0" y="28"/>
                  </a:lnTo>
                  <a:lnTo>
                    <a:pt x="0" y="0"/>
                  </a:lnTo>
                  <a:lnTo>
                    <a:pt x="34" y="2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82" name="Freeform 506"/>
            <p:cNvSpPr>
              <a:spLocks/>
            </p:cNvSpPr>
            <p:nvPr/>
          </p:nvSpPr>
          <p:spPr bwMode="auto">
            <a:xfrm>
              <a:off x="2575" y="3191"/>
              <a:ext cx="29" cy="50"/>
            </a:xfrm>
            <a:custGeom>
              <a:avLst/>
              <a:gdLst/>
              <a:ahLst/>
              <a:cxnLst>
                <a:cxn ang="0">
                  <a:pos x="29" y="23"/>
                </a:cxn>
                <a:cxn ang="0">
                  <a:pos x="29" y="50"/>
                </a:cxn>
                <a:cxn ang="0">
                  <a:pos x="0" y="26"/>
                </a:cxn>
                <a:cxn ang="0">
                  <a:pos x="0" y="0"/>
                </a:cxn>
                <a:cxn ang="0">
                  <a:pos x="29" y="23"/>
                </a:cxn>
              </a:cxnLst>
              <a:rect l="0" t="0" r="r" b="b"/>
              <a:pathLst>
                <a:path w="29" h="50">
                  <a:moveTo>
                    <a:pt x="29" y="23"/>
                  </a:moveTo>
                  <a:lnTo>
                    <a:pt x="29" y="50"/>
                  </a:lnTo>
                  <a:lnTo>
                    <a:pt x="0" y="26"/>
                  </a:lnTo>
                  <a:lnTo>
                    <a:pt x="0" y="0"/>
                  </a:lnTo>
                  <a:lnTo>
                    <a:pt x="29" y="23"/>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83" name="Freeform 507"/>
            <p:cNvSpPr>
              <a:spLocks/>
            </p:cNvSpPr>
            <p:nvPr/>
          </p:nvSpPr>
          <p:spPr bwMode="auto">
            <a:xfrm>
              <a:off x="2676" y="3271"/>
              <a:ext cx="40" cy="63"/>
            </a:xfrm>
            <a:custGeom>
              <a:avLst/>
              <a:gdLst/>
              <a:ahLst/>
              <a:cxnLst>
                <a:cxn ang="0">
                  <a:pos x="40" y="33"/>
                </a:cxn>
                <a:cxn ang="0">
                  <a:pos x="40" y="63"/>
                </a:cxn>
                <a:cxn ang="0">
                  <a:pos x="0" y="32"/>
                </a:cxn>
                <a:cxn ang="0">
                  <a:pos x="0" y="0"/>
                </a:cxn>
                <a:cxn ang="0">
                  <a:pos x="40" y="33"/>
                </a:cxn>
              </a:cxnLst>
              <a:rect l="0" t="0" r="r" b="b"/>
              <a:pathLst>
                <a:path w="40" h="63">
                  <a:moveTo>
                    <a:pt x="40" y="33"/>
                  </a:moveTo>
                  <a:lnTo>
                    <a:pt x="40" y="63"/>
                  </a:lnTo>
                  <a:lnTo>
                    <a:pt x="0" y="32"/>
                  </a:lnTo>
                  <a:lnTo>
                    <a:pt x="0" y="0"/>
                  </a:lnTo>
                  <a:lnTo>
                    <a:pt x="40" y="33"/>
                  </a:lnTo>
                  <a:close/>
                </a:path>
              </a:pathLst>
            </a:custGeom>
            <a:solidFill>
              <a:srgbClr val="400000"/>
            </a:solidFill>
            <a:ln w="9525">
              <a:noFill/>
              <a:round/>
              <a:headEnd/>
              <a:tailEnd/>
            </a:ln>
          </p:spPr>
          <p:txBody>
            <a:bodyPr>
              <a:prstTxWarp prst="textNoShape">
                <a:avLst/>
              </a:prstTxWarp>
            </a:bodyPr>
            <a:lstStyle/>
            <a:p>
              <a:endParaRPr lang="en-GB">
                <a:latin typeface="Verdana"/>
                <a:cs typeface="Verdana"/>
              </a:endParaRPr>
            </a:p>
          </p:txBody>
        </p:sp>
        <p:sp>
          <p:nvSpPr>
            <p:cNvPr id="204284" name="Freeform 508"/>
            <p:cNvSpPr>
              <a:spLocks/>
            </p:cNvSpPr>
            <p:nvPr/>
          </p:nvSpPr>
          <p:spPr bwMode="auto">
            <a:xfrm>
              <a:off x="2642" y="3244"/>
              <a:ext cx="32" cy="58"/>
            </a:xfrm>
            <a:custGeom>
              <a:avLst/>
              <a:gdLst/>
              <a:ahLst/>
              <a:cxnLst>
                <a:cxn ang="0">
                  <a:pos x="32" y="26"/>
                </a:cxn>
                <a:cxn ang="0">
                  <a:pos x="32" y="58"/>
                </a:cxn>
                <a:cxn ang="0">
                  <a:pos x="0" y="29"/>
                </a:cxn>
                <a:cxn ang="0">
                  <a:pos x="0" y="0"/>
                </a:cxn>
                <a:cxn ang="0">
                  <a:pos x="32" y="26"/>
                </a:cxn>
              </a:cxnLst>
              <a:rect l="0" t="0" r="r" b="b"/>
              <a:pathLst>
                <a:path w="32" h="58">
                  <a:moveTo>
                    <a:pt x="32" y="26"/>
                  </a:moveTo>
                  <a:lnTo>
                    <a:pt x="32" y="58"/>
                  </a:lnTo>
                  <a:lnTo>
                    <a:pt x="0" y="29"/>
                  </a:lnTo>
                  <a:lnTo>
                    <a:pt x="0" y="0"/>
                  </a:lnTo>
                  <a:lnTo>
                    <a:pt x="32" y="26"/>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85" name="Freeform 509"/>
            <p:cNvSpPr>
              <a:spLocks/>
            </p:cNvSpPr>
            <p:nvPr/>
          </p:nvSpPr>
          <p:spPr bwMode="auto">
            <a:xfrm>
              <a:off x="2606" y="3215"/>
              <a:ext cx="34" cy="56"/>
            </a:xfrm>
            <a:custGeom>
              <a:avLst/>
              <a:gdLst/>
              <a:ahLst/>
              <a:cxnLst>
                <a:cxn ang="0">
                  <a:pos x="34" y="28"/>
                </a:cxn>
                <a:cxn ang="0">
                  <a:pos x="34" y="56"/>
                </a:cxn>
                <a:cxn ang="0">
                  <a:pos x="0" y="29"/>
                </a:cxn>
                <a:cxn ang="0">
                  <a:pos x="0" y="0"/>
                </a:cxn>
                <a:cxn ang="0">
                  <a:pos x="34" y="28"/>
                </a:cxn>
              </a:cxnLst>
              <a:rect l="0" t="0" r="r" b="b"/>
              <a:pathLst>
                <a:path w="34" h="56">
                  <a:moveTo>
                    <a:pt x="34" y="28"/>
                  </a:moveTo>
                  <a:lnTo>
                    <a:pt x="34" y="56"/>
                  </a:lnTo>
                  <a:lnTo>
                    <a:pt x="0" y="29"/>
                  </a:lnTo>
                  <a:lnTo>
                    <a:pt x="0" y="0"/>
                  </a:lnTo>
                  <a:lnTo>
                    <a:pt x="34" y="28"/>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286" name="Freeform 510"/>
            <p:cNvSpPr>
              <a:spLocks/>
            </p:cNvSpPr>
            <p:nvPr/>
          </p:nvSpPr>
          <p:spPr bwMode="auto">
            <a:xfrm>
              <a:off x="2575" y="3255"/>
              <a:ext cx="29" cy="51"/>
            </a:xfrm>
            <a:custGeom>
              <a:avLst/>
              <a:gdLst/>
              <a:ahLst/>
              <a:cxnLst>
                <a:cxn ang="0">
                  <a:pos x="29" y="24"/>
                </a:cxn>
                <a:cxn ang="0">
                  <a:pos x="29" y="51"/>
                </a:cxn>
                <a:cxn ang="0">
                  <a:pos x="0" y="25"/>
                </a:cxn>
                <a:cxn ang="0">
                  <a:pos x="0" y="0"/>
                </a:cxn>
                <a:cxn ang="0">
                  <a:pos x="29" y="24"/>
                </a:cxn>
              </a:cxnLst>
              <a:rect l="0" t="0" r="r" b="b"/>
              <a:pathLst>
                <a:path w="29" h="51">
                  <a:moveTo>
                    <a:pt x="29" y="24"/>
                  </a:moveTo>
                  <a:lnTo>
                    <a:pt x="29" y="51"/>
                  </a:lnTo>
                  <a:lnTo>
                    <a:pt x="0" y="25"/>
                  </a:lnTo>
                  <a:lnTo>
                    <a:pt x="0" y="0"/>
                  </a:lnTo>
                  <a:lnTo>
                    <a:pt x="29" y="2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87" name="Freeform 511"/>
            <p:cNvSpPr>
              <a:spLocks/>
            </p:cNvSpPr>
            <p:nvPr/>
          </p:nvSpPr>
          <p:spPr bwMode="auto">
            <a:xfrm>
              <a:off x="2676" y="3344"/>
              <a:ext cx="40" cy="64"/>
            </a:xfrm>
            <a:custGeom>
              <a:avLst/>
              <a:gdLst/>
              <a:ahLst/>
              <a:cxnLst>
                <a:cxn ang="0">
                  <a:pos x="40" y="35"/>
                </a:cxn>
                <a:cxn ang="0">
                  <a:pos x="40" y="64"/>
                </a:cxn>
                <a:cxn ang="0">
                  <a:pos x="0" y="30"/>
                </a:cxn>
                <a:cxn ang="0">
                  <a:pos x="0" y="0"/>
                </a:cxn>
                <a:cxn ang="0">
                  <a:pos x="40" y="35"/>
                </a:cxn>
              </a:cxnLst>
              <a:rect l="0" t="0" r="r" b="b"/>
              <a:pathLst>
                <a:path w="40" h="64">
                  <a:moveTo>
                    <a:pt x="40" y="35"/>
                  </a:moveTo>
                  <a:lnTo>
                    <a:pt x="40" y="64"/>
                  </a:lnTo>
                  <a:lnTo>
                    <a:pt x="0" y="30"/>
                  </a:lnTo>
                  <a:lnTo>
                    <a:pt x="0" y="0"/>
                  </a:lnTo>
                  <a:lnTo>
                    <a:pt x="40" y="35"/>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88" name="Freeform 512"/>
            <p:cNvSpPr>
              <a:spLocks/>
            </p:cNvSpPr>
            <p:nvPr/>
          </p:nvSpPr>
          <p:spPr bwMode="auto">
            <a:xfrm>
              <a:off x="2642" y="3313"/>
              <a:ext cx="32" cy="60"/>
            </a:xfrm>
            <a:custGeom>
              <a:avLst/>
              <a:gdLst/>
              <a:ahLst/>
              <a:cxnLst>
                <a:cxn ang="0">
                  <a:pos x="32" y="29"/>
                </a:cxn>
                <a:cxn ang="0">
                  <a:pos x="32" y="60"/>
                </a:cxn>
                <a:cxn ang="0">
                  <a:pos x="0" y="29"/>
                </a:cxn>
                <a:cxn ang="0">
                  <a:pos x="0" y="0"/>
                </a:cxn>
                <a:cxn ang="0">
                  <a:pos x="32" y="29"/>
                </a:cxn>
              </a:cxnLst>
              <a:rect l="0" t="0" r="r" b="b"/>
              <a:pathLst>
                <a:path w="32" h="60">
                  <a:moveTo>
                    <a:pt x="32" y="29"/>
                  </a:moveTo>
                  <a:lnTo>
                    <a:pt x="32" y="60"/>
                  </a:lnTo>
                  <a:lnTo>
                    <a:pt x="0" y="29"/>
                  </a:lnTo>
                  <a:lnTo>
                    <a:pt x="0" y="0"/>
                  </a:lnTo>
                  <a:lnTo>
                    <a:pt x="32" y="29"/>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289" name="Freeform 513"/>
            <p:cNvSpPr>
              <a:spLocks/>
            </p:cNvSpPr>
            <p:nvPr/>
          </p:nvSpPr>
          <p:spPr bwMode="auto">
            <a:xfrm>
              <a:off x="2606" y="3280"/>
              <a:ext cx="34" cy="60"/>
            </a:xfrm>
            <a:custGeom>
              <a:avLst/>
              <a:gdLst/>
              <a:ahLst/>
              <a:cxnLst>
                <a:cxn ang="0">
                  <a:pos x="34" y="32"/>
                </a:cxn>
                <a:cxn ang="0">
                  <a:pos x="34" y="60"/>
                </a:cxn>
                <a:cxn ang="0">
                  <a:pos x="0" y="30"/>
                </a:cxn>
                <a:cxn ang="0">
                  <a:pos x="0" y="0"/>
                </a:cxn>
                <a:cxn ang="0">
                  <a:pos x="34" y="32"/>
                </a:cxn>
              </a:cxnLst>
              <a:rect l="0" t="0" r="r" b="b"/>
              <a:pathLst>
                <a:path w="34" h="60">
                  <a:moveTo>
                    <a:pt x="34" y="32"/>
                  </a:moveTo>
                  <a:lnTo>
                    <a:pt x="34" y="60"/>
                  </a:lnTo>
                  <a:lnTo>
                    <a:pt x="0" y="30"/>
                  </a:lnTo>
                  <a:lnTo>
                    <a:pt x="0" y="0"/>
                  </a:lnTo>
                  <a:lnTo>
                    <a:pt x="34" y="32"/>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90" name="Freeform 514"/>
            <p:cNvSpPr>
              <a:spLocks/>
            </p:cNvSpPr>
            <p:nvPr/>
          </p:nvSpPr>
          <p:spPr bwMode="auto">
            <a:xfrm>
              <a:off x="2575" y="3318"/>
              <a:ext cx="29" cy="56"/>
            </a:xfrm>
            <a:custGeom>
              <a:avLst/>
              <a:gdLst/>
              <a:ahLst/>
              <a:cxnLst>
                <a:cxn ang="0">
                  <a:pos x="29" y="29"/>
                </a:cxn>
                <a:cxn ang="0">
                  <a:pos x="29" y="56"/>
                </a:cxn>
                <a:cxn ang="0">
                  <a:pos x="0" y="28"/>
                </a:cxn>
                <a:cxn ang="0">
                  <a:pos x="0" y="0"/>
                </a:cxn>
                <a:cxn ang="0">
                  <a:pos x="29" y="29"/>
                </a:cxn>
              </a:cxnLst>
              <a:rect l="0" t="0" r="r" b="b"/>
              <a:pathLst>
                <a:path w="29" h="56">
                  <a:moveTo>
                    <a:pt x="29" y="29"/>
                  </a:moveTo>
                  <a:lnTo>
                    <a:pt x="29" y="56"/>
                  </a:lnTo>
                  <a:lnTo>
                    <a:pt x="0" y="28"/>
                  </a:lnTo>
                  <a:lnTo>
                    <a:pt x="0" y="0"/>
                  </a:lnTo>
                  <a:lnTo>
                    <a:pt x="29" y="29"/>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91" name="Freeform 515"/>
            <p:cNvSpPr>
              <a:spLocks/>
            </p:cNvSpPr>
            <p:nvPr/>
          </p:nvSpPr>
          <p:spPr bwMode="auto">
            <a:xfrm>
              <a:off x="2676" y="3415"/>
              <a:ext cx="40" cy="70"/>
            </a:xfrm>
            <a:custGeom>
              <a:avLst/>
              <a:gdLst/>
              <a:ahLst/>
              <a:cxnLst>
                <a:cxn ang="0">
                  <a:pos x="40" y="38"/>
                </a:cxn>
                <a:cxn ang="0">
                  <a:pos x="40" y="70"/>
                </a:cxn>
                <a:cxn ang="0">
                  <a:pos x="0" y="31"/>
                </a:cxn>
                <a:cxn ang="0">
                  <a:pos x="0" y="0"/>
                </a:cxn>
                <a:cxn ang="0">
                  <a:pos x="40" y="38"/>
                </a:cxn>
              </a:cxnLst>
              <a:rect l="0" t="0" r="r" b="b"/>
              <a:pathLst>
                <a:path w="40" h="70">
                  <a:moveTo>
                    <a:pt x="40" y="38"/>
                  </a:moveTo>
                  <a:lnTo>
                    <a:pt x="40" y="70"/>
                  </a:lnTo>
                  <a:lnTo>
                    <a:pt x="0" y="31"/>
                  </a:lnTo>
                  <a:lnTo>
                    <a:pt x="0" y="0"/>
                  </a:lnTo>
                  <a:lnTo>
                    <a:pt x="40" y="3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92" name="Freeform 516"/>
            <p:cNvSpPr>
              <a:spLocks/>
            </p:cNvSpPr>
            <p:nvPr/>
          </p:nvSpPr>
          <p:spPr bwMode="auto">
            <a:xfrm>
              <a:off x="2642" y="3383"/>
              <a:ext cx="32" cy="62"/>
            </a:xfrm>
            <a:custGeom>
              <a:avLst/>
              <a:gdLst/>
              <a:ahLst/>
              <a:cxnLst>
                <a:cxn ang="0">
                  <a:pos x="32" y="31"/>
                </a:cxn>
                <a:cxn ang="0">
                  <a:pos x="32" y="62"/>
                </a:cxn>
                <a:cxn ang="0">
                  <a:pos x="0" y="30"/>
                </a:cxn>
                <a:cxn ang="0">
                  <a:pos x="0" y="0"/>
                </a:cxn>
                <a:cxn ang="0">
                  <a:pos x="32" y="31"/>
                </a:cxn>
              </a:cxnLst>
              <a:rect l="0" t="0" r="r" b="b"/>
              <a:pathLst>
                <a:path w="32" h="62">
                  <a:moveTo>
                    <a:pt x="32" y="31"/>
                  </a:moveTo>
                  <a:lnTo>
                    <a:pt x="32" y="62"/>
                  </a:lnTo>
                  <a:lnTo>
                    <a:pt x="0" y="30"/>
                  </a:lnTo>
                  <a:lnTo>
                    <a:pt x="0" y="0"/>
                  </a:lnTo>
                  <a:lnTo>
                    <a:pt x="32" y="31"/>
                  </a:lnTo>
                  <a:close/>
                </a:path>
              </a:pathLst>
            </a:custGeom>
            <a:solidFill>
              <a:srgbClr val="600000"/>
            </a:solidFill>
            <a:ln w="9525">
              <a:noFill/>
              <a:round/>
              <a:headEnd/>
              <a:tailEnd/>
            </a:ln>
          </p:spPr>
          <p:txBody>
            <a:bodyPr>
              <a:prstTxWarp prst="textNoShape">
                <a:avLst/>
              </a:prstTxWarp>
            </a:bodyPr>
            <a:lstStyle/>
            <a:p>
              <a:endParaRPr lang="en-GB">
                <a:latin typeface="Verdana"/>
                <a:cs typeface="Verdana"/>
              </a:endParaRPr>
            </a:p>
          </p:txBody>
        </p:sp>
        <p:sp>
          <p:nvSpPr>
            <p:cNvPr id="204293" name="Freeform 517"/>
            <p:cNvSpPr>
              <a:spLocks/>
            </p:cNvSpPr>
            <p:nvPr/>
          </p:nvSpPr>
          <p:spPr bwMode="auto">
            <a:xfrm>
              <a:off x="2606" y="3348"/>
              <a:ext cx="34" cy="62"/>
            </a:xfrm>
            <a:custGeom>
              <a:avLst/>
              <a:gdLst/>
              <a:ahLst/>
              <a:cxnLst>
                <a:cxn ang="0">
                  <a:pos x="34" y="34"/>
                </a:cxn>
                <a:cxn ang="0">
                  <a:pos x="34" y="62"/>
                </a:cxn>
                <a:cxn ang="0">
                  <a:pos x="0" y="28"/>
                </a:cxn>
                <a:cxn ang="0">
                  <a:pos x="0" y="0"/>
                </a:cxn>
                <a:cxn ang="0">
                  <a:pos x="34" y="34"/>
                </a:cxn>
              </a:cxnLst>
              <a:rect l="0" t="0" r="r" b="b"/>
              <a:pathLst>
                <a:path w="34" h="62">
                  <a:moveTo>
                    <a:pt x="34" y="34"/>
                  </a:moveTo>
                  <a:lnTo>
                    <a:pt x="34" y="62"/>
                  </a:lnTo>
                  <a:lnTo>
                    <a:pt x="0" y="28"/>
                  </a:lnTo>
                  <a:lnTo>
                    <a:pt x="0" y="0"/>
                  </a:lnTo>
                  <a:lnTo>
                    <a:pt x="34" y="34"/>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94" name="Freeform 518"/>
            <p:cNvSpPr>
              <a:spLocks/>
            </p:cNvSpPr>
            <p:nvPr/>
          </p:nvSpPr>
          <p:spPr bwMode="auto">
            <a:xfrm>
              <a:off x="2677" y="3057"/>
              <a:ext cx="38" cy="54"/>
            </a:xfrm>
            <a:custGeom>
              <a:avLst/>
              <a:gdLst/>
              <a:ahLst/>
              <a:cxnLst>
                <a:cxn ang="0">
                  <a:pos x="38" y="23"/>
                </a:cxn>
                <a:cxn ang="0">
                  <a:pos x="38" y="54"/>
                </a:cxn>
                <a:cxn ang="0">
                  <a:pos x="0" y="31"/>
                </a:cxn>
                <a:cxn ang="0">
                  <a:pos x="0" y="0"/>
                </a:cxn>
                <a:cxn ang="0">
                  <a:pos x="38" y="23"/>
                </a:cxn>
              </a:cxnLst>
              <a:rect l="0" t="0" r="r" b="b"/>
              <a:pathLst>
                <a:path w="38" h="54">
                  <a:moveTo>
                    <a:pt x="38" y="23"/>
                  </a:moveTo>
                  <a:lnTo>
                    <a:pt x="38" y="54"/>
                  </a:lnTo>
                  <a:lnTo>
                    <a:pt x="0" y="31"/>
                  </a:lnTo>
                  <a:lnTo>
                    <a:pt x="0" y="0"/>
                  </a:lnTo>
                  <a:lnTo>
                    <a:pt x="38" y="23"/>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95" name="Freeform 519"/>
            <p:cNvSpPr>
              <a:spLocks/>
            </p:cNvSpPr>
            <p:nvPr/>
          </p:nvSpPr>
          <p:spPr bwMode="auto">
            <a:xfrm>
              <a:off x="2704" y="3110"/>
              <a:ext cx="12" cy="38"/>
            </a:xfrm>
            <a:custGeom>
              <a:avLst/>
              <a:gdLst/>
              <a:ahLst/>
              <a:cxnLst>
                <a:cxn ang="0">
                  <a:pos x="12" y="8"/>
                </a:cxn>
                <a:cxn ang="0">
                  <a:pos x="12" y="38"/>
                </a:cxn>
                <a:cxn ang="0">
                  <a:pos x="0" y="30"/>
                </a:cxn>
                <a:cxn ang="0">
                  <a:pos x="0" y="0"/>
                </a:cxn>
                <a:cxn ang="0">
                  <a:pos x="12" y="8"/>
                </a:cxn>
              </a:cxnLst>
              <a:rect l="0" t="0" r="r" b="b"/>
              <a:pathLst>
                <a:path w="12" h="38">
                  <a:moveTo>
                    <a:pt x="12" y="8"/>
                  </a:moveTo>
                  <a:lnTo>
                    <a:pt x="12" y="38"/>
                  </a:lnTo>
                  <a:lnTo>
                    <a:pt x="0" y="30"/>
                  </a:lnTo>
                  <a:lnTo>
                    <a:pt x="0" y="0"/>
                  </a:lnTo>
                  <a:lnTo>
                    <a:pt x="12" y="8"/>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96" name="Freeform 520"/>
            <p:cNvSpPr>
              <a:spLocks/>
            </p:cNvSpPr>
            <p:nvPr/>
          </p:nvSpPr>
          <p:spPr bwMode="auto">
            <a:xfrm>
              <a:off x="2677" y="3201"/>
              <a:ext cx="38" cy="58"/>
            </a:xfrm>
            <a:custGeom>
              <a:avLst/>
              <a:gdLst/>
              <a:ahLst/>
              <a:cxnLst>
                <a:cxn ang="0">
                  <a:pos x="38" y="27"/>
                </a:cxn>
                <a:cxn ang="0">
                  <a:pos x="38" y="58"/>
                </a:cxn>
                <a:cxn ang="0">
                  <a:pos x="0" y="30"/>
                </a:cxn>
                <a:cxn ang="0">
                  <a:pos x="0" y="0"/>
                </a:cxn>
                <a:cxn ang="0">
                  <a:pos x="38" y="27"/>
                </a:cxn>
              </a:cxnLst>
              <a:rect l="0" t="0" r="r" b="b"/>
              <a:pathLst>
                <a:path w="38" h="58">
                  <a:moveTo>
                    <a:pt x="38" y="27"/>
                  </a:moveTo>
                  <a:lnTo>
                    <a:pt x="38" y="58"/>
                  </a:lnTo>
                  <a:lnTo>
                    <a:pt x="0" y="30"/>
                  </a:lnTo>
                  <a:lnTo>
                    <a:pt x="0" y="0"/>
                  </a:lnTo>
                  <a:lnTo>
                    <a:pt x="38" y="27"/>
                  </a:lnTo>
                  <a:close/>
                </a:path>
              </a:pathLst>
            </a:custGeom>
            <a:solidFill>
              <a:srgbClr val="800000"/>
            </a:solidFill>
            <a:ln w="9525">
              <a:noFill/>
              <a:round/>
              <a:headEnd/>
              <a:tailEnd/>
            </a:ln>
          </p:spPr>
          <p:txBody>
            <a:bodyPr>
              <a:prstTxWarp prst="textNoShape">
                <a:avLst/>
              </a:prstTxWarp>
            </a:bodyPr>
            <a:lstStyle/>
            <a:p>
              <a:endParaRPr lang="en-GB">
                <a:latin typeface="Verdana"/>
                <a:cs typeface="Verdana"/>
              </a:endParaRPr>
            </a:p>
          </p:txBody>
        </p:sp>
        <p:sp>
          <p:nvSpPr>
            <p:cNvPr id="204297" name="Rectangle 521"/>
            <p:cNvSpPr>
              <a:spLocks noChangeArrowheads="1"/>
            </p:cNvSpPr>
            <p:nvPr/>
          </p:nvSpPr>
          <p:spPr bwMode="auto">
            <a:xfrm>
              <a:off x="2715" y="3379"/>
              <a:ext cx="18" cy="32"/>
            </a:xfrm>
            <a:prstGeom prst="rect">
              <a:avLst/>
            </a:prstGeom>
            <a:solidFill>
              <a:srgbClr val="600000"/>
            </a:solidFill>
            <a:ln w="9525">
              <a:noFill/>
              <a:miter lim="800000"/>
              <a:headEnd/>
              <a:tailEnd/>
            </a:ln>
          </p:spPr>
          <p:txBody>
            <a:bodyPr>
              <a:prstTxWarp prst="textNoShape">
                <a:avLst/>
              </a:prstTxWarp>
            </a:bodyPr>
            <a:lstStyle/>
            <a:p>
              <a:endParaRPr lang="en-GB">
                <a:latin typeface="Verdana"/>
                <a:cs typeface="Verdana"/>
              </a:endParaRPr>
            </a:p>
          </p:txBody>
        </p:sp>
        <p:sp>
          <p:nvSpPr>
            <p:cNvPr id="204298" name="Freeform 522"/>
            <p:cNvSpPr>
              <a:spLocks/>
            </p:cNvSpPr>
            <p:nvPr/>
          </p:nvSpPr>
          <p:spPr bwMode="auto">
            <a:xfrm>
              <a:off x="2550" y="2912"/>
              <a:ext cx="278" cy="79"/>
            </a:xfrm>
            <a:custGeom>
              <a:avLst/>
              <a:gdLst/>
              <a:ahLst/>
              <a:cxnLst>
                <a:cxn ang="0">
                  <a:pos x="0" y="0"/>
                </a:cxn>
                <a:cxn ang="0">
                  <a:pos x="119" y="6"/>
                </a:cxn>
                <a:cxn ang="0">
                  <a:pos x="278" y="75"/>
                </a:cxn>
                <a:cxn ang="0">
                  <a:pos x="168" y="79"/>
                </a:cxn>
                <a:cxn ang="0">
                  <a:pos x="0" y="0"/>
                </a:cxn>
              </a:cxnLst>
              <a:rect l="0" t="0" r="r" b="b"/>
              <a:pathLst>
                <a:path w="278" h="79">
                  <a:moveTo>
                    <a:pt x="0" y="0"/>
                  </a:moveTo>
                  <a:lnTo>
                    <a:pt x="119" y="6"/>
                  </a:lnTo>
                  <a:lnTo>
                    <a:pt x="278" y="75"/>
                  </a:lnTo>
                  <a:lnTo>
                    <a:pt x="168" y="79"/>
                  </a:lnTo>
                  <a:lnTo>
                    <a:pt x="0" y="0"/>
                  </a:lnTo>
                  <a:close/>
                </a:path>
              </a:pathLst>
            </a:custGeom>
            <a:solidFill>
              <a:srgbClr val="C0C0C0"/>
            </a:solidFill>
            <a:ln w="9525">
              <a:noFill/>
              <a:round/>
              <a:headEnd/>
              <a:tailEnd/>
            </a:ln>
          </p:spPr>
          <p:txBody>
            <a:bodyPr>
              <a:prstTxWarp prst="textNoShape">
                <a:avLst/>
              </a:prstTxWarp>
            </a:bodyPr>
            <a:lstStyle/>
            <a:p>
              <a:endParaRPr lang="en-GB">
                <a:latin typeface="Verdana"/>
                <a:cs typeface="Verdana"/>
              </a:endParaRPr>
            </a:p>
          </p:txBody>
        </p:sp>
        <p:sp>
          <p:nvSpPr>
            <p:cNvPr id="204299" name="Freeform 523"/>
            <p:cNvSpPr>
              <a:spLocks/>
            </p:cNvSpPr>
            <p:nvPr/>
          </p:nvSpPr>
          <p:spPr bwMode="auto">
            <a:xfrm>
              <a:off x="2719" y="2985"/>
              <a:ext cx="108" cy="59"/>
            </a:xfrm>
            <a:custGeom>
              <a:avLst/>
              <a:gdLst/>
              <a:ahLst/>
              <a:cxnLst>
                <a:cxn ang="0">
                  <a:pos x="1" y="1"/>
                </a:cxn>
                <a:cxn ang="0">
                  <a:pos x="108" y="0"/>
                </a:cxn>
                <a:cxn ang="0">
                  <a:pos x="108" y="59"/>
                </a:cxn>
                <a:cxn ang="0">
                  <a:pos x="0" y="59"/>
                </a:cxn>
                <a:cxn ang="0">
                  <a:pos x="1" y="1"/>
                </a:cxn>
              </a:cxnLst>
              <a:rect l="0" t="0" r="r" b="b"/>
              <a:pathLst>
                <a:path w="108" h="59">
                  <a:moveTo>
                    <a:pt x="1" y="1"/>
                  </a:moveTo>
                  <a:lnTo>
                    <a:pt x="108" y="0"/>
                  </a:lnTo>
                  <a:lnTo>
                    <a:pt x="108" y="59"/>
                  </a:lnTo>
                  <a:lnTo>
                    <a:pt x="0" y="59"/>
                  </a:lnTo>
                  <a:lnTo>
                    <a:pt x="1" y="1"/>
                  </a:lnTo>
                  <a:close/>
                </a:path>
              </a:pathLst>
            </a:custGeom>
            <a:solidFill>
              <a:srgbClr val="E0E0E0"/>
            </a:solidFill>
            <a:ln w="9525">
              <a:noFill/>
              <a:round/>
              <a:headEnd/>
              <a:tailEnd/>
            </a:ln>
          </p:spPr>
          <p:txBody>
            <a:bodyPr>
              <a:prstTxWarp prst="textNoShape">
                <a:avLst/>
              </a:prstTxWarp>
            </a:bodyPr>
            <a:lstStyle/>
            <a:p>
              <a:endParaRPr lang="en-GB">
                <a:latin typeface="Verdana"/>
                <a:cs typeface="Verdana"/>
              </a:endParaRPr>
            </a:p>
          </p:txBody>
        </p:sp>
        <p:sp>
          <p:nvSpPr>
            <p:cNvPr id="204300" name="Freeform 524"/>
            <p:cNvSpPr>
              <a:spLocks/>
            </p:cNvSpPr>
            <p:nvPr/>
          </p:nvSpPr>
          <p:spPr bwMode="auto">
            <a:xfrm>
              <a:off x="2551" y="2912"/>
              <a:ext cx="172" cy="131"/>
            </a:xfrm>
            <a:custGeom>
              <a:avLst/>
              <a:gdLst/>
              <a:ahLst/>
              <a:cxnLst>
                <a:cxn ang="0">
                  <a:pos x="0" y="0"/>
                </a:cxn>
                <a:cxn ang="0">
                  <a:pos x="0" y="45"/>
                </a:cxn>
                <a:cxn ang="0">
                  <a:pos x="172" y="131"/>
                </a:cxn>
                <a:cxn ang="0">
                  <a:pos x="172" y="73"/>
                </a:cxn>
                <a:cxn ang="0">
                  <a:pos x="0" y="0"/>
                </a:cxn>
              </a:cxnLst>
              <a:rect l="0" t="0" r="r" b="b"/>
              <a:pathLst>
                <a:path w="172" h="131">
                  <a:moveTo>
                    <a:pt x="0" y="0"/>
                  </a:moveTo>
                  <a:lnTo>
                    <a:pt x="0" y="45"/>
                  </a:lnTo>
                  <a:lnTo>
                    <a:pt x="172" y="131"/>
                  </a:lnTo>
                  <a:lnTo>
                    <a:pt x="172" y="73"/>
                  </a:lnTo>
                  <a:lnTo>
                    <a:pt x="0" y="0"/>
                  </a:lnTo>
                  <a:close/>
                </a:path>
              </a:pathLst>
            </a:custGeom>
            <a:solidFill>
              <a:srgbClr val="A0A0A0"/>
            </a:solidFill>
            <a:ln w="9525">
              <a:noFill/>
              <a:round/>
              <a:headEnd/>
              <a:tailEnd/>
            </a:ln>
          </p:spPr>
          <p:txBody>
            <a:bodyPr>
              <a:prstTxWarp prst="textNoShape">
                <a:avLst/>
              </a:prstTxWarp>
            </a:bodyPr>
            <a:lstStyle/>
            <a:p>
              <a:endParaRPr lang="en-GB">
                <a:latin typeface="Verdana"/>
                <a:cs typeface="Verdana"/>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t>Why use an IXP?</a:t>
            </a:r>
            <a:endParaRPr lang="en-US"/>
          </a:p>
        </p:txBody>
      </p:sp>
      <p:sp>
        <p:nvSpPr>
          <p:cNvPr id="102403" name="Rectangle 3"/>
          <p:cNvSpPr>
            <a:spLocks noGrp="1" noChangeArrowheads="1"/>
          </p:cNvSpPr>
          <p:nvPr>
            <p:ph idx="1"/>
          </p:nvPr>
        </p:nvSpPr>
        <p:spPr/>
        <p:txBody>
          <a:bodyPr/>
          <a:lstStyle/>
          <a:p>
            <a:r>
              <a:rPr lang="en-US"/>
              <a:t>PEERING</a:t>
            </a:r>
          </a:p>
          <a:p>
            <a:pPr lvl="1"/>
            <a:r>
              <a:rPr lang="en-US"/>
              <a:t>Shared medium vs. point-to-point</a:t>
            </a:r>
          </a:p>
          <a:p>
            <a:pPr lvl="1"/>
            <a:r>
              <a:rPr lang="en-US"/>
              <a:t>Shared</a:t>
            </a:r>
          </a:p>
          <a:p>
            <a:pPr lvl="2"/>
            <a:r>
              <a:rPr lang="en-US"/>
              <a:t>can exchange traffic with multiple peers at one location via one interface</a:t>
            </a:r>
          </a:p>
          <a:p>
            <a:pPr lvl="1"/>
            <a:r>
              <a:rPr lang="en-US"/>
              <a:t>Point-to-Point</a:t>
            </a:r>
          </a:p>
          <a:p>
            <a:pPr lvl="2"/>
            <a:r>
              <a:rPr lang="en-US"/>
              <a:t>for high volumes of traffic</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a:t>Why use an IXP?</a:t>
            </a:r>
            <a:endParaRPr lang="en-US"/>
          </a:p>
        </p:txBody>
      </p:sp>
      <p:sp>
        <p:nvSpPr>
          <p:cNvPr id="90115" name="Rectangle 3"/>
          <p:cNvSpPr>
            <a:spLocks noGrp="1" noChangeArrowheads="1"/>
          </p:cNvSpPr>
          <p:nvPr>
            <p:ph idx="1"/>
          </p:nvPr>
        </p:nvSpPr>
        <p:spPr/>
        <p:txBody>
          <a:bodyPr/>
          <a:lstStyle/>
          <a:p>
            <a:r>
              <a:rPr lang="en-US"/>
              <a:t>KEEP LOCAL TRAFFIC LOCAL!!!</a:t>
            </a:r>
          </a:p>
          <a:p>
            <a:pPr lvl="1"/>
            <a:r>
              <a:rPr lang="en-US"/>
              <a:t>ISPs within a region peer with each other at the local exchange</a:t>
            </a:r>
          </a:p>
          <a:p>
            <a:pPr lvl="1"/>
            <a:r>
              <a:rPr lang="en-US"/>
              <a:t>No need to have traffic go overseas only to come back</a:t>
            </a:r>
          </a:p>
          <a:p>
            <a:pPr lvl="1"/>
            <a:r>
              <a:rPr lang="en-GB"/>
              <a:t>Much reduced latency and increased performance</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GB" smtClean="0"/>
              <a:t>Introduction to Internet Exchange Points</a:t>
            </a:r>
            <a:endParaRPr lang="en-US"/>
          </a:p>
        </p:txBody>
      </p:sp>
      <p:sp>
        <p:nvSpPr>
          <p:cNvPr id="86019" name="Rectangle 3"/>
          <p:cNvSpPr>
            <a:spLocks noGrp="1" noChangeArrowheads="1"/>
          </p:cNvSpPr>
          <p:nvPr>
            <p:ph idx="1"/>
          </p:nvPr>
        </p:nvSpPr>
        <p:spPr/>
        <p:txBody>
          <a:bodyPr/>
          <a:lstStyle/>
          <a:p>
            <a:r>
              <a:rPr lang="en-US" smtClean="0"/>
              <a:t>A bit of history</a:t>
            </a:r>
          </a:p>
          <a:p>
            <a:r>
              <a:rPr lang="en-US" smtClean="0"/>
              <a:t>What are they?</a:t>
            </a:r>
          </a:p>
          <a:p>
            <a:r>
              <a:rPr lang="en-US" smtClean="0"/>
              <a:t>Why use them?</a:t>
            </a:r>
          </a:p>
          <a:p>
            <a:r>
              <a:rPr lang="en-US" smtClean="0"/>
              <a:t>Design Considerations</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r>
              <a:rPr lang="en-GB"/>
              <a:t>Why use an IXP?</a:t>
            </a:r>
            <a:endParaRPr lang="en-US"/>
          </a:p>
        </p:txBody>
      </p:sp>
      <p:sp>
        <p:nvSpPr>
          <p:cNvPr id="91141" name="Rectangle 5"/>
          <p:cNvSpPr>
            <a:spLocks noGrp="1" noChangeArrowheads="1"/>
          </p:cNvSpPr>
          <p:nvPr>
            <p:ph idx="1"/>
          </p:nvPr>
        </p:nvSpPr>
        <p:spPr/>
        <p:txBody>
          <a:bodyPr/>
          <a:lstStyle/>
          <a:p>
            <a:r>
              <a:rPr lang="en-GB"/>
              <a:t>SAVES MONEY!!!</a:t>
            </a:r>
          </a:p>
          <a:p>
            <a:pPr lvl="1"/>
            <a:r>
              <a:rPr lang="en-GB"/>
              <a:t>Traffic going overseas means transit charges paid to your upstream ISP</a:t>
            </a:r>
          </a:p>
          <a:p>
            <a:pPr lvl="1"/>
            <a:r>
              <a:rPr lang="en-GB"/>
              <a:t>Money stays in local economy</a:t>
            </a:r>
          </a:p>
          <a:p>
            <a:pPr lvl="2"/>
            <a:r>
              <a:rPr lang="en-GB"/>
              <a:t>Used to provide better local infrastructure and services for customers</a:t>
            </a:r>
          </a:p>
          <a:p>
            <a:pPr lvl="1"/>
            <a:r>
              <a:rPr lang="en-GB"/>
              <a:t>Customers pay less for Internet access</a:t>
            </a:r>
          </a:p>
          <a:p>
            <a:pPr lvl="2"/>
            <a:r>
              <a:rPr lang="en-GB"/>
              <a:t>Therefore more customers sign up</a:t>
            </a:r>
          </a:p>
          <a:p>
            <a:pPr lvl="2"/>
            <a:r>
              <a:rPr lang="en-GB"/>
              <a:t>ISP has more customers, better business</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lstStyle/>
          <a:p>
            <a:r>
              <a:rPr lang="en-GB"/>
              <a:t>Why use an IXP?</a:t>
            </a:r>
            <a:endParaRPr lang="en-US"/>
          </a:p>
        </p:txBody>
      </p:sp>
      <p:sp>
        <p:nvSpPr>
          <p:cNvPr id="92165" name="Rectangle 5"/>
          <p:cNvSpPr>
            <a:spLocks noGrp="1" noChangeArrowheads="1"/>
          </p:cNvSpPr>
          <p:nvPr>
            <p:ph idx="1"/>
          </p:nvPr>
        </p:nvSpPr>
        <p:spPr/>
        <p:txBody>
          <a:bodyPr/>
          <a:lstStyle/>
          <a:p>
            <a:r>
              <a:rPr lang="en-GB"/>
              <a:t>VASTLY IMPROVES PERFORMANCE!!!</a:t>
            </a:r>
          </a:p>
          <a:p>
            <a:pPr lvl="1"/>
            <a:r>
              <a:rPr lang="en-GB"/>
              <a:t>Network RTTs between organisations in the local economy is measured in milliseconds, not seconds</a:t>
            </a:r>
          </a:p>
          <a:p>
            <a:pPr lvl="1"/>
            <a:r>
              <a:rPr lang="en-GB"/>
              <a:t>Packet loss becomes virtually non-existent</a:t>
            </a:r>
          </a:p>
          <a:p>
            <a:pPr lvl="1"/>
            <a:r>
              <a:rPr lang="en-GB"/>
              <a:t>Customers use the Internet for more products, services, and activities</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7" name="Line 5"/>
          <p:cNvSpPr>
            <a:spLocks noChangeShapeType="1"/>
          </p:cNvSpPr>
          <p:nvPr/>
        </p:nvSpPr>
        <p:spPr bwMode="auto">
          <a:xfrm flipV="1">
            <a:off x="2401888" y="4613275"/>
            <a:ext cx="1455737" cy="1027113"/>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66923" name="Line 11"/>
          <p:cNvSpPr>
            <a:spLocks noChangeShapeType="1"/>
          </p:cNvSpPr>
          <p:nvPr/>
        </p:nvSpPr>
        <p:spPr bwMode="auto">
          <a:xfrm>
            <a:off x="3857625" y="4613275"/>
            <a:ext cx="514350" cy="1198563"/>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66924" name="Line 12"/>
          <p:cNvSpPr>
            <a:spLocks noChangeShapeType="1"/>
          </p:cNvSpPr>
          <p:nvPr/>
        </p:nvSpPr>
        <p:spPr bwMode="auto">
          <a:xfrm>
            <a:off x="4029075" y="4613275"/>
            <a:ext cx="2055813" cy="1198563"/>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66936" name="Line 24"/>
          <p:cNvSpPr>
            <a:spLocks noChangeShapeType="1"/>
          </p:cNvSpPr>
          <p:nvPr/>
        </p:nvSpPr>
        <p:spPr bwMode="auto">
          <a:xfrm flipH="1" flipV="1">
            <a:off x="2314575" y="2986088"/>
            <a:ext cx="1543050" cy="1370012"/>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66937" name="Line 25"/>
          <p:cNvSpPr>
            <a:spLocks noChangeShapeType="1"/>
          </p:cNvSpPr>
          <p:nvPr/>
        </p:nvSpPr>
        <p:spPr bwMode="auto">
          <a:xfrm flipV="1">
            <a:off x="3944938" y="2643188"/>
            <a:ext cx="341312" cy="1712912"/>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66938" name="Line 26"/>
          <p:cNvSpPr>
            <a:spLocks noChangeShapeType="1"/>
          </p:cNvSpPr>
          <p:nvPr/>
        </p:nvSpPr>
        <p:spPr bwMode="auto">
          <a:xfrm flipV="1">
            <a:off x="4116388" y="2728913"/>
            <a:ext cx="2139950" cy="1627187"/>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66943" name="Line 31"/>
          <p:cNvSpPr>
            <a:spLocks noChangeShapeType="1"/>
          </p:cNvSpPr>
          <p:nvPr/>
        </p:nvSpPr>
        <p:spPr bwMode="auto">
          <a:xfrm>
            <a:off x="2657475" y="4098925"/>
            <a:ext cx="944563" cy="342900"/>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66914" name="Rectangle 2"/>
          <p:cNvSpPr>
            <a:spLocks noGrp="1" noChangeArrowheads="1"/>
          </p:cNvSpPr>
          <p:nvPr>
            <p:ph type="title"/>
          </p:nvPr>
        </p:nvSpPr>
        <p:spPr/>
        <p:txBody>
          <a:bodyPr/>
          <a:lstStyle/>
          <a:p>
            <a:r>
              <a:rPr lang="en-GB"/>
              <a:t>Exchange Point Design</a:t>
            </a:r>
          </a:p>
        </p:txBody>
      </p:sp>
      <p:pic>
        <p:nvPicPr>
          <p:cNvPr id="166915"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514725" y="4356100"/>
            <a:ext cx="827088" cy="354013"/>
          </a:xfrm>
          <a:prstGeom prst="rect">
            <a:avLst/>
          </a:prstGeom>
          <a:noFill/>
          <a:ln w="9525">
            <a:noFill/>
            <a:miter lim="800000"/>
            <a:headEnd/>
            <a:tailEnd/>
          </a:ln>
          <a:effectLst/>
        </p:spPr>
      </p:pic>
      <p:pic>
        <p:nvPicPr>
          <p:cNvPr id="166916" name="Picture 4"/>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716088" y="5556250"/>
            <a:ext cx="769937" cy="457200"/>
          </a:xfrm>
          <a:prstGeom prst="rect">
            <a:avLst/>
          </a:prstGeom>
          <a:noFill/>
          <a:ln w="9525">
            <a:noFill/>
            <a:miter lim="800000"/>
            <a:headEnd/>
            <a:tailEnd/>
          </a:ln>
          <a:effectLst/>
        </p:spPr>
      </p:pic>
      <p:sp>
        <p:nvSpPr>
          <p:cNvPr id="166918" name="Text Box 6"/>
          <p:cNvSpPr txBox="1">
            <a:spLocks noChangeArrowheads="1"/>
          </p:cNvSpPr>
          <p:nvPr/>
        </p:nvSpPr>
        <p:spPr bwMode="auto">
          <a:xfrm>
            <a:off x="1565275" y="6184900"/>
            <a:ext cx="652463" cy="287338"/>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1</a:t>
            </a:r>
          </a:p>
        </p:txBody>
      </p:sp>
      <p:pic>
        <p:nvPicPr>
          <p:cNvPr id="166919" name="Picture 7"/>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029075" y="5811838"/>
            <a:ext cx="771525" cy="458787"/>
          </a:xfrm>
          <a:prstGeom prst="rect">
            <a:avLst/>
          </a:prstGeom>
          <a:noFill/>
          <a:ln w="9525">
            <a:noFill/>
            <a:miter lim="800000"/>
            <a:headEnd/>
            <a:tailEnd/>
          </a:ln>
          <a:effectLst/>
        </p:spPr>
      </p:pic>
      <p:sp>
        <p:nvSpPr>
          <p:cNvPr id="166920" name="Text Box 8"/>
          <p:cNvSpPr txBox="1">
            <a:spLocks noChangeArrowheads="1"/>
          </p:cNvSpPr>
          <p:nvPr/>
        </p:nvSpPr>
        <p:spPr bwMode="auto">
          <a:xfrm>
            <a:off x="3878263" y="6270625"/>
            <a:ext cx="652462" cy="287338"/>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2</a:t>
            </a:r>
          </a:p>
        </p:txBody>
      </p:sp>
      <p:sp>
        <p:nvSpPr>
          <p:cNvPr id="166921" name="Text Box 9"/>
          <p:cNvSpPr txBox="1">
            <a:spLocks noChangeArrowheads="1"/>
          </p:cNvSpPr>
          <p:nvPr/>
        </p:nvSpPr>
        <p:spPr bwMode="auto">
          <a:xfrm>
            <a:off x="6737350" y="6149975"/>
            <a:ext cx="652463" cy="287338"/>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3</a:t>
            </a:r>
          </a:p>
        </p:txBody>
      </p:sp>
      <p:pic>
        <p:nvPicPr>
          <p:cNvPr id="166922" name="Picture 10"/>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6084888" y="5726113"/>
            <a:ext cx="773112" cy="458787"/>
          </a:xfrm>
          <a:prstGeom prst="rect">
            <a:avLst/>
          </a:prstGeom>
          <a:noFill/>
          <a:ln w="9525">
            <a:noFill/>
            <a:miter lim="800000"/>
            <a:headEnd/>
            <a:tailEnd/>
          </a:ln>
          <a:effectLst/>
        </p:spPr>
      </p:pic>
      <p:sp>
        <p:nvSpPr>
          <p:cNvPr id="166925" name="Line 13"/>
          <p:cNvSpPr>
            <a:spLocks noChangeShapeType="1"/>
          </p:cNvSpPr>
          <p:nvPr/>
        </p:nvSpPr>
        <p:spPr bwMode="auto">
          <a:xfrm>
            <a:off x="3773488" y="4270375"/>
            <a:ext cx="1970087" cy="0"/>
          </a:xfrm>
          <a:prstGeom prst="line">
            <a:avLst/>
          </a:prstGeom>
          <a:noFill/>
          <a:ln w="9525">
            <a:solidFill>
              <a:srgbClr val="005E77"/>
            </a:solidFill>
            <a:round/>
            <a:headEnd/>
            <a:tailEnd/>
          </a:ln>
          <a:effectLst/>
        </p:spPr>
        <p:txBody>
          <a:bodyPr wrap="none" lIns="73033" tIns="36516" rIns="73033" bIns="36516" anchor="ctr">
            <a:prstTxWarp prst="textNoShape">
              <a:avLst/>
            </a:prstTxWarp>
          </a:bodyPr>
          <a:lstStyle/>
          <a:p>
            <a:endParaRPr lang="en-GB"/>
          </a:p>
        </p:txBody>
      </p:sp>
      <p:sp>
        <p:nvSpPr>
          <p:cNvPr id="166926" name="Line 14"/>
          <p:cNvSpPr>
            <a:spLocks noChangeShapeType="1"/>
          </p:cNvSpPr>
          <p:nvPr/>
        </p:nvSpPr>
        <p:spPr bwMode="auto">
          <a:xfrm>
            <a:off x="4029075" y="4270375"/>
            <a:ext cx="0" cy="85725"/>
          </a:xfrm>
          <a:prstGeom prst="line">
            <a:avLst/>
          </a:prstGeom>
          <a:noFill/>
          <a:ln w="9525">
            <a:solidFill>
              <a:srgbClr val="005E77"/>
            </a:solidFill>
            <a:round/>
            <a:headEnd/>
            <a:tailEnd/>
          </a:ln>
          <a:effectLst/>
        </p:spPr>
        <p:txBody>
          <a:bodyPr wrap="none" lIns="73033" tIns="36516" rIns="73033" bIns="36516" anchor="ctr">
            <a:prstTxWarp prst="textNoShape">
              <a:avLst/>
            </a:prstTxWarp>
          </a:bodyPr>
          <a:lstStyle/>
          <a:p>
            <a:endParaRPr lang="en-GB"/>
          </a:p>
        </p:txBody>
      </p:sp>
      <p:pic>
        <p:nvPicPr>
          <p:cNvPr id="166927" name="Picture 15"/>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5683250" y="4125913"/>
            <a:ext cx="592138" cy="342900"/>
          </a:xfrm>
          <a:prstGeom prst="rect">
            <a:avLst/>
          </a:prstGeom>
          <a:noFill/>
          <a:ln w="9525">
            <a:noFill/>
            <a:miter lim="800000"/>
            <a:headEnd/>
            <a:tailEnd/>
          </a:ln>
          <a:effectLst/>
        </p:spPr>
      </p:pic>
      <p:sp>
        <p:nvSpPr>
          <p:cNvPr id="166928" name="Line 16"/>
          <p:cNvSpPr>
            <a:spLocks noChangeShapeType="1"/>
          </p:cNvSpPr>
          <p:nvPr/>
        </p:nvSpPr>
        <p:spPr bwMode="auto">
          <a:xfrm>
            <a:off x="6284913" y="4297363"/>
            <a:ext cx="427037" cy="0"/>
          </a:xfrm>
          <a:prstGeom prst="line">
            <a:avLst/>
          </a:prstGeom>
          <a:noFill/>
          <a:ln w="9525">
            <a:solidFill>
              <a:srgbClr val="005E77"/>
            </a:solidFill>
            <a:round/>
            <a:headEnd/>
            <a:tailEnd type="arrow" w="med" len="med"/>
          </a:ln>
          <a:effectLst/>
        </p:spPr>
        <p:txBody>
          <a:bodyPr wrap="none" lIns="73033" tIns="36516" rIns="73033" bIns="36516" anchor="ctr">
            <a:prstTxWarp prst="textNoShape">
              <a:avLst/>
            </a:prstTxWarp>
          </a:bodyPr>
          <a:lstStyle/>
          <a:p>
            <a:endParaRPr lang="en-GB"/>
          </a:p>
        </p:txBody>
      </p:sp>
      <p:sp>
        <p:nvSpPr>
          <p:cNvPr id="166929" name="Text Box 17"/>
          <p:cNvSpPr txBox="1">
            <a:spLocks noChangeArrowheads="1"/>
          </p:cNvSpPr>
          <p:nvPr/>
        </p:nvSpPr>
        <p:spPr bwMode="auto">
          <a:xfrm>
            <a:off x="6624638" y="4003675"/>
            <a:ext cx="1336675" cy="522288"/>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defTabSz="1076325" eaLnBrk="0" hangingPunct="0">
              <a:lnSpc>
                <a:spcPct val="35000"/>
              </a:lnSpc>
              <a:spcBef>
                <a:spcPct val="50000"/>
              </a:spcBef>
            </a:pPr>
            <a:r>
              <a:rPr lang="en-GB" sz="1400"/>
              <a:t>IXP </a:t>
            </a:r>
          </a:p>
          <a:p>
            <a:pPr defTabSz="1076325" eaLnBrk="0" hangingPunct="0">
              <a:lnSpc>
                <a:spcPct val="35000"/>
              </a:lnSpc>
              <a:spcBef>
                <a:spcPct val="50000"/>
              </a:spcBef>
            </a:pPr>
            <a:r>
              <a:rPr lang="en-GB" sz="1400"/>
              <a:t>Management</a:t>
            </a:r>
          </a:p>
          <a:p>
            <a:pPr defTabSz="1076325" eaLnBrk="0" hangingPunct="0">
              <a:lnSpc>
                <a:spcPct val="35000"/>
              </a:lnSpc>
              <a:spcBef>
                <a:spcPct val="50000"/>
              </a:spcBef>
            </a:pPr>
            <a:r>
              <a:rPr lang="en-GB" sz="1400"/>
              <a:t>Network</a:t>
            </a:r>
          </a:p>
        </p:txBody>
      </p:sp>
      <p:sp>
        <p:nvSpPr>
          <p:cNvPr id="166930" name="Text Box 18"/>
          <p:cNvSpPr txBox="1">
            <a:spLocks noChangeArrowheads="1"/>
          </p:cNvSpPr>
          <p:nvPr/>
        </p:nvSpPr>
        <p:spPr bwMode="auto">
          <a:xfrm>
            <a:off x="1425575" y="2209800"/>
            <a:ext cx="652463" cy="287338"/>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6</a:t>
            </a:r>
          </a:p>
        </p:txBody>
      </p:sp>
      <p:pic>
        <p:nvPicPr>
          <p:cNvPr id="166931" name="Picture 19"/>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716088" y="2643188"/>
            <a:ext cx="769937" cy="458787"/>
          </a:xfrm>
          <a:prstGeom prst="rect">
            <a:avLst/>
          </a:prstGeom>
          <a:noFill/>
          <a:ln w="9525">
            <a:noFill/>
            <a:miter lim="800000"/>
            <a:headEnd/>
            <a:tailEnd/>
          </a:ln>
          <a:effectLst/>
        </p:spPr>
      </p:pic>
      <p:pic>
        <p:nvPicPr>
          <p:cNvPr id="166932" name="Picture 20"/>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944938" y="2300288"/>
            <a:ext cx="769937" cy="458787"/>
          </a:xfrm>
          <a:prstGeom prst="rect">
            <a:avLst/>
          </a:prstGeom>
          <a:noFill/>
          <a:ln w="9525">
            <a:noFill/>
            <a:miter lim="800000"/>
            <a:headEnd/>
            <a:tailEnd/>
          </a:ln>
          <a:effectLst/>
        </p:spPr>
      </p:pic>
      <p:sp>
        <p:nvSpPr>
          <p:cNvPr id="166933" name="Text Box 21"/>
          <p:cNvSpPr txBox="1">
            <a:spLocks noChangeArrowheads="1"/>
          </p:cNvSpPr>
          <p:nvPr/>
        </p:nvSpPr>
        <p:spPr bwMode="auto">
          <a:xfrm>
            <a:off x="3397250" y="2124075"/>
            <a:ext cx="652463" cy="287338"/>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5</a:t>
            </a:r>
          </a:p>
        </p:txBody>
      </p:sp>
      <p:pic>
        <p:nvPicPr>
          <p:cNvPr id="166934" name="Picture 22"/>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6000750" y="2386013"/>
            <a:ext cx="769938" cy="458787"/>
          </a:xfrm>
          <a:prstGeom prst="rect">
            <a:avLst/>
          </a:prstGeom>
          <a:noFill/>
          <a:ln w="9525">
            <a:noFill/>
            <a:miter lim="800000"/>
            <a:headEnd/>
            <a:tailEnd/>
          </a:ln>
          <a:effectLst/>
        </p:spPr>
      </p:pic>
      <p:sp>
        <p:nvSpPr>
          <p:cNvPr id="166935" name="Text Box 23"/>
          <p:cNvSpPr txBox="1">
            <a:spLocks noChangeArrowheads="1"/>
          </p:cNvSpPr>
          <p:nvPr/>
        </p:nvSpPr>
        <p:spPr bwMode="auto">
          <a:xfrm>
            <a:off x="6737350" y="2124075"/>
            <a:ext cx="652463" cy="287338"/>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4</a:t>
            </a:r>
          </a:p>
        </p:txBody>
      </p:sp>
      <p:sp>
        <p:nvSpPr>
          <p:cNvPr id="166939" name="Text Box 27"/>
          <p:cNvSpPr txBox="1">
            <a:spLocks noChangeArrowheads="1"/>
          </p:cNvSpPr>
          <p:nvPr/>
        </p:nvSpPr>
        <p:spPr bwMode="auto">
          <a:xfrm>
            <a:off x="4371975" y="4437063"/>
            <a:ext cx="1601788" cy="287337"/>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defTabSz="1076325" eaLnBrk="0" hangingPunct="0">
              <a:lnSpc>
                <a:spcPct val="95000"/>
              </a:lnSpc>
              <a:spcBef>
                <a:spcPct val="50000"/>
              </a:spcBef>
            </a:pPr>
            <a:r>
              <a:rPr lang="en-GB" sz="1400"/>
              <a:t>Ethernet Switch</a:t>
            </a:r>
          </a:p>
        </p:txBody>
      </p:sp>
      <p:pic>
        <p:nvPicPr>
          <p:cNvPr id="166940" name="Picture 28"/>
          <p:cNvPicPr>
            <a:picLocks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858838" y="3414713"/>
            <a:ext cx="1328737" cy="1798637"/>
          </a:xfrm>
          <a:prstGeom prst="rect">
            <a:avLst/>
          </a:prstGeom>
          <a:noFill/>
          <a:ln w="9525">
            <a:noFill/>
            <a:miter lim="800000"/>
            <a:headEnd/>
            <a:tailEnd/>
          </a:ln>
          <a:effectLst/>
        </p:spPr>
      </p:pic>
      <p:sp>
        <p:nvSpPr>
          <p:cNvPr id="166941" name="Text Box 29"/>
          <p:cNvSpPr txBox="1">
            <a:spLocks noChangeArrowheads="1"/>
          </p:cNvSpPr>
          <p:nvPr/>
        </p:nvSpPr>
        <p:spPr bwMode="auto">
          <a:xfrm>
            <a:off x="825500" y="3683000"/>
            <a:ext cx="1460500" cy="1319213"/>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ctr" defTabSz="1076325" eaLnBrk="0" hangingPunct="0">
              <a:lnSpc>
                <a:spcPct val="95000"/>
              </a:lnSpc>
              <a:spcBef>
                <a:spcPct val="50000"/>
              </a:spcBef>
            </a:pPr>
            <a:r>
              <a:rPr lang="en-GB" sz="1200"/>
              <a:t>IXP Services:</a:t>
            </a:r>
          </a:p>
          <a:p>
            <a:pPr algn="ctr" defTabSz="1076325" eaLnBrk="0" hangingPunct="0">
              <a:lnSpc>
                <a:spcPct val="95000"/>
              </a:lnSpc>
              <a:spcBef>
                <a:spcPct val="50000"/>
              </a:spcBef>
            </a:pPr>
            <a:r>
              <a:rPr lang="en-GB" sz="1200"/>
              <a:t>TLD DNS,</a:t>
            </a:r>
          </a:p>
          <a:p>
            <a:pPr algn="ctr" defTabSz="1076325" eaLnBrk="0" hangingPunct="0">
              <a:lnSpc>
                <a:spcPct val="95000"/>
              </a:lnSpc>
              <a:spcBef>
                <a:spcPct val="50000"/>
              </a:spcBef>
            </a:pPr>
            <a:r>
              <a:rPr lang="en-GB" sz="1200"/>
              <a:t>Routing Registry</a:t>
            </a:r>
          </a:p>
          <a:p>
            <a:pPr algn="ctr" defTabSz="1076325" eaLnBrk="0" hangingPunct="0">
              <a:lnSpc>
                <a:spcPct val="95000"/>
              </a:lnSpc>
              <a:spcBef>
                <a:spcPct val="50000"/>
              </a:spcBef>
            </a:pPr>
            <a:r>
              <a:rPr lang="en-GB" sz="1200"/>
              <a:t>Looking Glass,</a:t>
            </a:r>
          </a:p>
          <a:p>
            <a:pPr algn="ctr" defTabSz="1076325" eaLnBrk="0" hangingPunct="0">
              <a:lnSpc>
                <a:spcPct val="95000"/>
              </a:lnSpc>
              <a:spcBef>
                <a:spcPct val="50000"/>
              </a:spcBef>
            </a:pPr>
            <a:r>
              <a:rPr lang="en-GB" sz="1200"/>
              <a:t>news, etc</a:t>
            </a:r>
          </a:p>
        </p:txBody>
      </p:sp>
      <p:pic>
        <p:nvPicPr>
          <p:cNvPr id="166942" name="Picture 30"/>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2058988" y="3927475"/>
            <a:ext cx="590550" cy="3429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84" name="Line 36"/>
          <p:cNvSpPr>
            <a:spLocks noChangeShapeType="1"/>
          </p:cNvSpPr>
          <p:nvPr/>
        </p:nvSpPr>
        <p:spPr bwMode="auto">
          <a:xfrm>
            <a:off x="3679825" y="4500563"/>
            <a:ext cx="685800" cy="0"/>
          </a:xfrm>
          <a:prstGeom prst="line">
            <a:avLst/>
          </a:prstGeom>
          <a:noFill/>
          <a:ln w="76200">
            <a:solidFill>
              <a:srgbClr val="FF0000"/>
            </a:solidFill>
            <a:round/>
            <a:headEnd/>
            <a:tailEnd/>
          </a:ln>
          <a:effectLst/>
        </p:spPr>
        <p:txBody>
          <a:bodyPr wrap="none" lIns="73033" tIns="36516" rIns="73033" bIns="36516" anchor="ctr">
            <a:prstTxWarp prst="textNoShape">
              <a:avLst/>
            </a:prstTxWarp>
          </a:bodyPr>
          <a:lstStyle/>
          <a:p>
            <a:endParaRPr lang="en-GB"/>
          </a:p>
        </p:txBody>
      </p:sp>
      <p:sp>
        <p:nvSpPr>
          <p:cNvPr id="181254" name="Line 6"/>
          <p:cNvSpPr>
            <a:spLocks noChangeShapeType="1"/>
          </p:cNvSpPr>
          <p:nvPr/>
        </p:nvSpPr>
        <p:spPr bwMode="auto">
          <a:xfrm flipV="1">
            <a:off x="1881188" y="4586288"/>
            <a:ext cx="1455737" cy="1027112"/>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81262" name="Line 14"/>
          <p:cNvSpPr>
            <a:spLocks noChangeShapeType="1"/>
          </p:cNvSpPr>
          <p:nvPr/>
        </p:nvSpPr>
        <p:spPr bwMode="auto">
          <a:xfrm>
            <a:off x="3352800" y="4572000"/>
            <a:ext cx="514350" cy="1198563"/>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81263" name="Line 15"/>
          <p:cNvSpPr>
            <a:spLocks noChangeShapeType="1"/>
          </p:cNvSpPr>
          <p:nvPr/>
        </p:nvSpPr>
        <p:spPr bwMode="auto">
          <a:xfrm>
            <a:off x="3508375" y="4586288"/>
            <a:ext cx="2055813" cy="1198562"/>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81278" name="Line 30"/>
          <p:cNvSpPr>
            <a:spLocks noChangeShapeType="1"/>
          </p:cNvSpPr>
          <p:nvPr/>
        </p:nvSpPr>
        <p:spPr bwMode="auto">
          <a:xfrm flipH="1" flipV="1">
            <a:off x="1793875" y="2959100"/>
            <a:ext cx="1543050" cy="1370013"/>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81279" name="Line 31"/>
          <p:cNvSpPr>
            <a:spLocks noChangeShapeType="1"/>
          </p:cNvSpPr>
          <p:nvPr/>
        </p:nvSpPr>
        <p:spPr bwMode="auto">
          <a:xfrm flipV="1">
            <a:off x="3424238" y="2616200"/>
            <a:ext cx="341312" cy="1712913"/>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81280" name="Line 32"/>
          <p:cNvSpPr>
            <a:spLocks noChangeShapeType="1"/>
          </p:cNvSpPr>
          <p:nvPr/>
        </p:nvSpPr>
        <p:spPr bwMode="auto">
          <a:xfrm flipV="1">
            <a:off x="3595688" y="2701925"/>
            <a:ext cx="2139950" cy="1627188"/>
          </a:xfrm>
          <a:prstGeom prst="line">
            <a:avLst/>
          </a:prstGeom>
          <a:noFill/>
          <a:ln w="63500">
            <a:solidFill>
              <a:schemeClr val="accent6">
                <a:lumMod val="75000"/>
              </a:schemeClr>
            </a:solidFill>
            <a:round/>
            <a:headEnd/>
            <a:tailEnd/>
          </a:ln>
          <a:effectLst/>
        </p:spPr>
        <p:txBody>
          <a:bodyPr wrap="none" lIns="73033" tIns="36516" rIns="73033" bIns="36516" anchor="ctr">
            <a:prstTxWarp prst="textNoShape">
              <a:avLst/>
            </a:prstTxWarp>
          </a:bodyPr>
          <a:lstStyle/>
          <a:p>
            <a:endParaRPr lang="en-GB"/>
          </a:p>
        </p:txBody>
      </p:sp>
      <p:sp>
        <p:nvSpPr>
          <p:cNvPr id="181281" name="Line 33"/>
          <p:cNvSpPr>
            <a:spLocks noChangeShapeType="1"/>
          </p:cNvSpPr>
          <p:nvPr/>
        </p:nvSpPr>
        <p:spPr bwMode="auto">
          <a:xfrm>
            <a:off x="2224088" y="2701925"/>
            <a:ext cx="2398712" cy="1627188"/>
          </a:xfrm>
          <a:prstGeom prst="line">
            <a:avLst/>
          </a:prstGeom>
          <a:noFill/>
          <a:ln w="63500" cap="rnd">
            <a:solidFill>
              <a:schemeClr val="accent6">
                <a:lumMod val="75000"/>
              </a:schemeClr>
            </a:solidFill>
            <a:prstDash val="sysDot"/>
            <a:round/>
            <a:headEnd/>
            <a:tailEnd/>
          </a:ln>
          <a:effectLst/>
        </p:spPr>
        <p:txBody>
          <a:bodyPr wrap="none" lIns="73033" tIns="36516" rIns="73033" bIns="36516" anchor="ctr">
            <a:prstTxWarp prst="textNoShape">
              <a:avLst/>
            </a:prstTxWarp>
          </a:bodyPr>
          <a:lstStyle/>
          <a:p>
            <a:endParaRPr lang="en-GB"/>
          </a:p>
        </p:txBody>
      </p:sp>
      <p:sp>
        <p:nvSpPr>
          <p:cNvPr id="181282" name="Line 34"/>
          <p:cNvSpPr>
            <a:spLocks noChangeShapeType="1"/>
          </p:cNvSpPr>
          <p:nvPr/>
        </p:nvSpPr>
        <p:spPr bwMode="auto">
          <a:xfrm>
            <a:off x="4365625" y="2616200"/>
            <a:ext cx="342900" cy="1712913"/>
          </a:xfrm>
          <a:prstGeom prst="line">
            <a:avLst/>
          </a:prstGeom>
          <a:noFill/>
          <a:ln w="63500" cap="rnd">
            <a:solidFill>
              <a:schemeClr val="accent6">
                <a:lumMod val="75000"/>
              </a:schemeClr>
            </a:solidFill>
            <a:prstDash val="sysDot"/>
            <a:round/>
            <a:headEnd/>
            <a:tailEnd/>
          </a:ln>
          <a:effectLst/>
        </p:spPr>
        <p:txBody>
          <a:bodyPr wrap="none" lIns="73033" tIns="36516" rIns="73033" bIns="36516" anchor="ctr">
            <a:prstTxWarp prst="textNoShape">
              <a:avLst/>
            </a:prstTxWarp>
          </a:bodyPr>
          <a:lstStyle/>
          <a:p>
            <a:endParaRPr lang="en-GB"/>
          </a:p>
        </p:txBody>
      </p:sp>
      <p:sp>
        <p:nvSpPr>
          <p:cNvPr id="181283" name="Line 35"/>
          <p:cNvSpPr>
            <a:spLocks noChangeShapeType="1"/>
          </p:cNvSpPr>
          <p:nvPr/>
        </p:nvSpPr>
        <p:spPr bwMode="auto">
          <a:xfrm flipV="1">
            <a:off x="4794250" y="2959100"/>
            <a:ext cx="1371600" cy="1370013"/>
          </a:xfrm>
          <a:prstGeom prst="line">
            <a:avLst/>
          </a:prstGeom>
          <a:noFill/>
          <a:ln w="63500" cap="rnd">
            <a:solidFill>
              <a:schemeClr val="accent6">
                <a:lumMod val="75000"/>
              </a:schemeClr>
            </a:solidFill>
            <a:prstDash val="sysDot"/>
            <a:round/>
            <a:headEnd/>
            <a:tailEnd/>
          </a:ln>
          <a:effectLst/>
        </p:spPr>
        <p:txBody>
          <a:bodyPr wrap="none" lIns="73033" tIns="36516" rIns="73033" bIns="36516" anchor="ctr">
            <a:prstTxWarp prst="textNoShape">
              <a:avLst/>
            </a:prstTxWarp>
          </a:bodyPr>
          <a:lstStyle/>
          <a:p>
            <a:endParaRPr lang="en-GB"/>
          </a:p>
        </p:txBody>
      </p:sp>
      <p:sp>
        <p:nvSpPr>
          <p:cNvPr id="181287" name="Line 39"/>
          <p:cNvSpPr>
            <a:spLocks noChangeShapeType="1"/>
          </p:cNvSpPr>
          <p:nvPr/>
        </p:nvSpPr>
        <p:spPr bwMode="auto">
          <a:xfrm flipH="1">
            <a:off x="4451350" y="4586288"/>
            <a:ext cx="171450" cy="1198562"/>
          </a:xfrm>
          <a:prstGeom prst="line">
            <a:avLst/>
          </a:prstGeom>
          <a:noFill/>
          <a:ln w="63500" cap="rnd">
            <a:solidFill>
              <a:schemeClr val="accent6">
                <a:lumMod val="75000"/>
              </a:schemeClr>
            </a:solidFill>
            <a:prstDash val="sysDot"/>
            <a:round/>
            <a:headEnd/>
            <a:tailEnd/>
          </a:ln>
          <a:effectLst/>
        </p:spPr>
        <p:txBody>
          <a:bodyPr wrap="none" lIns="73033" tIns="36516" rIns="73033" bIns="36516" anchor="ctr">
            <a:prstTxWarp prst="textNoShape">
              <a:avLst/>
            </a:prstTxWarp>
          </a:bodyPr>
          <a:lstStyle/>
          <a:p>
            <a:endParaRPr lang="en-GB"/>
          </a:p>
        </p:txBody>
      </p:sp>
      <p:sp>
        <p:nvSpPr>
          <p:cNvPr id="181288" name="Line 40"/>
          <p:cNvSpPr>
            <a:spLocks noChangeShapeType="1"/>
          </p:cNvSpPr>
          <p:nvPr/>
        </p:nvSpPr>
        <p:spPr bwMode="auto">
          <a:xfrm>
            <a:off x="4794250" y="4586288"/>
            <a:ext cx="1284288" cy="942975"/>
          </a:xfrm>
          <a:prstGeom prst="line">
            <a:avLst/>
          </a:prstGeom>
          <a:noFill/>
          <a:ln w="63500" cap="rnd">
            <a:solidFill>
              <a:schemeClr val="accent6">
                <a:lumMod val="75000"/>
              </a:schemeClr>
            </a:solidFill>
            <a:prstDash val="sysDot"/>
            <a:round/>
            <a:headEnd/>
            <a:tailEnd/>
          </a:ln>
          <a:effectLst/>
        </p:spPr>
        <p:txBody>
          <a:bodyPr wrap="none" lIns="73033" tIns="36516" rIns="73033" bIns="36516" anchor="ctr">
            <a:prstTxWarp prst="textNoShape">
              <a:avLst/>
            </a:prstTxWarp>
          </a:bodyPr>
          <a:lstStyle/>
          <a:p>
            <a:endParaRPr lang="en-GB"/>
          </a:p>
        </p:txBody>
      </p:sp>
      <p:sp>
        <p:nvSpPr>
          <p:cNvPr id="181294" name="Line 46"/>
          <p:cNvSpPr>
            <a:spLocks noChangeShapeType="1"/>
          </p:cNvSpPr>
          <p:nvPr/>
        </p:nvSpPr>
        <p:spPr bwMode="auto">
          <a:xfrm flipV="1">
            <a:off x="1981200" y="4648200"/>
            <a:ext cx="2314575" cy="85725"/>
          </a:xfrm>
          <a:prstGeom prst="line">
            <a:avLst/>
          </a:prstGeom>
          <a:noFill/>
          <a:ln w="63500" cap="rnd">
            <a:solidFill>
              <a:schemeClr val="accent6">
                <a:lumMod val="75000"/>
              </a:schemeClr>
            </a:solidFill>
            <a:prstDash val="sysDot"/>
            <a:round/>
            <a:headEnd/>
            <a:tailEnd/>
          </a:ln>
          <a:effectLst/>
        </p:spPr>
        <p:txBody>
          <a:bodyPr wrap="none" lIns="73033" tIns="36516" rIns="73033" bIns="36516" anchor="ctr">
            <a:prstTxWarp prst="textNoShape">
              <a:avLst/>
            </a:prstTxWarp>
          </a:bodyPr>
          <a:lstStyle/>
          <a:p>
            <a:endParaRPr lang="en-GB"/>
          </a:p>
        </p:txBody>
      </p:sp>
      <p:sp>
        <p:nvSpPr>
          <p:cNvPr id="181296" name="Line 48"/>
          <p:cNvSpPr>
            <a:spLocks noChangeShapeType="1"/>
          </p:cNvSpPr>
          <p:nvPr/>
        </p:nvSpPr>
        <p:spPr bwMode="auto">
          <a:xfrm>
            <a:off x="2136775" y="4071938"/>
            <a:ext cx="944563" cy="342900"/>
          </a:xfrm>
          <a:prstGeom prst="line">
            <a:avLst/>
          </a:prstGeom>
          <a:noFill/>
          <a:ln w="63500" cap="rnd">
            <a:solidFill>
              <a:schemeClr val="accent6">
                <a:lumMod val="75000"/>
              </a:schemeClr>
            </a:solidFill>
            <a:prstDash val="sysDot"/>
            <a:round/>
            <a:headEnd/>
            <a:tailEnd/>
          </a:ln>
          <a:effectLst/>
        </p:spPr>
        <p:txBody>
          <a:bodyPr wrap="none" lIns="73033" tIns="36516" rIns="73033" bIns="36516" anchor="ctr">
            <a:prstTxWarp prst="textNoShape">
              <a:avLst/>
            </a:prstTxWarp>
          </a:bodyPr>
          <a:lstStyle/>
          <a:p>
            <a:endParaRPr lang="en-GB"/>
          </a:p>
        </p:txBody>
      </p:sp>
      <p:sp>
        <p:nvSpPr>
          <p:cNvPr id="181250" name="Rectangle 2"/>
          <p:cNvSpPr>
            <a:spLocks noGrp="1" noChangeArrowheads="1"/>
          </p:cNvSpPr>
          <p:nvPr>
            <p:ph type="title"/>
          </p:nvPr>
        </p:nvSpPr>
        <p:spPr/>
        <p:txBody>
          <a:bodyPr/>
          <a:lstStyle/>
          <a:p>
            <a:r>
              <a:rPr lang="en-GB"/>
              <a:t>Exchange Point Design</a:t>
            </a:r>
          </a:p>
        </p:txBody>
      </p:sp>
      <p:pic>
        <p:nvPicPr>
          <p:cNvPr id="181251"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994025" y="4329113"/>
            <a:ext cx="827088" cy="354012"/>
          </a:xfrm>
          <a:prstGeom prst="rect">
            <a:avLst/>
          </a:prstGeom>
          <a:noFill/>
          <a:ln w="9525">
            <a:noFill/>
            <a:miter lim="800000"/>
            <a:headEnd/>
            <a:tailEnd/>
          </a:ln>
          <a:effectLst/>
        </p:spPr>
      </p:pic>
      <p:pic>
        <p:nvPicPr>
          <p:cNvPr id="181252" name="Picture 4"/>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195388" y="5529263"/>
            <a:ext cx="769937" cy="457200"/>
          </a:xfrm>
          <a:prstGeom prst="rect">
            <a:avLst/>
          </a:prstGeom>
          <a:noFill/>
          <a:ln w="9525">
            <a:noFill/>
            <a:miter lim="800000"/>
            <a:headEnd/>
            <a:tailEnd/>
          </a:ln>
          <a:effectLst/>
        </p:spPr>
      </p:pic>
      <p:pic>
        <p:nvPicPr>
          <p:cNvPr id="181253" name="Picture 5"/>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624013" y="5784850"/>
            <a:ext cx="771525" cy="458788"/>
          </a:xfrm>
          <a:prstGeom prst="rect">
            <a:avLst/>
          </a:prstGeom>
          <a:noFill/>
          <a:ln w="9525">
            <a:noFill/>
            <a:miter lim="800000"/>
            <a:headEnd/>
            <a:tailEnd/>
          </a:ln>
          <a:effectLst/>
        </p:spPr>
      </p:pic>
      <p:sp>
        <p:nvSpPr>
          <p:cNvPr id="181255" name="Line 7"/>
          <p:cNvSpPr>
            <a:spLocks noChangeShapeType="1"/>
          </p:cNvSpPr>
          <p:nvPr/>
        </p:nvSpPr>
        <p:spPr bwMode="auto">
          <a:xfrm flipV="1">
            <a:off x="2308225" y="4586288"/>
            <a:ext cx="2143125" cy="1284287"/>
          </a:xfrm>
          <a:prstGeom prst="line">
            <a:avLst/>
          </a:prstGeom>
          <a:noFill/>
          <a:ln w="63500" cap="rnd">
            <a:solidFill>
              <a:schemeClr val="accent6">
                <a:lumMod val="75000"/>
              </a:schemeClr>
            </a:solidFill>
            <a:prstDash val="sysDot"/>
            <a:round/>
            <a:headEnd/>
            <a:tailEnd/>
          </a:ln>
          <a:effectLst/>
        </p:spPr>
        <p:txBody>
          <a:bodyPr wrap="none" lIns="73033" tIns="36516" rIns="73033" bIns="36516" anchor="ctr">
            <a:prstTxWarp prst="textNoShape">
              <a:avLst/>
            </a:prstTxWarp>
          </a:bodyPr>
          <a:lstStyle/>
          <a:p>
            <a:endParaRPr lang="en-GB"/>
          </a:p>
        </p:txBody>
      </p:sp>
      <p:sp>
        <p:nvSpPr>
          <p:cNvPr id="181256" name="Text Box 8"/>
          <p:cNvSpPr txBox="1">
            <a:spLocks noChangeArrowheads="1"/>
          </p:cNvSpPr>
          <p:nvPr/>
        </p:nvSpPr>
        <p:spPr bwMode="auto">
          <a:xfrm>
            <a:off x="1044575" y="6157913"/>
            <a:ext cx="652463" cy="287337"/>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1</a:t>
            </a:r>
          </a:p>
        </p:txBody>
      </p:sp>
      <p:pic>
        <p:nvPicPr>
          <p:cNvPr id="181257" name="Picture 9"/>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508375" y="5784850"/>
            <a:ext cx="771525" cy="458788"/>
          </a:xfrm>
          <a:prstGeom prst="rect">
            <a:avLst/>
          </a:prstGeom>
          <a:noFill/>
          <a:ln w="9525">
            <a:noFill/>
            <a:miter lim="800000"/>
            <a:headEnd/>
            <a:tailEnd/>
          </a:ln>
          <a:effectLst/>
        </p:spPr>
      </p:pic>
      <p:pic>
        <p:nvPicPr>
          <p:cNvPr id="181258" name="Picture 10"/>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022725" y="5784850"/>
            <a:ext cx="771525" cy="458788"/>
          </a:xfrm>
          <a:prstGeom prst="rect">
            <a:avLst/>
          </a:prstGeom>
          <a:noFill/>
          <a:ln w="9525">
            <a:noFill/>
            <a:miter lim="800000"/>
            <a:headEnd/>
            <a:tailEnd/>
          </a:ln>
          <a:effectLst/>
        </p:spPr>
      </p:pic>
      <p:sp>
        <p:nvSpPr>
          <p:cNvPr id="181259" name="Text Box 11"/>
          <p:cNvSpPr txBox="1">
            <a:spLocks noChangeArrowheads="1"/>
          </p:cNvSpPr>
          <p:nvPr/>
        </p:nvSpPr>
        <p:spPr bwMode="auto">
          <a:xfrm>
            <a:off x="3357563" y="6243638"/>
            <a:ext cx="652462" cy="287337"/>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2</a:t>
            </a:r>
          </a:p>
        </p:txBody>
      </p:sp>
      <p:sp>
        <p:nvSpPr>
          <p:cNvPr id="181260" name="Text Box 12"/>
          <p:cNvSpPr txBox="1">
            <a:spLocks noChangeArrowheads="1"/>
          </p:cNvSpPr>
          <p:nvPr/>
        </p:nvSpPr>
        <p:spPr bwMode="auto">
          <a:xfrm>
            <a:off x="6216650" y="6122988"/>
            <a:ext cx="652463" cy="287337"/>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3</a:t>
            </a:r>
          </a:p>
        </p:txBody>
      </p:sp>
      <p:pic>
        <p:nvPicPr>
          <p:cNvPr id="181261" name="Picture 13"/>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5564188" y="5699125"/>
            <a:ext cx="773112" cy="458788"/>
          </a:xfrm>
          <a:prstGeom prst="rect">
            <a:avLst/>
          </a:prstGeom>
          <a:noFill/>
          <a:ln w="9525">
            <a:noFill/>
            <a:miter lim="800000"/>
            <a:headEnd/>
            <a:tailEnd/>
          </a:ln>
          <a:effectLst/>
        </p:spPr>
      </p:pic>
      <p:sp>
        <p:nvSpPr>
          <p:cNvPr id="181264" name="Line 16"/>
          <p:cNvSpPr>
            <a:spLocks noChangeShapeType="1"/>
          </p:cNvSpPr>
          <p:nvPr/>
        </p:nvSpPr>
        <p:spPr bwMode="auto">
          <a:xfrm>
            <a:off x="3252788" y="4243388"/>
            <a:ext cx="3598862" cy="0"/>
          </a:xfrm>
          <a:prstGeom prst="line">
            <a:avLst/>
          </a:prstGeom>
          <a:noFill/>
          <a:ln w="9525">
            <a:solidFill>
              <a:srgbClr val="005E77"/>
            </a:solidFill>
            <a:round/>
            <a:headEnd/>
            <a:tailEnd/>
          </a:ln>
          <a:effectLst/>
        </p:spPr>
        <p:txBody>
          <a:bodyPr wrap="none" lIns="73033" tIns="36516" rIns="73033" bIns="36516" anchor="ctr">
            <a:prstTxWarp prst="textNoShape">
              <a:avLst/>
            </a:prstTxWarp>
          </a:bodyPr>
          <a:lstStyle/>
          <a:p>
            <a:endParaRPr lang="en-GB"/>
          </a:p>
        </p:txBody>
      </p:sp>
      <p:sp>
        <p:nvSpPr>
          <p:cNvPr id="181265" name="Line 17"/>
          <p:cNvSpPr>
            <a:spLocks noChangeShapeType="1"/>
          </p:cNvSpPr>
          <p:nvPr/>
        </p:nvSpPr>
        <p:spPr bwMode="auto">
          <a:xfrm>
            <a:off x="3508375" y="4243388"/>
            <a:ext cx="0" cy="85725"/>
          </a:xfrm>
          <a:prstGeom prst="line">
            <a:avLst/>
          </a:prstGeom>
          <a:noFill/>
          <a:ln w="9525">
            <a:solidFill>
              <a:srgbClr val="005E77"/>
            </a:solidFill>
            <a:round/>
            <a:headEnd/>
            <a:tailEnd/>
          </a:ln>
          <a:effectLst/>
        </p:spPr>
        <p:txBody>
          <a:bodyPr wrap="none" lIns="73033" tIns="36516" rIns="73033" bIns="36516" anchor="ctr">
            <a:prstTxWarp prst="textNoShape">
              <a:avLst/>
            </a:prstTxWarp>
          </a:bodyPr>
          <a:lstStyle/>
          <a:p>
            <a:endParaRPr lang="en-GB"/>
          </a:p>
        </p:txBody>
      </p:sp>
      <p:pic>
        <p:nvPicPr>
          <p:cNvPr id="181266" name="Picture 18"/>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6680200" y="4071938"/>
            <a:ext cx="590550" cy="342900"/>
          </a:xfrm>
          <a:prstGeom prst="rect">
            <a:avLst/>
          </a:prstGeom>
          <a:noFill/>
          <a:ln w="9525">
            <a:noFill/>
            <a:miter lim="800000"/>
            <a:headEnd/>
            <a:tailEnd/>
          </a:ln>
          <a:effectLst/>
        </p:spPr>
      </p:pic>
      <p:sp>
        <p:nvSpPr>
          <p:cNvPr id="181267" name="Line 19"/>
          <p:cNvSpPr>
            <a:spLocks noChangeShapeType="1"/>
          </p:cNvSpPr>
          <p:nvPr/>
        </p:nvSpPr>
        <p:spPr bwMode="auto">
          <a:xfrm>
            <a:off x="7278688" y="4243388"/>
            <a:ext cx="428625" cy="0"/>
          </a:xfrm>
          <a:prstGeom prst="line">
            <a:avLst/>
          </a:prstGeom>
          <a:noFill/>
          <a:ln w="9525">
            <a:solidFill>
              <a:srgbClr val="005E77"/>
            </a:solidFill>
            <a:round/>
            <a:headEnd/>
            <a:tailEnd type="arrow" w="med" len="med"/>
          </a:ln>
          <a:effectLst/>
        </p:spPr>
        <p:txBody>
          <a:bodyPr wrap="none" lIns="73033" tIns="36516" rIns="73033" bIns="36516" anchor="ctr">
            <a:prstTxWarp prst="textNoShape">
              <a:avLst/>
            </a:prstTxWarp>
          </a:bodyPr>
          <a:lstStyle/>
          <a:p>
            <a:endParaRPr lang="en-GB"/>
          </a:p>
        </p:txBody>
      </p:sp>
      <p:sp>
        <p:nvSpPr>
          <p:cNvPr id="181268" name="Text Box 20"/>
          <p:cNvSpPr txBox="1">
            <a:spLocks noChangeArrowheads="1"/>
          </p:cNvSpPr>
          <p:nvPr/>
        </p:nvSpPr>
        <p:spPr bwMode="auto">
          <a:xfrm>
            <a:off x="7618413" y="3949700"/>
            <a:ext cx="1336675" cy="522288"/>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defTabSz="1076325" eaLnBrk="0" hangingPunct="0">
              <a:lnSpc>
                <a:spcPct val="35000"/>
              </a:lnSpc>
              <a:spcBef>
                <a:spcPct val="50000"/>
              </a:spcBef>
            </a:pPr>
            <a:r>
              <a:rPr lang="en-GB" sz="1400"/>
              <a:t>IXP </a:t>
            </a:r>
          </a:p>
          <a:p>
            <a:pPr defTabSz="1076325" eaLnBrk="0" hangingPunct="0">
              <a:lnSpc>
                <a:spcPct val="35000"/>
              </a:lnSpc>
              <a:spcBef>
                <a:spcPct val="50000"/>
              </a:spcBef>
            </a:pPr>
            <a:r>
              <a:rPr lang="en-GB" sz="1400"/>
              <a:t>Management</a:t>
            </a:r>
          </a:p>
          <a:p>
            <a:pPr defTabSz="1076325" eaLnBrk="0" hangingPunct="0">
              <a:lnSpc>
                <a:spcPct val="35000"/>
              </a:lnSpc>
              <a:spcBef>
                <a:spcPct val="50000"/>
              </a:spcBef>
            </a:pPr>
            <a:r>
              <a:rPr lang="en-GB" sz="1400"/>
              <a:t>Network</a:t>
            </a:r>
          </a:p>
        </p:txBody>
      </p:sp>
      <p:pic>
        <p:nvPicPr>
          <p:cNvPr id="181269" name="Picture 21"/>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624013" y="2359025"/>
            <a:ext cx="771525" cy="458788"/>
          </a:xfrm>
          <a:prstGeom prst="rect">
            <a:avLst/>
          </a:prstGeom>
          <a:noFill/>
          <a:ln w="9525">
            <a:noFill/>
            <a:miter lim="800000"/>
            <a:headEnd/>
            <a:tailEnd/>
          </a:ln>
          <a:effectLst/>
        </p:spPr>
      </p:pic>
      <p:sp>
        <p:nvSpPr>
          <p:cNvPr id="181270" name="Text Box 22"/>
          <p:cNvSpPr txBox="1">
            <a:spLocks noChangeArrowheads="1"/>
          </p:cNvSpPr>
          <p:nvPr/>
        </p:nvSpPr>
        <p:spPr bwMode="auto">
          <a:xfrm>
            <a:off x="904875" y="2182813"/>
            <a:ext cx="652463" cy="287337"/>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6</a:t>
            </a:r>
          </a:p>
        </p:txBody>
      </p:sp>
      <p:pic>
        <p:nvPicPr>
          <p:cNvPr id="181271" name="Picture 23"/>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195388" y="2616200"/>
            <a:ext cx="769937" cy="458788"/>
          </a:xfrm>
          <a:prstGeom prst="rect">
            <a:avLst/>
          </a:prstGeom>
          <a:noFill/>
          <a:ln w="9525">
            <a:noFill/>
            <a:miter lim="800000"/>
            <a:headEnd/>
            <a:tailEnd/>
          </a:ln>
          <a:effectLst/>
        </p:spPr>
      </p:pic>
      <p:pic>
        <p:nvPicPr>
          <p:cNvPr id="181272" name="Picture 24"/>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424238" y="2273300"/>
            <a:ext cx="769937" cy="458788"/>
          </a:xfrm>
          <a:prstGeom prst="rect">
            <a:avLst/>
          </a:prstGeom>
          <a:noFill/>
          <a:ln w="9525">
            <a:noFill/>
            <a:miter lim="800000"/>
            <a:headEnd/>
            <a:tailEnd/>
          </a:ln>
          <a:effectLst/>
        </p:spPr>
      </p:pic>
      <p:pic>
        <p:nvPicPr>
          <p:cNvPr id="181273" name="Picture 25"/>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937000" y="2273300"/>
            <a:ext cx="771525" cy="458788"/>
          </a:xfrm>
          <a:prstGeom prst="rect">
            <a:avLst/>
          </a:prstGeom>
          <a:noFill/>
          <a:ln w="9525">
            <a:noFill/>
            <a:miter lim="800000"/>
            <a:headEnd/>
            <a:tailEnd/>
          </a:ln>
          <a:effectLst/>
        </p:spPr>
      </p:pic>
      <p:sp>
        <p:nvSpPr>
          <p:cNvPr id="181274" name="Text Box 26"/>
          <p:cNvSpPr txBox="1">
            <a:spLocks noChangeArrowheads="1"/>
          </p:cNvSpPr>
          <p:nvPr/>
        </p:nvSpPr>
        <p:spPr bwMode="auto">
          <a:xfrm>
            <a:off x="2876550" y="2097088"/>
            <a:ext cx="652463" cy="287337"/>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5</a:t>
            </a:r>
          </a:p>
        </p:txBody>
      </p:sp>
      <p:pic>
        <p:nvPicPr>
          <p:cNvPr id="181275" name="Picture 27"/>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5480050" y="2359025"/>
            <a:ext cx="769938" cy="458788"/>
          </a:xfrm>
          <a:prstGeom prst="rect">
            <a:avLst/>
          </a:prstGeom>
          <a:noFill/>
          <a:ln w="9525">
            <a:noFill/>
            <a:miter lim="800000"/>
            <a:headEnd/>
            <a:tailEnd/>
          </a:ln>
          <a:effectLst/>
        </p:spPr>
      </p:pic>
      <p:pic>
        <p:nvPicPr>
          <p:cNvPr id="181276" name="Picture 28"/>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5907088" y="2616200"/>
            <a:ext cx="773112" cy="458788"/>
          </a:xfrm>
          <a:prstGeom prst="rect">
            <a:avLst/>
          </a:prstGeom>
          <a:noFill/>
          <a:ln w="9525">
            <a:noFill/>
            <a:miter lim="800000"/>
            <a:headEnd/>
            <a:tailEnd/>
          </a:ln>
          <a:effectLst/>
        </p:spPr>
      </p:pic>
      <p:sp>
        <p:nvSpPr>
          <p:cNvPr id="181277" name="Text Box 29"/>
          <p:cNvSpPr txBox="1">
            <a:spLocks noChangeArrowheads="1"/>
          </p:cNvSpPr>
          <p:nvPr/>
        </p:nvSpPr>
        <p:spPr bwMode="auto">
          <a:xfrm>
            <a:off x="6216650" y="2097088"/>
            <a:ext cx="652463" cy="287337"/>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r" defTabSz="1076325" eaLnBrk="0" hangingPunct="0">
              <a:lnSpc>
                <a:spcPct val="95000"/>
              </a:lnSpc>
              <a:spcBef>
                <a:spcPct val="50000"/>
              </a:spcBef>
            </a:pPr>
            <a:r>
              <a:rPr lang="en-GB" sz="1400"/>
              <a:t>ISP 4</a:t>
            </a:r>
          </a:p>
        </p:txBody>
      </p:sp>
      <p:pic>
        <p:nvPicPr>
          <p:cNvPr id="181285" name="Picture 37"/>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279900" y="4329113"/>
            <a:ext cx="825500" cy="354012"/>
          </a:xfrm>
          <a:prstGeom prst="rect">
            <a:avLst/>
          </a:prstGeom>
          <a:noFill/>
          <a:ln w="9525">
            <a:noFill/>
            <a:miter lim="800000"/>
            <a:headEnd/>
            <a:tailEnd/>
          </a:ln>
          <a:effectLst/>
        </p:spPr>
      </p:pic>
      <p:pic>
        <p:nvPicPr>
          <p:cNvPr id="181286" name="Picture 38"/>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5994400" y="5443538"/>
            <a:ext cx="769938" cy="457200"/>
          </a:xfrm>
          <a:prstGeom prst="rect">
            <a:avLst/>
          </a:prstGeom>
          <a:noFill/>
          <a:ln w="9525">
            <a:noFill/>
            <a:miter lim="800000"/>
            <a:headEnd/>
            <a:tailEnd/>
          </a:ln>
          <a:effectLst/>
        </p:spPr>
      </p:pic>
      <p:sp>
        <p:nvSpPr>
          <p:cNvPr id="181289" name="Line 41"/>
          <p:cNvSpPr>
            <a:spLocks noChangeShapeType="1"/>
          </p:cNvSpPr>
          <p:nvPr/>
        </p:nvSpPr>
        <p:spPr bwMode="auto">
          <a:xfrm>
            <a:off x="4879975" y="4243388"/>
            <a:ext cx="0" cy="85725"/>
          </a:xfrm>
          <a:prstGeom prst="line">
            <a:avLst/>
          </a:prstGeom>
          <a:noFill/>
          <a:ln w="9525">
            <a:solidFill>
              <a:srgbClr val="005E77"/>
            </a:solidFill>
            <a:round/>
            <a:headEnd/>
            <a:tailEnd/>
          </a:ln>
          <a:effectLst/>
        </p:spPr>
        <p:txBody>
          <a:bodyPr wrap="none" lIns="73033" tIns="36516" rIns="73033" bIns="36516" anchor="ctr">
            <a:prstTxWarp prst="textNoShape">
              <a:avLst/>
            </a:prstTxWarp>
          </a:bodyPr>
          <a:lstStyle/>
          <a:p>
            <a:endParaRPr lang="en-GB"/>
          </a:p>
        </p:txBody>
      </p:sp>
      <p:sp>
        <p:nvSpPr>
          <p:cNvPr id="181290" name="Text Box 42"/>
          <p:cNvSpPr txBox="1">
            <a:spLocks noChangeArrowheads="1"/>
          </p:cNvSpPr>
          <p:nvPr/>
        </p:nvSpPr>
        <p:spPr bwMode="auto">
          <a:xfrm>
            <a:off x="5062538" y="4495800"/>
            <a:ext cx="1800225" cy="287338"/>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defTabSz="1076325" eaLnBrk="0" hangingPunct="0">
              <a:lnSpc>
                <a:spcPct val="95000"/>
              </a:lnSpc>
              <a:spcBef>
                <a:spcPct val="50000"/>
              </a:spcBef>
            </a:pPr>
            <a:r>
              <a:rPr lang="en-GB" sz="1400"/>
              <a:t>Ethernet Switches</a:t>
            </a:r>
          </a:p>
        </p:txBody>
      </p:sp>
      <p:pic>
        <p:nvPicPr>
          <p:cNvPr id="181291" name="Picture 43"/>
          <p:cNvPicPr>
            <a:picLocks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338138" y="3387725"/>
            <a:ext cx="1328737" cy="1798638"/>
          </a:xfrm>
          <a:prstGeom prst="rect">
            <a:avLst/>
          </a:prstGeom>
          <a:noFill/>
          <a:ln w="9525">
            <a:noFill/>
            <a:miter lim="800000"/>
            <a:headEnd/>
            <a:tailEnd/>
          </a:ln>
          <a:effectLst/>
        </p:spPr>
      </p:pic>
      <p:sp>
        <p:nvSpPr>
          <p:cNvPr id="181292" name="Text Box 44"/>
          <p:cNvSpPr txBox="1">
            <a:spLocks noChangeArrowheads="1"/>
          </p:cNvSpPr>
          <p:nvPr/>
        </p:nvSpPr>
        <p:spPr bwMode="auto">
          <a:xfrm>
            <a:off x="304800" y="3656013"/>
            <a:ext cx="1460500" cy="1319212"/>
          </a:xfrm>
          <a:prstGeom prst="rect">
            <a:avLst/>
          </a:prstGeom>
          <a:noFill/>
          <a:ln w="9525">
            <a:noFill/>
            <a:miter lim="800000"/>
            <a:headEnd/>
            <a:tailEnd/>
          </a:ln>
          <a:effectLst/>
        </p:spPr>
        <p:txBody>
          <a:bodyPr wrap="none" lIns="86026" tIns="43012" rIns="86026" bIns="43012" anchor="ctr" anchorCtr="1">
            <a:prstTxWarp prst="textNoShape">
              <a:avLst/>
            </a:prstTxWarp>
            <a:spAutoFit/>
          </a:bodyPr>
          <a:lstStyle/>
          <a:p>
            <a:pPr algn="ctr" defTabSz="1076325" eaLnBrk="0" hangingPunct="0">
              <a:lnSpc>
                <a:spcPct val="95000"/>
              </a:lnSpc>
              <a:spcBef>
                <a:spcPct val="50000"/>
              </a:spcBef>
            </a:pPr>
            <a:r>
              <a:rPr lang="en-GB" sz="1200"/>
              <a:t>IXP Services:</a:t>
            </a:r>
          </a:p>
          <a:p>
            <a:pPr algn="ctr" defTabSz="1076325" eaLnBrk="0" hangingPunct="0">
              <a:lnSpc>
                <a:spcPct val="95000"/>
              </a:lnSpc>
              <a:spcBef>
                <a:spcPct val="50000"/>
              </a:spcBef>
            </a:pPr>
            <a:r>
              <a:rPr lang="en-GB" sz="1200"/>
              <a:t>TLD DNS,</a:t>
            </a:r>
          </a:p>
          <a:p>
            <a:pPr algn="ctr" defTabSz="1076325" eaLnBrk="0" hangingPunct="0">
              <a:lnSpc>
                <a:spcPct val="95000"/>
              </a:lnSpc>
              <a:spcBef>
                <a:spcPct val="50000"/>
              </a:spcBef>
            </a:pPr>
            <a:r>
              <a:rPr lang="en-GB" sz="1200"/>
              <a:t>Routing Registry</a:t>
            </a:r>
          </a:p>
          <a:p>
            <a:pPr algn="ctr" defTabSz="1076325" eaLnBrk="0" hangingPunct="0">
              <a:lnSpc>
                <a:spcPct val="95000"/>
              </a:lnSpc>
              <a:spcBef>
                <a:spcPct val="50000"/>
              </a:spcBef>
            </a:pPr>
            <a:r>
              <a:rPr lang="en-GB" sz="1200"/>
              <a:t>Looking Glass,</a:t>
            </a:r>
          </a:p>
          <a:p>
            <a:pPr algn="ctr" defTabSz="1076325" eaLnBrk="0" hangingPunct="0">
              <a:lnSpc>
                <a:spcPct val="95000"/>
              </a:lnSpc>
              <a:spcBef>
                <a:spcPct val="50000"/>
              </a:spcBef>
            </a:pPr>
            <a:r>
              <a:rPr lang="en-GB" sz="1200"/>
              <a:t>news, etc</a:t>
            </a:r>
          </a:p>
        </p:txBody>
      </p:sp>
      <p:pic>
        <p:nvPicPr>
          <p:cNvPr id="181293" name="Picture 45"/>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1538288" y="4586288"/>
            <a:ext cx="590550" cy="342900"/>
          </a:xfrm>
          <a:prstGeom prst="rect">
            <a:avLst/>
          </a:prstGeom>
          <a:noFill/>
          <a:ln w="9525">
            <a:noFill/>
            <a:miter lim="800000"/>
            <a:headEnd/>
            <a:tailEnd/>
          </a:ln>
          <a:effectLst/>
        </p:spPr>
      </p:pic>
      <p:pic>
        <p:nvPicPr>
          <p:cNvPr id="181295" name="Picture 47"/>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1538288" y="3900488"/>
            <a:ext cx="590550" cy="3429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6" name="Rectangle 4"/>
          <p:cNvSpPr>
            <a:spLocks noGrp="1" noChangeArrowheads="1"/>
          </p:cNvSpPr>
          <p:nvPr>
            <p:ph type="title"/>
          </p:nvPr>
        </p:nvSpPr>
        <p:spPr/>
        <p:txBody>
          <a:bodyPr/>
          <a:lstStyle/>
          <a:p>
            <a:r>
              <a:rPr lang="en-GB" smtClean="0"/>
              <a:t>Peering at an IXP</a:t>
            </a:r>
            <a:endParaRPr lang="en-GB"/>
          </a:p>
        </p:txBody>
      </p:sp>
      <p:sp>
        <p:nvSpPr>
          <p:cNvPr id="151557" name="Rectangle 5"/>
          <p:cNvSpPr>
            <a:spLocks noGrp="1" noChangeArrowheads="1"/>
          </p:cNvSpPr>
          <p:nvPr>
            <p:ph idx="1"/>
          </p:nvPr>
        </p:nvSpPr>
        <p:spPr/>
        <p:txBody>
          <a:bodyPr/>
          <a:lstStyle/>
          <a:p>
            <a:r>
              <a:rPr lang="en-GB" smtClean="0"/>
              <a:t>Each participant needs to run BGP</a:t>
            </a:r>
          </a:p>
          <a:p>
            <a:pPr lvl="1"/>
            <a:r>
              <a:rPr lang="en-GB" smtClean="0"/>
              <a:t>They need their own AS number</a:t>
            </a:r>
          </a:p>
          <a:p>
            <a:r>
              <a:rPr lang="en-GB" smtClean="0"/>
              <a:t>Each participant configures external BGP with the other participants in the IXP</a:t>
            </a:r>
          </a:p>
          <a:p>
            <a:pPr lvl="1"/>
            <a:r>
              <a:rPr lang="en-GB" smtClean="0"/>
              <a:t>Peering with all participants</a:t>
            </a:r>
          </a:p>
          <a:p>
            <a:pPr lvl="1">
              <a:buFont typeface="Wingdings" charset="2"/>
              <a:buNone/>
            </a:pPr>
            <a:r>
              <a:rPr lang="en-GB" smtClean="0"/>
              <a:t>		</a:t>
            </a:r>
            <a:r>
              <a:rPr lang="en-GB" smtClean="0">
                <a:solidFill>
                  <a:srgbClr val="FF0000"/>
                </a:solidFill>
              </a:rPr>
              <a:t>or</a:t>
            </a:r>
            <a:endParaRPr lang="en-GB" smtClean="0"/>
          </a:p>
          <a:p>
            <a:pPr lvl="1"/>
            <a:r>
              <a:rPr lang="en-GB" smtClean="0"/>
              <a:t>Peering with a subset of participants</a:t>
            </a:r>
            <a:endParaRPr lang="en-GB"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8" name="Rectangle 4"/>
          <p:cNvSpPr>
            <a:spLocks noGrp="1" noChangeArrowheads="1"/>
          </p:cNvSpPr>
          <p:nvPr>
            <p:ph type="title"/>
          </p:nvPr>
        </p:nvSpPr>
        <p:spPr/>
        <p:txBody>
          <a:bodyPr/>
          <a:lstStyle/>
          <a:p>
            <a:r>
              <a:rPr lang="en-GB"/>
              <a:t>IP Address Space</a:t>
            </a:r>
          </a:p>
        </p:txBody>
      </p:sp>
      <p:sp>
        <p:nvSpPr>
          <p:cNvPr id="169989" name="Rectangle 5"/>
          <p:cNvSpPr>
            <a:spLocks noGrp="1" noChangeArrowheads="1"/>
          </p:cNvSpPr>
          <p:nvPr>
            <p:ph idx="1"/>
          </p:nvPr>
        </p:nvSpPr>
        <p:spPr/>
        <p:txBody>
          <a:bodyPr/>
          <a:lstStyle/>
          <a:p>
            <a:r>
              <a:rPr lang="en-GB" sz="2400"/>
              <a:t>Some IXPs use private addresses for the IXP LAN</a:t>
            </a:r>
          </a:p>
          <a:p>
            <a:pPr lvl="1"/>
            <a:r>
              <a:rPr lang="en-GB" sz="2000"/>
              <a:t>Public address space means the IXP network can be leaked to the Internet, which could be undesirable</a:t>
            </a:r>
          </a:p>
          <a:p>
            <a:pPr lvl="1"/>
            <a:r>
              <a:rPr lang="en-GB" sz="2000"/>
              <a:t>Filtering RFC1918 address space by ISPs is Best Practice; this avoids leakage</a:t>
            </a:r>
          </a:p>
          <a:p>
            <a:r>
              <a:rPr lang="en-GB" sz="2400"/>
              <a:t>Some IXPs use public addresses for the IXP LAN</a:t>
            </a:r>
          </a:p>
          <a:p>
            <a:pPr lvl="1"/>
            <a:r>
              <a:rPr lang="en-GB" sz="2000"/>
              <a:t>Address space is available from the RIRs for IXPs</a:t>
            </a:r>
          </a:p>
          <a:p>
            <a:pPr lvl="1"/>
            <a:r>
              <a:rPr lang="en-GB" sz="2000"/>
              <a:t>IXP terms of participation usually forbid carrying the IXP LAN addressing in the ISP backbone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t>Exchange Point examples</a:t>
            </a:r>
          </a:p>
        </p:txBody>
      </p:sp>
      <p:sp>
        <p:nvSpPr>
          <p:cNvPr id="36869" name="Rectangle 5"/>
          <p:cNvSpPr>
            <a:spLocks noGrp="1" noChangeArrowheads="1"/>
          </p:cNvSpPr>
          <p:nvPr>
            <p:ph idx="1"/>
          </p:nvPr>
        </p:nvSpPr>
        <p:spPr/>
        <p:txBody>
          <a:bodyPr/>
          <a:lstStyle/>
          <a:p>
            <a:r>
              <a:rPr lang="en-US"/>
              <a:t>LINX in London, UK</a:t>
            </a:r>
          </a:p>
          <a:p>
            <a:pPr lvl="1"/>
            <a:r>
              <a:rPr lang="en-US"/>
              <a:t>Ethernet switches</a:t>
            </a:r>
          </a:p>
          <a:p>
            <a:r>
              <a:rPr lang="en-US"/>
              <a:t>AMS-IX in Amsterdam, NL</a:t>
            </a:r>
          </a:p>
          <a:p>
            <a:pPr lvl="1"/>
            <a:r>
              <a:rPr lang="en-US"/>
              <a:t>Ethernet switches</a:t>
            </a:r>
          </a:p>
          <a:p>
            <a:r>
              <a:rPr lang="en-US"/>
              <a:t>SIX in Seattle, US</a:t>
            </a:r>
          </a:p>
          <a:p>
            <a:pPr lvl="1"/>
            <a:r>
              <a:rPr lang="en-US"/>
              <a:t>Ethernet switches</a:t>
            </a:r>
          </a:p>
          <a:p>
            <a:r>
              <a:rPr lang="en-US"/>
              <a:t>JPNAP in Tokyo, Japan</a:t>
            </a:r>
          </a:p>
          <a:p>
            <a:pPr lvl="1"/>
            <a:r>
              <a:rPr lang="en-US"/>
              <a:t>Ethernet switches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algn="ctr"/>
            <a:r>
              <a:rPr lang="en-GB" dirty="0" smtClean="0">
                <a:solidFill>
                  <a:schemeClr val="accent6">
                    <a:lumMod val="75000"/>
                  </a:schemeClr>
                </a:solidFill>
              </a:rPr>
              <a:t>DHCP</a:t>
            </a:r>
            <a:endParaRPr lang="en-GB" dirty="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mtClean="0"/>
              <a:t>DHCP: Dynamic Host Configuration Protocol</a:t>
            </a:r>
            <a:endParaRPr lang="en-US"/>
          </a:p>
        </p:txBody>
      </p:sp>
      <p:sp>
        <p:nvSpPr>
          <p:cNvPr id="229379" name="Rectangle 3"/>
          <p:cNvSpPr>
            <a:spLocks noGrp="1" noChangeArrowheads="1"/>
          </p:cNvSpPr>
          <p:nvPr>
            <p:ph idx="1"/>
          </p:nvPr>
        </p:nvSpPr>
        <p:spPr/>
        <p:txBody>
          <a:bodyPr/>
          <a:lstStyle/>
          <a:p>
            <a:r>
              <a:rPr lang="en-US" sz="2400" dirty="0" smtClean="0"/>
              <a:t>Goal: allow host to dynamically obtain its IP address from network server when it joins network</a:t>
            </a:r>
          </a:p>
          <a:p>
            <a:pPr lvl="1"/>
            <a:r>
              <a:rPr lang="en-US" sz="2000" dirty="0" smtClean="0"/>
              <a:t>Can renew its lease on address in use</a:t>
            </a:r>
          </a:p>
          <a:p>
            <a:pPr lvl="1"/>
            <a:r>
              <a:rPr lang="en-US" sz="2000" dirty="0" smtClean="0"/>
              <a:t>Allows reuse of addresses (only hold address while connected an “on”</a:t>
            </a:r>
          </a:p>
          <a:p>
            <a:pPr lvl="1"/>
            <a:r>
              <a:rPr lang="en-US" sz="2000" dirty="0" smtClean="0"/>
              <a:t>Support for mobile users who want to join network (more shortly)</a:t>
            </a:r>
          </a:p>
          <a:p>
            <a:r>
              <a:rPr lang="en-US" sz="2400" dirty="0" smtClean="0"/>
              <a:t>DHCP overview:</a:t>
            </a:r>
          </a:p>
          <a:p>
            <a:pPr lvl="1"/>
            <a:r>
              <a:rPr lang="en-US" sz="2000" dirty="0" smtClean="0"/>
              <a:t>host broadcasts “DHCP discover” </a:t>
            </a:r>
            <a:r>
              <a:rPr lang="en-US" sz="2000" dirty="0" err="1" smtClean="0"/>
              <a:t>msg</a:t>
            </a:r>
            <a:endParaRPr lang="en-US" sz="2000" dirty="0" smtClean="0"/>
          </a:p>
          <a:p>
            <a:pPr lvl="1"/>
            <a:r>
              <a:rPr lang="en-US" sz="2000" dirty="0" smtClean="0"/>
              <a:t>DHCP server responds with “DHCP offer” </a:t>
            </a:r>
            <a:r>
              <a:rPr lang="en-US" sz="2000" dirty="0" err="1" smtClean="0"/>
              <a:t>msg</a:t>
            </a:r>
            <a:endParaRPr lang="en-US" sz="2000" dirty="0" smtClean="0"/>
          </a:p>
          <a:p>
            <a:pPr lvl="1"/>
            <a:r>
              <a:rPr lang="en-US" sz="2000" dirty="0" smtClean="0"/>
              <a:t>host requests IP address: “DHCP request” </a:t>
            </a:r>
            <a:r>
              <a:rPr lang="en-US" sz="2000" dirty="0" err="1" smtClean="0"/>
              <a:t>msg</a:t>
            </a:r>
            <a:endParaRPr lang="en-US" sz="2000" dirty="0" smtClean="0"/>
          </a:p>
          <a:p>
            <a:pPr lvl="1"/>
            <a:r>
              <a:rPr lang="en-US" sz="2000" dirty="0" smtClean="0"/>
              <a:t>DHCP server sends address: “DHCP </a:t>
            </a:r>
            <a:r>
              <a:rPr lang="en-US" sz="2000" dirty="0" err="1" smtClean="0"/>
              <a:t>ack</a:t>
            </a:r>
            <a:r>
              <a:rPr lang="en-US" sz="2000" dirty="0" smtClean="0"/>
              <a:t>” </a:t>
            </a:r>
            <a:r>
              <a:rPr lang="en-US" sz="2000" dirty="0" err="1" smtClean="0"/>
              <a:t>msg</a:t>
            </a:r>
            <a:r>
              <a:rPr lang="en-US" sz="2000" dirty="0" smtClean="0"/>
              <a:t> </a:t>
            </a:r>
          </a:p>
          <a:p>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DHCP client-server scenario</a:t>
            </a:r>
            <a:endParaRPr lang="en-US"/>
          </a:p>
        </p:txBody>
      </p:sp>
      <p:sp>
        <p:nvSpPr>
          <p:cNvPr id="230407" name="Freeform 7"/>
          <p:cNvSpPr>
            <a:spLocks/>
          </p:cNvSpPr>
          <p:nvPr/>
        </p:nvSpPr>
        <p:spPr bwMode="auto">
          <a:xfrm>
            <a:off x="1712913" y="2103438"/>
            <a:ext cx="1941512" cy="2049462"/>
          </a:xfrm>
          <a:custGeom>
            <a:avLst/>
            <a:gdLst/>
            <a:ahLst/>
            <a:cxnLst>
              <a:cxn ang="0">
                <a:pos x="1201" y="756"/>
              </a:cxn>
              <a:cxn ang="0">
                <a:pos x="702" y="670"/>
              </a:cxn>
              <a:cxn ang="0">
                <a:pos x="608" y="103"/>
              </a:cxn>
              <a:cxn ang="0">
                <a:pos x="335" y="52"/>
              </a:cxn>
              <a:cxn ang="0">
                <a:pos x="65" y="82"/>
              </a:cxn>
              <a:cxn ang="0">
                <a:pos x="41" y="544"/>
              </a:cxn>
              <a:cxn ang="0">
                <a:pos x="38" y="751"/>
              </a:cxn>
              <a:cxn ang="0">
                <a:pos x="23" y="940"/>
              </a:cxn>
              <a:cxn ang="0">
                <a:pos x="17" y="1114"/>
              </a:cxn>
              <a:cxn ang="0">
                <a:pos x="128" y="1219"/>
              </a:cxn>
              <a:cxn ang="0">
                <a:pos x="602" y="1243"/>
              </a:cxn>
              <a:cxn ang="0">
                <a:pos x="686" y="930"/>
              </a:cxn>
              <a:cxn ang="0">
                <a:pos x="1177" y="916"/>
              </a:cxn>
              <a:cxn ang="0">
                <a:pos x="1201" y="756"/>
              </a:cxn>
            </a:cxnLst>
            <a:rect l="0" t="0" r="r" b="b"/>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w="9525">
            <a:noFill/>
            <a:round/>
            <a:headEnd/>
            <a:tailEnd/>
          </a:ln>
          <a:effectLst/>
        </p:spPr>
        <p:txBody>
          <a:bodyPr wrap="none" anchor="ctr">
            <a:prstTxWarp prst="textNoShape">
              <a:avLst/>
            </a:prstTxWarp>
          </a:bodyPr>
          <a:lstStyle/>
          <a:p>
            <a:endParaRPr lang="en-GB" sz="1400">
              <a:latin typeface="Courier"/>
              <a:cs typeface="Courier"/>
            </a:endParaRPr>
          </a:p>
        </p:txBody>
      </p:sp>
      <p:sp>
        <p:nvSpPr>
          <p:cNvPr id="230408" name="Freeform 8"/>
          <p:cNvSpPr>
            <a:spLocks/>
          </p:cNvSpPr>
          <p:nvPr/>
        </p:nvSpPr>
        <p:spPr bwMode="auto">
          <a:xfrm>
            <a:off x="4229100" y="2390775"/>
            <a:ext cx="1906588" cy="1958975"/>
          </a:xfrm>
          <a:custGeom>
            <a:avLst/>
            <a:gdLst/>
            <a:ahLst/>
            <a:cxnLst>
              <a:cxn ang="0">
                <a:pos x="25" y="709"/>
              </a:cxn>
              <a:cxn ang="0">
                <a:pos x="526" y="780"/>
              </a:cxn>
              <a:cxn ang="0">
                <a:pos x="613" y="1134"/>
              </a:cxn>
              <a:cxn ang="0">
                <a:pos x="946" y="1230"/>
              </a:cxn>
              <a:cxn ang="0">
                <a:pos x="1171" y="1107"/>
              </a:cxn>
              <a:cxn ang="0">
                <a:pos x="1126" y="894"/>
              </a:cxn>
              <a:cxn ang="0">
                <a:pos x="1114" y="693"/>
              </a:cxn>
              <a:cxn ang="0">
                <a:pos x="1099" y="423"/>
              </a:cxn>
              <a:cxn ang="0">
                <a:pos x="1141" y="216"/>
              </a:cxn>
              <a:cxn ang="0">
                <a:pos x="1102" y="33"/>
              </a:cxn>
              <a:cxn ang="0">
                <a:pos x="646" y="81"/>
              </a:cxn>
              <a:cxn ang="0">
                <a:pos x="535" y="519"/>
              </a:cxn>
              <a:cxn ang="0">
                <a:pos x="44" y="548"/>
              </a:cxn>
              <a:cxn ang="0">
                <a:pos x="25" y="709"/>
              </a:cxn>
            </a:cxnLst>
            <a:rect l="0" t="0" r="r" b="b"/>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w="9525">
            <a:noFill/>
            <a:round/>
            <a:headEnd/>
            <a:tailEnd/>
          </a:ln>
          <a:effectLst/>
        </p:spPr>
        <p:txBody>
          <a:bodyPr wrap="none" anchor="ctr">
            <a:prstTxWarp prst="textNoShape">
              <a:avLst/>
            </a:prstTxWarp>
          </a:bodyPr>
          <a:lstStyle/>
          <a:p>
            <a:endParaRPr lang="en-GB" sz="1400">
              <a:latin typeface="Courier"/>
              <a:cs typeface="Courier"/>
            </a:endParaRPr>
          </a:p>
        </p:txBody>
      </p:sp>
      <p:sp>
        <p:nvSpPr>
          <p:cNvPr id="230409" name="Freeform 9"/>
          <p:cNvSpPr>
            <a:spLocks/>
          </p:cNvSpPr>
          <p:nvPr/>
        </p:nvSpPr>
        <p:spPr bwMode="auto">
          <a:xfrm>
            <a:off x="2921000" y="3767138"/>
            <a:ext cx="2055813" cy="1490662"/>
          </a:xfrm>
          <a:custGeom>
            <a:avLst/>
            <a:gdLst/>
            <a:ahLst/>
            <a:cxnLst>
              <a:cxn ang="0">
                <a:pos x="600" y="30"/>
              </a:cxn>
              <a:cxn ang="0">
                <a:pos x="525" y="393"/>
              </a:cxn>
              <a:cxn ang="0">
                <a:pos x="81" y="471"/>
              </a:cxn>
              <a:cxn ang="0">
                <a:pos x="39" y="855"/>
              </a:cxn>
              <a:cxn ang="0">
                <a:pos x="207" y="927"/>
              </a:cxn>
              <a:cxn ang="0">
                <a:pos x="429" y="927"/>
              </a:cxn>
              <a:cxn ang="0">
                <a:pos x="705" y="891"/>
              </a:cxn>
              <a:cxn ang="0">
                <a:pos x="1227" y="849"/>
              </a:cxn>
              <a:cxn ang="0">
                <a:pos x="1113" y="459"/>
              </a:cxn>
              <a:cxn ang="0">
                <a:pos x="777" y="363"/>
              </a:cxn>
              <a:cxn ang="0">
                <a:pos x="762" y="42"/>
              </a:cxn>
              <a:cxn ang="0">
                <a:pos x="600" y="30"/>
              </a:cxn>
            </a:cxnLst>
            <a:rect l="0" t="0" r="r" b="b"/>
            <a:pathLst>
              <a:path w="1295" h="939">
                <a:moveTo>
                  <a:pt x="600" y="30"/>
                </a:moveTo>
                <a:cubicBezTo>
                  <a:pt x="486" y="60"/>
                  <a:pt x="610" y="247"/>
                  <a:pt x="525" y="393"/>
                </a:cubicBezTo>
                <a:cubicBezTo>
                  <a:pt x="439" y="467"/>
                  <a:pt x="162" y="394"/>
                  <a:pt x="81" y="471"/>
                </a:cubicBezTo>
                <a:cubicBezTo>
                  <a:pt x="0" y="548"/>
                  <a:pt x="18" y="779"/>
                  <a:pt x="39" y="855"/>
                </a:cubicBezTo>
                <a:cubicBezTo>
                  <a:pt x="60" y="931"/>
                  <a:pt x="142" y="915"/>
                  <a:pt x="207" y="927"/>
                </a:cubicBezTo>
                <a:cubicBezTo>
                  <a:pt x="272" y="939"/>
                  <a:pt x="346" y="933"/>
                  <a:pt x="429" y="927"/>
                </a:cubicBezTo>
                <a:cubicBezTo>
                  <a:pt x="512" y="921"/>
                  <a:pt x="572" y="904"/>
                  <a:pt x="705" y="891"/>
                </a:cubicBezTo>
                <a:cubicBezTo>
                  <a:pt x="838" y="878"/>
                  <a:pt x="1159" y="921"/>
                  <a:pt x="1227" y="849"/>
                </a:cubicBezTo>
                <a:cubicBezTo>
                  <a:pt x="1295" y="777"/>
                  <a:pt x="1188" y="540"/>
                  <a:pt x="1113" y="459"/>
                </a:cubicBezTo>
                <a:cubicBezTo>
                  <a:pt x="1038" y="378"/>
                  <a:pt x="835" y="432"/>
                  <a:pt x="777" y="363"/>
                </a:cubicBezTo>
                <a:cubicBezTo>
                  <a:pt x="719" y="294"/>
                  <a:pt x="791" y="97"/>
                  <a:pt x="762" y="42"/>
                </a:cubicBezTo>
                <a:cubicBezTo>
                  <a:pt x="708" y="15"/>
                  <a:pt x="714" y="0"/>
                  <a:pt x="600" y="30"/>
                </a:cubicBezTo>
                <a:close/>
              </a:path>
            </a:pathLst>
          </a:custGeom>
          <a:solidFill>
            <a:srgbClr val="66CCFF"/>
          </a:solidFill>
          <a:ln w="9525">
            <a:noFill/>
            <a:round/>
            <a:headEnd/>
            <a:tailEnd/>
          </a:ln>
          <a:effectLst/>
        </p:spPr>
        <p:txBody>
          <a:bodyPr wrap="none" anchor="ctr">
            <a:prstTxWarp prst="textNoShape">
              <a:avLst/>
            </a:prstTxWarp>
          </a:bodyPr>
          <a:lstStyle/>
          <a:p>
            <a:endParaRPr lang="en-GB" sz="1400">
              <a:latin typeface="Courier"/>
              <a:cs typeface="Courier"/>
            </a:endParaRPr>
          </a:p>
        </p:txBody>
      </p:sp>
      <p:graphicFrame>
        <p:nvGraphicFramePr>
          <p:cNvPr id="230410" name="Object 10"/>
          <p:cNvGraphicFramePr>
            <a:graphicFrameLocks noChangeAspect="1"/>
          </p:cNvGraphicFramePr>
          <p:nvPr/>
        </p:nvGraphicFramePr>
        <p:xfrm>
          <a:off x="1790700" y="2208213"/>
          <a:ext cx="584200" cy="463550"/>
        </p:xfrm>
        <a:graphic>
          <a:graphicData uri="http://schemas.openxmlformats.org/presentationml/2006/ole">
            <p:oleObj spid="_x0000_s458754" name="Clip" r:id="rId4" imgW="1307948" imgH="1084823" progId="">
              <p:embed/>
            </p:oleObj>
          </a:graphicData>
        </a:graphic>
      </p:graphicFrame>
      <p:sp>
        <p:nvSpPr>
          <p:cNvPr id="230411" name="Line 11"/>
          <p:cNvSpPr>
            <a:spLocks noChangeShapeType="1"/>
          </p:cNvSpPr>
          <p:nvPr/>
        </p:nvSpPr>
        <p:spPr bwMode="auto">
          <a:xfrm>
            <a:off x="2351088" y="2581275"/>
            <a:ext cx="277812" cy="1588"/>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sp>
        <p:nvSpPr>
          <p:cNvPr id="230412" name="Line 12"/>
          <p:cNvSpPr>
            <a:spLocks noChangeShapeType="1"/>
          </p:cNvSpPr>
          <p:nvPr/>
        </p:nvSpPr>
        <p:spPr bwMode="auto">
          <a:xfrm flipH="1">
            <a:off x="2641600" y="2566988"/>
            <a:ext cx="0" cy="1290637"/>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sp>
        <p:nvSpPr>
          <p:cNvPr id="230413" name="Line 13"/>
          <p:cNvSpPr>
            <a:spLocks noChangeShapeType="1"/>
          </p:cNvSpPr>
          <p:nvPr/>
        </p:nvSpPr>
        <p:spPr bwMode="auto">
          <a:xfrm flipV="1">
            <a:off x="2351088" y="3225800"/>
            <a:ext cx="277812" cy="3175"/>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sp>
        <p:nvSpPr>
          <p:cNvPr id="230414" name="Line 14"/>
          <p:cNvSpPr>
            <a:spLocks noChangeShapeType="1"/>
          </p:cNvSpPr>
          <p:nvPr/>
        </p:nvSpPr>
        <p:spPr bwMode="auto">
          <a:xfrm>
            <a:off x="2360613" y="3852863"/>
            <a:ext cx="273050" cy="1587"/>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graphicFrame>
        <p:nvGraphicFramePr>
          <p:cNvPr id="230415" name="Object 15"/>
          <p:cNvGraphicFramePr>
            <a:graphicFrameLocks noChangeAspect="1"/>
          </p:cNvGraphicFramePr>
          <p:nvPr/>
        </p:nvGraphicFramePr>
        <p:xfrm>
          <a:off x="1790700" y="2874963"/>
          <a:ext cx="584200" cy="463550"/>
        </p:xfrm>
        <a:graphic>
          <a:graphicData uri="http://schemas.openxmlformats.org/presentationml/2006/ole">
            <p:oleObj spid="_x0000_s458755" name="Clip" r:id="rId5" imgW="1307948" imgH="1084823" progId="">
              <p:embed/>
            </p:oleObj>
          </a:graphicData>
        </a:graphic>
      </p:graphicFrame>
      <p:graphicFrame>
        <p:nvGraphicFramePr>
          <p:cNvPr id="230416" name="Object 16"/>
          <p:cNvGraphicFramePr>
            <a:graphicFrameLocks noChangeAspect="1"/>
          </p:cNvGraphicFramePr>
          <p:nvPr/>
        </p:nvGraphicFramePr>
        <p:xfrm>
          <a:off x="1790700" y="3484563"/>
          <a:ext cx="584200" cy="463550"/>
        </p:xfrm>
        <a:graphic>
          <a:graphicData uri="http://schemas.openxmlformats.org/presentationml/2006/ole">
            <p:oleObj spid="_x0000_s458756" name="Clip" r:id="rId6" imgW="1307948" imgH="1084823" progId="">
              <p:embed/>
            </p:oleObj>
          </a:graphicData>
        </a:graphic>
      </p:graphicFrame>
      <p:sp>
        <p:nvSpPr>
          <p:cNvPr id="230417" name="Line 17"/>
          <p:cNvSpPr>
            <a:spLocks noChangeShapeType="1"/>
          </p:cNvSpPr>
          <p:nvPr/>
        </p:nvSpPr>
        <p:spPr bwMode="auto">
          <a:xfrm>
            <a:off x="2641600" y="3424238"/>
            <a:ext cx="1035050" cy="6350"/>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grpSp>
        <p:nvGrpSpPr>
          <p:cNvPr id="2" name="Group 18"/>
          <p:cNvGrpSpPr>
            <a:grpSpLocks/>
          </p:cNvGrpSpPr>
          <p:nvPr/>
        </p:nvGrpSpPr>
        <p:grpSpPr bwMode="auto">
          <a:xfrm>
            <a:off x="3584575" y="3389313"/>
            <a:ext cx="711200" cy="381000"/>
            <a:chOff x="3600" y="219"/>
            <a:chExt cx="360" cy="175"/>
          </a:xfrm>
        </p:grpSpPr>
        <p:sp>
          <p:nvSpPr>
            <p:cNvPr id="230419" name="Oval 1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lIns="91419" tIns="45710" rIns="91419" bIns="45710" anchor="ctr">
              <a:prstTxWarp prst="textNoShape">
                <a:avLst/>
              </a:prstTxWarp>
            </a:bodyPr>
            <a:lstStyle/>
            <a:p>
              <a:endParaRPr lang="en-GB" sz="1400">
                <a:latin typeface="Courier"/>
                <a:cs typeface="Courier"/>
              </a:endParaRPr>
            </a:p>
          </p:txBody>
        </p:sp>
        <p:sp>
          <p:nvSpPr>
            <p:cNvPr id="230420" name="Line 2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lIns="91419" tIns="45710" rIns="91419" bIns="45710" anchor="ctr">
              <a:prstTxWarp prst="textNoShape">
                <a:avLst/>
              </a:prstTxWarp>
            </a:bodyPr>
            <a:lstStyle/>
            <a:p>
              <a:endParaRPr lang="en-GB" sz="1400">
                <a:latin typeface="Courier"/>
                <a:cs typeface="Courier"/>
              </a:endParaRPr>
            </a:p>
          </p:txBody>
        </p:sp>
        <p:sp>
          <p:nvSpPr>
            <p:cNvPr id="230421" name="Line 2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lIns="91419" tIns="45710" rIns="91419" bIns="45710" anchor="ctr">
              <a:prstTxWarp prst="textNoShape">
                <a:avLst/>
              </a:prstTxWarp>
            </a:bodyPr>
            <a:lstStyle/>
            <a:p>
              <a:endParaRPr lang="en-GB" sz="1400">
                <a:latin typeface="Courier"/>
                <a:cs typeface="Courier"/>
              </a:endParaRPr>
            </a:p>
          </p:txBody>
        </p:sp>
        <p:sp>
          <p:nvSpPr>
            <p:cNvPr id="230422" name="Rectangle 2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lIns="91419" tIns="45710" rIns="91419" bIns="45710" anchor="ctr">
              <a:prstTxWarp prst="textNoShape">
                <a:avLst/>
              </a:prstTxWarp>
            </a:bodyPr>
            <a:lstStyle/>
            <a:p>
              <a:pPr algn="ctr"/>
              <a:endParaRPr lang="en-GB" sz="1400">
                <a:latin typeface="Courier"/>
                <a:cs typeface="Courier"/>
              </a:endParaRPr>
            </a:p>
          </p:txBody>
        </p:sp>
        <p:sp>
          <p:nvSpPr>
            <p:cNvPr id="230423" name="Oval 2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lIns="91419" tIns="45710" rIns="91419" bIns="45710" anchor="ctr">
              <a:prstTxWarp prst="textNoShape">
                <a:avLst/>
              </a:prstTxWarp>
            </a:bodyPr>
            <a:lstStyle/>
            <a:p>
              <a:endParaRPr lang="en-GB" sz="1400">
                <a:latin typeface="Courier"/>
                <a:cs typeface="Courier"/>
              </a:endParaRPr>
            </a:p>
          </p:txBody>
        </p:sp>
        <p:grpSp>
          <p:nvGrpSpPr>
            <p:cNvPr id="3" name="Group 24"/>
            <p:cNvGrpSpPr>
              <a:grpSpLocks/>
            </p:cNvGrpSpPr>
            <p:nvPr/>
          </p:nvGrpSpPr>
          <p:grpSpPr bwMode="auto">
            <a:xfrm>
              <a:off x="3686" y="244"/>
              <a:ext cx="177" cy="66"/>
              <a:chOff x="2848" y="848"/>
              <a:chExt cx="140" cy="98"/>
            </a:xfrm>
          </p:grpSpPr>
          <p:sp>
            <p:nvSpPr>
              <p:cNvPr id="230425" name="Line 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sz="1400">
                  <a:latin typeface="Courier"/>
                  <a:cs typeface="Courier"/>
                </a:endParaRPr>
              </a:p>
            </p:txBody>
          </p:sp>
          <p:sp>
            <p:nvSpPr>
              <p:cNvPr id="230426" name="Line 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sz="1400">
                  <a:latin typeface="Courier"/>
                  <a:cs typeface="Courier"/>
                </a:endParaRPr>
              </a:p>
            </p:txBody>
          </p:sp>
          <p:sp>
            <p:nvSpPr>
              <p:cNvPr id="230427" name="Line 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sz="1400">
                  <a:latin typeface="Courier"/>
                  <a:cs typeface="Courier"/>
                </a:endParaRPr>
              </a:p>
            </p:txBody>
          </p:sp>
        </p:grpSp>
        <p:grpSp>
          <p:nvGrpSpPr>
            <p:cNvPr id="4" name="Group 28"/>
            <p:cNvGrpSpPr>
              <a:grpSpLocks/>
            </p:cNvGrpSpPr>
            <p:nvPr/>
          </p:nvGrpSpPr>
          <p:grpSpPr bwMode="auto">
            <a:xfrm flipV="1">
              <a:off x="3686" y="243"/>
              <a:ext cx="177" cy="66"/>
              <a:chOff x="2848" y="848"/>
              <a:chExt cx="140" cy="98"/>
            </a:xfrm>
          </p:grpSpPr>
          <p:sp>
            <p:nvSpPr>
              <p:cNvPr id="230429" name="Line 2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sz="1400">
                  <a:latin typeface="Courier"/>
                  <a:cs typeface="Courier"/>
                </a:endParaRPr>
              </a:p>
            </p:txBody>
          </p:sp>
          <p:sp>
            <p:nvSpPr>
              <p:cNvPr id="230430" name="Line 3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sz="1400">
                  <a:latin typeface="Courier"/>
                  <a:cs typeface="Courier"/>
                </a:endParaRPr>
              </a:p>
            </p:txBody>
          </p:sp>
          <p:sp>
            <p:nvSpPr>
              <p:cNvPr id="230431" name="Line 3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lIns="91419" tIns="45710" rIns="91419" bIns="45710" anchor="ctr">
                <a:prstTxWarp prst="textNoShape">
                  <a:avLst/>
                </a:prstTxWarp>
              </a:bodyPr>
              <a:lstStyle/>
              <a:p>
                <a:endParaRPr lang="en-GB" sz="1400">
                  <a:latin typeface="Courier"/>
                  <a:cs typeface="Courier"/>
                </a:endParaRPr>
              </a:p>
            </p:txBody>
          </p:sp>
        </p:grpSp>
      </p:grpSp>
      <p:sp>
        <p:nvSpPr>
          <p:cNvPr id="230432" name="Text Box 32"/>
          <p:cNvSpPr txBox="1">
            <a:spLocks noChangeArrowheads="1"/>
          </p:cNvSpPr>
          <p:nvPr/>
        </p:nvSpPr>
        <p:spPr bwMode="auto">
          <a:xfrm>
            <a:off x="2693012" y="3170056"/>
            <a:ext cx="1154277" cy="307756"/>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dirty="0">
                <a:latin typeface="Courier"/>
                <a:cs typeface="Courier"/>
              </a:rPr>
              <a:t>223.1.1.1</a:t>
            </a:r>
          </a:p>
        </p:txBody>
      </p:sp>
      <p:sp>
        <p:nvSpPr>
          <p:cNvPr id="230433" name="Rectangle 33"/>
          <p:cNvSpPr>
            <a:spLocks noChangeArrowheads="1"/>
          </p:cNvSpPr>
          <p:nvPr/>
        </p:nvSpPr>
        <p:spPr bwMode="auto">
          <a:xfrm>
            <a:off x="2397125" y="2976563"/>
            <a:ext cx="309563" cy="180975"/>
          </a:xfrm>
          <a:prstGeom prst="rect">
            <a:avLst/>
          </a:prstGeom>
          <a:solidFill>
            <a:srgbClr val="66CCFF"/>
          </a:solidFill>
          <a:ln w="9525">
            <a:noFill/>
            <a:miter lim="800000"/>
            <a:headEnd/>
            <a:tailEnd/>
          </a:ln>
          <a:effectLst/>
        </p:spPr>
        <p:txBody>
          <a:bodyPr wrap="none" anchor="ctr">
            <a:prstTxWarp prst="textNoShape">
              <a:avLst/>
            </a:prstTxWarp>
          </a:bodyPr>
          <a:lstStyle/>
          <a:p>
            <a:endParaRPr lang="en-GB" sz="1400">
              <a:latin typeface="Courier"/>
              <a:cs typeface="Courier"/>
            </a:endParaRPr>
          </a:p>
        </p:txBody>
      </p:sp>
      <p:sp>
        <p:nvSpPr>
          <p:cNvPr id="230434" name="Text Box 34"/>
          <p:cNvSpPr txBox="1">
            <a:spLocks noChangeArrowheads="1"/>
          </p:cNvSpPr>
          <p:nvPr/>
        </p:nvSpPr>
        <p:spPr bwMode="auto">
          <a:xfrm>
            <a:off x="2387600" y="2884488"/>
            <a:ext cx="1154277" cy="307756"/>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a:latin typeface="Courier"/>
                <a:cs typeface="Courier"/>
              </a:rPr>
              <a:t>223.1.1.2</a:t>
            </a:r>
          </a:p>
        </p:txBody>
      </p:sp>
      <p:sp>
        <p:nvSpPr>
          <p:cNvPr id="230435" name="Text Box 35"/>
          <p:cNvSpPr txBox="1">
            <a:spLocks noChangeArrowheads="1"/>
          </p:cNvSpPr>
          <p:nvPr/>
        </p:nvSpPr>
        <p:spPr bwMode="auto">
          <a:xfrm>
            <a:off x="2195513" y="3836988"/>
            <a:ext cx="1154277" cy="307756"/>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a:latin typeface="Courier"/>
                <a:cs typeface="Courier"/>
              </a:rPr>
              <a:t>223.1.1.3</a:t>
            </a:r>
          </a:p>
        </p:txBody>
      </p:sp>
      <p:sp>
        <p:nvSpPr>
          <p:cNvPr id="230436" name="Text Box 36"/>
          <p:cNvSpPr txBox="1">
            <a:spLocks noChangeArrowheads="1"/>
          </p:cNvSpPr>
          <p:nvPr/>
        </p:nvSpPr>
        <p:spPr bwMode="auto">
          <a:xfrm>
            <a:off x="2372978" y="2240309"/>
            <a:ext cx="1154277" cy="307756"/>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dirty="0">
                <a:latin typeface="Courier"/>
                <a:cs typeface="Courier"/>
              </a:rPr>
              <a:t>223.1.1.4</a:t>
            </a:r>
          </a:p>
        </p:txBody>
      </p:sp>
      <p:sp>
        <p:nvSpPr>
          <p:cNvPr id="230437" name="Line 37"/>
          <p:cNvSpPr>
            <a:spLocks noChangeShapeType="1"/>
          </p:cNvSpPr>
          <p:nvPr/>
        </p:nvSpPr>
        <p:spPr bwMode="auto">
          <a:xfrm>
            <a:off x="4189413" y="3433763"/>
            <a:ext cx="1016000" cy="1587"/>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sp>
        <p:nvSpPr>
          <p:cNvPr id="230438" name="Text Box 38"/>
          <p:cNvSpPr txBox="1">
            <a:spLocks noChangeArrowheads="1"/>
          </p:cNvSpPr>
          <p:nvPr/>
        </p:nvSpPr>
        <p:spPr bwMode="auto">
          <a:xfrm>
            <a:off x="5452865" y="2170568"/>
            <a:ext cx="1154277" cy="307756"/>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dirty="0">
                <a:latin typeface="Courier"/>
                <a:cs typeface="Courier"/>
              </a:rPr>
              <a:t>223.1.2.9</a:t>
            </a:r>
          </a:p>
        </p:txBody>
      </p:sp>
      <p:sp>
        <p:nvSpPr>
          <p:cNvPr id="230439" name="Line 39"/>
          <p:cNvSpPr>
            <a:spLocks noChangeShapeType="1"/>
          </p:cNvSpPr>
          <p:nvPr/>
        </p:nvSpPr>
        <p:spPr bwMode="auto">
          <a:xfrm flipH="1">
            <a:off x="5213350" y="2738438"/>
            <a:ext cx="0" cy="1290637"/>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graphicFrame>
        <p:nvGraphicFramePr>
          <p:cNvPr id="230440" name="Object 40"/>
          <p:cNvGraphicFramePr>
            <a:graphicFrameLocks noChangeAspect="1"/>
          </p:cNvGraphicFramePr>
          <p:nvPr/>
        </p:nvGraphicFramePr>
        <p:xfrm>
          <a:off x="5391150" y="2446338"/>
          <a:ext cx="584200" cy="463550"/>
        </p:xfrm>
        <a:graphic>
          <a:graphicData uri="http://schemas.openxmlformats.org/presentationml/2006/ole">
            <p:oleObj spid="_x0000_s458757" name="Clip" r:id="rId7" imgW="1307948" imgH="1084823" progId="">
              <p:embed/>
            </p:oleObj>
          </a:graphicData>
        </a:graphic>
      </p:graphicFrame>
      <p:sp>
        <p:nvSpPr>
          <p:cNvPr id="230441" name="Line 41"/>
          <p:cNvSpPr>
            <a:spLocks noChangeShapeType="1"/>
          </p:cNvSpPr>
          <p:nvPr/>
        </p:nvSpPr>
        <p:spPr bwMode="auto">
          <a:xfrm>
            <a:off x="5213350" y="2743200"/>
            <a:ext cx="234950" cy="6350"/>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graphicFrame>
        <p:nvGraphicFramePr>
          <p:cNvPr id="230442" name="Object 42"/>
          <p:cNvGraphicFramePr>
            <a:graphicFrameLocks noChangeAspect="1"/>
          </p:cNvGraphicFramePr>
          <p:nvPr/>
        </p:nvGraphicFramePr>
        <p:xfrm>
          <a:off x="5395913" y="3827463"/>
          <a:ext cx="584200" cy="463550"/>
        </p:xfrm>
        <a:graphic>
          <a:graphicData uri="http://schemas.openxmlformats.org/presentationml/2006/ole">
            <p:oleObj spid="_x0000_s458758" name="Clip" r:id="rId8" imgW="1307948" imgH="1084823" progId="">
              <p:embed/>
            </p:oleObj>
          </a:graphicData>
        </a:graphic>
      </p:graphicFrame>
      <p:sp>
        <p:nvSpPr>
          <p:cNvPr id="230443" name="Line 43"/>
          <p:cNvSpPr>
            <a:spLocks noChangeShapeType="1"/>
          </p:cNvSpPr>
          <p:nvPr/>
        </p:nvSpPr>
        <p:spPr bwMode="auto">
          <a:xfrm>
            <a:off x="5213350" y="4014788"/>
            <a:ext cx="234950" cy="6350"/>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sp>
        <p:nvSpPr>
          <p:cNvPr id="230444" name="Rectangle 44"/>
          <p:cNvSpPr>
            <a:spLocks noChangeArrowheads="1"/>
          </p:cNvSpPr>
          <p:nvPr/>
        </p:nvSpPr>
        <p:spPr bwMode="auto">
          <a:xfrm>
            <a:off x="5159375" y="3749675"/>
            <a:ext cx="171450" cy="180975"/>
          </a:xfrm>
          <a:prstGeom prst="rect">
            <a:avLst/>
          </a:prstGeom>
          <a:solidFill>
            <a:srgbClr val="66CCFF"/>
          </a:solidFill>
          <a:ln w="9525">
            <a:noFill/>
            <a:miter lim="800000"/>
            <a:headEnd/>
            <a:tailEnd/>
          </a:ln>
          <a:effectLst/>
        </p:spPr>
        <p:txBody>
          <a:bodyPr wrap="none" anchor="ctr">
            <a:prstTxWarp prst="textNoShape">
              <a:avLst/>
            </a:prstTxWarp>
          </a:bodyPr>
          <a:lstStyle/>
          <a:p>
            <a:endParaRPr lang="en-GB" sz="1400">
              <a:latin typeface="Courier"/>
              <a:cs typeface="Courier"/>
            </a:endParaRPr>
          </a:p>
        </p:txBody>
      </p:sp>
      <p:sp>
        <p:nvSpPr>
          <p:cNvPr id="230445" name="Text Box 45"/>
          <p:cNvSpPr txBox="1">
            <a:spLocks noChangeArrowheads="1"/>
          </p:cNvSpPr>
          <p:nvPr/>
        </p:nvSpPr>
        <p:spPr bwMode="auto">
          <a:xfrm>
            <a:off x="4573588" y="3636963"/>
            <a:ext cx="1154277" cy="307756"/>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dirty="0">
                <a:latin typeface="Courier"/>
                <a:cs typeface="Courier"/>
              </a:rPr>
              <a:t>223.1.2.2</a:t>
            </a:r>
          </a:p>
        </p:txBody>
      </p:sp>
      <p:sp>
        <p:nvSpPr>
          <p:cNvPr id="230447" name="Text Box 47"/>
          <p:cNvSpPr txBox="1">
            <a:spLocks noChangeArrowheads="1"/>
          </p:cNvSpPr>
          <p:nvPr/>
        </p:nvSpPr>
        <p:spPr bwMode="auto">
          <a:xfrm>
            <a:off x="3961779" y="3168419"/>
            <a:ext cx="1154277" cy="307756"/>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dirty="0">
                <a:latin typeface="Courier"/>
                <a:cs typeface="Courier"/>
              </a:rPr>
              <a:t>223.1.2.1</a:t>
            </a:r>
          </a:p>
        </p:txBody>
      </p:sp>
      <p:sp>
        <p:nvSpPr>
          <p:cNvPr id="230448" name="Line 48"/>
          <p:cNvSpPr>
            <a:spLocks noChangeShapeType="1"/>
          </p:cNvSpPr>
          <p:nvPr/>
        </p:nvSpPr>
        <p:spPr bwMode="auto">
          <a:xfrm flipH="1">
            <a:off x="3951288" y="3771900"/>
            <a:ext cx="0" cy="719138"/>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sp>
        <p:nvSpPr>
          <p:cNvPr id="230449" name="Line 49"/>
          <p:cNvSpPr>
            <a:spLocks noChangeShapeType="1"/>
          </p:cNvSpPr>
          <p:nvPr/>
        </p:nvSpPr>
        <p:spPr bwMode="auto">
          <a:xfrm flipH="1">
            <a:off x="3294063" y="4491038"/>
            <a:ext cx="1185862" cy="0"/>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sp>
        <p:nvSpPr>
          <p:cNvPr id="230450" name="Line 50"/>
          <p:cNvSpPr>
            <a:spLocks noChangeShapeType="1"/>
          </p:cNvSpPr>
          <p:nvPr/>
        </p:nvSpPr>
        <p:spPr bwMode="auto">
          <a:xfrm flipH="1" flipV="1">
            <a:off x="3290888" y="4483100"/>
            <a:ext cx="3175" cy="241300"/>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sp>
        <p:nvSpPr>
          <p:cNvPr id="230451" name="Line 51"/>
          <p:cNvSpPr>
            <a:spLocks noChangeShapeType="1"/>
          </p:cNvSpPr>
          <p:nvPr/>
        </p:nvSpPr>
        <p:spPr bwMode="auto">
          <a:xfrm flipH="1" flipV="1">
            <a:off x="4467225" y="4487863"/>
            <a:ext cx="3175" cy="241300"/>
          </a:xfrm>
          <a:prstGeom prst="line">
            <a:avLst/>
          </a:prstGeom>
          <a:noFill/>
          <a:ln w="19050">
            <a:solidFill>
              <a:schemeClr val="tx1"/>
            </a:solidFill>
            <a:round/>
            <a:headEnd/>
            <a:tailEnd/>
          </a:ln>
          <a:effectLst/>
        </p:spPr>
        <p:txBody>
          <a:bodyPr wrap="none" anchor="ctr">
            <a:prstTxWarp prst="textNoShape">
              <a:avLst/>
            </a:prstTxWarp>
          </a:bodyPr>
          <a:lstStyle/>
          <a:p>
            <a:endParaRPr lang="en-GB" sz="1400">
              <a:latin typeface="Courier"/>
              <a:cs typeface="Courier"/>
            </a:endParaRPr>
          </a:p>
        </p:txBody>
      </p:sp>
      <p:graphicFrame>
        <p:nvGraphicFramePr>
          <p:cNvPr id="230452" name="Object 52"/>
          <p:cNvGraphicFramePr>
            <a:graphicFrameLocks noChangeAspect="1"/>
          </p:cNvGraphicFramePr>
          <p:nvPr/>
        </p:nvGraphicFramePr>
        <p:xfrm>
          <a:off x="4252913" y="4646613"/>
          <a:ext cx="584200" cy="463550"/>
        </p:xfrm>
        <a:graphic>
          <a:graphicData uri="http://schemas.openxmlformats.org/presentationml/2006/ole">
            <p:oleObj spid="_x0000_s458759" name="Clip" r:id="rId9" imgW="1307948" imgH="1084823" progId="">
              <p:embed/>
            </p:oleObj>
          </a:graphicData>
        </a:graphic>
      </p:graphicFrame>
      <p:graphicFrame>
        <p:nvGraphicFramePr>
          <p:cNvPr id="230453" name="Object 53"/>
          <p:cNvGraphicFramePr>
            <a:graphicFrameLocks noChangeAspect="1"/>
          </p:cNvGraphicFramePr>
          <p:nvPr/>
        </p:nvGraphicFramePr>
        <p:xfrm>
          <a:off x="2995613" y="4660900"/>
          <a:ext cx="584200" cy="463550"/>
        </p:xfrm>
        <a:graphic>
          <a:graphicData uri="http://schemas.openxmlformats.org/presentationml/2006/ole">
            <p:oleObj spid="_x0000_s458760" name="Clip" r:id="rId10" imgW="1307948" imgH="1084823" progId="">
              <p:embed/>
            </p:oleObj>
          </a:graphicData>
        </a:graphic>
      </p:graphicFrame>
      <p:sp>
        <p:nvSpPr>
          <p:cNvPr id="230454" name="Text Box 54"/>
          <p:cNvSpPr txBox="1">
            <a:spLocks noChangeArrowheads="1"/>
          </p:cNvSpPr>
          <p:nvPr/>
        </p:nvSpPr>
        <p:spPr bwMode="auto">
          <a:xfrm>
            <a:off x="4422722" y="4380842"/>
            <a:ext cx="1154277" cy="307756"/>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dirty="0">
                <a:latin typeface="Courier"/>
                <a:cs typeface="Courier"/>
              </a:rPr>
              <a:t>223.1.3.2</a:t>
            </a:r>
          </a:p>
        </p:txBody>
      </p:sp>
      <p:sp>
        <p:nvSpPr>
          <p:cNvPr id="230456" name="Rectangle 56"/>
          <p:cNvSpPr>
            <a:spLocks noChangeArrowheads="1"/>
          </p:cNvSpPr>
          <p:nvPr/>
        </p:nvSpPr>
        <p:spPr bwMode="auto">
          <a:xfrm>
            <a:off x="3887788" y="3905250"/>
            <a:ext cx="128587" cy="180975"/>
          </a:xfrm>
          <a:prstGeom prst="rect">
            <a:avLst/>
          </a:prstGeom>
          <a:solidFill>
            <a:srgbClr val="66CCFF"/>
          </a:solidFill>
          <a:ln w="9525">
            <a:noFill/>
            <a:miter lim="800000"/>
            <a:headEnd/>
            <a:tailEnd/>
          </a:ln>
          <a:effectLst/>
        </p:spPr>
        <p:txBody>
          <a:bodyPr wrap="none" anchor="ctr">
            <a:prstTxWarp prst="textNoShape">
              <a:avLst/>
            </a:prstTxWarp>
          </a:bodyPr>
          <a:lstStyle/>
          <a:p>
            <a:endParaRPr lang="en-GB" sz="1400">
              <a:latin typeface="Courier"/>
              <a:cs typeface="Courier"/>
            </a:endParaRPr>
          </a:p>
        </p:txBody>
      </p:sp>
      <p:sp>
        <p:nvSpPr>
          <p:cNvPr id="230457" name="Text Box 57"/>
          <p:cNvSpPr txBox="1">
            <a:spLocks noChangeArrowheads="1"/>
          </p:cNvSpPr>
          <p:nvPr/>
        </p:nvSpPr>
        <p:spPr bwMode="auto">
          <a:xfrm>
            <a:off x="2107360" y="4414973"/>
            <a:ext cx="1262017" cy="307756"/>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dirty="0">
                <a:latin typeface="Courier"/>
                <a:cs typeface="Courier"/>
              </a:rPr>
              <a:t>223.1.3.27</a:t>
            </a:r>
          </a:p>
        </p:txBody>
      </p:sp>
      <p:sp>
        <p:nvSpPr>
          <p:cNvPr id="230463" name="Text Box 63"/>
          <p:cNvSpPr txBox="1">
            <a:spLocks noChangeArrowheads="1"/>
          </p:cNvSpPr>
          <p:nvPr/>
        </p:nvSpPr>
        <p:spPr bwMode="auto">
          <a:xfrm>
            <a:off x="1881188" y="3408363"/>
            <a:ext cx="184624" cy="307756"/>
          </a:xfrm>
          <a:prstGeom prst="rect">
            <a:avLst/>
          </a:prstGeom>
          <a:noFill/>
          <a:ln w="9525">
            <a:noFill/>
            <a:miter lim="800000"/>
            <a:headEnd/>
            <a:tailEnd/>
          </a:ln>
          <a:effectLst/>
        </p:spPr>
        <p:txBody>
          <a:bodyPr wrap="none" lIns="91419" tIns="45710" rIns="91419" bIns="45710">
            <a:prstTxWarp prst="textNoShape">
              <a:avLst/>
            </a:prstTxWarp>
            <a:spAutoFit/>
          </a:bodyPr>
          <a:lstStyle/>
          <a:p>
            <a:endParaRPr lang="en-US" sz="1400" dirty="0">
              <a:solidFill>
                <a:srgbClr val="FF0000"/>
              </a:solidFill>
              <a:latin typeface="Courier"/>
              <a:cs typeface="Courier"/>
            </a:endParaRPr>
          </a:p>
        </p:txBody>
      </p:sp>
      <p:sp>
        <p:nvSpPr>
          <p:cNvPr id="230473" name="Rectangle 73"/>
          <p:cNvSpPr>
            <a:spLocks noChangeArrowheads="1"/>
          </p:cNvSpPr>
          <p:nvPr/>
        </p:nvSpPr>
        <p:spPr bwMode="auto">
          <a:xfrm>
            <a:off x="6210300" y="6770688"/>
            <a:ext cx="103188" cy="477837"/>
          </a:xfrm>
          <a:prstGeom prst="rect">
            <a:avLst/>
          </a:prstGeom>
          <a:noFill/>
          <a:ln w="9525">
            <a:noFill/>
            <a:miter lim="800000"/>
            <a:headEnd/>
            <a:tailEnd/>
          </a:ln>
        </p:spPr>
        <p:txBody>
          <a:bodyPr wrap="none" lIns="0" tIns="0" rIns="0" bIns="0">
            <a:prstTxWarp prst="textNoShape">
              <a:avLst/>
            </a:prstTxWarp>
            <a:spAutoFit/>
          </a:bodyPr>
          <a:lstStyle/>
          <a:p>
            <a:r>
              <a:rPr lang="en-US" sz="2700">
                <a:solidFill>
                  <a:srgbClr val="000000"/>
                </a:solidFill>
              </a:rPr>
              <a:t> </a:t>
            </a:r>
            <a:endParaRPr lang="en-US" sz="1800"/>
          </a:p>
        </p:txBody>
      </p:sp>
      <p:sp>
        <p:nvSpPr>
          <p:cNvPr id="230475" name="Line 75"/>
          <p:cNvSpPr>
            <a:spLocks noChangeShapeType="1"/>
          </p:cNvSpPr>
          <p:nvPr/>
        </p:nvSpPr>
        <p:spPr bwMode="auto">
          <a:xfrm>
            <a:off x="4851400" y="2908300"/>
            <a:ext cx="334963" cy="1588"/>
          </a:xfrm>
          <a:prstGeom prst="line">
            <a:avLst/>
          </a:prstGeom>
          <a:noFill/>
          <a:ln w="20638">
            <a:solidFill>
              <a:srgbClr val="000000"/>
            </a:solidFill>
            <a:round/>
            <a:headEnd/>
            <a:tailEnd/>
          </a:ln>
        </p:spPr>
        <p:txBody>
          <a:bodyPr>
            <a:prstTxWarp prst="textNoShape">
              <a:avLst/>
            </a:prstTxWarp>
          </a:bodyPr>
          <a:lstStyle/>
          <a:p>
            <a:endParaRPr lang="en-GB" sz="1400">
              <a:latin typeface="Courier"/>
              <a:cs typeface="Courier"/>
            </a:endParaRPr>
          </a:p>
        </p:txBody>
      </p:sp>
      <p:sp>
        <p:nvSpPr>
          <p:cNvPr id="230476" name="Freeform 76"/>
          <p:cNvSpPr>
            <a:spLocks/>
          </p:cNvSpPr>
          <p:nvPr/>
        </p:nvSpPr>
        <p:spPr bwMode="auto">
          <a:xfrm>
            <a:off x="4664075" y="2781300"/>
            <a:ext cx="361950" cy="180975"/>
          </a:xfrm>
          <a:custGeom>
            <a:avLst/>
            <a:gdLst/>
            <a:ahLst/>
            <a:cxnLst>
              <a:cxn ang="0">
                <a:pos x="88" y="0"/>
              </a:cxn>
              <a:cxn ang="0">
                <a:pos x="0" y="114"/>
              </a:cxn>
              <a:cxn ang="0">
                <a:pos x="139" y="114"/>
              </a:cxn>
              <a:cxn ang="0">
                <a:pos x="228" y="0"/>
              </a:cxn>
              <a:cxn ang="0">
                <a:pos x="88" y="0"/>
              </a:cxn>
            </a:cxnLst>
            <a:rect l="0" t="0" r="r" b="b"/>
            <a:pathLst>
              <a:path w="228" h="114">
                <a:moveTo>
                  <a:pt x="88" y="0"/>
                </a:moveTo>
                <a:lnTo>
                  <a:pt x="0" y="114"/>
                </a:lnTo>
                <a:lnTo>
                  <a:pt x="139" y="114"/>
                </a:lnTo>
                <a:lnTo>
                  <a:pt x="228" y="0"/>
                </a:lnTo>
                <a:lnTo>
                  <a:pt x="88" y="0"/>
                </a:lnTo>
                <a:close/>
              </a:path>
            </a:pathLst>
          </a:custGeom>
          <a:solidFill>
            <a:srgbClr val="33CCCC"/>
          </a:solidFill>
          <a:ln w="9525">
            <a:noFill/>
            <a:round/>
            <a:headEnd/>
            <a:tailEnd/>
          </a:ln>
        </p:spPr>
        <p:txBody>
          <a:bodyPr>
            <a:prstTxWarp prst="textNoShape">
              <a:avLst/>
            </a:prstTxWarp>
          </a:bodyPr>
          <a:lstStyle/>
          <a:p>
            <a:endParaRPr lang="en-GB" sz="1400">
              <a:latin typeface="Courier"/>
              <a:cs typeface="Courier"/>
            </a:endParaRPr>
          </a:p>
        </p:txBody>
      </p:sp>
      <p:sp>
        <p:nvSpPr>
          <p:cNvPr id="230477" name="Rectangle 77"/>
          <p:cNvSpPr>
            <a:spLocks noChangeArrowheads="1"/>
          </p:cNvSpPr>
          <p:nvPr/>
        </p:nvSpPr>
        <p:spPr bwMode="auto">
          <a:xfrm>
            <a:off x="4848225" y="2189163"/>
            <a:ext cx="166688" cy="598487"/>
          </a:xfrm>
          <a:prstGeom prst="rect">
            <a:avLst/>
          </a:prstGeom>
          <a:solidFill>
            <a:srgbClr val="33CCCC"/>
          </a:solidFill>
          <a:ln w="9525">
            <a:noFill/>
            <a:miter lim="800000"/>
            <a:headEnd/>
            <a:tailEnd/>
          </a:ln>
        </p:spPr>
        <p:txBody>
          <a:bodyPr>
            <a:prstTxWarp prst="textNoShape">
              <a:avLst/>
            </a:prstTxWarp>
          </a:bodyPr>
          <a:lstStyle/>
          <a:p>
            <a:endParaRPr lang="en-GB" sz="1400">
              <a:latin typeface="Courier"/>
              <a:cs typeface="Courier"/>
            </a:endParaRPr>
          </a:p>
        </p:txBody>
      </p:sp>
      <p:sp>
        <p:nvSpPr>
          <p:cNvPr id="230478" name="Rectangle 78"/>
          <p:cNvSpPr>
            <a:spLocks noChangeArrowheads="1"/>
          </p:cNvSpPr>
          <p:nvPr/>
        </p:nvSpPr>
        <p:spPr bwMode="auto">
          <a:xfrm>
            <a:off x="4664075" y="2360613"/>
            <a:ext cx="231775" cy="598487"/>
          </a:xfrm>
          <a:prstGeom prst="rect">
            <a:avLst/>
          </a:prstGeom>
          <a:solidFill>
            <a:srgbClr val="33CCCC"/>
          </a:solidFill>
          <a:ln w="9525">
            <a:noFill/>
            <a:miter lim="800000"/>
            <a:headEnd/>
            <a:tailEnd/>
          </a:ln>
        </p:spPr>
        <p:txBody>
          <a:bodyPr>
            <a:prstTxWarp prst="textNoShape">
              <a:avLst/>
            </a:prstTxWarp>
          </a:bodyPr>
          <a:lstStyle/>
          <a:p>
            <a:endParaRPr lang="en-GB" sz="1400">
              <a:latin typeface="Courier"/>
              <a:cs typeface="Courier"/>
            </a:endParaRPr>
          </a:p>
        </p:txBody>
      </p:sp>
      <p:sp>
        <p:nvSpPr>
          <p:cNvPr id="230479" name="Rectangle 79"/>
          <p:cNvSpPr>
            <a:spLocks noChangeArrowheads="1"/>
          </p:cNvSpPr>
          <p:nvPr/>
        </p:nvSpPr>
        <p:spPr bwMode="auto">
          <a:xfrm>
            <a:off x="4652963" y="2360613"/>
            <a:ext cx="231775" cy="598487"/>
          </a:xfrm>
          <a:prstGeom prst="rect">
            <a:avLst/>
          </a:prstGeom>
          <a:noFill/>
          <a:ln w="20638">
            <a:solidFill>
              <a:srgbClr val="000000"/>
            </a:solidFill>
            <a:miter lim="800000"/>
            <a:headEnd/>
            <a:tailEnd/>
          </a:ln>
        </p:spPr>
        <p:txBody>
          <a:bodyPr>
            <a:prstTxWarp prst="textNoShape">
              <a:avLst/>
            </a:prstTxWarp>
          </a:bodyPr>
          <a:lstStyle/>
          <a:p>
            <a:endParaRPr lang="en-GB" sz="1400">
              <a:latin typeface="Courier"/>
              <a:cs typeface="Courier"/>
            </a:endParaRPr>
          </a:p>
        </p:txBody>
      </p:sp>
      <p:sp>
        <p:nvSpPr>
          <p:cNvPr id="230480" name="Freeform 80"/>
          <p:cNvSpPr>
            <a:spLocks/>
          </p:cNvSpPr>
          <p:nvPr/>
        </p:nvSpPr>
        <p:spPr bwMode="auto">
          <a:xfrm>
            <a:off x="4664075" y="2181225"/>
            <a:ext cx="361950" cy="182563"/>
          </a:xfrm>
          <a:custGeom>
            <a:avLst/>
            <a:gdLst/>
            <a:ahLst/>
            <a:cxnLst>
              <a:cxn ang="0">
                <a:pos x="88" y="0"/>
              </a:cxn>
              <a:cxn ang="0">
                <a:pos x="0" y="115"/>
              </a:cxn>
              <a:cxn ang="0">
                <a:pos x="139" y="115"/>
              </a:cxn>
              <a:cxn ang="0">
                <a:pos x="228" y="0"/>
              </a:cxn>
              <a:cxn ang="0">
                <a:pos x="88" y="0"/>
              </a:cxn>
            </a:cxnLst>
            <a:rect l="0" t="0" r="r" b="b"/>
            <a:pathLst>
              <a:path w="228" h="115">
                <a:moveTo>
                  <a:pt x="88" y="0"/>
                </a:moveTo>
                <a:lnTo>
                  <a:pt x="0" y="115"/>
                </a:lnTo>
                <a:lnTo>
                  <a:pt x="139" y="115"/>
                </a:lnTo>
                <a:lnTo>
                  <a:pt x="228" y="0"/>
                </a:lnTo>
                <a:lnTo>
                  <a:pt x="88" y="0"/>
                </a:lnTo>
                <a:close/>
              </a:path>
            </a:pathLst>
          </a:custGeom>
          <a:solidFill>
            <a:srgbClr val="33CCCC"/>
          </a:solidFill>
          <a:ln w="9525">
            <a:noFill/>
            <a:round/>
            <a:headEnd/>
            <a:tailEnd/>
          </a:ln>
        </p:spPr>
        <p:txBody>
          <a:bodyPr>
            <a:prstTxWarp prst="textNoShape">
              <a:avLst/>
            </a:prstTxWarp>
          </a:bodyPr>
          <a:lstStyle/>
          <a:p>
            <a:endParaRPr lang="en-GB" sz="1400">
              <a:latin typeface="Courier"/>
              <a:cs typeface="Courier"/>
            </a:endParaRPr>
          </a:p>
        </p:txBody>
      </p:sp>
      <p:sp>
        <p:nvSpPr>
          <p:cNvPr id="230481" name="Freeform 81"/>
          <p:cNvSpPr>
            <a:spLocks/>
          </p:cNvSpPr>
          <p:nvPr/>
        </p:nvSpPr>
        <p:spPr bwMode="auto">
          <a:xfrm>
            <a:off x="4664075" y="2181225"/>
            <a:ext cx="361950" cy="182563"/>
          </a:xfrm>
          <a:custGeom>
            <a:avLst/>
            <a:gdLst/>
            <a:ahLst/>
            <a:cxnLst>
              <a:cxn ang="0">
                <a:pos x="88" y="0"/>
              </a:cxn>
              <a:cxn ang="0">
                <a:pos x="0" y="115"/>
              </a:cxn>
              <a:cxn ang="0">
                <a:pos x="139" y="115"/>
              </a:cxn>
              <a:cxn ang="0">
                <a:pos x="228" y="0"/>
              </a:cxn>
              <a:cxn ang="0">
                <a:pos x="88" y="0"/>
              </a:cxn>
            </a:cxnLst>
            <a:rect l="0" t="0" r="r" b="b"/>
            <a:pathLst>
              <a:path w="228" h="115">
                <a:moveTo>
                  <a:pt x="88" y="0"/>
                </a:moveTo>
                <a:lnTo>
                  <a:pt x="0" y="115"/>
                </a:lnTo>
                <a:lnTo>
                  <a:pt x="139" y="115"/>
                </a:lnTo>
                <a:lnTo>
                  <a:pt x="228" y="0"/>
                </a:lnTo>
                <a:lnTo>
                  <a:pt x="88" y="0"/>
                </a:lnTo>
                <a:close/>
              </a:path>
            </a:pathLst>
          </a:custGeom>
          <a:noFill/>
          <a:ln w="20638">
            <a:solidFill>
              <a:srgbClr val="000000"/>
            </a:solidFill>
            <a:prstDash val="solid"/>
            <a:round/>
            <a:headEnd/>
            <a:tailEnd/>
          </a:ln>
        </p:spPr>
        <p:txBody>
          <a:bodyPr>
            <a:prstTxWarp prst="textNoShape">
              <a:avLst/>
            </a:prstTxWarp>
          </a:bodyPr>
          <a:lstStyle/>
          <a:p>
            <a:endParaRPr lang="en-GB" sz="1400">
              <a:latin typeface="Courier"/>
              <a:cs typeface="Courier"/>
            </a:endParaRPr>
          </a:p>
        </p:txBody>
      </p:sp>
      <p:sp>
        <p:nvSpPr>
          <p:cNvPr id="230482" name="Line 82"/>
          <p:cNvSpPr>
            <a:spLocks noChangeShapeType="1"/>
          </p:cNvSpPr>
          <p:nvPr/>
        </p:nvSpPr>
        <p:spPr bwMode="auto">
          <a:xfrm>
            <a:off x="5026025" y="2195513"/>
            <a:ext cx="1588" cy="585787"/>
          </a:xfrm>
          <a:prstGeom prst="line">
            <a:avLst/>
          </a:prstGeom>
          <a:noFill/>
          <a:ln w="20638">
            <a:solidFill>
              <a:srgbClr val="000000"/>
            </a:solidFill>
            <a:round/>
            <a:headEnd/>
            <a:tailEnd/>
          </a:ln>
        </p:spPr>
        <p:txBody>
          <a:bodyPr>
            <a:prstTxWarp prst="textNoShape">
              <a:avLst/>
            </a:prstTxWarp>
          </a:bodyPr>
          <a:lstStyle/>
          <a:p>
            <a:endParaRPr lang="en-GB" sz="1400">
              <a:latin typeface="Courier"/>
              <a:cs typeface="Courier"/>
            </a:endParaRPr>
          </a:p>
        </p:txBody>
      </p:sp>
      <p:sp>
        <p:nvSpPr>
          <p:cNvPr id="230483" name="Line 83"/>
          <p:cNvSpPr>
            <a:spLocks noChangeShapeType="1"/>
          </p:cNvSpPr>
          <p:nvPr/>
        </p:nvSpPr>
        <p:spPr bwMode="auto">
          <a:xfrm flipH="1">
            <a:off x="4895850" y="2781300"/>
            <a:ext cx="130175" cy="177800"/>
          </a:xfrm>
          <a:prstGeom prst="line">
            <a:avLst/>
          </a:prstGeom>
          <a:noFill/>
          <a:ln w="20638">
            <a:solidFill>
              <a:srgbClr val="000000"/>
            </a:solidFill>
            <a:round/>
            <a:headEnd/>
            <a:tailEnd/>
          </a:ln>
        </p:spPr>
        <p:txBody>
          <a:bodyPr>
            <a:prstTxWarp prst="textNoShape">
              <a:avLst/>
            </a:prstTxWarp>
          </a:bodyPr>
          <a:lstStyle/>
          <a:p>
            <a:endParaRPr lang="en-GB" sz="1400">
              <a:latin typeface="Courier"/>
              <a:cs typeface="Courier"/>
            </a:endParaRPr>
          </a:p>
        </p:txBody>
      </p:sp>
      <p:sp>
        <p:nvSpPr>
          <p:cNvPr id="230484" name="Rectangle 84"/>
          <p:cNvSpPr>
            <a:spLocks noChangeArrowheads="1"/>
          </p:cNvSpPr>
          <p:nvPr/>
        </p:nvSpPr>
        <p:spPr bwMode="auto">
          <a:xfrm>
            <a:off x="4694238" y="2438400"/>
            <a:ext cx="153987" cy="342900"/>
          </a:xfrm>
          <a:prstGeom prst="rect">
            <a:avLst/>
          </a:prstGeom>
          <a:solidFill>
            <a:srgbClr val="3333CC"/>
          </a:solidFill>
          <a:ln w="9525">
            <a:noFill/>
            <a:miter lim="800000"/>
            <a:headEnd/>
            <a:tailEnd/>
          </a:ln>
        </p:spPr>
        <p:txBody>
          <a:bodyPr>
            <a:prstTxWarp prst="textNoShape">
              <a:avLst/>
            </a:prstTxWarp>
          </a:bodyPr>
          <a:lstStyle/>
          <a:p>
            <a:endParaRPr lang="en-GB" sz="1400">
              <a:latin typeface="Courier"/>
              <a:cs typeface="Courier"/>
            </a:endParaRPr>
          </a:p>
        </p:txBody>
      </p:sp>
      <p:sp>
        <p:nvSpPr>
          <p:cNvPr id="230485" name="Rectangle 85"/>
          <p:cNvSpPr>
            <a:spLocks noChangeArrowheads="1"/>
          </p:cNvSpPr>
          <p:nvPr/>
        </p:nvSpPr>
        <p:spPr bwMode="auto">
          <a:xfrm>
            <a:off x="4694238" y="2438400"/>
            <a:ext cx="153987" cy="342900"/>
          </a:xfrm>
          <a:prstGeom prst="rect">
            <a:avLst/>
          </a:prstGeom>
          <a:noFill/>
          <a:ln w="20638">
            <a:solidFill>
              <a:srgbClr val="000000"/>
            </a:solidFill>
            <a:miter lim="800000"/>
            <a:headEnd/>
            <a:tailEnd/>
          </a:ln>
        </p:spPr>
        <p:txBody>
          <a:bodyPr>
            <a:prstTxWarp prst="textNoShape">
              <a:avLst/>
            </a:prstTxWarp>
          </a:bodyPr>
          <a:lstStyle/>
          <a:p>
            <a:endParaRPr lang="en-GB" sz="1400">
              <a:latin typeface="Courier"/>
              <a:cs typeface="Courier"/>
            </a:endParaRPr>
          </a:p>
        </p:txBody>
      </p:sp>
      <p:sp>
        <p:nvSpPr>
          <p:cNvPr id="230486" name="Rectangle 86"/>
          <p:cNvSpPr>
            <a:spLocks noChangeArrowheads="1"/>
          </p:cNvSpPr>
          <p:nvPr/>
        </p:nvSpPr>
        <p:spPr bwMode="auto">
          <a:xfrm>
            <a:off x="4714875" y="2541588"/>
            <a:ext cx="115888" cy="123825"/>
          </a:xfrm>
          <a:prstGeom prst="rect">
            <a:avLst/>
          </a:prstGeom>
          <a:solidFill>
            <a:srgbClr val="FFFFFF"/>
          </a:solidFill>
          <a:ln w="9525">
            <a:noFill/>
            <a:miter lim="800000"/>
            <a:headEnd/>
            <a:tailEnd/>
          </a:ln>
        </p:spPr>
        <p:txBody>
          <a:bodyPr>
            <a:prstTxWarp prst="textNoShape">
              <a:avLst/>
            </a:prstTxWarp>
          </a:bodyPr>
          <a:lstStyle/>
          <a:p>
            <a:endParaRPr lang="en-GB" sz="1400">
              <a:latin typeface="Courier"/>
              <a:cs typeface="Courier"/>
            </a:endParaRPr>
          </a:p>
        </p:txBody>
      </p:sp>
      <p:sp>
        <p:nvSpPr>
          <p:cNvPr id="230487" name="Rectangle 87"/>
          <p:cNvSpPr>
            <a:spLocks noChangeArrowheads="1"/>
          </p:cNvSpPr>
          <p:nvPr/>
        </p:nvSpPr>
        <p:spPr bwMode="auto">
          <a:xfrm>
            <a:off x="3952875" y="2193925"/>
            <a:ext cx="579285" cy="246221"/>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FF0000"/>
                </a:solidFill>
                <a:latin typeface="Verdana"/>
                <a:cs typeface="Verdana"/>
              </a:rPr>
              <a:t>DHCP </a:t>
            </a:r>
          </a:p>
        </p:txBody>
      </p:sp>
      <p:sp>
        <p:nvSpPr>
          <p:cNvPr id="230488" name="Rectangle 88"/>
          <p:cNvSpPr>
            <a:spLocks noChangeArrowheads="1"/>
          </p:cNvSpPr>
          <p:nvPr/>
        </p:nvSpPr>
        <p:spPr bwMode="auto">
          <a:xfrm>
            <a:off x="4664075" y="2193925"/>
            <a:ext cx="0" cy="21544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latin typeface="Courier"/>
                <a:cs typeface="Courier"/>
              </a:rPr>
              <a:t> </a:t>
            </a:r>
            <a:endParaRPr lang="en-US" sz="1400">
              <a:latin typeface="Courier"/>
              <a:cs typeface="Courier"/>
            </a:endParaRPr>
          </a:p>
        </p:txBody>
      </p:sp>
      <p:sp>
        <p:nvSpPr>
          <p:cNvPr id="230489" name="Rectangle 89"/>
          <p:cNvSpPr>
            <a:spLocks noChangeArrowheads="1"/>
          </p:cNvSpPr>
          <p:nvPr/>
        </p:nvSpPr>
        <p:spPr bwMode="auto">
          <a:xfrm>
            <a:off x="3952875" y="2459038"/>
            <a:ext cx="647914" cy="246221"/>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FF0000"/>
                </a:solidFill>
                <a:latin typeface="Verdana"/>
                <a:cs typeface="Verdana"/>
              </a:rPr>
              <a:t>server</a:t>
            </a:r>
          </a:p>
        </p:txBody>
      </p:sp>
      <p:sp>
        <p:nvSpPr>
          <p:cNvPr id="230490" name="Rectangle 90"/>
          <p:cNvSpPr>
            <a:spLocks noChangeArrowheads="1"/>
          </p:cNvSpPr>
          <p:nvPr/>
        </p:nvSpPr>
        <p:spPr bwMode="auto">
          <a:xfrm>
            <a:off x="4584700" y="2459038"/>
            <a:ext cx="0" cy="21544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latin typeface="Courier"/>
                <a:cs typeface="Courier"/>
              </a:rPr>
              <a:t> </a:t>
            </a:r>
            <a:endParaRPr lang="en-US" sz="1400">
              <a:latin typeface="Courier"/>
              <a:cs typeface="Courier"/>
            </a:endParaRPr>
          </a:p>
        </p:txBody>
      </p:sp>
      <p:sp>
        <p:nvSpPr>
          <p:cNvPr id="230497" name="Rectangle 97"/>
          <p:cNvSpPr>
            <a:spLocks noChangeArrowheads="1"/>
          </p:cNvSpPr>
          <p:nvPr/>
        </p:nvSpPr>
        <p:spPr bwMode="auto">
          <a:xfrm>
            <a:off x="4541838" y="4017963"/>
            <a:ext cx="0" cy="21544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latin typeface="Courier"/>
                <a:cs typeface="Courier"/>
              </a:rPr>
              <a:t> </a:t>
            </a:r>
            <a:endParaRPr lang="en-US" sz="1400">
              <a:latin typeface="Courier"/>
              <a:cs typeface="Courier"/>
            </a:endParaRPr>
          </a:p>
        </p:txBody>
      </p:sp>
      <p:sp>
        <p:nvSpPr>
          <p:cNvPr id="230536" name="Freeform 136"/>
          <p:cNvSpPr>
            <a:spLocks/>
          </p:cNvSpPr>
          <p:nvPr/>
        </p:nvSpPr>
        <p:spPr bwMode="auto">
          <a:xfrm>
            <a:off x="6142038" y="5005388"/>
            <a:ext cx="3175" cy="3175"/>
          </a:xfrm>
          <a:custGeom>
            <a:avLst/>
            <a:gdLst/>
            <a:ahLst/>
            <a:cxnLst>
              <a:cxn ang="0">
                <a:pos x="0" y="0"/>
              </a:cxn>
              <a:cxn ang="0">
                <a:pos x="0" y="0"/>
              </a:cxn>
              <a:cxn ang="0">
                <a:pos x="0" y="0"/>
              </a:cxn>
              <a:cxn ang="0">
                <a:pos x="0" y="2"/>
              </a:cxn>
              <a:cxn ang="0">
                <a:pos x="2" y="2"/>
              </a:cxn>
              <a:cxn ang="0">
                <a:pos x="2" y="2"/>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0"/>
              </a:cxn>
            </a:cxnLst>
            <a:rect l="0" t="0" r="r" b="b"/>
            <a:pathLst>
              <a:path w="2" h="2">
                <a:moveTo>
                  <a:pt x="0" y="0"/>
                </a:moveTo>
                <a:lnTo>
                  <a:pt x="0" y="0"/>
                </a:lnTo>
                <a:lnTo>
                  <a:pt x="0" y="0"/>
                </a:lnTo>
                <a:lnTo>
                  <a:pt x="0" y="2"/>
                </a:lnTo>
                <a:lnTo>
                  <a:pt x="2" y="2"/>
                </a:lnTo>
                <a:lnTo>
                  <a:pt x="2" y="2"/>
                </a:lnTo>
                <a:lnTo>
                  <a:pt x="2" y="0"/>
                </a:lnTo>
                <a:lnTo>
                  <a:pt x="2" y="0"/>
                </a:lnTo>
                <a:lnTo>
                  <a:pt x="2" y="0"/>
                </a:lnTo>
                <a:lnTo>
                  <a:pt x="2" y="0"/>
                </a:lnTo>
                <a:lnTo>
                  <a:pt x="2" y="0"/>
                </a:lnTo>
                <a:lnTo>
                  <a:pt x="2" y="0"/>
                </a:lnTo>
                <a:lnTo>
                  <a:pt x="2" y="0"/>
                </a:lnTo>
                <a:lnTo>
                  <a:pt x="0" y="0"/>
                </a:lnTo>
                <a:lnTo>
                  <a:pt x="0" y="0"/>
                </a:lnTo>
                <a:lnTo>
                  <a:pt x="0" y="0"/>
                </a:lnTo>
                <a:lnTo>
                  <a:pt x="0" y="0"/>
                </a:lnTo>
                <a:lnTo>
                  <a:pt x="0" y="0"/>
                </a:lnTo>
                <a:close/>
              </a:path>
            </a:pathLst>
          </a:custGeom>
          <a:solidFill>
            <a:srgbClr val="000000"/>
          </a:solidFill>
          <a:ln w="9525">
            <a:noFill/>
            <a:round/>
            <a:headEnd/>
            <a:tailEnd/>
          </a:ln>
        </p:spPr>
        <p:txBody>
          <a:bodyPr>
            <a:prstTxWarp prst="textNoShape">
              <a:avLst/>
            </a:prstTxWarp>
          </a:bodyPr>
          <a:lstStyle/>
          <a:p>
            <a:endParaRPr lang="en-GB" sz="1400">
              <a:latin typeface="Courier"/>
              <a:cs typeface="Courier"/>
            </a:endParaRPr>
          </a:p>
        </p:txBody>
      </p:sp>
      <p:sp>
        <p:nvSpPr>
          <p:cNvPr id="230537" name="Freeform 137"/>
          <p:cNvSpPr>
            <a:spLocks/>
          </p:cNvSpPr>
          <p:nvPr/>
        </p:nvSpPr>
        <p:spPr bwMode="auto">
          <a:xfrm>
            <a:off x="6154738" y="4999038"/>
            <a:ext cx="3175" cy="3175"/>
          </a:xfrm>
          <a:custGeom>
            <a:avLst/>
            <a:gdLst/>
            <a:ahLst/>
            <a:cxnLst>
              <a:cxn ang="0">
                <a:pos x="0" y="2"/>
              </a:cxn>
              <a:cxn ang="0">
                <a:pos x="0" y="2"/>
              </a:cxn>
              <a:cxn ang="0">
                <a:pos x="0" y="2"/>
              </a:cxn>
              <a:cxn ang="0">
                <a:pos x="0" y="2"/>
              </a:cxn>
              <a:cxn ang="0">
                <a:pos x="2" y="2"/>
              </a:cxn>
              <a:cxn ang="0">
                <a:pos x="2" y="2"/>
              </a:cxn>
              <a:cxn ang="0">
                <a:pos x="2" y="2"/>
              </a:cxn>
              <a:cxn ang="0">
                <a:pos x="2" y="2"/>
              </a:cxn>
              <a:cxn ang="0">
                <a:pos x="2" y="2"/>
              </a:cxn>
              <a:cxn ang="0">
                <a:pos x="2" y="0"/>
              </a:cxn>
              <a:cxn ang="0">
                <a:pos x="2" y="0"/>
              </a:cxn>
              <a:cxn ang="0">
                <a:pos x="2" y="0"/>
              </a:cxn>
              <a:cxn ang="0">
                <a:pos x="2"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2" y="2"/>
                </a:lnTo>
                <a:lnTo>
                  <a:pt x="2" y="2"/>
                </a:lnTo>
                <a:lnTo>
                  <a:pt x="2" y="2"/>
                </a:lnTo>
                <a:lnTo>
                  <a:pt x="2" y="2"/>
                </a:lnTo>
                <a:lnTo>
                  <a:pt x="2" y="2"/>
                </a:lnTo>
                <a:lnTo>
                  <a:pt x="2" y="0"/>
                </a:lnTo>
                <a:lnTo>
                  <a:pt x="2" y="0"/>
                </a:lnTo>
                <a:lnTo>
                  <a:pt x="2" y="0"/>
                </a:lnTo>
                <a:lnTo>
                  <a:pt x="2" y="0"/>
                </a:lnTo>
                <a:lnTo>
                  <a:pt x="0" y="0"/>
                </a:lnTo>
                <a:lnTo>
                  <a:pt x="0" y="0"/>
                </a:lnTo>
                <a:lnTo>
                  <a:pt x="0" y="0"/>
                </a:lnTo>
                <a:lnTo>
                  <a:pt x="0" y="2"/>
                </a:lnTo>
                <a:lnTo>
                  <a:pt x="0" y="2"/>
                </a:lnTo>
                <a:close/>
              </a:path>
            </a:pathLst>
          </a:custGeom>
          <a:solidFill>
            <a:srgbClr val="000000"/>
          </a:solidFill>
          <a:ln w="9525">
            <a:noFill/>
            <a:round/>
            <a:headEnd/>
            <a:tailEnd/>
          </a:ln>
        </p:spPr>
        <p:txBody>
          <a:bodyPr>
            <a:prstTxWarp prst="textNoShape">
              <a:avLst/>
            </a:prstTxWarp>
          </a:bodyPr>
          <a:lstStyle/>
          <a:p>
            <a:endParaRPr lang="en-GB" sz="1400">
              <a:latin typeface="Courier"/>
              <a:cs typeface="Courier"/>
            </a:endParaRPr>
          </a:p>
        </p:txBody>
      </p:sp>
      <p:sp>
        <p:nvSpPr>
          <p:cNvPr id="230538" name="Freeform 138"/>
          <p:cNvSpPr>
            <a:spLocks/>
          </p:cNvSpPr>
          <p:nvPr/>
        </p:nvSpPr>
        <p:spPr bwMode="auto">
          <a:xfrm>
            <a:off x="6172200" y="4995863"/>
            <a:ext cx="3175" cy="3175"/>
          </a:xfrm>
          <a:custGeom>
            <a:avLst/>
            <a:gdLst/>
            <a:ahLst/>
            <a:cxnLst>
              <a:cxn ang="0">
                <a:pos x="0" y="0"/>
              </a:cxn>
              <a:cxn ang="0">
                <a:pos x="0" y="0"/>
              </a:cxn>
              <a:cxn ang="0">
                <a:pos x="0" y="0"/>
              </a:cxn>
              <a:cxn ang="0">
                <a:pos x="0" y="2"/>
              </a:cxn>
              <a:cxn ang="0">
                <a:pos x="0" y="2"/>
              </a:cxn>
              <a:cxn ang="0">
                <a:pos x="0" y="2"/>
              </a:cxn>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Lst>
            <a:rect l="0" t="0" r="r" b="b"/>
            <a:pathLst>
              <a:path w="2" h="2">
                <a:moveTo>
                  <a:pt x="0" y="0"/>
                </a:moveTo>
                <a:lnTo>
                  <a:pt x="0" y="0"/>
                </a:lnTo>
                <a:lnTo>
                  <a:pt x="0" y="0"/>
                </a:lnTo>
                <a:lnTo>
                  <a:pt x="0" y="2"/>
                </a:lnTo>
                <a:lnTo>
                  <a:pt x="0" y="2"/>
                </a:lnTo>
                <a:lnTo>
                  <a:pt x="0" y="2"/>
                </a:lnTo>
                <a:lnTo>
                  <a:pt x="0" y="0"/>
                </a:lnTo>
                <a:lnTo>
                  <a:pt x="2" y="0"/>
                </a:lnTo>
                <a:lnTo>
                  <a:pt x="2" y="0"/>
                </a:lnTo>
                <a:lnTo>
                  <a:pt x="2"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prstTxWarp prst="textNoShape">
              <a:avLst/>
            </a:prstTxWarp>
          </a:bodyPr>
          <a:lstStyle/>
          <a:p>
            <a:endParaRPr lang="en-GB" sz="1400">
              <a:latin typeface="Courier"/>
              <a:cs typeface="Courier"/>
            </a:endParaRPr>
          </a:p>
        </p:txBody>
      </p:sp>
      <p:sp>
        <p:nvSpPr>
          <p:cNvPr id="230539" name="Freeform 139"/>
          <p:cNvSpPr>
            <a:spLocks/>
          </p:cNvSpPr>
          <p:nvPr/>
        </p:nvSpPr>
        <p:spPr bwMode="auto">
          <a:xfrm>
            <a:off x="6165850" y="5008563"/>
            <a:ext cx="1588"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prstTxWarp prst="textNoShape">
              <a:avLst/>
            </a:prstTxWarp>
          </a:bodyPr>
          <a:lstStyle/>
          <a:p>
            <a:endParaRPr lang="en-GB" sz="1400">
              <a:latin typeface="Courier"/>
              <a:cs typeface="Courier"/>
            </a:endParaRPr>
          </a:p>
        </p:txBody>
      </p:sp>
      <p:sp>
        <p:nvSpPr>
          <p:cNvPr id="230540" name="Freeform 140"/>
          <p:cNvSpPr>
            <a:spLocks/>
          </p:cNvSpPr>
          <p:nvPr/>
        </p:nvSpPr>
        <p:spPr bwMode="auto">
          <a:xfrm>
            <a:off x="6151563" y="5013325"/>
            <a:ext cx="1587" cy="3175"/>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0"/>
              </a:cxn>
              <a:cxn ang="0">
                <a:pos x="0" y="0"/>
              </a:cxn>
              <a:cxn ang="0">
                <a:pos x="0" y="0"/>
              </a:cxn>
              <a:cxn ang="0">
                <a:pos x="0" y="2"/>
              </a:cxn>
              <a:cxn ang="0">
                <a:pos x="0" y="2"/>
              </a:cxn>
              <a:cxn ang="0">
                <a:pos x="0" y="2"/>
              </a:cxn>
              <a:cxn ang="0">
                <a:pos x="0" y="2"/>
              </a:cxn>
            </a:cxnLst>
            <a:rect l="0" t="0" r="r" b="b"/>
            <a:pathLst>
              <a:path h="2">
                <a:moveTo>
                  <a:pt x="0" y="2"/>
                </a:move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2"/>
                </a:lnTo>
                <a:lnTo>
                  <a:pt x="0" y="2"/>
                </a:lnTo>
                <a:lnTo>
                  <a:pt x="0" y="2"/>
                </a:lnTo>
                <a:lnTo>
                  <a:pt x="0" y="2"/>
                </a:lnTo>
                <a:close/>
              </a:path>
            </a:pathLst>
          </a:custGeom>
          <a:solidFill>
            <a:srgbClr val="000000"/>
          </a:solidFill>
          <a:ln w="9525">
            <a:noFill/>
            <a:round/>
            <a:headEnd/>
            <a:tailEnd/>
          </a:ln>
        </p:spPr>
        <p:txBody>
          <a:bodyPr>
            <a:prstTxWarp prst="textNoShape">
              <a:avLst/>
            </a:prstTxWarp>
          </a:bodyPr>
          <a:lstStyle/>
          <a:p>
            <a:endParaRPr lang="en-GB" sz="1400">
              <a:latin typeface="Courier"/>
              <a:cs typeface="Courier"/>
            </a:endParaRPr>
          </a:p>
        </p:txBody>
      </p:sp>
      <p:sp>
        <p:nvSpPr>
          <p:cNvPr id="230542" name="Freeform 142"/>
          <p:cNvSpPr>
            <a:spLocks/>
          </p:cNvSpPr>
          <p:nvPr/>
        </p:nvSpPr>
        <p:spPr bwMode="auto">
          <a:xfrm>
            <a:off x="6059488" y="4883150"/>
            <a:ext cx="3175" cy="3175"/>
          </a:xfrm>
          <a:custGeom>
            <a:avLst/>
            <a:gdLst/>
            <a:ahLst/>
            <a:cxnLst>
              <a:cxn ang="0">
                <a:pos x="0" y="0"/>
              </a:cxn>
              <a:cxn ang="0">
                <a:pos x="0" y="2"/>
              </a:cxn>
              <a:cxn ang="0">
                <a:pos x="0" y="2"/>
              </a:cxn>
              <a:cxn ang="0">
                <a:pos x="0" y="2"/>
              </a:cxn>
              <a:cxn ang="0">
                <a:pos x="0" y="2"/>
              </a:cxn>
              <a:cxn ang="0">
                <a:pos x="2" y="2"/>
              </a:cxn>
              <a:cxn ang="0">
                <a:pos x="2" y="2"/>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Lst>
            <a:rect l="0" t="0" r="r" b="b"/>
            <a:pathLst>
              <a:path w="2" h="2">
                <a:moveTo>
                  <a:pt x="0" y="0"/>
                </a:moveTo>
                <a:lnTo>
                  <a:pt x="0" y="2"/>
                </a:lnTo>
                <a:lnTo>
                  <a:pt x="0" y="2"/>
                </a:lnTo>
                <a:lnTo>
                  <a:pt x="0" y="2"/>
                </a:lnTo>
                <a:lnTo>
                  <a:pt x="0" y="2"/>
                </a:lnTo>
                <a:lnTo>
                  <a:pt x="2" y="2"/>
                </a:lnTo>
                <a:lnTo>
                  <a:pt x="2" y="2"/>
                </a:lnTo>
                <a:lnTo>
                  <a:pt x="2" y="2"/>
                </a:lnTo>
                <a:lnTo>
                  <a:pt x="2" y="0"/>
                </a:lnTo>
                <a:lnTo>
                  <a:pt x="2" y="0"/>
                </a:lnTo>
                <a:lnTo>
                  <a:pt x="2" y="0"/>
                </a:lnTo>
                <a:lnTo>
                  <a:pt x="2"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prstTxWarp prst="textNoShape">
              <a:avLst/>
            </a:prstTxWarp>
          </a:bodyPr>
          <a:lstStyle/>
          <a:p>
            <a:endParaRPr lang="en-GB" sz="1400">
              <a:latin typeface="Courier"/>
              <a:cs typeface="Courier"/>
            </a:endParaRPr>
          </a:p>
        </p:txBody>
      </p:sp>
      <p:sp>
        <p:nvSpPr>
          <p:cNvPr id="230543" name="Freeform 143"/>
          <p:cNvSpPr>
            <a:spLocks/>
          </p:cNvSpPr>
          <p:nvPr/>
        </p:nvSpPr>
        <p:spPr bwMode="auto">
          <a:xfrm>
            <a:off x="6073775" y="4878388"/>
            <a:ext cx="3175" cy="4762"/>
          </a:xfrm>
          <a:custGeom>
            <a:avLst/>
            <a:gdLst/>
            <a:ahLst/>
            <a:cxnLst>
              <a:cxn ang="0">
                <a:pos x="0" y="3"/>
              </a:cxn>
              <a:cxn ang="0">
                <a:pos x="0" y="3"/>
              </a:cxn>
              <a:cxn ang="0">
                <a:pos x="0" y="3"/>
              </a:cxn>
              <a:cxn ang="0">
                <a:pos x="2" y="3"/>
              </a:cxn>
              <a:cxn ang="0">
                <a:pos x="2" y="3"/>
              </a:cxn>
              <a:cxn ang="0">
                <a:pos x="2" y="3"/>
              </a:cxn>
              <a:cxn ang="0">
                <a:pos x="2" y="3"/>
              </a:cxn>
              <a:cxn ang="0">
                <a:pos x="2" y="3"/>
              </a:cxn>
              <a:cxn ang="0">
                <a:pos x="2" y="3"/>
              </a:cxn>
              <a:cxn ang="0">
                <a:pos x="2" y="0"/>
              </a:cxn>
              <a:cxn ang="0">
                <a:pos x="2" y="0"/>
              </a:cxn>
              <a:cxn ang="0">
                <a:pos x="2" y="0"/>
              </a:cxn>
              <a:cxn ang="0">
                <a:pos x="2" y="0"/>
              </a:cxn>
              <a:cxn ang="0">
                <a:pos x="2" y="0"/>
              </a:cxn>
              <a:cxn ang="0">
                <a:pos x="0" y="0"/>
              </a:cxn>
              <a:cxn ang="0">
                <a:pos x="0" y="0"/>
              </a:cxn>
              <a:cxn ang="0">
                <a:pos x="0" y="3"/>
              </a:cxn>
              <a:cxn ang="0">
                <a:pos x="0" y="3"/>
              </a:cxn>
            </a:cxnLst>
            <a:rect l="0" t="0" r="r" b="b"/>
            <a:pathLst>
              <a:path w="2" h="3">
                <a:moveTo>
                  <a:pt x="0" y="3"/>
                </a:moveTo>
                <a:lnTo>
                  <a:pt x="0" y="3"/>
                </a:lnTo>
                <a:lnTo>
                  <a:pt x="0" y="3"/>
                </a:lnTo>
                <a:lnTo>
                  <a:pt x="2" y="3"/>
                </a:lnTo>
                <a:lnTo>
                  <a:pt x="2" y="3"/>
                </a:lnTo>
                <a:lnTo>
                  <a:pt x="2" y="3"/>
                </a:lnTo>
                <a:lnTo>
                  <a:pt x="2" y="3"/>
                </a:lnTo>
                <a:lnTo>
                  <a:pt x="2" y="3"/>
                </a:lnTo>
                <a:lnTo>
                  <a:pt x="2" y="3"/>
                </a:lnTo>
                <a:lnTo>
                  <a:pt x="2" y="0"/>
                </a:lnTo>
                <a:lnTo>
                  <a:pt x="2" y="0"/>
                </a:lnTo>
                <a:lnTo>
                  <a:pt x="2" y="0"/>
                </a:lnTo>
                <a:lnTo>
                  <a:pt x="2" y="0"/>
                </a:lnTo>
                <a:lnTo>
                  <a:pt x="2" y="0"/>
                </a:lnTo>
                <a:lnTo>
                  <a:pt x="0" y="0"/>
                </a:lnTo>
                <a:lnTo>
                  <a:pt x="0" y="0"/>
                </a:lnTo>
                <a:lnTo>
                  <a:pt x="0" y="3"/>
                </a:lnTo>
                <a:lnTo>
                  <a:pt x="0" y="3"/>
                </a:lnTo>
                <a:close/>
              </a:path>
            </a:pathLst>
          </a:custGeom>
          <a:solidFill>
            <a:srgbClr val="000000"/>
          </a:solidFill>
          <a:ln w="9525">
            <a:noFill/>
            <a:round/>
            <a:headEnd/>
            <a:tailEnd/>
          </a:ln>
        </p:spPr>
        <p:txBody>
          <a:bodyPr>
            <a:prstTxWarp prst="textNoShape">
              <a:avLst/>
            </a:prstTxWarp>
          </a:bodyPr>
          <a:lstStyle/>
          <a:p>
            <a:endParaRPr lang="en-GB" sz="1400">
              <a:latin typeface="Courier"/>
              <a:cs typeface="Courier"/>
            </a:endParaRPr>
          </a:p>
        </p:txBody>
      </p:sp>
      <p:sp>
        <p:nvSpPr>
          <p:cNvPr id="230544" name="Freeform 144"/>
          <p:cNvSpPr>
            <a:spLocks/>
          </p:cNvSpPr>
          <p:nvPr/>
        </p:nvSpPr>
        <p:spPr bwMode="auto">
          <a:xfrm>
            <a:off x="6086475" y="4875213"/>
            <a:ext cx="3175" cy="3175"/>
          </a:xfrm>
          <a:custGeom>
            <a:avLst/>
            <a:gdLst/>
            <a:ahLst/>
            <a:cxnLst>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2" y="0"/>
              </a:cxn>
              <a:cxn ang="0">
                <a:pos x="0" y="0"/>
              </a:cxn>
              <a:cxn ang="0">
                <a:pos x="0" y="0"/>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2" y="2"/>
                </a:lnTo>
                <a:lnTo>
                  <a:pt x="2" y="2"/>
                </a:lnTo>
                <a:lnTo>
                  <a:pt x="2" y="2"/>
                </a:lnTo>
                <a:lnTo>
                  <a:pt x="2" y="2"/>
                </a:lnTo>
                <a:lnTo>
                  <a:pt x="2" y="2"/>
                </a:lnTo>
                <a:lnTo>
                  <a:pt x="2" y="2"/>
                </a:lnTo>
                <a:lnTo>
                  <a:pt x="2" y="0"/>
                </a:lnTo>
                <a:lnTo>
                  <a:pt x="0" y="0"/>
                </a:lnTo>
                <a:lnTo>
                  <a:pt x="0" y="0"/>
                </a:lnTo>
                <a:lnTo>
                  <a:pt x="0" y="2"/>
                </a:lnTo>
                <a:lnTo>
                  <a:pt x="0" y="2"/>
                </a:lnTo>
                <a:lnTo>
                  <a:pt x="0" y="2"/>
                </a:lnTo>
                <a:lnTo>
                  <a:pt x="0" y="2"/>
                </a:lnTo>
                <a:close/>
              </a:path>
            </a:pathLst>
          </a:custGeom>
          <a:solidFill>
            <a:srgbClr val="000000"/>
          </a:solidFill>
          <a:ln w="9525">
            <a:noFill/>
            <a:round/>
            <a:headEnd/>
            <a:tailEnd/>
          </a:ln>
        </p:spPr>
        <p:txBody>
          <a:bodyPr>
            <a:prstTxWarp prst="textNoShape">
              <a:avLst/>
            </a:prstTxWarp>
          </a:bodyPr>
          <a:lstStyle/>
          <a:p>
            <a:endParaRPr lang="en-GB" sz="1400">
              <a:latin typeface="Courier"/>
              <a:cs typeface="Courier"/>
            </a:endParaRPr>
          </a:p>
        </p:txBody>
      </p:sp>
      <p:sp>
        <p:nvSpPr>
          <p:cNvPr id="230546" name="Freeform 146"/>
          <p:cNvSpPr>
            <a:spLocks/>
          </p:cNvSpPr>
          <p:nvPr/>
        </p:nvSpPr>
        <p:spPr bwMode="auto">
          <a:xfrm>
            <a:off x="6089650" y="4883150"/>
            <a:ext cx="7938" cy="3175"/>
          </a:xfrm>
          <a:custGeom>
            <a:avLst/>
            <a:gdLst/>
            <a:ahLst/>
            <a:cxnLst>
              <a:cxn ang="0">
                <a:pos x="0" y="2"/>
              </a:cxn>
              <a:cxn ang="0">
                <a:pos x="0" y="2"/>
              </a:cxn>
              <a:cxn ang="0">
                <a:pos x="0" y="2"/>
              </a:cxn>
              <a:cxn ang="0">
                <a:pos x="3" y="2"/>
              </a:cxn>
              <a:cxn ang="0">
                <a:pos x="3" y="2"/>
              </a:cxn>
              <a:cxn ang="0">
                <a:pos x="3" y="2"/>
              </a:cxn>
              <a:cxn ang="0">
                <a:pos x="3" y="2"/>
              </a:cxn>
              <a:cxn ang="0">
                <a:pos x="5" y="2"/>
              </a:cxn>
              <a:cxn ang="0">
                <a:pos x="5" y="2"/>
              </a:cxn>
              <a:cxn ang="0">
                <a:pos x="5" y="0"/>
              </a:cxn>
              <a:cxn ang="0">
                <a:pos x="3" y="0"/>
              </a:cxn>
              <a:cxn ang="0">
                <a:pos x="3" y="0"/>
              </a:cxn>
              <a:cxn ang="0">
                <a:pos x="3" y="0"/>
              </a:cxn>
              <a:cxn ang="0">
                <a:pos x="3" y="0"/>
              </a:cxn>
              <a:cxn ang="0">
                <a:pos x="0" y="0"/>
              </a:cxn>
              <a:cxn ang="0">
                <a:pos x="0" y="0"/>
              </a:cxn>
              <a:cxn ang="0">
                <a:pos x="0" y="2"/>
              </a:cxn>
              <a:cxn ang="0">
                <a:pos x="0" y="2"/>
              </a:cxn>
            </a:cxnLst>
            <a:rect l="0" t="0" r="r" b="b"/>
            <a:pathLst>
              <a:path w="5" h="2">
                <a:moveTo>
                  <a:pt x="0" y="2"/>
                </a:moveTo>
                <a:lnTo>
                  <a:pt x="0" y="2"/>
                </a:lnTo>
                <a:lnTo>
                  <a:pt x="0" y="2"/>
                </a:lnTo>
                <a:lnTo>
                  <a:pt x="3" y="2"/>
                </a:lnTo>
                <a:lnTo>
                  <a:pt x="3" y="2"/>
                </a:lnTo>
                <a:lnTo>
                  <a:pt x="3" y="2"/>
                </a:lnTo>
                <a:lnTo>
                  <a:pt x="3" y="2"/>
                </a:lnTo>
                <a:lnTo>
                  <a:pt x="5" y="2"/>
                </a:lnTo>
                <a:lnTo>
                  <a:pt x="5" y="2"/>
                </a:lnTo>
                <a:lnTo>
                  <a:pt x="5" y="0"/>
                </a:lnTo>
                <a:lnTo>
                  <a:pt x="3" y="0"/>
                </a:lnTo>
                <a:lnTo>
                  <a:pt x="3" y="0"/>
                </a:lnTo>
                <a:lnTo>
                  <a:pt x="3" y="0"/>
                </a:lnTo>
                <a:lnTo>
                  <a:pt x="3" y="0"/>
                </a:lnTo>
                <a:lnTo>
                  <a:pt x="0" y="0"/>
                </a:lnTo>
                <a:lnTo>
                  <a:pt x="0" y="0"/>
                </a:lnTo>
                <a:lnTo>
                  <a:pt x="0" y="2"/>
                </a:lnTo>
                <a:lnTo>
                  <a:pt x="0" y="2"/>
                </a:lnTo>
                <a:close/>
              </a:path>
            </a:pathLst>
          </a:custGeom>
          <a:solidFill>
            <a:srgbClr val="000000"/>
          </a:solidFill>
          <a:ln w="9525">
            <a:noFill/>
            <a:round/>
            <a:headEnd/>
            <a:tailEnd/>
          </a:ln>
        </p:spPr>
        <p:txBody>
          <a:bodyPr>
            <a:prstTxWarp prst="textNoShape">
              <a:avLst/>
            </a:prstTxWarp>
          </a:bodyPr>
          <a:lstStyle/>
          <a:p>
            <a:endParaRPr lang="en-GB" sz="1400">
              <a:latin typeface="Courier"/>
              <a:cs typeface="Courier"/>
            </a:endParaRPr>
          </a:p>
        </p:txBody>
      </p:sp>
      <p:sp>
        <p:nvSpPr>
          <p:cNvPr id="230547" name="Freeform 147"/>
          <p:cNvSpPr>
            <a:spLocks/>
          </p:cNvSpPr>
          <p:nvPr/>
        </p:nvSpPr>
        <p:spPr bwMode="auto">
          <a:xfrm>
            <a:off x="6076950" y="4889500"/>
            <a:ext cx="3175" cy="1588"/>
          </a:xfrm>
          <a:custGeom>
            <a:avLst/>
            <a:gdLst/>
            <a:ahLst/>
            <a:cxnLst>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0"/>
              </a:cxn>
            </a:cxnLst>
            <a:rect l="0" t="0" r="r" b="b"/>
            <a:pathLst>
              <a:path w="2">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close/>
              </a:path>
            </a:pathLst>
          </a:custGeom>
          <a:solidFill>
            <a:srgbClr val="000000"/>
          </a:solidFill>
          <a:ln w="9525">
            <a:noFill/>
            <a:round/>
            <a:headEnd/>
            <a:tailEnd/>
          </a:ln>
        </p:spPr>
        <p:txBody>
          <a:bodyPr>
            <a:prstTxWarp prst="textNoShape">
              <a:avLst/>
            </a:prstTxWarp>
          </a:bodyPr>
          <a:lstStyle/>
          <a:p>
            <a:endParaRPr lang="en-GB" sz="1400">
              <a:latin typeface="Courier"/>
              <a:cs typeface="Courier"/>
            </a:endParaRPr>
          </a:p>
        </p:txBody>
      </p:sp>
      <p:grpSp>
        <p:nvGrpSpPr>
          <p:cNvPr id="8" name="Group 67"/>
          <p:cNvGrpSpPr>
            <a:grpSpLocks/>
          </p:cNvGrpSpPr>
          <p:nvPr/>
        </p:nvGrpSpPr>
        <p:grpSpPr bwMode="auto">
          <a:xfrm>
            <a:off x="6269038" y="2998788"/>
            <a:ext cx="676275" cy="674687"/>
            <a:chOff x="2870" y="1518"/>
            <a:chExt cx="292" cy="320"/>
          </a:xfrm>
        </p:grpSpPr>
        <p:graphicFrame>
          <p:nvGraphicFramePr>
            <p:cNvPr id="230468" name="Object 68"/>
            <p:cNvGraphicFramePr>
              <a:graphicFrameLocks noChangeAspect="1"/>
            </p:cNvGraphicFramePr>
            <p:nvPr/>
          </p:nvGraphicFramePr>
          <p:xfrm>
            <a:off x="2870" y="1518"/>
            <a:ext cx="272" cy="282"/>
          </p:xfrm>
          <a:graphic>
            <a:graphicData uri="http://schemas.openxmlformats.org/presentationml/2006/ole">
              <p:oleObj spid="_x0000_s458761" name="Clip" r:id="rId11" imgW="827508" imgH="841085" progId="">
                <p:embed/>
              </p:oleObj>
            </a:graphicData>
          </a:graphic>
        </p:graphicFrame>
        <p:graphicFrame>
          <p:nvGraphicFramePr>
            <p:cNvPr id="230469" name="Object 69"/>
            <p:cNvGraphicFramePr>
              <a:graphicFrameLocks noChangeAspect="1"/>
            </p:cNvGraphicFramePr>
            <p:nvPr/>
          </p:nvGraphicFramePr>
          <p:xfrm>
            <a:off x="2913" y="1602"/>
            <a:ext cx="249" cy="236"/>
          </p:xfrm>
          <a:graphic>
            <a:graphicData uri="http://schemas.openxmlformats.org/presentationml/2006/ole">
              <p:oleObj spid="_x0000_s458762" name="Clip" r:id="rId12" imgW="1268977" imgH="1200107" progId="">
                <p:embed/>
              </p:oleObj>
            </a:graphicData>
          </a:graphic>
        </p:graphicFrame>
      </p:grpSp>
      <p:sp>
        <p:nvSpPr>
          <p:cNvPr id="230495" name="Rectangle 95"/>
          <p:cNvSpPr>
            <a:spLocks noChangeArrowheads="1"/>
          </p:cNvSpPr>
          <p:nvPr/>
        </p:nvSpPr>
        <p:spPr bwMode="auto">
          <a:xfrm>
            <a:off x="6457950" y="3670300"/>
            <a:ext cx="1506823" cy="984885"/>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0000"/>
                </a:solidFill>
                <a:latin typeface="Verdana"/>
                <a:cs typeface="Verdana"/>
              </a:rPr>
              <a:t>arriving </a:t>
            </a:r>
            <a:r>
              <a:rPr lang="en-US" sz="1600">
                <a:solidFill>
                  <a:srgbClr val="FF0000"/>
                </a:solidFill>
                <a:latin typeface="Verdana"/>
                <a:cs typeface="Verdana"/>
              </a:rPr>
              <a:t>DHCP </a:t>
            </a:r>
          </a:p>
          <a:p>
            <a:r>
              <a:rPr lang="en-US" sz="1600">
                <a:solidFill>
                  <a:srgbClr val="FF0000"/>
                </a:solidFill>
                <a:latin typeface="Verdana"/>
                <a:cs typeface="Verdana"/>
              </a:rPr>
              <a:t>client</a:t>
            </a:r>
            <a:r>
              <a:rPr lang="en-US" sz="1600">
                <a:solidFill>
                  <a:srgbClr val="000000"/>
                </a:solidFill>
                <a:latin typeface="Verdana"/>
                <a:cs typeface="Verdana"/>
              </a:rPr>
              <a:t> needs</a:t>
            </a:r>
          </a:p>
          <a:p>
            <a:r>
              <a:rPr lang="en-US" sz="1600">
                <a:solidFill>
                  <a:srgbClr val="000000"/>
                </a:solidFill>
                <a:latin typeface="Verdana"/>
                <a:cs typeface="Verdana"/>
              </a:rPr>
              <a:t>address in this</a:t>
            </a:r>
          </a:p>
          <a:p>
            <a:r>
              <a:rPr lang="en-US" sz="1600">
                <a:solidFill>
                  <a:srgbClr val="000000"/>
                </a:solidFill>
                <a:latin typeface="Verdana"/>
                <a:cs typeface="Verdana"/>
              </a:rPr>
              <a:t>network</a:t>
            </a:r>
            <a:endParaRPr lang="en-US" sz="1600">
              <a:latin typeface="Verdana"/>
              <a:cs typeface="Verdana"/>
            </a:endParaRPr>
          </a:p>
        </p:txBody>
      </p:sp>
      <p:sp>
        <p:nvSpPr>
          <p:cNvPr id="230584" name="Freeform 184"/>
          <p:cNvSpPr>
            <a:spLocks noEditPoints="1"/>
          </p:cNvSpPr>
          <p:nvPr/>
        </p:nvSpPr>
        <p:spPr bwMode="auto">
          <a:xfrm>
            <a:off x="5629275" y="3259138"/>
            <a:ext cx="706438" cy="171450"/>
          </a:xfrm>
          <a:custGeom>
            <a:avLst/>
            <a:gdLst/>
            <a:ahLst/>
            <a:cxnLst>
              <a:cxn ang="0">
                <a:pos x="439" y="63"/>
              </a:cxn>
              <a:cxn ang="0">
                <a:pos x="88" y="63"/>
              </a:cxn>
              <a:cxn ang="0">
                <a:pos x="86" y="60"/>
              </a:cxn>
              <a:cxn ang="0">
                <a:pos x="84" y="60"/>
              </a:cxn>
              <a:cxn ang="0">
                <a:pos x="82" y="58"/>
              </a:cxn>
              <a:cxn ang="0">
                <a:pos x="82" y="54"/>
              </a:cxn>
              <a:cxn ang="0">
                <a:pos x="82" y="52"/>
              </a:cxn>
              <a:cxn ang="0">
                <a:pos x="84" y="50"/>
              </a:cxn>
              <a:cxn ang="0">
                <a:pos x="86" y="50"/>
              </a:cxn>
              <a:cxn ang="0">
                <a:pos x="88" y="48"/>
              </a:cxn>
              <a:cxn ang="0">
                <a:pos x="439" y="48"/>
              </a:cxn>
              <a:cxn ang="0">
                <a:pos x="441" y="50"/>
              </a:cxn>
              <a:cxn ang="0">
                <a:pos x="443" y="50"/>
              </a:cxn>
              <a:cxn ang="0">
                <a:pos x="445" y="52"/>
              </a:cxn>
              <a:cxn ang="0">
                <a:pos x="445" y="54"/>
              </a:cxn>
              <a:cxn ang="0">
                <a:pos x="445" y="58"/>
              </a:cxn>
              <a:cxn ang="0">
                <a:pos x="443" y="60"/>
              </a:cxn>
              <a:cxn ang="0">
                <a:pos x="441" y="60"/>
              </a:cxn>
              <a:cxn ang="0">
                <a:pos x="439" y="63"/>
              </a:cxn>
              <a:cxn ang="0">
                <a:pos x="439" y="63"/>
              </a:cxn>
              <a:cxn ang="0">
                <a:pos x="107" y="108"/>
              </a:cxn>
              <a:cxn ang="0">
                <a:pos x="0" y="54"/>
              </a:cxn>
              <a:cxn ang="0">
                <a:pos x="107" y="0"/>
              </a:cxn>
              <a:cxn ang="0">
                <a:pos x="107" y="108"/>
              </a:cxn>
            </a:cxnLst>
            <a:rect l="0" t="0" r="r" b="b"/>
            <a:pathLst>
              <a:path w="445" h="108">
                <a:moveTo>
                  <a:pt x="439" y="63"/>
                </a:moveTo>
                <a:lnTo>
                  <a:pt x="88" y="63"/>
                </a:lnTo>
                <a:lnTo>
                  <a:pt x="86" y="60"/>
                </a:lnTo>
                <a:lnTo>
                  <a:pt x="84" y="60"/>
                </a:lnTo>
                <a:lnTo>
                  <a:pt x="82" y="58"/>
                </a:lnTo>
                <a:lnTo>
                  <a:pt x="82" y="54"/>
                </a:lnTo>
                <a:lnTo>
                  <a:pt x="82" y="52"/>
                </a:lnTo>
                <a:lnTo>
                  <a:pt x="84" y="50"/>
                </a:lnTo>
                <a:lnTo>
                  <a:pt x="86" y="50"/>
                </a:lnTo>
                <a:lnTo>
                  <a:pt x="88" y="48"/>
                </a:lnTo>
                <a:lnTo>
                  <a:pt x="439" y="48"/>
                </a:lnTo>
                <a:lnTo>
                  <a:pt x="441" y="50"/>
                </a:lnTo>
                <a:lnTo>
                  <a:pt x="443" y="50"/>
                </a:lnTo>
                <a:lnTo>
                  <a:pt x="445" y="52"/>
                </a:lnTo>
                <a:lnTo>
                  <a:pt x="445" y="54"/>
                </a:lnTo>
                <a:lnTo>
                  <a:pt x="445" y="58"/>
                </a:lnTo>
                <a:lnTo>
                  <a:pt x="443" y="60"/>
                </a:lnTo>
                <a:lnTo>
                  <a:pt x="441" y="60"/>
                </a:lnTo>
                <a:lnTo>
                  <a:pt x="439" y="63"/>
                </a:lnTo>
                <a:lnTo>
                  <a:pt x="439" y="63"/>
                </a:lnTo>
                <a:close/>
                <a:moveTo>
                  <a:pt x="107" y="108"/>
                </a:moveTo>
                <a:lnTo>
                  <a:pt x="0" y="54"/>
                </a:lnTo>
                <a:lnTo>
                  <a:pt x="107" y="0"/>
                </a:lnTo>
                <a:lnTo>
                  <a:pt x="107" y="108"/>
                </a:lnTo>
                <a:close/>
              </a:path>
            </a:pathLst>
          </a:custGeom>
          <a:solidFill>
            <a:srgbClr val="FF0000"/>
          </a:solidFill>
          <a:ln w="3175">
            <a:solidFill>
              <a:srgbClr val="FF0000"/>
            </a:solidFill>
            <a:prstDash val="solid"/>
            <a:round/>
            <a:headEnd/>
            <a:tailEnd/>
          </a:ln>
        </p:spPr>
        <p:txBody>
          <a:bodyPr>
            <a:prstTxWarp prst="textNoShape">
              <a:avLst/>
            </a:prstTxWarp>
          </a:bodyPr>
          <a:lstStyle/>
          <a:p>
            <a:endParaRPr lang="en-GB" sz="1400">
              <a:latin typeface="Courier"/>
              <a:cs typeface="Courier"/>
            </a:endParaRPr>
          </a:p>
        </p:txBody>
      </p:sp>
      <p:sp>
        <p:nvSpPr>
          <p:cNvPr id="230455" name="Text Box 55"/>
          <p:cNvSpPr txBox="1">
            <a:spLocks noChangeArrowheads="1"/>
          </p:cNvSpPr>
          <p:nvPr/>
        </p:nvSpPr>
        <p:spPr bwMode="auto">
          <a:xfrm>
            <a:off x="3412267" y="3833195"/>
            <a:ext cx="1154277" cy="307756"/>
          </a:xfrm>
          <a:prstGeom prst="rect">
            <a:avLst/>
          </a:prstGeom>
          <a:noFill/>
          <a:ln w="9525">
            <a:noFill/>
            <a:miter lim="800000"/>
            <a:headEnd/>
            <a:tailEnd/>
          </a:ln>
          <a:effectLst/>
        </p:spPr>
        <p:txBody>
          <a:bodyPr wrap="none" lIns="91419" tIns="45710" rIns="91419" bIns="45710">
            <a:prstTxWarp prst="textNoShape">
              <a:avLst/>
            </a:prstTxWarp>
            <a:spAutoFit/>
          </a:bodyPr>
          <a:lstStyle/>
          <a:p>
            <a:r>
              <a:rPr lang="en-US" sz="1400" dirty="0">
                <a:latin typeface="Courier"/>
                <a:cs typeface="Courier"/>
              </a:rPr>
              <a:t>223.1.3.1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A Bit of History…</a:t>
            </a:r>
            <a:endParaRPr lang="en-US"/>
          </a:p>
        </p:txBody>
      </p:sp>
      <p:sp>
        <p:nvSpPr>
          <p:cNvPr id="11267" name="Rectangle 3"/>
          <p:cNvSpPr>
            <a:spLocks noGrp="1" noChangeArrowheads="1"/>
          </p:cNvSpPr>
          <p:nvPr>
            <p:ph idx="1"/>
          </p:nvPr>
        </p:nvSpPr>
        <p:spPr/>
        <p:txBody>
          <a:bodyPr/>
          <a:lstStyle/>
          <a:p>
            <a:r>
              <a:rPr lang="en-US" smtClean="0"/>
              <a:t>End of NSFnet – one major backbone</a:t>
            </a:r>
          </a:p>
          <a:p>
            <a:r>
              <a:rPr lang="en-US" smtClean="0"/>
              <a:t>Move towards commercial Internet</a:t>
            </a:r>
          </a:p>
          <a:p>
            <a:pPr lvl="1"/>
            <a:r>
              <a:rPr lang="en-US" smtClean="0"/>
              <a:t>Private companies selling their bandwidth</a:t>
            </a:r>
          </a:p>
          <a:p>
            <a:r>
              <a:rPr lang="en-US" smtClean="0"/>
              <a:t>Need for coordination of routing exchange between providers</a:t>
            </a:r>
          </a:p>
          <a:p>
            <a:pPr lvl="1"/>
            <a:r>
              <a:rPr lang="en-US" smtClean="0"/>
              <a:t>Traffic from ISP A needs to get to ISP B</a:t>
            </a:r>
          </a:p>
          <a:p>
            <a:r>
              <a:rPr lang="en-US" smtClean="0"/>
              <a:t>Routing Arbiter project created to facilitate this</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7150" name="Text Box 14"/>
          <p:cNvSpPr txBox="1">
            <a:spLocks noChangeArrowheads="1"/>
          </p:cNvSpPr>
          <p:nvPr/>
        </p:nvSpPr>
        <p:spPr bwMode="auto">
          <a:xfrm>
            <a:off x="1867447" y="5099777"/>
            <a:ext cx="560388" cy="393700"/>
          </a:xfrm>
          <a:prstGeom prst="rect">
            <a:avLst/>
          </a:prstGeom>
          <a:solidFill>
            <a:srgbClr val="FFFFFF"/>
          </a:solidFill>
          <a:ln w="9525">
            <a:noFill/>
            <a:miter lim="800000"/>
            <a:headEnd/>
            <a:tailEnd/>
          </a:ln>
        </p:spPr>
        <p:txBody>
          <a:bodyPr lIns="91419" tIns="45710" rIns="91419" bIns="45710">
            <a:prstTxWarp prst="textNoShape">
              <a:avLst/>
            </a:prstTxWarp>
          </a:bodyPr>
          <a:lstStyle/>
          <a:p>
            <a:r>
              <a:rPr lang="en-US" sz="1100" dirty="0">
                <a:latin typeface="Verdana"/>
                <a:cs typeface="Verdana"/>
              </a:rPr>
              <a:t>time</a:t>
            </a:r>
            <a:endParaRPr lang="en-US" sz="1800" dirty="0">
              <a:latin typeface="Verdana"/>
              <a:cs typeface="Verdana"/>
            </a:endParaRPr>
          </a:p>
        </p:txBody>
      </p:sp>
      <p:sp>
        <p:nvSpPr>
          <p:cNvPr id="347138" name="Rectangle 2"/>
          <p:cNvSpPr>
            <a:spLocks noGrp="1" noChangeArrowheads="1"/>
          </p:cNvSpPr>
          <p:nvPr>
            <p:ph type="title"/>
          </p:nvPr>
        </p:nvSpPr>
        <p:spPr/>
        <p:txBody>
          <a:bodyPr/>
          <a:lstStyle/>
          <a:p>
            <a:r>
              <a:rPr lang="en-US" sz="3600"/>
              <a:t>DHCP client-server scenario</a:t>
            </a:r>
          </a:p>
        </p:txBody>
      </p:sp>
      <p:grpSp>
        <p:nvGrpSpPr>
          <p:cNvPr id="2" name="Group 5"/>
          <p:cNvGrpSpPr>
            <a:grpSpLocks/>
          </p:cNvGrpSpPr>
          <p:nvPr/>
        </p:nvGrpSpPr>
        <p:grpSpPr bwMode="auto">
          <a:xfrm>
            <a:off x="6955385" y="2032727"/>
            <a:ext cx="460375" cy="492125"/>
            <a:chOff x="2870" y="1518"/>
            <a:chExt cx="292" cy="320"/>
          </a:xfrm>
        </p:grpSpPr>
        <p:graphicFrame>
          <p:nvGraphicFramePr>
            <p:cNvPr id="347142" name="Object 6"/>
            <p:cNvGraphicFramePr>
              <a:graphicFrameLocks noChangeAspect="1"/>
            </p:cNvGraphicFramePr>
            <p:nvPr/>
          </p:nvGraphicFramePr>
          <p:xfrm>
            <a:off x="2870" y="1518"/>
            <a:ext cx="272" cy="282"/>
          </p:xfrm>
          <a:graphic>
            <a:graphicData uri="http://schemas.openxmlformats.org/presentationml/2006/ole">
              <p:oleObj spid="_x0000_s460802" r:id="rId4" imgW="827508" imgH="841085" progId="">
                <p:embed/>
              </p:oleObj>
            </a:graphicData>
          </a:graphic>
        </p:graphicFrame>
        <p:graphicFrame>
          <p:nvGraphicFramePr>
            <p:cNvPr id="347143" name="Object 7"/>
            <p:cNvGraphicFramePr>
              <a:graphicFrameLocks noChangeAspect="1"/>
            </p:cNvGraphicFramePr>
            <p:nvPr/>
          </p:nvGraphicFramePr>
          <p:xfrm>
            <a:off x="2913" y="1602"/>
            <a:ext cx="249" cy="236"/>
          </p:xfrm>
          <a:graphic>
            <a:graphicData uri="http://schemas.openxmlformats.org/presentationml/2006/ole">
              <p:oleObj spid="_x0000_s460803" r:id="rId5" imgW="1268977" imgH="1200107" progId="">
                <p:embed/>
              </p:oleObj>
            </a:graphicData>
          </a:graphic>
        </p:graphicFrame>
      </p:grpSp>
      <p:sp>
        <p:nvSpPr>
          <p:cNvPr id="347144" name="Text Box 8"/>
          <p:cNvSpPr txBox="1">
            <a:spLocks noChangeArrowheads="1"/>
          </p:cNvSpPr>
          <p:nvPr/>
        </p:nvSpPr>
        <p:spPr bwMode="auto">
          <a:xfrm>
            <a:off x="1264215" y="1499327"/>
            <a:ext cx="2655853" cy="338534"/>
          </a:xfrm>
          <a:prstGeom prst="rect">
            <a:avLst/>
          </a:prstGeom>
          <a:noFill/>
          <a:ln w="9525">
            <a:noFill/>
            <a:miter lim="800000"/>
            <a:headEnd/>
            <a:tailEnd/>
          </a:ln>
        </p:spPr>
        <p:txBody>
          <a:bodyPr wrap="none" lIns="91419" tIns="45710" rIns="91419" bIns="45710">
            <a:prstTxWarp prst="textNoShape">
              <a:avLst/>
            </a:prstTxWarp>
            <a:spAutoFit/>
          </a:bodyPr>
          <a:lstStyle/>
          <a:p>
            <a:pPr algn="ctr"/>
            <a:r>
              <a:rPr lang="en-US" sz="1600">
                <a:latin typeface="Verdana"/>
                <a:cs typeface="Verdana"/>
              </a:rPr>
              <a:t>DHCP server: 223.1.2.5</a:t>
            </a:r>
          </a:p>
        </p:txBody>
      </p:sp>
      <p:sp>
        <p:nvSpPr>
          <p:cNvPr id="347145" name="Text Box 9"/>
          <p:cNvSpPr txBox="1">
            <a:spLocks noChangeArrowheads="1"/>
          </p:cNvSpPr>
          <p:nvPr/>
        </p:nvSpPr>
        <p:spPr bwMode="auto">
          <a:xfrm>
            <a:off x="6735527" y="1477102"/>
            <a:ext cx="974704" cy="584755"/>
          </a:xfrm>
          <a:prstGeom prst="rect">
            <a:avLst/>
          </a:prstGeom>
          <a:noFill/>
          <a:ln w="9525">
            <a:noFill/>
            <a:miter lim="800000"/>
            <a:headEnd/>
            <a:tailEnd/>
          </a:ln>
        </p:spPr>
        <p:txBody>
          <a:bodyPr wrap="none" lIns="91419" tIns="45710" rIns="91419" bIns="45710">
            <a:prstTxWarp prst="textNoShape">
              <a:avLst/>
            </a:prstTxWarp>
            <a:spAutoFit/>
          </a:bodyPr>
          <a:lstStyle/>
          <a:p>
            <a:pPr algn="ctr"/>
            <a:r>
              <a:rPr lang="en-US" sz="1600">
                <a:latin typeface="Verdana"/>
                <a:cs typeface="Verdana"/>
              </a:rPr>
              <a:t>arriving</a:t>
            </a:r>
          </a:p>
          <a:p>
            <a:pPr algn="ctr"/>
            <a:r>
              <a:rPr lang="en-US" sz="1600">
                <a:latin typeface="Verdana"/>
                <a:cs typeface="Verdana"/>
              </a:rPr>
              <a:t> client</a:t>
            </a:r>
            <a:endParaRPr lang="en-US" sz="1800">
              <a:latin typeface="Verdana"/>
              <a:cs typeface="Verdana"/>
            </a:endParaRPr>
          </a:p>
        </p:txBody>
      </p:sp>
      <p:sp>
        <p:nvSpPr>
          <p:cNvPr id="347146" name="Line 10"/>
          <p:cNvSpPr>
            <a:spLocks noChangeShapeType="1"/>
          </p:cNvSpPr>
          <p:nvPr/>
        </p:nvSpPr>
        <p:spPr bwMode="auto">
          <a:xfrm flipH="1">
            <a:off x="2578647" y="2501039"/>
            <a:ext cx="4395788" cy="536575"/>
          </a:xfrm>
          <a:prstGeom prst="line">
            <a:avLst/>
          </a:prstGeom>
          <a:noFill/>
          <a:ln w="19050">
            <a:solidFill>
              <a:srgbClr val="000000"/>
            </a:solidFill>
            <a:round/>
            <a:headEnd/>
            <a:tailEnd type="triangle" w="med" len="med"/>
          </a:ln>
        </p:spPr>
        <p:txBody>
          <a:bodyPr>
            <a:prstTxWarp prst="textNoShape">
              <a:avLst/>
            </a:prstTxWarp>
          </a:bodyPr>
          <a:lstStyle/>
          <a:p>
            <a:endParaRPr lang="en-GB">
              <a:latin typeface="Verdana"/>
              <a:cs typeface="Verdana"/>
            </a:endParaRPr>
          </a:p>
        </p:txBody>
      </p:sp>
      <p:sp>
        <p:nvSpPr>
          <p:cNvPr id="347147" name="Line 11"/>
          <p:cNvSpPr>
            <a:spLocks noChangeShapeType="1"/>
          </p:cNvSpPr>
          <p:nvPr/>
        </p:nvSpPr>
        <p:spPr bwMode="auto">
          <a:xfrm>
            <a:off x="2545310" y="2456589"/>
            <a:ext cx="0" cy="3760788"/>
          </a:xfrm>
          <a:prstGeom prst="line">
            <a:avLst/>
          </a:prstGeom>
          <a:noFill/>
          <a:ln w="9525" cap="rnd">
            <a:solidFill>
              <a:srgbClr val="000000"/>
            </a:solidFill>
            <a:prstDash val="sysDot"/>
            <a:round/>
            <a:headEnd/>
            <a:tailEnd/>
          </a:ln>
        </p:spPr>
        <p:txBody>
          <a:bodyPr>
            <a:prstTxWarp prst="textNoShape">
              <a:avLst/>
            </a:prstTxWarp>
          </a:bodyPr>
          <a:lstStyle/>
          <a:p>
            <a:endParaRPr lang="en-GB">
              <a:latin typeface="Verdana"/>
              <a:cs typeface="Verdana"/>
            </a:endParaRPr>
          </a:p>
        </p:txBody>
      </p:sp>
      <p:sp>
        <p:nvSpPr>
          <p:cNvPr id="347148" name="Line 12"/>
          <p:cNvSpPr>
            <a:spLocks noChangeShapeType="1"/>
          </p:cNvSpPr>
          <p:nvPr/>
        </p:nvSpPr>
        <p:spPr bwMode="auto">
          <a:xfrm>
            <a:off x="7071272" y="2532789"/>
            <a:ext cx="0" cy="3762375"/>
          </a:xfrm>
          <a:prstGeom prst="line">
            <a:avLst/>
          </a:prstGeom>
          <a:noFill/>
          <a:ln w="9525" cap="rnd">
            <a:solidFill>
              <a:srgbClr val="000000"/>
            </a:solidFill>
            <a:prstDash val="sysDot"/>
            <a:round/>
            <a:headEnd/>
            <a:tailEnd/>
          </a:ln>
        </p:spPr>
        <p:txBody>
          <a:bodyPr>
            <a:prstTxWarp prst="textNoShape">
              <a:avLst/>
            </a:prstTxWarp>
          </a:bodyPr>
          <a:lstStyle/>
          <a:p>
            <a:endParaRPr lang="en-GB">
              <a:latin typeface="Verdana"/>
              <a:cs typeface="Verdana"/>
            </a:endParaRPr>
          </a:p>
        </p:txBody>
      </p:sp>
      <p:sp>
        <p:nvSpPr>
          <p:cNvPr id="347149" name="Line 13"/>
          <p:cNvSpPr>
            <a:spLocks noChangeShapeType="1"/>
          </p:cNvSpPr>
          <p:nvPr/>
        </p:nvSpPr>
        <p:spPr bwMode="auto">
          <a:xfrm>
            <a:off x="2126210" y="3224939"/>
            <a:ext cx="0" cy="1906588"/>
          </a:xfrm>
          <a:prstGeom prst="line">
            <a:avLst/>
          </a:prstGeom>
          <a:noFill/>
          <a:ln w="9525">
            <a:solidFill>
              <a:srgbClr val="000000"/>
            </a:solidFill>
            <a:round/>
            <a:headEnd/>
            <a:tailEnd type="triangle" w="med" len="med"/>
          </a:ln>
        </p:spPr>
        <p:txBody>
          <a:bodyPr>
            <a:prstTxWarp prst="textNoShape">
              <a:avLst/>
            </a:prstTxWarp>
          </a:bodyPr>
          <a:lstStyle/>
          <a:p>
            <a:endParaRPr lang="en-GB">
              <a:latin typeface="Verdana"/>
              <a:cs typeface="Verdana"/>
            </a:endParaRPr>
          </a:p>
        </p:txBody>
      </p:sp>
      <p:grpSp>
        <p:nvGrpSpPr>
          <p:cNvPr id="3" name="Group 15"/>
          <p:cNvGrpSpPr>
            <a:grpSpLocks/>
          </p:cNvGrpSpPr>
          <p:nvPr/>
        </p:nvGrpSpPr>
        <p:grpSpPr bwMode="auto">
          <a:xfrm>
            <a:off x="2483397" y="2023202"/>
            <a:ext cx="182563" cy="400050"/>
            <a:chOff x="4180" y="783"/>
            <a:chExt cx="150" cy="307"/>
          </a:xfrm>
        </p:grpSpPr>
        <p:sp>
          <p:nvSpPr>
            <p:cNvPr id="347152" name="AutoShape 1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prstTxWarp prst="textNoShape">
                <a:avLst/>
              </a:prstTxWarp>
            </a:bodyPr>
            <a:lstStyle/>
            <a:p>
              <a:endParaRPr lang="en-GB">
                <a:latin typeface="Verdana"/>
                <a:cs typeface="Verdana"/>
              </a:endParaRPr>
            </a:p>
          </p:txBody>
        </p:sp>
        <p:sp>
          <p:nvSpPr>
            <p:cNvPr id="347153" name="Rectangle 1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prstTxWarp prst="textNoShape">
                <a:avLst/>
              </a:prstTxWarp>
            </a:bodyPr>
            <a:lstStyle/>
            <a:p>
              <a:endParaRPr lang="en-GB">
                <a:latin typeface="Verdana"/>
                <a:cs typeface="Verdana"/>
              </a:endParaRPr>
            </a:p>
          </p:txBody>
        </p:sp>
        <p:sp>
          <p:nvSpPr>
            <p:cNvPr id="347154" name="Rectangle 18"/>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p:spPr>
          <p:txBody>
            <a:bodyPr wrap="none" anchor="ctr">
              <a:prstTxWarp prst="textNoShape">
                <a:avLst/>
              </a:prstTxWarp>
            </a:bodyPr>
            <a:lstStyle/>
            <a:p>
              <a:endParaRPr lang="en-GB">
                <a:latin typeface="Verdana"/>
                <a:cs typeface="Verdana"/>
              </a:endParaRPr>
            </a:p>
          </p:txBody>
        </p:sp>
        <p:sp>
          <p:nvSpPr>
            <p:cNvPr id="347155" name="AutoShape 19"/>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p:spPr>
          <p:txBody>
            <a:bodyPr wrap="none" anchor="ctr">
              <a:prstTxWarp prst="textNoShape">
                <a:avLst/>
              </a:prstTxWarp>
            </a:bodyPr>
            <a:lstStyle/>
            <a:p>
              <a:endParaRPr lang="en-GB">
                <a:latin typeface="Verdana"/>
                <a:cs typeface="Verdana"/>
              </a:endParaRPr>
            </a:p>
          </p:txBody>
        </p:sp>
        <p:sp>
          <p:nvSpPr>
            <p:cNvPr id="347156" name="Line 20"/>
            <p:cNvSpPr>
              <a:spLocks noChangeShapeType="1"/>
            </p:cNvSpPr>
            <p:nvPr/>
          </p:nvSpPr>
          <p:spPr bwMode="auto">
            <a:xfrm>
              <a:off x="4330" y="788"/>
              <a:ext cx="0" cy="231"/>
            </a:xfrm>
            <a:prstGeom prst="line">
              <a:avLst/>
            </a:prstGeom>
            <a:noFill/>
            <a:ln w="9525">
              <a:solidFill>
                <a:srgbClr val="000000"/>
              </a:solidFill>
              <a:round/>
              <a:headEnd/>
              <a:tailEnd/>
            </a:ln>
          </p:spPr>
          <p:txBody>
            <a:bodyPr wrap="none" anchor="ctr">
              <a:prstTxWarp prst="textNoShape">
                <a:avLst/>
              </a:prstTxWarp>
            </a:bodyPr>
            <a:lstStyle/>
            <a:p>
              <a:endParaRPr lang="en-GB">
                <a:latin typeface="Verdana"/>
                <a:cs typeface="Verdana"/>
              </a:endParaRPr>
            </a:p>
          </p:txBody>
        </p:sp>
        <p:sp>
          <p:nvSpPr>
            <p:cNvPr id="347157" name="Line 21"/>
            <p:cNvSpPr>
              <a:spLocks noChangeShapeType="1"/>
            </p:cNvSpPr>
            <p:nvPr/>
          </p:nvSpPr>
          <p:spPr bwMode="auto">
            <a:xfrm flipH="1">
              <a:off x="4276" y="1019"/>
              <a:ext cx="54" cy="69"/>
            </a:xfrm>
            <a:prstGeom prst="line">
              <a:avLst/>
            </a:prstGeom>
            <a:noFill/>
            <a:ln w="9525">
              <a:solidFill>
                <a:srgbClr val="000000"/>
              </a:solidFill>
              <a:round/>
              <a:headEnd/>
              <a:tailEnd/>
            </a:ln>
          </p:spPr>
          <p:txBody>
            <a:bodyPr wrap="none" anchor="ctr">
              <a:prstTxWarp prst="textNoShape">
                <a:avLst/>
              </a:prstTxWarp>
            </a:bodyPr>
            <a:lstStyle/>
            <a:p>
              <a:endParaRPr lang="en-GB">
                <a:latin typeface="Verdana"/>
                <a:cs typeface="Verdana"/>
              </a:endParaRPr>
            </a:p>
          </p:txBody>
        </p:sp>
        <p:sp>
          <p:nvSpPr>
            <p:cNvPr id="347158" name="Rectangle 22"/>
            <p:cNvSpPr>
              <a:spLocks noChangeArrowheads="1"/>
            </p:cNvSpPr>
            <p:nvPr/>
          </p:nvSpPr>
          <p:spPr bwMode="auto">
            <a:xfrm>
              <a:off x="4193" y="883"/>
              <a:ext cx="63" cy="136"/>
            </a:xfrm>
            <a:prstGeom prst="rect">
              <a:avLst/>
            </a:prstGeom>
            <a:solidFill>
              <a:srgbClr val="3333CC"/>
            </a:solidFill>
            <a:ln w="9525">
              <a:solidFill>
                <a:srgbClr val="000000"/>
              </a:solidFill>
              <a:miter lim="800000"/>
              <a:headEnd/>
              <a:tailEnd/>
            </a:ln>
          </p:spPr>
          <p:txBody>
            <a:bodyPr wrap="none" anchor="ctr">
              <a:prstTxWarp prst="textNoShape">
                <a:avLst/>
              </a:prstTxWarp>
            </a:bodyPr>
            <a:lstStyle/>
            <a:p>
              <a:endParaRPr lang="en-GB">
                <a:latin typeface="Verdana"/>
                <a:cs typeface="Verdana"/>
              </a:endParaRPr>
            </a:p>
          </p:txBody>
        </p:sp>
        <p:sp>
          <p:nvSpPr>
            <p:cNvPr id="347159" name="Rectangle 23"/>
            <p:cNvSpPr>
              <a:spLocks noChangeArrowheads="1"/>
            </p:cNvSpPr>
            <p:nvPr/>
          </p:nvSpPr>
          <p:spPr bwMode="auto">
            <a:xfrm>
              <a:off x="4202" y="924"/>
              <a:ext cx="48" cy="48"/>
            </a:xfrm>
            <a:prstGeom prst="rect">
              <a:avLst/>
            </a:prstGeom>
            <a:solidFill>
              <a:srgbClr val="FFFFFF"/>
            </a:solidFill>
            <a:ln w="9525">
              <a:noFill/>
              <a:miter lim="800000"/>
              <a:headEnd/>
              <a:tailEnd/>
            </a:ln>
          </p:spPr>
          <p:txBody>
            <a:bodyPr wrap="none" anchor="ctr">
              <a:prstTxWarp prst="textNoShape">
                <a:avLst/>
              </a:prstTxWarp>
            </a:bodyPr>
            <a:lstStyle/>
            <a:p>
              <a:endParaRPr lang="en-GB">
                <a:latin typeface="Verdana"/>
                <a:cs typeface="Verdana"/>
              </a:endParaRPr>
            </a:p>
          </p:txBody>
        </p:sp>
      </p:grpSp>
      <p:grpSp>
        <p:nvGrpSpPr>
          <p:cNvPr id="4" name="Group 24"/>
          <p:cNvGrpSpPr>
            <a:grpSpLocks/>
          </p:cNvGrpSpPr>
          <p:nvPr/>
        </p:nvGrpSpPr>
        <p:grpSpPr bwMode="auto">
          <a:xfrm>
            <a:off x="4107410" y="1635852"/>
            <a:ext cx="2673350" cy="1116012"/>
            <a:chOff x="11865" y="3885"/>
            <a:chExt cx="3720" cy="1260"/>
          </a:xfrm>
        </p:grpSpPr>
        <p:sp>
          <p:nvSpPr>
            <p:cNvPr id="347161" name="Text Box 25"/>
            <p:cNvSpPr txBox="1">
              <a:spLocks noChangeArrowheads="1"/>
            </p:cNvSpPr>
            <p:nvPr/>
          </p:nvSpPr>
          <p:spPr bwMode="auto">
            <a:xfrm>
              <a:off x="11865" y="3885"/>
              <a:ext cx="2062" cy="490"/>
            </a:xfrm>
            <a:prstGeom prst="rect">
              <a:avLst/>
            </a:prstGeom>
            <a:solidFill>
              <a:srgbClr val="FFFFFF"/>
            </a:solidFill>
            <a:ln w="9525">
              <a:noFill/>
              <a:miter lim="800000"/>
              <a:headEnd/>
              <a:tailEnd/>
            </a:ln>
          </p:spPr>
          <p:txBody>
            <a:bodyPr lIns="91398" tIns="45699" rIns="91398" bIns="45699">
              <a:prstTxWarp prst="textNoShape">
                <a:avLst/>
              </a:prstTxWarp>
            </a:bodyPr>
            <a:lstStyle/>
            <a:p>
              <a:r>
                <a:rPr lang="en-US" sz="1200" b="1">
                  <a:latin typeface="Verdana"/>
                  <a:cs typeface="Verdana"/>
                </a:rPr>
                <a:t>DHCP discover</a:t>
              </a:r>
            </a:p>
          </p:txBody>
        </p:sp>
        <p:sp>
          <p:nvSpPr>
            <p:cNvPr id="347162" name="Text Box 26"/>
            <p:cNvSpPr txBox="1">
              <a:spLocks noChangeArrowheads="1"/>
            </p:cNvSpPr>
            <p:nvPr/>
          </p:nvSpPr>
          <p:spPr bwMode="auto">
            <a:xfrm>
              <a:off x="12015" y="4231"/>
              <a:ext cx="3570" cy="914"/>
            </a:xfrm>
            <a:prstGeom prst="rect">
              <a:avLst/>
            </a:prstGeom>
            <a:solidFill>
              <a:srgbClr val="FFFFFF"/>
            </a:solidFill>
            <a:ln w="9525">
              <a:solidFill>
                <a:srgbClr val="000000"/>
              </a:solidFill>
              <a:miter lim="800000"/>
              <a:headEnd/>
              <a:tailEnd/>
            </a:ln>
          </p:spPr>
          <p:txBody>
            <a:bodyPr lIns="91398" tIns="45699" rIns="91398" bIns="45699">
              <a:prstTxWarp prst="textNoShape">
                <a:avLst/>
              </a:prstTxWarp>
            </a:bodyPr>
            <a:lstStyle/>
            <a:p>
              <a:r>
                <a:rPr lang="en-US" sz="1200">
                  <a:latin typeface="Verdana"/>
                  <a:cs typeface="Verdana"/>
                </a:rPr>
                <a:t>src : 0.0.0.0, 68     </a:t>
              </a:r>
            </a:p>
            <a:p>
              <a:r>
                <a:rPr lang="en-US" sz="1200">
                  <a:latin typeface="Verdana"/>
                  <a:cs typeface="Verdana"/>
                </a:rPr>
                <a:t>dest.: 255.255.255.255,67</a:t>
              </a:r>
            </a:p>
            <a:p>
              <a:r>
                <a:rPr lang="en-US" sz="1200">
                  <a:latin typeface="Verdana"/>
                  <a:cs typeface="Verdana"/>
                </a:rPr>
                <a:t>yiaddr:    0.0.0.0</a:t>
              </a:r>
            </a:p>
            <a:p>
              <a:r>
                <a:rPr lang="en-US" sz="1200">
                  <a:latin typeface="Verdana"/>
                  <a:cs typeface="Verdana"/>
                </a:rPr>
                <a:t>transaction ID: 654</a:t>
              </a:r>
              <a:endParaRPr lang="en-US" sz="1800">
                <a:latin typeface="Verdana"/>
                <a:cs typeface="Verdana"/>
              </a:endParaRPr>
            </a:p>
          </p:txBody>
        </p:sp>
      </p:grpSp>
      <p:sp>
        <p:nvSpPr>
          <p:cNvPr id="347163" name="Line 27"/>
          <p:cNvSpPr>
            <a:spLocks noChangeShapeType="1"/>
          </p:cNvSpPr>
          <p:nvPr/>
        </p:nvSpPr>
        <p:spPr bwMode="auto">
          <a:xfrm>
            <a:off x="2621510" y="3486877"/>
            <a:ext cx="4395787" cy="538162"/>
          </a:xfrm>
          <a:prstGeom prst="line">
            <a:avLst/>
          </a:prstGeom>
          <a:noFill/>
          <a:ln w="19050">
            <a:solidFill>
              <a:srgbClr val="000000"/>
            </a:solidFill>
            <a:round/>
            <a:headEnd/>
            <a:tailEnd type="triangle" w="med" len="med"/>
          </a:ln>
        </p:spPr>
        <p:txBody>
          <a:bodyPr>
            <a:prstTxWarp prst="textNoShape">
              <a:avLst/>
            </a:prstTxWarp>
          </a:bodyPr>
          <a:lstStyle/>
          <a:p>
            <a:endParaRPr lang="en-GB">
              <a:latin typeface="Verdana"/>
              <a:cs typeface="Verdana"/>
            </a:endParaRPr>
          </a:p>
        </p:txBody>
      </p:sp>
      <p:sp>
        <p:nvSpPr>
          <p:cNvPr id="347164" name="Text Box 28"/>
          <p:cNvSpPr txBox="1">
            <a:spLocks noChangeArrowheads="1"/>
          </p:cNvSpPr>
          <p:nvPr/>
        </p:nvSpPr>
        <p:spPr bwMode="auto">
          <a:xfrm>
            <a:off x="4280447" y="2872514"/>
            <a:ext cx="1379538" cy="330200"/>
          </a:xfrm>
          <a:prstGeom prst="rect">
            <a:avLst/>
          </a:prstGeom>
          <a:solidFill>
            <a:srgbClr val="FFFFFF"/>
          </a:solidFill>
          <a:ln w="9525">
            <a:noFill/>
            <a:miter lim="800000"/>
            <a:headEnd/>
            <a:tailEnd/>
          </a:ln>
        </p:spPr>
        <p:txBody>
          <a:bodyPr lIns="91419" tIns="45710" rIns="91419" bIns="45710">
            <a:prstTxWarp prst="textNoShape">
              <a:avLst/>
            </a:prstTxWarp>
          </a:bodyPr>
          <a:lstStyle/>
          <a:p>
            <a:r>
              <a:rPr lang="en-US" sz="1200" b="1">
                <a:latin typeface="Verdana"/>
                <a:cs typeface="Verdana"/>
              </a:rPr>
              <a:t>DHCP offer</a:t>
            </a:r>
            <a:endParaRPr lang="en-US" sz="1800">
              <a:latin typeface="Verdana"/>
              <a:cs typeface="Verdana"/>
            </a:endParaRPr>
          </a:p>
        </p:txBody>
      </p:sp>
      <p:sp>
        <p:nvSpPr>
          <p:cNvPr id="347165" name="Text Box 29"/>
          <p:cNvSpPr txBox="1">
            <a:spLocks noChangeArrowheads="1"/>
          </p:cNvSpPr>
          <p:nvPr/>
        </p:nvSpPr>
        <p:spPr bwMode="auto">
          <a:xfrm>
            <a:off x="4377285" y="3124927"/>
            <a:ext cx="2424112" cy="965200"/>
          </a:xfrm>
          <a:prstGeom prst="rect">
            <a:avLst/>
          </a:prstGeom>
          <a:solidFill>
            <a:srgbClr val="FFFFFF"/>
          </a:solidFill>
          <a:ln w="9525">
            <a:solidFill>
              <a:srgbClr val="000000"/>
            </a:solidFill>
            <a:miter lim="800000"/>
            <a:headEnd/>
            <a:tailEnd/>
          </a:ln>
        </p:spPr>
        <p:txBody>
          <a:bodyPr lIns="91419" tIns="45710" rIns="91419" bIns="45710">
            <a:prstTxWarp prst="textNoShape">
              <a:avLst/>
            </a:prstTxWarp>
          </a:bodyPr>
          <a:lstStyle/>
          <a:p>
            <a:r>
              <a:rPr lang="en-US" sz="1200">
                <a:latin typeface="Verdana"/>
                <a:cs typeface="Verdana"/>
              </a:rPr>
              <a:t>src: 223.1.2.5, 67      </a:t>
            </a:r>
          </a:p>
          <a:p>
            <a:r>
              <a:rPr lang="en-US" sz="1200">
                <a:latin typeface="Verdana"/>
                <a:cs typeface="Verdana"/>
              </a:rPr>
              <a:t>dest:  255.255.255.255, 68</a:t>
            </a:r>
          </a:p>
          <a:p>
            <a:r>
              <a:rPr lang="en-US" sz="1200">
                <a:latin typeface="Verdana"/>
                <a:cs typeface="Verdana"/>
              </a:rPr>
              <a:t>yiaddrr: 223.1.2.4</a:t>
            </a:r>
          </a:p>
          <a:p>
            <a:r>
              <a:rPr lang="en-US" sz="1200">
                <a:latin typeface="Verdana"/>
                <a:cs typeface="Verdana"/>
              </a:rPr>
              <a:t>transaction ID: 654</a:t>
            </a:r>
          </a:p>
          <a:p>
            <a:r>
              <a:rPr lang="en-US" sz="1200">
                <a:latin typeface="Verdana"/>
                <a:cs typeface="Verdana"/>
              </a:rPr>
              <a:t>Lifetime: 3600 secs</a:t>
            </a:r>
            <a:endParaRPr lang="en-US" sz="800">
              <a:latin typeface="Verdana"/>
              <a:cs typeface="Verdana"/>
            </a:endParaRPr>
          </a:p>
        </p:txBody>
      </p:sp>
      <p:sp>
        <p:nvSpPr>
          <p:cNvPr id="347166" name="Line 30"/>
          <p:cNvSpPr>
            <a:spLocks noChangeShapeType="1"/>
          </p:cNvSpPr>
          <p:nvPr/>
        </p:nvSpPr>
        <p:spPr bwMode="auto">
          <a:xfrm flipH="1">
            <a:off x="2513560" y="4715602"/>
            <a:ext cx="4395787" cy="536575"/>
          </a:xfrm>
          <a:prstGeom prst="line">
            <a:avLst/>
          </a:prstGeom>
          <a:noFill/>
          <a:ln w="19050">
            <a:solidFill>
              <a:srgbClr val="000000"/>
            </a:solidFill>
            <a:round/>
            <a:headEnd/>
            <a:tailEnd type="triangle" w="med" len="med"/>
          </a:ln>
        </p:spPr>
        <p:txBody>
          <a:bodyPr>
            <a:prstTxWarp prst="textNoShape">
              <a:avLst/>
            </a:prstTxWarp>
          </a:bodyPr>
          <a:lstStyle/>
          <a:p>
            <a:endParaRPr lang="en-GB">
              <a:latin typeface="Verdana"/>
              <a:cs typeface="Verdana"/>
            </a:endParaRPr>
          </a:p>
        </p:txBody>
      </p:sp>
      <p:sp>
        <p:nvSpPr>
          <p:cNvPr id="347167" name="Text Box 31"/>
          <p:cNvSpPr txBox="1">
            <a:spLocks noChangeArrowheads="1"/>
          </p:cNvSpPr>
          <p:nvPr/>
        </p:nvSpPr>
        <p:spPr bwMode="auto">
          <a:xfrm>
            <a:off x="2685010" y="4058377"/>
            <a:ext cx="1379537" cy="328612"/>
          </a:xfrm>
          <a:prstGeom prst="rect">
            <a:avLst/>
          </a:prstGeom>
          <a:solidFill>
            <a:srgbClr val="FFFFFF"/>
          </a:solidFill>
          <a:ln w="9525">
            <a:noFill/>
            <a:miter lim="800000"/>
            <a:headEnd/>
            <a:tailEnd/>
          </a:ln>
        </p:spPr>
        <p:txBody>
          <a:bodyPr lIns="91419" tIns="45710" rIns="91419" bIns="45710">
            <a:prstTxWarp prst="textNoShape">
              <a:avLst/>
            </a:prstTxWarp>
          </a:bodyPr>
          <a:lstStyle/>
          <a:p>
            <a:r>
              <a:rPr lang="en-US" sz="1200" b="1">
                <a:latin typeface="Verdana"/>
                <a:cs typeface="Verdana"/>
              </a:rPr>
              <a:t>DHCP request</a:t>
            </a:r>
            <a:endParaRPr lang="en-US" sz="1800">
              <a:latin typeface="Verdana"/>
              <a:cs typeface="Verdana"/>
            </a:endParaRPr>
          </a:p>
        </p:txBody>
      </p:sp>
      <p:sp>
        <p:nvSpPr>
          <p:cNvPr id="347168" name="Text Box 32"/>
          <p:cNvSpPr txBox="1">
            <a:spLocks noChangeArrowheads="1"/>
          </p:cNvSpPr>
          <p:nvPr/>
        </p:nvSpPr>
        <p:spPr bwMode="auto">
          <a:xfrm>
            <a:off x="2815185" y="4320314"/>
            <a:ext cx="2757487" cy="942975"/>
          </a:xfrm>
          <a:prstGeom prst="rect">
            <a:avLst/>
          </a:prstGeom>
          <a:solidFill>
            <a:srgbClr val="FFFFFF"/>
          </a:solidFill>
          <a:ln w="9525">
            <a:solidFill>
              <a:srgbClr val="000000"/>
            </a:solidFill>
            <a:miter lim="800000"/>
            <a:headEnd/>
            <a:tailEnd/>
          </a:ln>
        </p:spPr>
        <p:txBody>
          <a:bodyPr lIns="91419" tIns="45710" rIns="91419" bIns="45710">
            <a:prstTxWarp prst="textNoShape">
              <a:avLst/>
            </a:prstTxWarp>
          </a:bodyPr>
          <a:lstStyle/>
          <a:p>
            <a:r>
              <a:rPr lang="en-US" sz="1200">
                <a:latin typeface="Verdana"/>
                <a:cs typeface="Verdana"/>
              </a:rPr>
              <a:t>src:  0.0.0.0, 68     </a:t>
            </a:r>
          </a:p>
          <a:p>
            <a:r>
              <a:rPr lang="en-US" sz="1200">
                <a:latin typeface="Verdana"/>
                <a:cs typeface="Verdana"/>
              </a:rPr>
              <a:t>dest::  255.255.255.255, 67</a:t>
            </a:r>
          </a:p>
          <a:p>
            <a:r>
              <a:rPr lang="en-US" sz="1200">
                <a:latin typeface="Verdana"/>
                <a:cs typeface="Verdana"/>
              </a:rPr>
              <a:t>yiaddrr: 223.1.2.4</a:t>
            </a:r>
          </a:p>
          <a:p>
            <a:r>
              <a:rPr lang="en-US" sz="1200">
                <a:latin typeface="Verdana"/>
                <a:cs typeface="Verdana"/>
              </a:rPr>
              <a:t>transaction ID: 655</a:t>
            </a:r>
          </a:p>
          <a:p>
            <a:r>
              <a:rPr lang="en-US" sz="1200">
                <a:latin typeface="Verdana"/>
                <a:cs typeface="Verdana"/>
              </a:rPr>
              <a:t>Lifetime: 3600 secs</a:t>
            </a:r>
            <a:endParaRPr lang="en-US" sz="1800">
              <a:latin typeface="Verdana"/>
              <a:cs typeface="Verdana"/>
            </a:endParaRPr>
          </a:p>
        </p:txBody>
      </p:sp>
      <p:sp>
        <p:nvSpPr>
          <p:cNvPr id="347169" name="Line 33"/>
          <p:cNvSpPr>
            <a:spLocks noChangeShapeType="1"/>
          </p:cNvSpPr>
          <p:nvPr/>
        </p:nvSpPr>
        <p:spPr bwMode="auto">
          <a:xfrm>
            <a:off x="2599285" y="5745889"/>
            <a:ext cx="4395787" cy="538163"/>
          </a:xfrm>
          <a:prstGeom prst="line">
            <a:avLst/>
          </a:prstGeom>
          <a:noFill/>
          <a:ln w="19050">
            <a:solidFill>
              <a:srgbClr val="000000"/>
            </a:solidFill>
            <a:round/>
            <a:headEnd/>
            <a:tailEnd type="triangle" w="med" len="med"/>
          </a:ln>
        </p:spPr>
        <p:txBody>
          <a:bodyPr>
            <a:prstTxWarp prst="textNoShape">
              <a:avLst/>
            </a:prstTxWarp>
          </a:bodyPr>
          <a:lstStyle/>
          <a:p>
            <a:endParaRPr lang="en-GB">
              <a:latin typeface="Verdana"/>
              <a:cs typeface="Verdana"/>
            </a:endParaRPr>
          </a:p>
        </p:txBody>
      </p:sp>
      <p:sp>
        <p:nvSpPr>
          <p:cNvPr id="347170" name="Text Box 34"/>
          <p:cNvSpPr txBox="1">
            <a:spLocks noChangeArrowheads="1"/>
          </p:cNvSpPr>
          <p:nvPr/>
        </p:nvSpPr>
        <p:spPr bwMode="auto">
          <a:xfrm>
            <a:off x="4237585" y="5461727"/>
            <a:ext cx="1379537" cy="328612"/>
          </a:xfrm>
          <a:prstGeom prst="rect">
            <a:avLst/>
          </a:prstGeom>
          <a:solidFill>
            <a:srgbClr val="FFFFFF"/>
          </a:solidFill>
          <a:ln w="9525">
            <a:noFill/>
            <a:miter lim="800000"/>
            <a:headEnd/>
            <a:tailEnd/>
          </a:ln>
        </p:spPr>
        <p:txBody>
          <a:bodyPr lIns="91419" tIns="45710" rIns="91419" bIns="45710">
            <a:prstTxWarp prst="textNoShape">
              <a:avLst/>
            </a:prstTxWarp>
          </a:bodyPr>
          <a:lstStyle/>
          <a:p>
            <a:r>
              <a:rPr lang="en-US" sz="1200" b="1">
                <a:latin typeface="Verdana"/>
                <a:cs typeface="Verdana"/>
              </a:rPr>
              <a:t>DHCP ACK</a:t>
            </a:r>
            <a:endParaRPr lang="en-US" sz="1800">
              <a:latin typeface="Verdana"/>
              <a:cs typeface="Verdana"/>
            </a:endParaRPr>
          </a:p>
        </p:txBody>
      </p:sp>
      <p:sp>
        <p:nvSpPr>
          <p:cNvPr id="347171" name="Text Box 35"/>
          <p:cNvSpPr txBox="1">
            <a:spLocks noChangeArrowheads="1"/>
          </p:cNvSpPr>
          <p:nvPr/>
        </p:nvSpPr>
        <p:spPr bwMode="auto">
          <a:xfrm>
            <a:off x="4334422" y="5714139"/>
            <a:ext cx="2413000" cy="963613"/>
          </a:xfrm>
          <a:prstGeom prst="rect">
            <a:avLst/>
          </a:prstGeom>
          <a:solidFill>
            <a:srgbClr val="FFFFFF"/>
          </a:solidFill>
          <a:ln w="9525">
            <a:solidFill>
              <a:srgbClr val="000000"/>
            </a:solidFill>
            <a:miter lim="800000"/>
            <a:headEnd/>
            <a:tailEnd/>
          </a:ln>
        </p:spPr>
        <p:txBody>
          <a:bodyPr lIns="91419" tIns="45710" rIns="91419" bIns="45710">
            <a:prstTxWarp prst="textNoShape">
              <a:avLst/>
            </a:prstTxWarp>
          </a:bodyPr>
          <a:lstStyle/>
          <a:p>
            <a:r>
              <a:rPr lang="en-US" sz="1200">
                <a:latin typeface="Verdana"/>
                <a:cs typeface="Verdana"/>
              </a:rPr>
              <a:t>src: 223.1.2.5, 67      </a:t>
            </a:r>
          </a:p>
          <a:p>
            <a:r>
              <a:rPr lang="en-US" sz="1200">
                <a:latin typeface="Verdana"/>
                <a:cs typeface="Verdana"/>
              </a:rPr>
              <a:t>dest:  255.255.255.255, 68</a:t>
            </a:r>
          </a:p>
          <a:p>
            <a:r>
              <a:rPr lang="en-US" sz="1200">
                <a:latin typeface="Verdana"/>
                <a:cs typeface="Verdana"/>
              </a:rPr>
              <a:t>yiaddrr: 223.1.2.4</a:t>
            </a:r>
          </a:p>
          <a:p>
            <a:r>
              <a:rPr lang="en-US" sz="1200">
                <a:latin typeface="Verdana"/>
                <a:cs typeface="Verdana"/>
              </a:rPr>
              <a:t>transaction ID: 655</a:t>
            </a:r>
          </a:p>
          <a:p>
            <a:r>
              <a:rPr lang="en-US" sz="1200">
                <a:latin typeface="Verdana"/>
                <a:cs typeface="Verdana"/>
              </a:rPr>
              <a:t>Lifetime: 3600 secs</a:t>
            </a:r>
            <a:endParaRPr lang="en-US" sz="1000">
              <a:latin typeface="Verdana"/>
              <a:cs typeface="Verdan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2738" y="1292976"/>
            <a:ext cx="7766097" cy="2124075"/>
          </a:xfrm>
        </p:spPr>
        <p:txBody>
          <a:bodyPr/>
          <a:lstStyle/>
          <a:p>
            <a:pPr algn="ctr"/>
            <a:r>
              <a:rPr lang="en-GB" dirty="0" smtClean="0">
                <a:solidFill>
                  <a:schemeClr val="accent6">
                    <a:lumMod val="75000"/>
                  </a:schemeClr>
                </a:solidFill>
              </a:rPr>
              <a:t>Domain Name System</a:t>
            </a:r>
            <a:endParaRPr lang="en-GB" dirty="0">
              <a:solidFill>
                <a:schemeClr val="accent6">
                  <a:lumMod val="75000"/>
                </a:schemeClr>
              </a:solidFill>
            </a:endParaRPr>
          </a:p>
        </p:txBody>
      </p:sp>
      <p:sp>
        <p:nvSpPr>
          <p:cNvPr id="38" name="Rectangle 2"/>
          <p:cNvSpPr txBox="1">
            <a:spLocks noChangeArrowheads="1"/>
          </p:cNvSpPr>
          <p:nvPr/>
        </p:nvSpPr>
        <p:spPr bwMode="auto">
          <a:xfrm>
            <a:off x="652738" y="3730168"/>
            <a:ext cx="7766097"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kumimoji="0" lang="en-GB"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rPr>
              <a:t>(DNS)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p:txBody>
          <a:bodyPr/>
          <a:lstStyle/>
          <a:p>
            <a:r>
              <a:rPr lang="en-GB" smtClean="0"/>
              <a:t>Computers use IP addresses. </a:t>
            </a:r>
            <a:br>
              <a:rPr lang="en-GB" smtClean="0"/>
            </a:br>
            <a:r>
              <a:rPr lang="en-GB" smtClean="0"/>
              <a:t>Why do we need names?</a:t>
            </a:r>
            <a:endParaRPr lang="en-GB"/>
          </a:p>
        </p:txBody>
      </p:sp>
      <p:sp>
        <p:nvSpPr>
          <p:cNvPr id="4099" name="Rectangle 2"/>
          <p:cNvSpPr>
            <a:spLocks noGrp="1" noChangeArrowheads="1"/>
          </p:cNvSpPr>
          <p:nvPr>
            <p:ph type="body" idx="1"/>
          </p:nvPr>
        </p:nvSpPr>
        <p:spPr/>
        <p:txBody>
          <a:bodyPr/>
          <a:lstStyle/>
          <a:p>
            <a:r>
              <a:rPr lang="en-GB" smtClean="0"/>
              <a:t>Names are easier for people to remember</a:t>
            </a:r>
          </a:p>
          <a:p>
            <a:endParaRPr lang="en-GB" smtClean="0"/>
          </a:p>
          <a:p>
            <a:r>
              <a:rPr lang="en-GB" smtClean="0"/>
              <a:t>Computers may be moved between networks, in which case their IP address will change.</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a:spAutoFit/>
          </a:bodyPr>
          <a:lstStyle/>
          <a:p>
            <a:pPr>
              <a:lnSpc>
                <a:spcPct val="8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The old solution: HOSTS.TXT</a:t>
            </a:r>
            <a:endParaRPr lang="en-GB"/>
          </a:p>
        </p:txBody>
      </p:sp>
      <p:sp>
        <p:nvSpPr>
          <p:cNvPr id="5123" name="Rectangle 2"/>
          <p:cNvSpPr>
            <a:spLocks noGrp="1" noChangeArrowheads="1"/>
          </p:cNvSpPr>
          <p:nvPr>
            <p:ph idx="1"/>
          </p:nvPr>
        </p:nvSpPr>
        <p:spPr>
          <a:xfrm>
            <a:off x="533401" y="1600200"/>
            <a:ext cx="7772400" cy="4011970"/>
          </a:xfrm>
        </p:spPr>
        <p:txBody>
          <a:bodyPr>
            <a:spAutoFit/>
          </a:bodyPr>
          <a:lstStyle/>
          <a:p>
            <a:pPr>
              <a:lnSpc>
                <a:spcPct val="96000"/>
              </a:lnSpc>
              <a:spcBef>
                <a:spcPts val="288"/>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A centrally-maintained file, distributed to all hosts on the Internet</a:t>
            </a:r>
          </a:p>
          <a:p>
            <a:pPr>
              <a:lnSpc>
                <a:spcPct val="101000"/>
              </a:lnSpc>
              <a:spcBef>
                <a:spcPts val="288"/>
              </a:spcBef>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smtClean="0"/>
          </a:p>
          <a:p>
            <a:pPr marL="400050" lvl="2" indent="0">
              <a:lnSpc>
                <a:spcPct val="91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1" i="1" dirty="0" smtClean="0">
                <a:latin typeface="Courier New" charset="0"/>
              </a:rPr>
              <a:t>SPARKY                    128.4.13.9</a:t>
            </a:r>
          </a:p>
          <a:p>
            <a:pPr marL="400050" lvl="2" indent="0">
              <a:lnSpc>
                <a:spcPct val="91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1" i="1" dirty="0" smtClean="0">
                <a:latin typeface="Courier New" charset="0"/>
              </a:rPr>
              <a:t>UCB-MAILGATE              4.98.133.7</a:t>
            </a:r>
          </a:p>
          <a:p>
            <a:pPr marL="400050" lvl="2" indent="0">
              <a:lnSpc>
                <a:spcPct val="91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1" i="1" dirty="0" smtClean="0">
                <a:latin typeface="Courier New" charset="0"/>
              </a:rPr>
              <a:t>FTPHOST                   200.10.194.33</a:t>
            </a:r>
          </a:p>
          <a:p>
            <a:pPr marL="400050" lvl="2" indent="0">
              <a:lnSpc>
                <a:spcPct val="91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dirty="0" smtClean="0">
                <a:latin typeface="Courier New" charset="0"/>
              </a:rPr>
              <a:t>... etc</a:t>
            </a:r>
          </a:p>
          <a:p>
            <a:pPr marL="0" lvl="1" indent="0">
              <a:lnSpc>
                <a:spcPct val="91000"/>
              </a:lnSpc>
              <a:buSzTx/>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800" dirty="0" smtClean="0">
              <a:latin typeface="Courier New" charset="0"/>
            </a:endParaRPr>
          </a:p>
          <a:p>
            <a:pPr>
              <a:lnSpc>
                <a:spcPct val="101000"/>
              </a:lnSpc>
              <a:spcBef>
                <a:spcPts val="288"/>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This feature still exists:</a:t>
            </a:r>
          </a:p>
          <a:p>
            <a:pPr lvl="2">
              <a:lnSpc>
                <a:spcPct val="10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FF0000"/>
                </a:solidFill>
              </a:rPr>
              <a:t>/etc/hosts (UNIX)</a:t>
            </a:r>
          </a:p>
          <a:p>
            <a:pPr lvl="2">
              <a:lnSpc>
                <a:spcPct val="10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err="1" smtClean="0"/>
              <a:t>c</a:t>
            </a:r>
            <a:r>
              <a:rPr lang="en-GB" dirty="0" smtClean="0"/>
              <a:t>:\windows\hosts</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a:lstStyle/>
          <a:p>
            <a:r>
              <a:rPr lang="en-GB" smtClean="0"/>
              <a:t>hosts.txt does not scale</a:t>
            </a:r>
            <a:endParaRPr lang="en-GB"/>
          </a:p>
        </p:txBody>
      </p:sp>
      <p:sp>
        <p:nvSpPr>
          <p:cNvPr id="6147" name="Rectangle 2"/>
          <p:cNvSpPr>
            <a:spLocks noGrp="1" noChangeArrowheads="1"/>
          </p:cNvSpPr>
          <p:nvPr>
            <p:ph idx="1"/>
          </p:nvPr>
        </p:nvSpPr>
        <p:spPr/>
        <p:txBody>
          <a:bodyPr>
            <a:spAutoFit/>
          </a:bodyPr>
          <a:lstStyle/>
          <a:p>
            <a:pPr>
              <a:lnSpc>
                <a:spcPct val="96000"/>
              </a:lnSpc>
              <a:buSzPct val="150000"/>
              <a:buFont typeface="StarSymbo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Huge file (traffic and load)</a:t>
            </a:r>
          </a:p>
          <a:p>
            <a:pPr>
              <a:lnSpc>
                <a:spcPct val="101000"/>
              </a:lnSpc>
              <a:buSzPct val="150000"/>
              <a:buFont typeface="StarSymbo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Name collisions (name uniqueness)</a:t>
            </a:r>
          </a:p>
          <a:p>
            <a:pPr>
              <a:lnSpc>
                <a:spcPct val="101000"/>
              </a:lnSpc>
              <a:buSzPct val="150000"/>
              <a:buFont typeface="StarSymbo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Consistency</a:t>
            </a:r>
          </a:p>
          <a:p>
            <a:pPr>
              <a:lnSpc>
                <a:spcPct val="101000"/>
              </a:lnSpc>
              <a:buSzPct val="150000"/>
              <a:buFont typeface="StarSymbo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Always out of date</a:t>
            </a:r>
          </a:p>
          <a:p>
            <a:pPr>
              <a:lnSpc>
                <a:spcPct val="101000"/>
              </a:lnSpc>
              <a:buSzPct val="150000"/>
              <a:buFont typeface="StarSymbo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Single point of Administration</a:t>
            </a:r>
          </a:p>
          <a:p>
            <a:pPr>
              <a:lnSpc>
                <a:spcPct val="101000"/>
              </a:lnSpc>
              <a:buSzPct val="150000"/>
              <a:buFont typeface="StarSymbo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Did not scale well</a:t>
            </a:r>
          </a:p>
          <a:p>
            <a:pPr>
              <a:lnSpc>
                <a:spcPct val="101000"/>
              </a:lnSpc>
              <a:buSzPct val="150000"/>
              <a:buFont typeface="StarSymbo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b="1" dirty="0">
              <a:solidFill>
                <a:srgbClr val="8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lstStyle/>
          <a:p>
            <a:r>
              <a:rPr lang="en-GB" smtClean="0"/>
              <a:t>The Domain Name System was born</a:t>
            </a:r>
            <a:endParaRPr lang="en-GB"/>
          </a:p>
        </p:txBody>
      </p:sp>
      <p:sp>
        <p:nvSpPr>
          <p:cNvPr id="7171" name="Rectangle 2"/>
          <p:cNvSpPr>
            <a:spLocks noGrp="1" noChangeArrowheads="1"/>
          </p:cNvSpPr>
          <p:nvPr>
            <p:ph type="body" idx="1"/>
          </p:nvPr>
        </p:nvSpPr>
        <p:spPr/>
        <p:txBody>
          <a:bodyPr/>
          <a:lstStyle/>
          <a:p>
            <a:r>
              <a:rPr lang="en-GB" sz="2400" smtClean="0"/>
              <a:t>DNS is a distributed database for holding name to IP address (and other) information </a:t>
            </a:r>
          </a:p>
          <a:p>
            <a:r>
              <a:rPr lang="en-GB" sz="2400" smtClean="0"/>
              <a:t>Distributed:</a:t>
            </a:r>
          </a:p>
          <a:p>
            <a:pPr lvl="1"/>
            <a:r>
              <a:rPr lang="en-GB" sz="2000" smtClean="0"/>
              <a:t>Shares the Administration</a:t>
            </a:r>
          </a:p>
          <a:p>
            <a:pPr lvl="1"/>
            <a:r>
              <a:rPr lang="en-GB" sz="2000" smtClean="0"/>
              <a:t>Shares the Load</a:t>
            </a:r>
          </a:p>
          <a:p>
            <a:r>
              <a:rPr lang="en-GB" sz="2400" smtClean="0"/>
              <a:t>Robustness and improved performance achieved through </a:t>
            </a:r>
          </a:p>
          <a:p>
            <a:pPr lvl="1"/>
            <a:r>
              <a:rPr lang="en-GB" sz="2000" smtClean="0"/>
              <a:t>replication </a:t>
            </a:r>
          </a:p>
          <a:p>
            <a:pPr lvl="1"/>
            <a:r>
              <a:rPr lang="en-GB" sz="2000" smtClean="0"/>
              <a:t>and caching</a:t>
            </a:r>
          </a:p>
          <a:p>
            <a:r>
              <a:rPr lang="en-GB" sz="2400" smtClean="0"/>
              <a:t>Employs a client-server architecture</a:t>
            </a:r>
          </a:p>
          <a:p>
            <a:r>
              <a:rPr lang="en-GB" sz="2400" smtClean="0"/>
              <a:t>A critical piece of the Internet's infrastructure</a:t>
            </a:r>
            <a:endParaRPr lang="en-GB"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696913" y="292100"/>
            <a:ext cx="7772400" cy="954088"/>
          </a:xfrm>
        </p:spPr>
        <p:txBody>
          <a:bodyPr>
            <a:spAutoFit/>
          </a:bodyPr>
          <a:lstStyle/>
          <a:p>
            <a:pPr algn="ctr">
              <a:lnSpc>
                <a:spcPct val="8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DNS is Hierarchical</a:t>
            </a:r>
          </a:p>
        </p:txBody>
      </p:sp>
      <p:sp>
        <p:nvSpPr>
          <p:cNvPr id="8195" name="Line 2"/>
          <p:cNvSpPr>
            <a:spLocks noChangeShapeType="1"/>
          </p:cNvSpPr>
          <p:nvPr/>
        </p:nvSpPr>
        <p:spPr bwMode="auto">
          <a:xfrm flipH="1">
            <a:off x="1420973" y="1828800"/>
            <a:ext cx="1122363" cy="609600"/>
          </a:xfrm>
          <a:prstGeom prst="line">
            <a:avLst/>
          </a:prstGeom>
          <a:noFill/>
          <a:ln w="28440">
            <a:solidFill>
              <a:srgbClr val="000000"/>
            </a:solidFill>
            <a:miter lim="800000"/>
            <a:headEnd/>
            <a:tailEnd/>
          </a:ln>
        </p:spPr>
        <p:txBody>
          <a:bodyPr>
            <a:prstTxWarp prst="textNoShape">
              <a:avLst/>
            </a:prstTxWarp>
          </a:bodyPr>
          <a:lstStyle/>
          <a:p>
            <a:endParaRPr lang="en-GB"/>
          </a:p>
        </p:txBody>
      </p:sp>
      <p:sp>
        <p:nvSpPr>
          <p:cNvPr id="8196" name="Line 3"/>
          <p:cNvSpPr>
            <a:spLocks noChangeShapeType="1"/>
          </p:cNvSpPr>
          <p:nvPr/>
        </p:nvSpPr>
        <p:spPr bwMode="auto">
          <a:xfrm>
            <a:off x="2662398" y="1828800"/>
            <a:ext cx="1588" cy="685800"/>
          </a:xfrm>
          <a:prstGeom prst="line">
            <a:avLst/>
          </a:prstGeom>
          <a:noFill/>
          <a:ln w="28440">
            <a:solidFill>
              <a:srgbClr val="000000"/>
            </a:solidFill>
            <a:miter lim="800000"/>
            <a:headEnd/>
            <a:tailEnd/>
          </a:ln>
        </p:spPr>
        <p:txBody>
          <a:bodyPr>
            <a:prstTxWarp prst="textNoShape">
              <a:avLst/>
            </a:prstTxWarp>
          </a:bodyPr>
          <a:lstStyle/>
          <a:p>
            <a:endParaRPr lang="en-GB"/>
          </a:p>
        </p:txBody>
      </p:sp>
      <p:sp>
        <p:nvSpPr>
          <p:cNvPr id="8197" name="Line 4"/>
          <p:cNvSpPr>
            <a:spLocks noChangeShapeType="1"/>
          </p:cNvSpPr>
          <p:nvPr/>
        </p:nvSpPr>
        <p:spPr bwMode="auto">
          <a:xfrm>
            <a:off x="2797336" y="1828800"/>
            <a:ext cx="1084262" cy="609600"/>
          </a:xfrm>
          <a:prstGeom prst="line">
            <a:avLst/>
          </a:prstGeom>
          <a:noFill/>
          <a:ln w="28440">
            <a:solidFill>
              <a:srgbClr val="000000"/>
            </a:solidFill>
            <a:miter lim="800000"/>
            <a:headEnd/>
            <a:tailEnd/>
          </a:ln>
        </p:spPr>
        <p:txBody>
          <a:bodyPr>
            <a:prstTxWarp prst="textNoShape">
              <a:avLst/>
            </a:prstTxWarp>
          </a:bodyPr>
          <a:lstStyle/>
          <a:p>
            <a:endParaRPr lang="en-GB"/>
          </a:p>
        </p:txBody>
      </p:sp>
      <p:sp>
        <p:nvSpPr>
          <p:cNvPr id="8198" name="Line 5"/>
          <p:cNvSpPr>
            <a:spLocks noChangeShapeType="1"/>
          </p:cNvSpPr>
          <p:nvPr/>
        </p:nvSpPr>
        <p:spPr bwMode="auto">
          <a:xfrm flipH="1">
            <a:off x="832011" y="2863850"/>
            <a:ext cx="460375" cy="793750"/>
          </a:xfrm>
          <a:prstGeom prst="line">
            <a:avLst/>
          </a:prstGeom>
          <a:noFill/>
          <a:ln w="28440">
            <a:solidFill>
              <a:srgbClr val="000000"/>
            </a:solidFill>
            <a:miter lim="800000"/>
            <a:headEnd/>
            <a:tailEnd/>
          </a:ln>
        </p:spPr>
        <p:txBody>
          <a:bodyPr>
            <a:prstTxWarp prst="textNoShape">
              <a:avLst/>
            </a:prstTxWarp>
          </a:bodyPr>
          <a:lstStyle/>
          <a:p>
            <a:endParaRPr lang="en-GB"/>
          </a:p>
        </p:txBody>
      </p:sp>
      <p:grpSp>
        <p:nvGrpSpPr>
          <p:cNvPr id="2" name="Group 6"/>
          <p:cNvGrpSpPr>
            <a:grpSpLocks/>
          </p:cNvGrpSpPr>
          <p:nvPr/>
        </p:nvGrpSpPr>
        <p:grpSpPr bwMode="auto">
          <a:xfrm>
            <a:off x="2573498" y="1250950"/>
            <a:ext cx="938213" cy="622300"/>
            <a:chOff x="1528" y="788"/>
            <a:chExt cx="591" cy="392"/>
          </a:xfrm>
        </p:grpSpPr>
        <p:sp>
          <p:nvSpPr>
            <p:cNvPr id="8358" name="AutoShape 7"/>
            <p:cNvSpPr>
              <a:spLocks noChangeArrowheads="1"/>
            </p:cNvSpPr>
            <p:nvPr/>
          </p:nvSpPr>
          <p:spPr bwMode="auto">
            <a:xfrm>
              <a:off x="1667" y="788"/>
              <a:ext cx="314" cy="288"/>
            </a:xfrm>
            <a:prstGeom prst="roundRect">
              <a:avLst>
                <a:gd name="adj" fmla="val 231"/>
              </a:avLst>
            </a:prstGeom>
            <a:noFill/>
            <a:ln w="9525">
              <a:noFill/>
              <a:round/>
              <a:headEnd/>
              <a:tailEnd/>
            </a:ln>
          </p:spPr>
          <p:txBody>
            <a:bodyPr wrap="none" anchor="ctr">
              <a:prstTxWarp prst="textNoShape">
                <a:avLst/>
              </a:prstTxWarp>
            </a:bodyPr>
            <a:lstStyle/>
            <a:p>
              <a:endParaRPr lang="en-US"/>
            </a:p>
          </p:txBody>
        </p:sp>
        <p:grpSp>
          <p:nvGrpSpPr>
            <p:cNvPr id="3" name="Group 8"/>
            <p:cNvGrpSpPr>
              <a:grpSpLocks/>
            </p:cNvGrpSpPr>
            <p:nvPr/>
          </p:nvGrpSpPr>
          <p:grpSpPr bwMode="auto">
            <a:xfrm>
              <a:off x="1528" y="788"/>
              <a:ext cx="591" cy="392"/>
              <a:chOff x="1528" y="788"/>
              <a:chExt cx="591" cy="392"/>
            </a:xfrm>
          </p:grpSpPr>
          <p:sp>
            <p:nvSpPr>
              <p:cNvPr id="8360" name="AutoShape 9"/>
              <p:cNvSpPr>
                <a:spLocks noChangeArrowheads="1"/>
              </p:cNvSpPr>
              <p:nvPr/>
            </p:nvSpPr>
            <p:spPr bwMode="auto">
              <a:xfrm>
                <a:off x="1667" y="788"/>
                <a:ext cx="314" cy="288"/>
              </a:xfrm>
              <a:prstGeom prst="roundRect">
                <a:avLst>
                  <a:gd name="adj" fmla="val 231"/>
                </a:avLst>
              </a:prstGeom>
              <a:noFill/>
              <a:ln w="9525">
                <a:noFill/>
                <a:round/>
                <a:headEnd/>
                <a:tailEnd/>
              </a:ln>
            </p:spPr>
            <p:txBody>
              <a:bodyPr wrap="none" anchor="ctr">
                <a:prstTxWarp prst="textNoShape">
                  <a:avLst/>
                </a:prstTxWarp>
              </a:bodyPr>
              <a:lstStyle/>
              <a:p>
                <a:endParaRPr lang="en-US"/>
              </a:p>
            </p:txBody>
          </p:sp>
          <p:grpSp>
            <p:nvGrpSpPr>
              <p:cNvPr id="4" name="Group 10"/>
              <p:cNvGrpSpPr>
                <a:grpSpLocks/>
              </p:cNvGrpSpPr>
              <p:nvPr/>
            </p:nvGrpSpPr>
            <p:grpSpPr bwMode="auto">
              <a:xfrm>
                <a:off x="1528" y="788"/>
                <a:ext cx="591" cy="392"/>
                <a:chOff x="1528" y="788"/>
                <a:chExt cx="591" cy="392"/>
              </a:xfrm>
            </p:grpSpPr>
            <p:sp>
              <p:nvSpPr>
                <p:cNvPr id="8362" name="AutoShape 11"/>
                <p:cNvSpPr>
                  <a:spLocks noChangeArrowheads="1"/>
                </p:cNvSpPr>
                <p:nvPr/>
              </p:nvSpPr>
              <p:spPr bwMode="auto">
                <a:xfrm>
                  <a:off x="1667" y="788"/>
                  <a:ext cx="314" cy="288"/>
                </a:xfrm>
                <a:prstGeom prst="roundRect">
                  <a:avLst>
                    <a:gd name="adj" fmla="val 231"/>
                  </a:avLst>
                </a:prstGeom>
                <a:noFill/>
                <a:ln w="9525">
                  <a:noFill/>
                  <a:round/>
                  <a:headEnd/>
                  <a:tailEnd/>
                </a:ln>
              </p:spPr>
              <p:txBody>
                <a:bodyPr wrap="none" anchor="ctr">
                  <a:prstTxWarp prst="textNoShape">
                    <a:avLst/>
                  </a:prstTxWarp>
                </a:bodyPr>
                <a:lstStyle/>
                <a:p>
                  <a:endParaRPr lang="en-US"/>
                </a:p>
              </p:txBody>
            </p:sp>
            <p:sp>
              <p:nvSpPr>
                <p:cNvPr id="8363" name="AutoShape 12"/>
                <p:cNvSpPr>
                  <a:spLocks noChangeArrowheads="1"/>
                </p:cNvSpPr>
                <p:nvPr/>
              </p:nvSpPr>
              <p:spPr bwMode="auto">
                <a:xfrm>
                  <a:off x="1528" y="788"/>
                  <a:ext cx="592" cy="393"/>
                </a:xfrm>
                <a:prstGeom prst="roundRect">
                  <a:avLst>
                    <a:gd name="adj" fmla="val 231"/>
                  </a:avLst>
                </a:prstGeom>
                <a:noFill/>
                <a:ln w="9525">
                  <a:noFill/>
                  <a:round/>
                  <a:headEnd/>
                  <a:tailEnd/>
                </a:ln>
              </p:spPr>
              <p:txBody>
                <a:bodyPr wrap="none" lIns="90000" tIns="46800" rIns="90000" bIns="46800">
                  <a:prstTxWarp prst="textNoShape">
                    <a:avLst/>
                  </a:prstTxWarp>
                  <a:spAutoFit/>
                </a:bodyPr>
                <a:lstStyle/>
                <a:p>
                  <a:pPr algn="ctr">
                    <a:lnSpc>
                      <a:spcPct val="124000"/>
                    </a:lnSpc>
                    <a:buSzPct val="393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000000"/>
                      </a:solidFill>
                      <a:latin typeface="Tahoma" charset="0"/>
                    </a:rPr>
                    <a:t>.</a:t>
                  </a:r>
                  <a:r>
                    <a:rPr lang="en-GB" sz="2000">
                      <a:solidFill>
                        <a:srgbClr val="000000"/>
                      </a:solidFill>
                      <a:latin typeface="Tahoma" charset="0"/>
                    </a:rPr>
                    <a:t>(root)</a:t>
                  </a:r>
                </a:p>
              </p:txBody>
            </p:sp>
          </p:grpSp>
        </p:grpSp>
      </p:grpSp>
      <p:grpSp>
        <p:nvGrpSpPr>
          <p:cNvPr id="5" name="Group 13"/>
          <p:cNvGrpSpPr>
            <a:grpSpLocks/>
          </p:cNvGrpSpPr>
          <p:nvPr/>
        </p:nvGrpSpPr>
        <p:grpSpPr bwMode="auto">
          <a:xfrm>
            <a:off x="1062198" y="2433638"/>
            <a:ext cx="654050" cy="393700"/>
            <a:chOff x="576" y="1533"/>
            <a:chExt cx="412" cy="248"/>
          </a:xfrm>
        </p:grpSpPr>
        <p:sp>
          <p:nvSpPr>
            <p:cNvPr id="8352" name="AutoShape 14"/>
            <p:cNvSpPr>
              <a:spLocks noChangeArrowheads="1"/>
            </p:cNvSpPr>
            <p:nvPr/>
          </p:nvSpPr>
          <p:spPr bwMode="auto">
            <a:xfrm>
              <a:off x="576" y="1533"/>
              <a:ext cx="412"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6" name="Group 15"/>
            <p:cNvGrpSpPr>
              <a:grpSpLocks/>
            </p:cNvGrpSpPr>
            <p:nvPr/>
          </p:nvGrpSpPr>
          <p:grpSpPr bwMode="auto">
            <a:xfrm>
              <a:off x="576" y="1533"/>
              <a:ext cx="411" cy="247"/>
              <a:chOff x="576" y="1533"/>
              <a:chExt cx="411" cy="247"/>
            </a:xfrm>
          </p:grpSpPr>
          <p:sp>
            <p:nvSpPr>
              <p:cNvPr id="8354" name="AutoShape 16"/>
              <p:cNvSpPr>
                <a:spLocks noChangeArrowheads="1"/>
              </p:cNvSpPr>
              <p:nvPr/>
            </p:nvSpPr>
            <p:spPr bwMode="auto">
              <a:xfrm>
                <a:off x="576" y="1533"/>
                <a:ext cx="411"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7" name="Group 17"/>
              <p:cNvGrpSpPr>
                <a:grpSpLocks/>
              </p:cNvGrpSpPr>
              <p:nvPr/>
            </p:nvGrpSpPr>
            <p:grpSpPr bwMode="auto">
              <a:xfrm>
                <a:off x="576" y="1533"/>
                <a:ext cx="411" cy="247"/>
                <a:chOff x="576" y="1533"/>
                <a:chExt cx="411" cy="247"/>
              </a:xfrm>
            </p:grpSpPr>
            <p:sp>
              <p:nvSpPr>
                <p:cNvPr id="8356" name="AutoShape 18"/>
                <p:cNvSpPr>
                  <a:spLocks noChangeArrowheads="1"/>
                </p:cNvSpPr>
                <p:nvPr/>
              </p:nvSpPr>
              <p:spPr bwMode="auto">
                <a:xfrm>
                  <a:off x="576" y="1533"/>
                  <a:ext cx="411"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357" name="AutoShape 19"/>
                <p:cNvSpPr>
                  <a:spLocks noChangeArrowheads="1"/>
                </p:cNvSpPr>
                <p:nvPr/>
              </p:nvSpPr>
              <p:spPr bwMode="auto">
                <a:xfrm>
                  <a:off x="667" y="1533"/>
                  <a:ext cx="285" cy="247"/>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smtClean="0">
                      <a:solidFill>
                        <a:srgbClr val="000000"/>
                      </a:solidFill>
                      <a:latin typeface="Tahoma" charset="0"/>
                    </a:rPr>
                    <a:t>uk</a:t>
                  </a:r>
                  <a:endParaRPr lang="en-GB" sz="2000" dirty="0">
                    <a:solidFill>
                      <a:srgbClr val="000000"/>
                    </a:solidFill>
                    <a:latin typeface="Tahoma" charset="0"/>
                  </a:endParaRPr>
                </a:p>
              </p:txBody>
            </p:sp>
          </p:grpSp>
        </p:grpSp>
      </p:grpSp>
      <p:grpSp>
        <p:nvGrpSpPr>
          <p:cNvPr id="8" name="Group 20"/>
          <p:cNvGrpSpPr>
            <a:grpSpLocks/>
          </p:cNvGrpSpPr>
          <p:nvPr/>
        </p:nvGrpSpPr>
        <p:grpSpPr bwMode="auto">
          <a:xfrm>
            <a:off x="2324259" y="2433635"/>
            <a:ext cx="654049" cy="393699"/>
            <a:chOff x="1371" y="1533"/>
            <a:chExt cx="412" cy="248"/>
          </a:xfrm>
        </p:grpSpPr>
        <p:sp>
          <p:nvSpPr>
            <p:cNvPr id="8346" name="AutoShape 21"/>
            <p:cNvSpPr>
              <a:spLocks noChangeArrowheads="1"/>
            </p:cNvSpPr>
            <p:nvPr/>
          </p:nvSpPr>
          <p:spPr bwMode="auto">
            <a:xfrm>
              <a:off x="1420" y="1533"/>
              <a:ext cx="315"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9" name="Group 22"/>
            <p:cNvGrpSpPr>
              <a:grpSpLocks/>
            </p:cNvGrpSpPr>
            <p:nvPr/>
          </p:nvGrpSpPr>
          <p:grpSpPr bwMode="auto">
            <a:xfrm>
              <a:off x="1371" y="1533"/>
              <a:ext cx="412" cy="247"/>
              <a:chOff x="1371" y="1533"/>
              <a:chExt cx="412" cy="247"/>
            </a:xfrm>
          </p:grpSpPr>
          <p:sp>
            <p:nvSpPr>
              <p:cNvPr id="8348" name="AutoShape 23"/>
              <p:cNvSpPr>
                <a:spLocks noChangeArrowheads="1"/>
              </p:cNvSpPr>
              <p:nvPr/>
            </p:nvSpPr>
            <p:spPr bwMode="auto">
              <a:xfrm>
                <a:off x="1420" y="1533"/>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10" name="Group 24"/>
              <p:cNvGrpSpPr>
                <a:grpSpLocks/>
              </p:cNvGrpSpPr>
              <p:nvPr/>
            </p:nvGrpSpPr>
            <p:grpSpPr bwMode="auto">
              <a:xfrm>
                <a:off x="1371" y="1533"/>
                <a:ext cx="412" cy="247"/>
                <a:chOff x="1371" y="1533"/>
                <a:chExt cx="412" cy="247"/>
              </a:xfrm>
            </p:grpSpPr>
            <p:sp>
              <p:nvSpPr>
                <p:cNvPr id="8350" name="AutoShape 25"/>
                <p:cNvSpPr>
                  <a:spLocks noChangeArrowheads="1"/>
                </p:cNvSpPr>
                <p:nvPr/>
              </p:nvSpPr>
              <p:spPr bwMode="auto">
                <a:xfrm>
                  <a:off x="1420" y="1533"/>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351" name="AutoShape 26"/>
                <p:cNvSpPr>
                  <a:spLocks noChangeArrowheads="1"/>
                </p:cNvSpPr>
                <p:nvPr/>
              </p:nvSpPr>
              <p:spPr bwMode="auto">
                <a:xfrm>
                  <a:off x="1371" y="1533"/>
                  <a:ext cx="412" cy="247"/>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Tahoma" charset="0"/>
                    </a:rPr>
                    <a:t>com</a:t>
                  </a:r>
                  <a:endParaRPr lang="en-GB" sz="2000" dirty="0">
                    <a:solidFill>
                      <a:srgbClr val="000000"/>
                    </a:solidFill>
                    <a:latin typeface="Tahoma" charset="0"/>
                  </a:endParaRPr>
                </a:p>
              </p:txBody>
            </p:sp>
          </p:grpSp>
        </p:grpSp>
      </p:grpSp>
      <p:grpSp>
        <p:nvGrpSpPr>
          <p:cNvPr id="11" name="Group 27"/>
          <p:cNvGrpSpPr>
            <a:grpSpLocks/>
          </p:cNvGrpSpPr>
          <p:nvPr/>
        </p:nvGrpSpPr>
        <p:grpSpPr bwMode="auto">
          <a:xfrm>
            <a:off x="3699036" y="2406653"/>
            <a:ext cx="554038" cy="393701"/>
            <a:chOff x="2237" y="1516"/>
            <a:chExt cx="349" cy="248"/>
          </a:xfrm>
        </p:grpSpPr>
        <p:sp>
          <p:nvSpPr>
            <p:cNvPr id="8340" name="AutoShape 28"/>
            <p:cNvSpPr>
              <a:spLocks noChangeArrowheads="1"/>
            </p:cNvSpPr>
            <p:nvPr/>
          </p:nvSpPr>
          <p:spPr bwMode="auto">
            <a:xfrm>
              <a:off x="2258" y="1516"/>
              <a:ext cx="306"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12" name="Group 29"/>
            <p:cNvGrpSpPr>
              <a:grpSpLocks/>
            </p:cNvGrpSpPr>
            <p:nvPr/>
          </p:nvGrpSpPr>
          <p:grpSpPr bwMode="auto">
            <a:xfrm>
              <a:off x="2237" y="1516"/>
              <a:ext cx="349" cy="247"/>
              <a:chOff x="2237" y="1516"/>
              <a:chExt cx="349" cy="247"/>
            </a:xfrm>
          </p:grpSpPr>
          <p:sp>
            <p:nvSpPr>
              <p:cNvPr id="8342" name="AutoShape 30"/>
              <p:cNvSpPr>
                <a:spLocks noChangeArrowheads="1"/>
              </p:cNvSpPr>
              <p:nvPr/>
            </p:nvSpPr>
            <p:spPr bwMode="auto">
              <a:xfrm>
                <a:off x="2258" y="1516"/>
                <a:ext cx="305"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13" name="Group 31"/>
              <p:cNvGrpSpPr>
                <a:grpSpLocks/>
              </p:cNvGrpSpPr>
              <p:nvPr/>
            </p:nvGrpSpPr>
            <p:grpSpPr bwMode="auto">
              <a:xfrm>
                <a:off x="2237" y="1516"/>
                <a:ext cx="349" cy="247"/>
                <a:chOff x="2237" y="1516"/>
                <a:chExt cx="349" cy="247"/>
              </a:xfrm>
            </p:grpSpPr>
            <p:sp>
              <p:nvSpPr>
                <p:cNvPr id="8344" name="AutoShape 32"/>
                <p:cNvSpPr>
                  <a:spLocks noChangeArrowheads="1"/>
                </p:cNvSpPr>
                <p:nvPr/>
              </p:nvSpPr>
              <p:spPr bwMode="auto">
                <a:xfrm>
                  <a:off x="2258" y="1516"/>
                  <a:ext cx="305"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345" name="AutoShape 33"/>
                <p:cNvSpPr>
                  <a:spLocks noChangeArrowheads="1"/>
                </p:cNvSpPr>
                <p:nvPr/>
              </p:nvSpPr>
              <p:spPr bwMode="auto">
                <a:xfrm>
                  <a:off x="2237" y="1516"/>
                  <a:ext cx="349" cy="247"/>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Tahoma" charset="0"/>
                    </a:rPr>
                    <a:t>org</a:t>
                  </a:r>
                  <a:endParaRPr lang="en-GB" sz="2000" dirty="0">
                    <a:solidFill>
                      <a:srgbClr val="000000"/>
                    </a:solidFill>
                    <a:latin typeface="Tahoma" charset="0"/>
                  </a:endParaRPr>
                </a:p>
              </p:txBody>
            </p:sp>
          </p:grpSp>
        </p:grpSp>
      </p:grpSp>
      <p:grpSp>
        <p:nvGrpSpPr>
          <p:cNvPr id="14" name="Group 34"/>
          <p:cNvGrpSpPr>
            <a:grpSpLocks/>
          </p:cNvGrpSpPr>
          <p:nvPr/>
        </p:nvGrpSpPr>
        <p:grpSpPr bwMode="auto">
          <a:xfrm>
            <a:off x="314486" y="5521325"/>
            <a:ext cx="2876550" cy="574675"/>
            <a:chOff x="105" y="3313"/>
            <a:chExt cx="1812" cy="362"/>
          </a:xfrm>
        </p:grpSpPr>
        <p:sp>
          <p:nvSpPr>
            <p:cNvPr id="8334" name="AutoShape 35"/>
            <p:cNvSpPr>
              <a:spLocks noChangeArrowheads="1"/>
            </p:cNvSpPr>
            <p:nvPr/>
          </p:nvSpPr>
          <p:spPr bwMode="auto">
            <a:xfrm>
              <a:off x="105" y="3313"/>
              <a:ext cx="1813" cy="363"/>
            </a:xfrm>
            <a:prstGeom prst="roundRect">
              <a:avLst>
                <a:gd name="adj" fmla="val 273"/>
              </a:avLst>
            </a:prstGeom>
            <a:noFill/>
            <a:ln w="9525">
              <a:noFill/>
              <a:round/>
              <a:headEnd/>
              <a:tailEnd/>
            </a:ln>
          </p:spPr>
          <p:txBody>
            <a:bodyPr wrap="none" anchor="ctr">
              <a:prstTxWarp prst="textNoShape">
                <a:avLst/>
              </a:prstTxWarp>
            </a:bodyPr>
            <a:lstStyle/>
            <a:p>
              <a:endParaRPr lang="en-US"/>
            </a:p>
          </p:txBody>
        </p:sp>
        <p:grpSp>
          <p:nvGrpSpPr>
            <p:cNvPr id="15" name="Group 36"/>
            <p:cNvGrpSpPr>
              <a:grpSpLocks/>
            </p:cNvGrpSpPr>
            <p:nvPr/>
          </p:nvGrpSpPr>
          <p:grpSpPr bwMode="auto">
            <a:xfrm>
              <a:off x="105" y="3313"/>
              <a:ext cx="1811" cy="361"/>
              <a:chOff x="105" y="3313"/>
              <a:chExt cx="1811" cy="361"/>
            </a:xfrm>
          </p:grpSpPr>
          <p:sp>
            <p:nvSpPr>
              <p:cNvPr id="8336" name="AutoShape 37"/>
              <p:cNvSpPr>
                <a:spLocks noChangeArrowheads="1"/>
              </p:cNvSpPr>
              <p:nvPr/>
            </p:nvSpPr>
            <p:spPr bwMode="auto">
              <a:xfrm>
                <a:off x="105" y="3313"/>
                <a:ext cx="1812" cy="362"/>
              </a:xfrm>
              <a:prstGeom prst="roundRect">
                <a:avLst>
                  <a:gd name="adj" fmla="val 273"/>
                </a:avLst>
              </a:prstGeom>
              <a:noFill/>
              <a:ln w="9525">
                <a:noFill/>
                <a:round/>
                <a:headEnd/>
                <a:tailEnd/>
              </a:ln>
            </p:spPr>
            <p:txBody>
              <a:bodyPr wrap="none" anchor="ctr">
                <a:prstTxWarp prst="textNoShape">
                  <a:avLst/>
                </a:prstTxWarp>
              </a:bodyPr>
              <a:lstStyle/>
              <a:p>
                <a:endParaRPr lang="en-US"/>
              </a:p>
            </p:txBody>
          </p:sp>
          <p:grpSp>
            <p:nvGrpSpPr>
              <p:cNvPr id="16" name="Group 38"/>
              <p:cNvGrpSpPr>
                <a:grpSpLocks/>
              </p:cNvGrpSpPr>
              <p:nvPr/>
            </p:nvGrpSpPr>
            <p:grpSpPr bwMode="auto">
              <a:xfrm>
                <a:off x="105" y="3313"/>
                <a:ext cx="1811" cy="361"/>
                <a:chOff x="105" y="3313"/>
                <a:chExt cx="1811" cy="361"/>
              </a:xfrm>
            </p:grpSpPr>
            <p:sp>
              <p:nvSpPr>
                <p:cNvPr id="8338" name="AutoShape 39"/>
                <p:cNvSpPr>
                  <a:spLocks noChangeArrowheads="1"/>
                </p:cNvSpPr>
                <p:nvPr/>
              </p:nvSpPr>
              <p:spPr bwMode="auto">
                <a:xfrm>
                  <a:off x="105" y="3313"/>
                  <a:ext cx="1812" cy="362"/>
                </a:xfrm>
                <a:prstGeom prst="roundRect">
                  <a:avLst>
                    <a:gd name="adj" fmla="val 273"/>
                  </a:avLst>
                </a:prstGeom>
                <a:noFill/>
                <a:ln w="9525">
                  <a:noFill/>
                  <a:round/>
                  <a:headEnd/>
                  <a:tailEnd/>
                </a:ln>
              </p:spPr>
              <p:txBody>
                <a:bodyPr wrap="none" anchor="ctr">
                  <a:prstTxWarp prst="textNoShape">
                    <a:avLst/>
                  </a:prstTxWarp>
                </a:bodyPr>
                <a:lstStyle/>
                <a:p>
                  <a:endParaRPr lang="en-US"/>
                </a:p>
              </p:txBody>
            </p:sp>
            <p:sp>
              <p:nvSpPr>
                <p:cNvPr id="8339" name="AutoShape 40"/>
                <p:cNvSpPr>
                  <a:spLocks noChangeArrowheads="1"/>
                </p:cNvSpPr>
                <p:nvPr/>
              </p:nvSpPr>
              <p:spPr bwMode="auto">
                <a:xfrm>
                  <a:off x="141" y="3313"/>
                  <a:ext cx="1741" cy="354"/>
                </a:xfrm>
                <a:prstGeom prst="roundRect">
                  <a:avLst>
                    <a:gd name="adj" fmla="val 27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Tahoma" charset="0"/>
                    </a:rPr>
                    <a:t>DNS Database</a:t>
                  </a:r>
                </a:p>
              </p:txBody>
            </p:sp>
          </p:grpSp>
        </p:grpSp>
      </p:grpSp>
      <p:sp>
        <p:nvSpPr>
          <p:cNvPr id="8204" name="Line 41"/>
          <p:cNvSpPr>
            <a:spLocks noChangeShapeType="1"/>
          </p:cNvSpPr>
          <p:nvPr/>
        </p:nvSpPr>
        <p:spPr bwMode="auto">
          <a:xfrm flipH="1">
            <a:off x="6318411" y="1804988"/>
            <a:ext cx="688975" cy="709612"/>
          </a:xfrm>
          <a:prstGeom prst="line">
            <a:avLst/>
          </a:prstGeom>
          <a:noFill/>
          <a:ln w="28440">
            <a:solidFill>
              <a:srgbClr val="000000"/>
            </a:solidFill>
            <a:miter lim="800000"/>
            <a:headEnd/>
            <a:tailEnd/>
          </a:ln>
        </p:spPr>
        <p:txBody>
          <a:bodyPr>
            <a:prstTxWarp prst="textNoShape">
              <a:avLst/>
            </a:prstTxWarp>
          </a:bodyPr>
          <a:lstStyle/>
          <a:p>
            <a:endParaRPr lang="en-GB"/>
          </a:p>
        </p:txBody>
      </p:sp>
      <p:sp>
        <p:nvSpPr>
          <p:cNvPr id="8205" name="Line 42"/>
          <p:cNvSpPr>
            <a:spLocks noChangeShapeType="1"/>
          </p:cNvSpPr>
          <p:nvPr/>
        </p:nvSpPr>
        <p:spPr bwMode="auto">
          <a:xfrm>
            <a:off x="7162961" y="1792288"/>
            <a:ext cx="757237" cy="722312"/>
          </a:xfrm>
          <a:prstGeom prst="line">
            <a:avLst/>
          </a:prstGeom>
          <a:noFill/>
          <a:ln w="28440">
            <a:solidFill>
              <a:srgbClr val="000000"/>
            </a:solidFill>
            <a:miter lim="800000"/>
            <a:headEnd/>
            <a:tailEnd/>
          </a:ln>
        </p:spPr>
        <p:txBody>
          <a:bodyPr>
            <a:prstTxWarp prst="textNoShape">
              <a:avLst/>
            </a:prstTxWarp>
          </a:bodyPr>
          <a:lstStyle/>
          <a:p>
            <a:endParaRPr lang="en-GB"/>
          </a:p>
        </p:txBody>
      </p:sp>
      <p:grpSp>
        <p:nvGrpSpPr>
          <p:cNvPr id="17" name="Group 43"/>
          <p:cNvGrpSpPr>
            <a:grpSpLocks/>
          </p:cNvGrpSpPr>
          <p:nvPr/>
        </p:nvGrpSpPr>
        <p:grpSpPr bwMode="auto">
          <a:xfrm>
            <a:off x="6993098" y="1358900"/>
            <a:ext cx="1006475" cy="533400"/>
            <a:chOff x="4312" y="856"/>
            <a:chExt cx="634" cy="336"/>
          </a:xfrm>
        </p:grpSpPr>
        <p:sp>
          <p:nvSpPr>
            <p:cNvPr id="8328" name="AutoShape 44"/>
            <p:cNvSpPr>
              <a:spLocks noChangeArrowheads="1"/>
            </p:cNvSpPr>
            <p:nvPr/>
          </p:nvSpPr>
          <p:spPr bwMode="auto">
            <a:xfrm>
              <a:off x="4518" y="856"/>
              <a:ext cx="223" cy="337"/>
            </a:xfrm>
            <a:prstGeom prst="roundRect">
              <a:avLst>
                <a:gd name="adj" fmla="val 449"/>
              </a:avLst>
            </a:prstGeom>
            <a:noFill/>
            <a:ln w="9525">
              <a:noFill/>
              <a:round/>
              <a:headEnd/>
              <a:tailEnd/>
            </a:ln>
          </p:spPr>
          <p:txBody>
            <a:bodyPr wrap="none" anchor="ctr">
              <a:prstTxWarp prst="textNoShape">
                <a:avLst/>
              </a:prstTxWarp>
            </a:bodyPr>
            <a:lstStyle/>
            <a:p>
              <a:endParaRPr lang="en-US"/>
            </a:p>
          </p:txBody>
        </p:sp>
        <p:grpSp>
          <p:nvGrpSpPr>
            <p:cNvPr id="18" name="Group 45"/>
            <p:cNvGrpSpPr>
              <a:grpSpLocks/>
            </p:cNvGrpSpPr>
            <p:nvPr/>
          </p:nvGrpSpPr>
          <p:grpSpPr bwMode="auto">
            <a:xfrm>
              <a:off x="4312" y="856"/>
              <a:ext cx="634" cy="335"/>
              <a:chOff x="4312" y="856"/>
              <a:chExt cx="634" cy="335"/>
            </a:xfrm>
          </p:grpSpPr>
          <p:sp>
            <p:nvSpPr>
              <p:cNvPr id="8330" name="AutoShape 46"/>
              <p:cNvSpPr>
                <a:spLocks noChangeArrowheads="1"/>
              </p:cNvSpPr>
              <p:nvPr/>
            </p:nvSpPr>
            <p:spPr bwMode="auto">
              <a:xfrm>
                <a:off x="4518" y="856"/>
                <a:ext cx="222" cy="336"/>
              </a:xfrm>
              <a:prstGeom prst="roundRect">
                <a:avLst>
                  <a:gd name="adj" fmla="val 449"/>
                </a:avLst>
              </a:prstGeom>
              <a:noFill/>
              <a:ln w="9525">
                <a:noFill/>
                <a:round/>
                <a:headEnd/>
                <a:tailEnd/>
              </a:ln>
            </p:spPr>
            <p:txBody>
              <a:bodyPr wrap="none" anchor="ctr">
                <a:prstTxWarp prst="textNoShape">
                  <a:avLst/>
                </a:prstTxWarp>
              </a:bodyPr>
              <a:lstStyle/>
              <a:p>
                <a:endParaRPr lang="en-US"/>
              </a:p>
            </p:txBody>
          </p:sp>
          <p:grpSp>
            <p:nvGrpSpPr>
              <p:cNvPr id="19" name="Group 47"/>
              <p:cNvGrpSpPr>
                <a:grpSpLocks/>
              </p:cNvGrpSpPr>
              <p:nvPr/>
            </p:nvGrpSpPr>
            <p:grpSpPr bwMode="auto">
              <a:xfrm>
                <a:off x="4312" y="856"/>
                <a:ext cx="634" cy="335"/>
                <a:chOff x="4312" y="856"/>
                <a:chExt cx="634" cy="335"/>
              </a:xfrm>
            </p:grpSpPr>
            <p:sp>
              <p:nvSpPr>
                <p:cNvPr id="8332" name="AutoShape 48"/>
                <p:cNvSpPr>
                  <a:spLocks noChangeArrowheads="1"/>
                </p:cNvSpPr>
                <p:nvPr/>
              </p:nvSpPr>
              <p:spPr bwMode="auto">
                <a:xfrm>
                  <a:off x="4518" y="856"/>
                  <a:ext cx="222" cy="336"/>
                </a:xfrm>
                <a:prstGeom prst="roundRect">
                  <a:avLst>
                    <a:gd name="adj" fmla="val 449"/>
                  </a:avLst>
                </a:prstGeom>
                <a:noFill/>
                <a:ln w="9525">
                  <a:noFill/>
                  <a:round/>
                  <a:headEnd/>
                  <a:tailEnd/>
                </a:ln>
              </p:spPr>
              <p:txBody>
                <a:bodyPr wrap="none" anchor="ctr">
                  <a:prstTxWarp prst="textNoShape">
                    <a:avLst/>
                  </a:prstTxWarp>
                </a:bodyPr>
                <a:lstStyle/>
                <a:p>
                  <a:endParaRPr lang="en-US"/>
                </a:p>
              </p:txBody>
            </p:sp>
            <p:sp>
              <p:nvSpPr>
                <p:cNvPr id="8333" name="AutoShape 49"/>
                <p:cNvSpPr>
                  <a:spLocks noChangeArrowheads="1"/>
                </p:cNvSpPr>
                <p:nvPr/>
              </p:nvSpPr>
              <p:spPr bwMode="auto">
                <a:xfrm>
                  <a:off x="4312" y="856"/>
                  <a:ext cx="635" cy="298"/>
                </a:xfrm>
                <a:prstGeom prst="roundRect">
                  <a:avLst>
                    <a:gd name="adj" fmla="val 449"/>
                  </a:avLst>
                </a:prstGeom>
                <a:noFill/>
                <a:ln w="9525">
                  <a:noFill/>
                  <a:round/>
                  <a:headEnd/>
                  <a:tailEnd/>
                </a:ln>
              </p:spPr>
              <p:txBody>
                <a:bodyPr wrap="none" lIns="90000" tIns="46800" rIns="90000" bIns="46800">
                  <a:prstTxWarp prst="textNoShape">
                    <a:avLst/>
                  </a:prstTxWarp>
                  <a:spAutoFit/>
                </a:bodyPr>
                <a:lstStyle/>
                <a:p>
                  <a:pPr algn="ctr">
                    <a:lnSpc>
                      <a:spcPct val="124000"/>
                    </a:lnSpc>
                    <a:buSzPct val="393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ahoma" charset="0"/>
                    </a:rPr>
                    <a:t>/ (root)</a:t>
                  </a:r>
                </a:p>
              </p:txBody>
            </p:sp>
          </p:grpSp>
        </p:grpSp>
      </p:grpSp>
      <p:grpSp>
        <p:nvGrpSpPr>
          <p:cNvPr id="20" name="Group 50"/>
          <p:cNvGrpSpPr>
            <a:grpSpLocks/>
          </p:cNvGrpSpPr>
          <p:nvPr/>
        </p:nvGrpSpPr>
        <p:grpSpPr bwMode="auto">
          <a:xfrm>
            <a:off x="6089811" y="2470150"/>
            <a:ext cx="517525" cy="392113"/>
            <a:chOff x="3743" y="1556"/>
            <a:chExt cx="326" cy="247"/>
          </a:xfrm>
        </p:grpSpPr>
        <p:sp>
          <p:nvSpPr>
            <p:cNvPr id="8322" name="AutoShape 51"/>
            <p:cNvSpPr>
              <a:spLocks noChangeArrowheads="1"/>
            </p:cNvSpPr>
            <p:nvPr/>
          </p:nvSpPr>
          <p:spPr bwMode="auto">
            <a:xfrm>
              <a:off x="3744" y="1556"/>
              <a:ext cx="326"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21" name="Group 52"/>
            <p:cNvGrpSpPr>
              <a:grpSpLocks/>
            </p:cNvGrpSpPr>
            <p:nvPr/>
          </p:nvGrpSpPr>
          <p:grpSpPr bwMode="auto">
            <a:xfrm>
              <a:off x="3743" y="1556"/>
              <a:ext cx="326" cy="246"/>
              <a:chOff x="3743" y="1556"/>
              <a:chExt cx="326" cy="246"/>
            </a:xfrm>
          </p:grpSpPr>
          <p:sp>
            <p:nvSpPr>
              <p:cNvPr id="8324" name="AutoShape 53"/>
              <p:cNvSpPr>
                <a:spLocks noChangeArrowheads="1"/>
              </p:cNvSpPr>
              <p:nvPr/>
            </p:nvSpPr>
            <p:spPr bwMode="auto">
              <a:xfrm>
                <a:off x="3744" y="1556"/>
                <a:ext cx="325"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22" name="Group 54"/>
              <p:cNvGrpSpPr>
                <a:grpSpLocks/>
              </p:cNvGrpSpPr>
              <p:nvPr/>
            </p:nvGrpSpPr>
            <p:grpSpPr bwMode="auto">
              <a:xfrm>
                <a:off x="3743" y="1556"/>
                <a:ext cx="326" cy="246"/>
                <a:chOff x="3743" y="1556"/>
                <a:chExt cx="326" cy="246"/>
              </a:xfrm>
            </p:grpSpPr>
            <p:sp>
              <p:nvSpPr>
                <p:cNvPr id="8326" name="AutoShape 55"/>
                <p:cNvSpPr>
                  <a:spLocks noChangeArrowheads="1"/>
                </p:cNvSpPr>
                <p:nvPr/>
              </p:nvSpPr>
              <p:spPr bwMode="auto">
                <a:xfrm>
                  <a:off x="3744" y="1556"/>
                  <a:ext cx="325"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327" name="AutoShape 56"/>
                <p:cNvSpPr>
                  <a:spLocks noChangeArrowheads="1"/>
                </p:cNvSpPr>
                <p:nvPr/>
              </p:nvSpPr>
              <p:spPr bwMode="auto">
                <a:xfrm>
                  <a:off x="3743" y="1556"/>
                  <a:ext cx="327" cy="244"/>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ahoma" charset="0"/>
                    </a:rPr>
                    <a:t>etc</a:t>
                  </a:r>
                </a:p>
              </p:txBody>
            </p:sp>
          </p:grpSp>
        </p:grpSp>
      </p:grpSp>
      <p:grpSp>
        <p:nvGrpSpPr>
          <p:cNvPr id="23" name="Group 57"/>
          <p:cNvGrpSpPr>
            <a:grpSpLocks/>
          </p:cNvGrpSpPr>
          <p:nvPr/>
        </p:nvGrpSpPr>
        <p:grpSpPr bwMode="auto">
          <a:xfrm>
            <a:off x="7710648" y="2446338"/>
            <a:ext cx="527050" cy="392112"/>
            <a:chOff x="4764" y="1541"/>
            <a:chExt cx="332" cy="247"/>
          </a:xfrm>
        </p:grpSpPr>
        <p:sp>
          <p:nvSpPr>
            <p:cNvPr id="8316" name="AutoShape 58"/>
            <p:cNvSpPr>
              <a:spLocks noChangeArrowheads="1"/>
            </p:cNvSpPr>
            <p:nvPr/>
          </p:nvSpPr>
          <p:spPr bwMode="auto">
            <a:xfrm>
              <a:off x="4764" y="1541"/>
              <a:ext cx="333"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24" name="Group 59"/>
            <p:cNvGrpSpPr>
              <a:grpSpLocks/>
            </p:cNvGrpSpPr>
            <p:nvPr/>
          </p:nvGrpSpPr>
          <p:grpSpPr bwMode="auto">
            <a:xfrm>
              <a:off x="4764" y="1541"/>
              <a:ext cx="331" cy="246"/>
              <a:chOff x="4764" y="1541"/>
              <a:chExt cx="331" cy="246"/>
            </a:xfrm>
          </p:grpSpPr>
          <p:sp>
            <p:nvSpPr>
              <p:cNvPr id="8318" name="AutoShape 60"/>
              <p:cNvSpPr>
                <a:spLocks noChangeArrowheads="1"/>
              </p:cNvSpPr>
              <p:nvPr/>
            </p:nvSpPr>
            <p:spPr bwMode="auto">
              <a:xfrm>
                <a:off x="4764" y="1541"/>
                <a:ext cx="332"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25" name="Group 61"/>
              <p:cNvGrpSpPr>
                <a:grpSpLocks/>
              </p:cNvGrpSpPr>
              <p:nvPr/>
            </p:nvGrpSpPr>
            <p:grpSpPr bwMode="auto">
              <a:xfrm>
                <a:off x="4764" y="1541"/>
                <a:ext cx="331" cy="246"/>
                <a:chOff x="4764" y="1541"/>
                <a:chExt cx="331" cy="246"/>
              </a:xfrm>
            </p:grpSpPr>
            <p:sp>
              <p:nvSpPr>
                <p:cNvPr id="8320" name="AutoShape 62"/>
                <p:cNvSpPr>
                  <a:spLocks noChangeArrowheads="1"/>
                </p:cNvSpPr>
                <p:nvPr/>
              </p:nvSpPr>
              <p:spPr bwMode="auto">
                <a:xfrm>
                  <a:off x="4764" y="1541"/>
                  <a:ext cx="332"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321" name="AutoShape 63"/>
                <p:cNvSpPr>
                  <a:spLocks noChangeArrowheads="1"/>
                </p:cNvSpPr>
                <p:nvPr/>
              </p:nvSpPr>
              <p:spPr bwMode="auto">
                <a:xfrm>
                  <a:off x="4764" y="1541"/>
                  <a:ext cx="332" cy="244"/>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ahoma" charset="0"/>
                    </a:rPr>
                    <a:t>usr</a:t>
                  </a:r>
                </a:p>
              </p:txBody>
            </p:sp>
          </p:grpSp>
        </p:grpSp>
      </p:grpSp>
      <p:grpSp>
        <p:nvGrpSpPr>
          <p:cNvPr id="26" name="Group 64"/>
          <p:cNvGrpSpPr>
            <a:grpSpLocks/>
          </p:cNvGrpSpPr>
          <p:nvPr/>
        </p:nvGrpSpPr>
        <p:grpSpPr bwMode="auto">
          <a:xfrm>
            <a:off x="6848636" y="2481263"/>
            <a:ext cx="520700" cy="392112"/>
            <a:chOff x="4221" y="1563"/>
            <a:chExt cx="328" cy="247"/>
          </a:xfrm>
        </p:grpSpPr>
        <p:sp>
          <p:nvSpPr>
            <p:cNvPr id="8310" name="AutoShape 65"/>
            <p:cNvSpPr>
              <a:spLocks noChangeArrowheads="1"/>
            </p:cNvSpPr>
            <p:nvPr/>
          </p:nvSpPr>
          <p:spPr bwMode="auto">
            <a:xfrm>
              <a:off x="4222" y="1563"/>
              <a:ext cx="328"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27" name="Group 66"/>
            <p:cNvGrpSpPr>
              <a:grpSpLocks/>
            </p:cNvGrpSpPr>
            <p:nvPr/>
          </p:nvGrpSpPr>
          <p:grpSpPr bwMode="auto">
            <a:xfrm>
              <a:off x="4221" y="1563"/>
              <a:ext cx="328" cy="246"/>
              <a:chOff x="4221" y="1563"/>
              <a:chExt cx="328" cy="246"/>
            </a:xfrm>
          </p:grpSpPr>
          <p:sp>
            <p:nvSpPr>
              <p:cNvPr id="8312" name="AutoShape 67"/>
              <p:cNvSpPr>
                <a:spLocks noChangeArrowheads="1"/>
              </p:cNvSpPr>
              <p:nvPr/>
            </p:nvSpPr>
            <p:spPr bwMode="auto">
              <a:xfrm>
                <a:off x="4222" y="1563"/>
                <a:ext cx="327"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28" name="Group 68"/>
              <p:cNvGrpSpPr>
                <a:grpSpLocks/>
              </p:cNvGrpSpPr>
              <p:nvPr/>
            </p:nvGrpSpPr>
            <p:grpSpPr bwMode="auto">
              <a:xfrm>
                <a:off x="4221" y="1563"/>
                <a:ext cx="328" cy="246"/>
                <a:chOff x="4221" y="1563"/>
                <a:chExt cx="328" cy="246"/>
              </a:xfrm>
            </p:grpSpPr>
            <p:sp>
              <p:nvSpPr>
                <p:cNvPr id="8314" name="AutoShape 69"/>
                <p:cNvSpPr>
                  <a:spLocks noChangeArrowheads="1"/>
                </p:cNvSpPr>
                <p:nvPr/>
              </p:nvSpPr>
              <p:spPr bwMode="auto">
                <a:xfrm>
                  <a:off x="4222" y="1563"/>
                  <a:ext cx="327"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315" name="AutoShape 70"/>
                <p:cNvSpPr>
                  <a:spLocks noChangeArrowheads="1"/>
                </p:cNvSpPr>
                <p:nvPr/>
              </p:nvSpPr>
              <p:spPr bwMode="auto">
                <a:xfrm>
                  <a:off x="4221" y="1563"/>
                  <a:ext cx="329" cy="244"/>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ahoma" charset="0"/>
                    </a:rPr>
                    <a:t>bin</a:t>
                  </a:r>
                </a:p>
              </p:txBody>
            </p:sp>
          </p:grpSp>
        </p:grpSp>
      </p:grpSp>
      <p:grpSp>
        <p:nvGrpSpPr>
          <p:cNvPr id="29" name="Group 71"/>
          <p:cNvGrpSpPr>
            <a:grpSpLocks/>
          </p:cNvGrpSpPr>
          <p:nvPr/>
        </p:nvGrpSpPr>
        <p:grpSpPr bwMode="auto">
          <a:xfrm>
            <a:off x="6062823" y="5521325"/>
            <a:ext cx="3035300" cy="574675"/>
            <a:chOff x="3726" y="3291"/>
            <a:chExt cx="1912" cy="362"/>
          </a:xfrm>
        </p:grpSpPr>
        <p:sp>
          <p:nvSpPr>
            <p:cNvPr id="8304" name="AutoShape 72"/>
            <p:cNvSpPr>
              <a:spLocks noChangeArrowheads="1"/>
            </p:cNvSpPr>
            <p:nvPr/>
          </p:nvSpPr>
          <p:spPr bwMode="auto">
            <a:xfrm>
              <a:off x="3726" y="3291"/>
              <a:ext cx="1913" cy="363"/>
            </a:xfrm>
            <a:prstGeom prst="roundRect">
              <a:avLst>
                <a:gd name="adj" fmla="val 273"/>
              </a:avLst>
            </a:prstGeom>
            <a:noFill/>
            <a:ln w="9525">
              <a:noFill/>
              <a:round/>
              <a:headEnd/>
              <a:tailEnd/>
            </a:ln>
          </p:spPr>
          <p:txBody>
            <a:bodyPr wrap="none" anchor="ctr">
              <a:prstTxWarp prst="textNoShape">
                <a:avLst/>
              </a:prstTxWarp>
            </a:bodyPr>
            <a:lstStyle/>
            <a:p>
              <a:endParaRPr lang="en-US"/>
            </a:p>
          </p:txBody>
        </p:sp>
        <p:grpSp>
          <p:nvGrpSpPr>
            <p:cNvPr id="30" name="Group 73"/>
            <p:cNvGrpSpPr>
              <a:grpSpLocks/>
            </p:cNvGrpSpPr>
            <p:nvPr/>
          </p:nvGrpSpPr>
          <p:grpSpPr bwMode="auto">
            <a:xfrm>
              <a:off x="3726" y="3291"/>
              <a:ext cx="1911" cy="361"/>
              <a:chOff x="3726" y="3291"/>
              <a:chExt cx="1911" cy="361"/>
            </a:xfrm>
          </p:grpSpPr>
          <p:sp>
            <p:nvSpPr>
              <p:cNvPr id="8306" name="AutoShape 74"/>
              <p:cNvSpPr>
                <a:spLocks noChangeArrowheads="1"/>
              </p:cNvSpPr>
              <p:nvPr/>
            </p:nvSpPr>
            <p:spPr bwMode="auto">
              <a:xfrm>
                <a:off x="3726" y="3291"/>
                <a:ext cx="1912" cy="362"/>
              </a:xfrm>
              <a:prstGeom prst="roundRect">
                <a:avLst>
                  <a:gd name="adj" fmla="val 273"/>
                </a:avLst>
              </a:prstGeom>
              <a:noFill/>
              <a:ln w="9525">
                <a:noFill/>
                <a:round/>
                <a:headEnd/>
                <a:tailEnd/>
              </a:ln>
            </p:spPr>
            <p:txBody>
              <a:bodyPr wrap="none" anchor="ctr">
                <a:prstTxWarp prst="textNoShape">
                  <a:avLst/>
                </a:prstTxWarp>
              </a:bodyPr>
              <a:lstStyle/>
              <a:p>
                <a:endParaRPr lang="en-US"/>
              </a:p>
            </p:txBody>
          </p:sp>
          <p:grpSp>
            <p:nvGrpSpPr>
              <p:cNvPr id="31" name="Group 75"/>
              <p:cNvGrpSpPr>
                <a:grpSpLocks/>
              </p:cNvGrpSpPr>
              <p:nvPr/>
            </p:nvGrpSpPr>
            <p:grpSpPr bwMode="auto">
              <a:xfrm>
                <a:off x="3726" y="3291"/>
                <a:ext cx="1911" cy="361"/>
                <a:chOff x="3726" y="3291"/>
                <a:chExt cx="1911" cy="361"/>
              </a:xfrm>
            </p:grpSpPr>
            <p:sp>
              <p:nvSpPr>
                <p:cNvPr id="8308" name="AutoShape 76"/>
                <p:cNvSpPr>
                  <a:spLocks noChangeArrowheads="1"/>
                </p:cNvSpPr>
                <p:nvPr/>
              </p:nvSpPr>
              <p:spPr bwMode="auto">
                <a:xfrm>
                  <a:off x="3726" y="3291"/>
                  <a:ext cx="1912" cy="362"/>
                </a:xfrm>
                <a:prstGeom prst="roundRect">
                  <a:avLst>
                    <a:gd name="adj" fmla="val 273"/>
                  </a:avLst>
                </a:prstGeom>
                <a:noFill/>
                <a:ln w="9525">
                  <a:noFill/>
                  <a:round/>
                  <a:headEnd/>
                  <a:tailEnd/>
                </a:ln>
              </p:spPr>
              <p:txBody>
                <a:bodyPr wrap="none" anchor="ctr">
                  <a:prstTxWarp prst="textNoShape">
                    <a:avLst/>
                  </a:prstTxWarp>
                </a:bodyPr>
                <a:lstStyle/>
                <a:p>
                  <a:endParaRPr lang="en-US"/>
                </a:p>
              </p:txBody>
            </p:sp>
            <p:sp>
              <p:nvSpPr>
                <p:cNvPr id="8309" name="AutoShape 77"/>
                <p:cNvSpPr>
                  <a:spLocks noChangeArrowheads="1"/>
                </p:cNvSpPr>
                <p:nvPr/>
              </p:nvSpPr>
              <p:spPr bwMode="auto">
                <a:xfrm>
                  <a:off x="3747" y="3291"/>
                  <a:ext cx="1870" cy="354"/>
                </a:xfrm>
                <a:prstGeom prst="roundRect">
                  <a:avLst>
                    <a:gd name="adj" fmla="val 27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Tahoma" charset="0"/>
                    </a:rPr>
                    <a:t>Unix Filesystem</a:t>
                  </a:r>
                </a:p>
              </p:txBody>
            </p:sp>
          </p:grpSp>
        </p:grpSp>
      </p:grpSp>
      <p:sp>
        <p:nvSpPr>
          <p:cNvPr id="8211" name="Line 78"/>
          <p:cNvSpPr>
            <a:spLocks noChangeShapeType="1"/>
          </p:cNvSpPr>
          <p:nvPr/>
        </p:nvSpPr>
        <p:spPr bwMode="auto">
          <a:xfrm>
            <a:off x="5176998" y="1295400"/>
            <a:ext cx="1588" cy="4648200"/>
          </a:xfrm>
          <a:prstGeom prst="line">
            <a:avLst/>
          </a:prstGeom>
          <a:noFill/>
          <a:ln w="9360">
            <a:solidFill>
              <a:srgbClr val="000000"/>
            </a:solidFill>
            <a:prstDash val="dash"/>
            <a:miter lim="800000"/>
            <a:headEnd/>
            <a:tailEnd/>
          </a:ln>
        </p:spPr>
        <p:txBody>
          <a:bodyPr>
            <a:prstTxWarp prst="textNoShape">
              <a:avLst/>
            </a:prstTxWarp>
          </a:bodyPr>
          <a:lstStyle/>
          <a:p>
            <a:endParaRPr lang="en-GB"/>
          </a:p>
        </p:txBody>
      </p:sp>
      <p:grpSp>
        <p:nvGrpSpPr>
          <p:cNvPr id="8289" name="Group 79"/>
          <p:cNvGrpSpPr>
            <a:grpSpLocks/>
          </p:cNvGrpSpPr>
          <p:nvPr/>
        </p:nvGrpSpPr>
        <p:grpSpPr bwMode="auto">
          <a:xfrm>
            <a:off x="2890998" y="6040438"/>
            <a:ext cx="4198938" cy="588962"/>
            <a:chOff x="1571" y="3600"/>
            <a:chExt cx="2645" cy="371"/>
          </a:xfrm>
        </p:grpSpPr>
        <p:sp>
          <p:nvSpPr>
            <p:cNvPr id="8298" name="AutoShape 80"/>
            <p:cNvSpPr>
              <a:spLocks noChangeArrowheads="1"/>
            </p:cNvSpPr>
            <p:nvPr/>
          </p:nvSpPr>
          <p:spPr bwMode="auto">
            <a:xfrm>
              <a:off x="1988" y="3608"/>
              <a:ext cx="1813" cy="363"/>
            </a:xfrm>
            <a:prstGeom prst="roundRect">
              <a:avLst>
                <a:gd name="adj" fmla="val 273"/>
              </a:avLst>
            </a:prstGeom>
            <a:noFill/>
            <a:ln w="9525">
              <a:noFill/>
              <a:round/>
              <a:headEnd/>
              <a:tailEnd/>
            </a:ln>
          </p:spPr>
          <p:txBody>
            <a:bodyPr wrap="none" anchor="ctr">
              <a:prstTxWarp prst="textNoShape">
                <a:avLst/>
              </a:prstTxWarp>
            </a:bodyPr>
            <a:lstStyle/>
            <a:p>
              <a:endParaRPr lang="en-US"/>
            </a:p>
          </p:txBody>
        </p:sp>
        <p:grpSp>
          <p:nvGrpSpPr>
            <p:cNvPr id="8291" name="Group 81"/>
            <p:cNvGrpSpPr>
              <a:grpSpLocks/>
            </p:cNvGrpSpPr>
            <p:nvPr/>
          </p:nvGrpSpPr>
          <p:grpSpPr bwMode="auto">
            <a:xfrm>
              <a:off x="1571" y="3600"/>
              <a:ext cx="2645" cy="370"/>
              <a:chOff x="1571" y="3600"/>
              <a:chExt cx="2645" cy="370"/>
            </a:xfrm>
          </p:grpSpPr>
          <p:sp>
            <p:nvSpPr>
              <p:cNvPr id="8300" name="AutoShape 82"/>
              <p:cNvSpPr>
                <a:spLocks noChangeArrowheads="1"/>
              </p:cNvSpPr>
              <p:nvPr/>
            </p:nvSpPr>
            <p:spPr bwMode="auto">
              <a:xfrm>
                <a:off x="1988" y="3608"/>
                <a:ext cx="1812" cy="362"/>
              </a:xfrm>
              <a:prstGeom prst="roundRect">
                <a:avLst>
                  <a:gd name="adj" fmla="val 273"/>
                </a:avLst>
              </a:prstGeom>
              <a:noFill/>
              <a:ln w="9525">
                <a:noFill/>
                <a:round/>
                <a:headEnd/>
                <a:tailEnd/>
              </a:ln>
            </p:spPr>
            <p:txBody>
              <a:bodyPr wrap="none" anchor="ctr">
                <a:prstTxWarp prst="textNoShape">
                  <a:avLst/>
                </a:prstTxWarp>
              </a:bodyPr>
              <a:lstStyle/>
              <a:p>
                <a:endParaRPr lang="en-US"/>
              </a:p>
            </p:txBody>
          </p:sp>
          <p:grpSp>
            <p:nvGrpSpPr>
              <p:cNvPr id="8295" name="Group 83"/>
              <p:cNvGrpSpPr>
                <a:grpSpLocks/>
              </p:cNvGrpSpPr>
              <p:nvPr/>
            </p:nvGrpSpPr>
            <p:grpSpPr bwMode="auto">
              <a:xfrm>
                <a:off x="1571" y="3600"/>
                <a:ext cx="2645" cy="370"/>
                <a:chOff x="1571" y="3600"/>
                <a:chExt cx="2645" cy="370"/>
              </a:xfrm>
            </p:grpSpPr>
            <p:sp>
              <p:nvSpPr>
                <p:cNvPr id="8302" name="AutoShape 84"/>
                <p:cNvSpPr>
                  <a:spLocks noChangeArrowheads="1"/>
                </p:cNvSpPr>
                <p:nvPr/>
              </p:nvSpPr>
              <p:spPr bwMode="auto">
                <a:xfrm>
                  <a:off x="1988" y="3608"/>
                  <a:ext cx="1812" cy="362"/>
                </a:xfrm>
                <a:prstGeom prst="roundRect">
                  <a:avLst>
                    <a:gd name="adj" fmla="val 273"/>
                  </a:avLst>
                </a:prstGeom>
                <a:noFill/>
                <a:ln w="9525">
                  <a:noFill/>
                  <a:round/>
                  <a:headEnd/>
                  <a:tailEnd/>
                </a:ln>
              </p:spPr>
              <p:txBody>
                <a:bodyPr wrap="none" anchor="ctr">
                  <a:prstTxWarp prst="textNoShape">
                    <a:avLst/>
                  </a:prstTxWarp>
                </a:bodyPr>
                <a:lstStyle/>
                <a:p>
                  <a:endParaRPr lang="en-US"/>
                </a:p>
              </p:txBody>
            </p:sp>
            <p:sp>
              <p:nvSpPr>
                <p:cNvPr id="8303" name="AutoShape 85"/>
                <p:cNvSpPr>
                  <a:spLocks noChangeArrowheads="1"/>
                </p:cNvSpPr>
                <p:nvPr/>
              </p:nvSpPr>
              <p:spPr bwMode="auto">
                <a:xfrm>
                  <a:off x="1571" y="3600"/>
                  <a:ext cx="2645" cy="354"/>
                </a:xfrm>
                <a:prstGeom prst="roundRect">
                  <a:avLst>
                    <a:gd name="adj" fmla="val 27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FF"/>
                      </a:solidFill>
                      <a:latin typeface="Tahoma" charset="0"/>
                    </a:rPr>
                    <a:t>Forms a tree structure</a:t>
                  </a:r>
                </a:p>
              </p:txBody>
            </p:sp>
          </p:grpSp>
        </p:grpSp>
      </p:grpSp>
      <p:grpSp>
        <p:nvGrpSpPr>
          <p:cNvPr id="8299" name="Group 86"/>
          <p:cNvGrpSpPr>
            <a:grpSpLocks/>
          </p:cNvGrpSpPr>
          <p:nvPr/>
        </p:nvGrpSpPr>
        <p:grpSpPr bwMode="auto">
          <a:xfrm>
            <a:off x="1062198" y="2433638"/>
            <a:ext cx="654050" cy="393700"/>
            <a:chOff x="576" y="1533"/>
            <a:chExt cx="412" cy="248"/>
          </a:xfrm>
        </p:grpSpPr>
        <p:sp>
          <p:nvSpPr>
            <p:cNvPr id="8294" name="AutoShape 87"/>
            <p:cNvSpPr>
              <a:spLocks noChangeArrowheads="1"/>
            </p:cNvSpPr>
            <p:nvPr/>
          </p:nvSpPr>
          <p:spPr bwMode="auto">
            <a:xfrm>
              <a:off x="576" y="1533"/>
              <a:ext cx="412"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01" name="Group 88"/>
            <p:cNvGrpSpPr>
              <a:grpSpLocks/>
            </p:cNvGrpSpPr>
            <p:nvPr/>
          </p:nvGrpSpPr>
          <p:grpSpPr bwMode="auto">
            <a:xfrm>
              <a:off x="576" y="1533"/>
              <a:ext cx="411" cy="247"/>
              <a:chOff x="576" y="1533"/>
              <a:chExt cx="411" cy="247"/>
            </a:xfrm>
          </p:grpSpPr>
          <p:sp>
            <p:nvSpPr>
              <p:cNvPr id="8296" name="AutoShape 89"/>
              <p:cNvSpPr>
                <a:spLocks noChangeArrowheads="1"/>
              </p:cNvSpPr>
              <p:nvPr/>
            </p:nvSpPr>
            <p:spPr bwMode="auto">
              <a:xfrm>
                <a:off x="576" y="1533"/>
                <a:ext cx="411"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97" name="AutoShape 91"/>
              <p:cNvSpPr>
                <a:spLocks noChangeArrowheads="1"/>
              </p:cNvSpPr>
              <p:nvPr/>
            </p:nvSpPr>
            <p:spPr bwMode="auto">
              <a:xfrm>
                <a:off x="576" y="1533"/>
                <a:ext cx="411"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grpSp>
      <p:grpSp>
        <p:nvGrpSpPr>
          <p:cNvPr id="8305" name="Group 93"/>
          <p:cNvGrpSpPr>
            <a:grpSpLocks/>
          </p:cNvGrpSpPr>
          <p:nvPr/>
        </p:nvGrpSpPr>
        <p:grpSpPr bwMode="auto">
          <a:xfrm>
            <a:off x="438311" y="3649663"/>
            <a:ext cx="784226" cy="393700"/>
            <a:chOff x="183" y="2299"/>
            <a:chExt cx="494" cy="248"/>
          </a:xfrm>
        </p:grpSpPr>
        <p:sp>
          <p:nvSpPr>
            <p:cNvPr id="8288" name="AutoShape 94"/>
            <p:cNvSpPr>
              <a:spLocks noChangeArrowheads="1"/>
            </p:cNvSpPr>
            <p:nvPr/>
          </p:nvSpPr>
          <p:spPr bwMode="auto">
            <a:xfrm>
              <a:off x="245" y="2299"/>
              <a:ext cx="315"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07" name="Group 95"/>
            <p:cNvGrpSpPr>
              <a:grpSpLocks/>
            </p:cNvGrpSpPr>
            <p:nvPr/>
          </p:nvGrpSpPr>
          <p:grpSpPr bwMode="auto">
            <a:xfrm>
              <a:off x="183" y="2299"/>
              <a:ext cx="494" cy="247"/>
              <a:chOff x="183" y="2299"/>
              <a:chExt cx="494" cy="247"/>
            </a:xfrm>
          </p:grpSpPr>
          <p:sp>
            <p:nvSpPr>
              <p:cNvPr id="8290" name="AutoShape 96"/>
              <p:cNvSpPr>
                <a:spLocks noChangeArrowheads="1"/>
              </p:cNvSpPr>
              <p:nvPr/>
            </p:nvSpPr>
            <p:spPr bwMode="auto">
              <a:xfrm>
                <a:off x="245" y="2299"/>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11" name="Group 97"/>
              <p:cNvGrpSpPr>
                <a:grpSpLocks/>
              </p:cNvGrpSpPr>
              <p:nvPr/>
            </p:nvGrpSpPr>
            <p:grpSpPr bwMode="auto">
              <a:xfrm>
                <a:off x="183" y="2299"/>
                <a:ext cx="494" cy="247"/>
                <a:chOff x="183" y="2299"/>
                <a:chExt cx="494" cy="247"/>
              </a:xfrm>
            </p:grpSpPr>
            <p:sp>
              <p:nvSpPr>
                <p:cNvPr id="8292" name="AutoShape 98"/>
                <p:cNvSpPr>
                  <a:spLocks noChangeArrowheads="1"/>
                </p:cNvSpPr>
                <p:nvPr/>
              </p:nvSpPr>
              <p:spPr bwMode="auto">
                <a:xfrm>
                  <a:off x="245" y="2299"/>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93" name="AutoShape 99"/>
                <p:cNvSpPr>
                  <a:spLocks noChangeArrowheads="1"/>
                </p:cNvSpPr>
                <p:nvPr/>
              </p:nvSpPr>
              <p:spPr bwMode="auto">
                <a:xfrm>
                  <a:off x="183" y="2299"/>
                  <a:ext cx="494" cy="247"/>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smtClean="0">
                      <a:solidFill>
                        <a:srgbClr val="000000"/>
                      </a:solidFill>
                      <a:latin typeface="Tahoma" charset="0"/>
                    </a:rPr>
                    <a:t>ac.uk</a:t>
                  </a:r>
                  <a:endParaRPr lang="en-GB" sz="2000" dirty="0">
                    <a:solidFill>
                      <a:srgbClr val="000000"/>
                    </a:solidFill>
                    <a:latin typeface="Tahoma" charset="0"/>
                  </a:endParaRPr>
                </a:p>
              </p:txBody>
            </p:sp>
          </p:grpSp>
        </p:grpSp>
      </p:grpSp>
      <p:grpSp>
        <p:nvGrpSpPr>
          <p:cNvPr id="8313" name="Group 100"/>
          <p:cNvGrpSpPr>
            <a:grpSpLocks/>
          </p:cNvGrpSpPr>
          <p:nvPr/>
        </p:nvGrpSpPr>
        <p:grpSpPr bwMode="auto">
          <a:xfrm>
            <a:off x="128750" y="4756150"/>
            <a:ext cx="1428749" cy="393700"/>
            <a:chOff x="-12" y="2996"/>
            <a:chExt cx="900" cy="248"/>
          </a:xfrm>
        </p:grpSpPr>
        <p:sp>
          <p:nvSpPr>
            <p:cNvPr id="8282" name="AutoShape 101"/>
            <p:cNvSpPr>
              <a:spLocks noChangeArrowheads="1"/>
            </p:cNvSpPr>
            <p:nvPr/>
          </p:nvSpPr>
          <p:spPr bwMode="auto">
            <a:xfrm>
              <a:off x="297" y="2996"/>
              <a:ext cx="315"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17" name="Group 102"/>
            <p:cNvGrpSpPr>
              <a:grpSpLocks/>
            </p:cNvGrpSpPr>
            <p:nvPr/>
          </p:nvGrpSpPr>
          <p:grpSpPr bwMode="auto">
            <a:xfrm>
              <a:off x="-12" y="2996"/>
              <a:ext cx="900" cy="247"/>
              <a:chOff x="-12" y="2996"/>
              <a:chExt cx="900" cy="247"/>
            </a:xfrm>
          </p:grpSpPr>
          <p:sp>
            <p:nvSpPr>
              <p:cNvPr id="8284" name="AutoShape 103"/>
              <p:cNvSpPr>
                <a:spLocks noChangeArrowheads="1"/>
              </p:cNvSpPr>
              <p:nvPr/>
            </p:nvSpPr>
            <p:spPr bwMode="auto">
              <a:xfrm>
                <a:off x="297" y="2996"/>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19" name="Group 104"/>
              <p:cNvGrpSpPr>
                <a:grpSpLocks/>
              </p:cNvGrpSpPr>
              <p:nvPr/>
            </p:nvGrpSpPr>
            <p:grpSpPr bwMode="auto">
              <a:xfrm>
                <a:off x="-12" y="2996"/>
                <a:ext cx="900" cy="247"/>
                <a:chOff x="-12" y="2996"/>
                <a:chExt cx="900" cy="247"/>
              </a:xfrm>
            </p:grpSpPr>
            <p:sp>
              <p:nvSpPr>
                <p:cNvPr id="8286" name="AutoShape 105"/>
                <p:cNvSpPr>
                  <a:spLocks noChangeArrowheads="1"/>
                </p:cNvSpPr>
                <p:nvPr/>
              </p:nvSpPr>
              <p:spPr bwMode="auto">
                <a:xfrm>
                  <a:off x="297" y="2996"/>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87" name="AutoShape 106"/>
                <p:cNvSpPr>
                  <a:spLocks noChangeArrowheads="1"/>
                </p:cNvSpPr>
                <p:nvPr/>
              </p:nvSpPr>
              <p:spPr bwMode="auto">
                <a:xfrm>
                  <a:off x="-12" y="2996"/>
                  <a:ext cx="900" cy="247"/>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smtClean="0">
                      <a:solidFill>
                        <a:srgbClr val="000000"/>
                      </a:solidFill>
                      <a:latin typeface="Tahoma" charset="0"/>
                    </a:rPr>
                    <a:t>lboro.ac.uk</a:t>
                  </a:r>
                  <a:endParaRPr lang="en-GB" sz="2000" dirty="0">
                    <a:solidFill>
                      <a:srgbClr val="000000"/>
                    </a:solidFill>
                    <a:latin typeface="Tahoma" charset="0"/>
                  </a:endParaRPr>
                </a:p>
              </p:txBody>
            </p:sp>
          </p:grpSp>
        </p:grpSp>
      </p:grpSp>
      <p:sp>
        <p:nvSpPr>
          <p:cNvPr id="8216" name="Line 107"/>
          <p:cNvSpPr>
            <a:spLocks noChangeShapeType="1"/>
          </p:cNvSpPr>
          <p:nvPr/>
        </p:nvSpPr>
        <p:spPr bwMode="auto">
          <a:xfrm flipH="1">
            <a:off x="2132173" y="2863850"/>
            <a:ext cx="460375" cy="793750"/>
          </a:xfrm>
          <a:prstGeom prst="line">
            <a:avLst/>
          </a:prstGeom>
          <a:noFill/>
          <a:ln w="28440">
            <a:solidFill>
              <a:srgbClr val="000000"/>
            </a:solidFill>
            <a:miter lim="800000"/>
            <a:headEnd/>
            <a:tailEnd/>
          </a:ln>
        </p:spPr>
        <p:txBody>
          <a:bodyPr>
            <a:prstTxWarp prst="textNoShape">
              <a:avLst/>
            </a:prstTxWarp>
          </a:bodyPr>
          <a:lstStyle/>
          <a:p>
            <a:endParaRPr lang="en-GB"/>
          </a:p>
        </p:txBody>
      </p:sp>
      <p:grpSp>
        <p:nvGrpSpPr>
          <p:cNvPr id="8323" name="Group 108"/>
          <p:cNvGrpSpPr>
            <a:grpSpLocks/>
          </p:cNvGrpSpPr>
          <p:nvPr/>
        </p:nvGrpSpPr>
        <p:grpSpPr bwMode="auto">
          <a:xfrm>
            <a:off x="1195548" y="3649658"/>
            <a:ext cx="1487486" cy="393699"/>
            <a:chOff x="660" y="2299"/>
            <a:chExt cx="937" cy="248"/>
          </a:xfrm>
        </p:grpSpPr>
        <p:sp>
          <p:nvSpPr>
            <p:cNvPr id="8276" name="AutoShape 109"/>
            <p:cNvSpPr>
              <a:spLocks noChangeArrowheads="1"/>
            </p:cNvSpPr>
            <p:nvPr/>
          </p:nvSpPr>
          <p:spPr bwMode="auto">
            <a:xfrm>
              <a:off x="972" y="2299"/>
              <a:ext cx="315"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25" name="Group 110"/>
            <p:cNvGrpSpPr>
              <a:grpSpLocks/>
            </p:cNvGrpSpPr>
            <p:nvPr/>
          </p:nvGrpSpPr>
          <p:grpSpPr bwMode="auto">
            <a:xfrm>
              <a:off x="660" y="2299"/>
              <a:ext cx="937" cy="247"/>
              <a:chOff x="660" y="2299"/>
              <a:chExt cx="937" cy="247"/>
            </a:xfrm>
          </p:grpSpPr>
          <p:sp>
            <p:nvSpPr>
              <p:cNvPr id="8278" name="AutoShape 111"/>
              <p:cNvSpPr>
                <a:spLocks noChangeArrowheads="1"/>
              </p:cNvSpPr>
              <p:nvPr/>
            </p:nvSpPr>
            <p:spPr bwMode="auto">
              <a:xfrm>
                <a:off x="972" y="2299"/>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29" name="Group 112"/>
              <p:cNvGrpSpPr>
                <a:grpSpLocks/>
              </p:cNvGrpSpPr>
              <p:nvPr/>
            </p:nvGrpSpPr>
            <p:grpSpPr bwMode="auto">
              <a:xfrm>
                <a:off x="660" y="2299"/>
                <a:ext cx="937" cy="247"/>
                <a:chOff x="660" y="2299"/>
                <a:chExt cx="937" cy="247"/>
              </a:xfrm>
            </p:grpSpPr>
            <p:sp>
              <p:nvSpPr>
                <p:cNvPr id="8280" name="AutoShape 113"/>
                <p:cNvSpPr>
                  <a:spLocks noChangeArrowheads="1"/>
                </p:cNvSpPr>
                <p:nvPr/>
              </p:nvSpPr>
              <p:spPr bwMode="auto">
                <a:xfrm>
                  <a:off x="972" y="2299"/>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81" name="AutoShape 114"/>
                <p:cNvSpPr>
                  <a:spLocks noChangeArrowheads="1"/>
                </p:cNvSpPr>
                <p:nvPr/>
              </p:nvSpPr>
              <p:spPr bwMode="auto">
                <a:xfrm>
                  <a:off x="660" y="2299"/>
                  <a:ext cx="937" cy="247"/>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smtClean="0">
                      <a:solidFill>
                        <a:srgbClr val="000000"/>
                      </a:solidFill>
                      <a:latin typeface="Tahoma" charset="0"/>
                    </a:rPr>
                    <a:t>google.com</a:t>
                  </a:r>
                  <a:endParaRPr lang="en-GB" sz="2000" dirty="0">
                    <a:solidFill>
                      <a:srgbClr val="000000"/>
                    </a:solidFill>
                    <a:latin typeface="Tahoma" charset="0"/>
                  </a:endParaRPr>
                </a:p>
              </p:txBody>
            </p:sp>
          </p:grpSp>
        </p:grpSp>
      </p:grpSp>
      <p:sp>
        <p:nvSpPr>
          <p:cNvPr id="8218" name="Line 115"/>
          <p:cNvSpPr>
            <a:spLocks noChangeShapeType="1"/>
          </p:cNvSpPr>
          <p:nvPr/>
        </p:nvSpPr>
        <p:spPr bwMode="auto">
          <a:xfrm flipH="1" flipV="1">
            <a:off x="2706848" y="2862263"/>
            <a:ext cx="460375" cy="796925"/>
          </a:xfrm>
          <a:prstGeom prst="line">
            <a:avLst/>
          </a:prstGeom>
          <a:noFill/>
          <a:ln w="28440">
            <a:solidFill>
              <a:srgbClr val="000000"/>
            </a:solidFill>
            <a:miter lim="800000"/>
            <a:headEnd/>
            <a:tailEnd/>
          </a:ln>
        </p:spPr>
        <p:txBody>
          <a:bodyPr>
            <a:prstTxWarp prst="textNoShape">
              <a:avLst/>
            </a:prstTxWarp>
          </a:bodyPr>
          <a:lstStyle/>
          <a:p>
            <a:endParaRPr lang="en-GB"/>
          </a:p>
        </p:txBody>
      </p:sp>
      <p:grpSp>
        <p:nvGrpSpPr>
          <p:cNvPr id="8331" name="Group 116"/>
          <p:cNvGrpSpPr>
            <a:grpSpLocks/>
          </p:cNvGrpSpPr>
          <p:nvPr/>
        </p:nvGrpSpPr>
        <p:grpSpPr bwMode="auto">
          <a:xfrm>
            <a:off x="2733839" y="3649658"/>
            <a:ext cx="1008064" cy="393699"/>
            <a:chOff x="1629" y="2299"/>
            <a:chExt cx="635" cy="248"/>
          </a:xfrm>
        </p:grpSpPr>
        <p:sp>
          <p:nvSpPr>
            <p:cNvPr id="8270" name="AutoShape 117"/>
            <p:cNvSpPr>
              <a:spLocks noChangeArrowheads="1"/>
            </p:cNvSpPr>
            <p:nvPr/>
          </p:nvSpPr>
          <p:spPr bwMode="auto">
            <a:xfrm>
              <a:off x="1789" y="2299"/>
              <a:ext cx="315"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35" name="Group 118"/>
            <p:cNvGrpSpPr>
              <a:grpSpLocks/>
            </p:cNvGrpSpPr>
            <p:nvPr/>
          </p:nvGrpSpPr>
          <p:grpSpPr bwMode="auto">
            <a:xfrm>
              <a:off x="1629" y="2299"/>
              <a:ext cx="635" cy="247"/>
              <a:chOff x="1629" y="2299"/>
              <a:chExt cx="635" cy="247"/>
            </a:xfrm>
          </p:grpSpPr>
          <p:sp>
            <p:nvSpPr>
              <p:cNvPr id="8272" name="AutoShape 119"/>
              <p:cNvSpPr>
                <a:spLocks noChangeArrowheads="1"/>
              </p:cNvSpPr>
              <p:nvPr/>
            </p:nvSpPr>
            <p:spPr bwMode="auto">
              <a:xfrm>
                <a:off x="1789" y="2299"/>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37" name="Group 120"/>
              <p:cNvGrpSpPr>
                <a:grpSpLocks/>
              </p:cNvGrpSpPr>
              <p:nvPr/>
            </p:nvGrpSpPr>
            <p:grpSpPr bwMode="auto">
              <a:xfrm>
                <a:off x="1629" y="2299"/>
                <a:ext cx="635" cy="247"/>
                <a:chOff x="1629" y="2299"/>
                <a:chExt cx="635" cy="247"/>
              </a:xfrm>
            </p:grpSpPr>
            <p:sp>
              <p:nvSpPr>
                <p:cNvPr id="8274" name="AutoShape 121"/>
                <p:cNvSpPr>
                  <a:spLocks noChangeArrowheads="1"/>
                </p:cNvSpPr>
                <p:nvPr/>
              </p:nvSpPr>
              <p:spPr bwMode="auto">
                <a:xfrm>
                  <a:off x="1789" y="2299"/>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75" name="AutoShape 122"/>
                <p:cNvSpPr>
                  <a:spLocks noChangeArrowheads="1"/>
                </p:cNvSpPr>
                <p:nvPr/>
              </p:nvSpPr>
              <p:spPr bwMode="auto">
                <a:xfrm>
                  <a:off x="1629" y="2299"/>
                  <a:ext cx="635" cy="247"/>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smtClean="0">
                      <a:solidFill>
                        <a:srgbClr val="000000"/>
                      </a:solidFill>
                      <a:latin typeface="Tahoma" charset="0"/>
                    </a:rPr>
                    <a:t>ba.com</a:t>
                  </a:r>
                  <a:endParaRPr lang="en-GB" sz="2000" dirty="0">
                    <a:solidFill>
                      <a:srgbClr val="000000"/>
                    </a:solidFill>
                    <a:latin typeface="Tahoma" charset="0"/>
                  </a:endParaRPr>
                </a:p>
              </p:txBody>
            </p:sp>
          </p:grpSp>
        </p:grpSp>
      </p:grpSp>
      <p:grpSp>
        <p:nvGrpSpPr>
          <p:cNvPr id="8341" name="Group 123"/>
          <p:cNvGrpSpPr>
            <a:grpSpLocks/>
          </p:cNvGrpSpPr>
          <p:nvPr/>
        </p:nvGrpSpPr>
        <p:grpSpPr bwMode="auto">
          <a:xfrm>
            <a:off x="3838742" y="3630608"/>
            <a:ext cx="1422401" cy="393699"/>
            <a:chOff x="2325" y="2287"/>
            <a:chExt cx="896" cy="248"/>
          </a:xfrm>
        </p:grpSpPr>
        <p:sp>
          <p:nvSpPr>
            <p:cNvPr id="8264" name="AutoShape 124"/>
            <p:cNvSpPr>
              <a:spLocks noChangeArrowheads="1"/>
            </p:cNvSpPr>
            <p:nvPr/>
          </p:nvSpPr>
          <p:spPr bwMode="auto">
            <a:xfrm>
              <a:off x="2621" y="2287"/>
              <a:ext cx="306"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43" name="Group 125"/>
            <p:cNvGrpSpPr>
              <a:grpSpLocks/>
            </p:cNvGrpSpPr>
            <p:nvPr/>
          </p:nvGrpSpPr>
          <p:grpSpPr bwMode="auto">
            <a:xfrm>
              <a:off x="2325" y="2287"/>
              <a:ext cx="896" cy="247"/>
              <a:chOff x="2325" y="2287"/>
              <a:chExt cx="896" cy="247"/>
            </a:xfrm>
          </p:grpSpPr>
          <p:sp>
            <p:nvSpPr>
              <p:cNvPr id="8266" name="AutoShape 126"/>
              <p:cNvSpPr>
                <a:spLocks noChangeArrowheads="1"/>
              </p:cNvSpPr>
              <p:nvPr/>
            </p:nvSpPr>
            <p:spPr bwMode="auto">
              <a:xfrm>
                <a:off x="2621" y="2287"/>
                <a:ext cx="305"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47" name="Group 127"/>
              <p:cNvGrpSpPr>
                <a:grpSpLocks/>
              </p:cNvGrpSpPr>
              <p:nvPr/>
            </p:nvGrpSpPr>
            <p:grpSpPr bwMode="auto">
              <a:xfrm>
                <a:off x="2325" y="2287"/>
                <a:ext cx="896" cy="247"/>
                <a:chOff x="2325" y="2287"/>
                <a:chExt cx="896" cy="247"/>
              </a:xfrm>
            </p:grpSpPr>
            <p:sp>
              <p:nvSpPr>
                <p:cNvPr id="8268" name="AutoShape 128"/>
                <p:cNvSpPr>
                  <a:spLocks noChangeArrowheads="1"/>
                </p:cNvSpPr>
                <p:nvPr/>
              </p:nvSpPr>
              <p:spPr bwMode="auto">
                <a:xfrm>
                  <a:off x="2621" y="2287"/>
                  <a:ext cx="305"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69" name="AutoShape 129"/>
                <p:cNvSpPr>
                  <a:spLocks noChangeArrowheads="1"/>
                </p:cNvSpPr>
                <p:nvPr/>
              </p:nvSpPr>
              <p:spPr bwMode="auto">
                <a:xfrm>
                  <a:off x="2325" y="2287"/>
                  <a:ext cx="896" cy="247"/>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smtClean="0">
                      <a:solidFill>
                        <a:srgbClr val="000000"/>
                      </a:solidFill>
                      <a:latin typeface="Tahoma" charset="0"/>
                    </a:rPr>
                    <a:t>unesco.org</a:t>
                  </a:r>
                  <a:endParaRPr lang="en-GB" sz="2000" dirty="0">
                    <a:solidFill>
                      <a:srgbClr val="000000"/>
                    </a:solidFill>
                    <a:latin typeface="Tahoma" charset="0"/>
                  </a:endParaRPr>
                </a:p>
              </p:txBody>
            </p:sp>
          </p:grpSp>
        </p:grpSp>
      </p:grpSp>
      <p:sp>
        <p:nvSpPr>
          <p:cNvPr id="8221" name="Line 130"/>
          <p:cNvSpPr>
            <a:spLocks noChangeShapeType="1"/>
          </p:cNvSpPr>
          <p:nvPr/>
        </p:nvSpPr>
        <p:spPr bwMode="auto">
          <a:xfrm flipH="1" flipV="1">
            <a:off x="4003836" y="2862263"/>
            <a:ext cx="460375" cy="796925"/>
          </a:xfrm>
          <a:prstGeom prst="line">
            <a:avLst/>
          </a:prstGeom>
          <a:noFill/>
          <a:ln w="28440">
            <a:solidFill>
              <a:srgbClr val="000000"/>
            </a:solidFill>
            <a:miter lim="800000"/>
            <a:headEnd/>
            <a:tailEnd/>
          </a:ln>
        </p:spPr>
        <p:txBody>
          <a:bodyPr>
            <a:prstTxWarp prst="textNoShape">
              <a:avLst/>
            </a:prstTxWarp>
          </a:bodyPr>
          <a:lstStyle/>
          <a:p>
            <a:endParaRPr lang="en-GB"/>
          </a:p>
        </p:txBody>
      </p:sp>
      <p:sp>
        <p:nvSpPr>
          <p:cNvPr id="8222" name="Line 131"/>
          <p:cNvSpPr>
            <a:spLocks noChangeShapeType="1"/>
          </p:cNvSpPr>
          <p:nvPr/>
        </p:nvSpPr>
        <p:spPr bwMode="auto">
          <a:xfrm flipH="1" flipV="1">
            <a:off x="2095661" y="4014788"/>
            <a:ext cx="460375" cy="796925"/>
          </a:xfrm>
          <a:prstGeom prst="line">
            <a:avLst/>
          </a:prstGeom>
          <a:noFill/>
          <a:ln w="28440">
            <a:solidFill>
              <a:srgbClr val="000000"/>
            </a:solidFill>
            <a:miter lim="800000"/>
            <a:headEnd/>
            <a:tailEnd/>
          </a:ln>
        </p:spPr>
        <p:txBody>
          <a:bodyPr>
            <a:prstTxWarp prst="textNoShape">
              <a:avLst/>
            </a:prstTxWarp>
          </a:bodyPr>
          <a:lstStyle/>
          <a:p>
            <a:endParaRPr lang="en-GB"/>
          </a:p>
        </p:txBody>
      </p:sp>
      <p:grpSp>
        <p:nvGrpSpPr>
          <p:cNvPr id="8349" name="Group 132"/>
          <p:cNvGrpSpPr>
            <a:grpSpLocks/>
          </p:cNvGrpSpPr>
          <p:nvPr/>
        </p:nvGrpSpPr>
        <p:grpSpPr bwMode="auto">
          <a:xfrm>
            <a:off x="1668633" y="4765681"/>
            <a:ext cx="2171706" cy="393701"/>
            <a:chOff x="958" y="3002"/>
            <a:chExt cx="1368" cy="248"/>
          </a:xfrm>
        </p:grpSpPr>
        <p:sp>
          <p:nvSpPr>
            <p:cNvPr id="8258" name="AutoShape 133"/>
            <p:cNvSpPr>
              <a:spLocks noChangeArrowheads="1"/>
            </p:cNvSpPr>
            <p:nvPr/>
          </p:nvSpPr>
          <p:spPr bwMode="auto">
            <a:xfrm>
              <a:off x="1426" y="3002"/>
              <a:ext cx="315"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53" name="Group 134"/>
            <p:cNvGrpSpPr>
              <a:grpSpLocks/>
            </p:cNvGrpSpPr>
            <p:nvPr/>
          </p:nvGrpSpPr>
          <p:grpSpPr bwMode="auto">
            <a:xfrm>
              <a:off x="958" y="3002"/>
              <a:ext cx="1368" cy="247"/>
              <a:chOff x="958" y="3002"/>
              <a:chExt cx="1368" cy="247"/>
            </a:xfrm>
          </p:grpSpPr>
          <p:sp>
            <p:nvSpPr>
              <p:cNvPr id="8260" name="AutoShape 135"/>
              <p:cNvSpPr>
                <a:spLocks noChangeArrowheads="1"/>
              </p:cNvSpPr>
              <p:nvPr/>
            </p:nvSpPr>
            <p:spPr bwMode="auto">
              <a:xfrm>
                <a:off x="1426" y="3002"/>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55" name="Group 136"/>
              <p:cNvGrpSpPr>
                <a:grpSpLocks/>
              </p:cNvGrpSpPr>
              <p:nvPr/>
            </p:nvGrpSpPr>
            <p:grpSpPr bwMode="auto">
              <a:xfrm>
                <a:off x="958" y="3002"/>
                <a:ext cx="1368" cy="247"/>
                <a:chOff x="958" y="3002"/>
                <a:chExt cx="1368" cy="247"/>
              </a:xfrm>
            </p:grpSpPr>
            <p:sp>
              <p:nvSpPr>
                <p:cNvPr id="8262" name="AutoShape 137"/>
                <p:cNvSpPr>
                  <a:spLocks noChangeArrowheads="1"/>
                </p:cNvSpPr>
                <p:nvPr/>
              </p:nvSpPr>
              <p:spPr bwMode="auto">
                <a:xfrm>
                  <a:off x="1426" y="3002"/>
                  <a:ext cx="314"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63" name="AutoShape 138"/>
                <p:cNvSpPr>
                  <a:spLocks noChangeArrowheads="1"/>
                </p:cNvSpPr>
                <p:nvPr/>
              </p:nvSpPr>
              <p:spPr bwMode="auto">
                <a:xfrm>
                  <a:off x="958" y="3002"/>
                  <a:ext cx="1368" cy="247"/>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smtClean="0">
                      <a:solidFill>
                        <a:srgbClr val="000000"/>
                      </a:solidFill>
                      <a:latin typeface="Tahoma" charset="0"/>
                    </a:rPr>
                    <a:t>maps.google.com</a:t>
                  </a:r>
                  <a:endParaRPr lang="en-GB" sz="2000" dirty="0">
                    <a:solidFill>
                      <a:srgbClr val="000000"/>
                    </a:solidFill>
                    <a:latin typeface="Tahoma" charset="0"/>
                  </a:endParaRPr>
                </a:p>
              </p:txBody>
            </p:sp>
          </p:grpSp>
        </p:grpSp>
      </p:grpSp>
      <p:sp>
        <p:nvSpPr>
          <p:cNvPr id="8224" name="Line 139"/>
          <p:cNvSpPr>
            <a:spLocks noChangeShapeType="1"/>
          </p:cNvSpPr>
          <p:nvPr/>
        </p:nvSpPr>
        <p:spPr bwMode="auto">
          <a:xfrm flipH="1">
            <a:off x="403386" y="4016375"/>
            <a:ext cx="460375" cy="793750"/>
          </a:xfrm>
          <a:prstGeom prst="line">
            <a:avLst/>
          </a:prstGeom>
          <a:noFill/>
          <a:ln w="28440">
            <a:solidFill>
              <a:srgbClr val="000000"/>
            </a:solidFill>
            <a:miter lim="800000"/>
            <a:headEnd/>
            <a:tailEnd/>
          </a:ln>
        </p:spPr>
        <p:txBody>
          <a:bodyPr>
            <a:prstTxWarp prst="textNoShape">
              <a:avLst/>
            </a:prstTxWarp>
          </a:bodyPr>
          <a:lstStyle/>
          <a:p>
            <a:endParaRPr lang="en-GB"/>
          </a:p>
        </p:txBody>
      </p:sp>
      <p:sp>
        <p:nvSpPr>
          <p:cNvPr id="8225" name="Line 140"/>
          <p:cNvSpPr>
            <a:spLocks noChangeShapeType="1"/>
          </p:cNvSpPr>
          <p:nvPr/>
        </p:nvSpPr>
        <p:spPr bwMode="auto">
          <a:xfrm>
            <a:off x="7089936" y="1828800"/>
            <a:ext cx="1587" cy="685800"/>
          </a:xfrm>
          <a:prstGeom prst="line">
            <a:avLst/>
          </a:prstGeom>
          <a:noFill/>
          <a:ln w="28440">
            <a:solidFill>
              <a:srgbClr val="000000"/>
            </a:solidFill>
            <a:miter lim="800000"/>
            <a:headEnd/>
            <a:tailEnd/>
          </a:ln>
        </p:spPr>
        <p:txBody>
          <a:bodyPr>
            <a:prstTxWarp prst="textNoShape">
              <a:avLst/>
            </a:prstTxWarp>
          </a:bodyPr>
          <a:lstStyle/>
          <a:p>
            <a:endParaRPr lang="en-GB"/>
          </a:p>
        </p:txBody>
      </p:sp>
      <p:sp>
        <p:nvSpPr>
          <p:cNvPr id="8226" name="Line 141"/>
          <p:cNvSpPr>
            <a:spLocks noChangeShapeType="1"/>
          </p:cNvSpPr>
          <p:nvPr/>
        </p:nvSpPr>
        <p:spPr bwMode="auto">
          <a:xfrm flipH="1">
            <a:off x="5751673" y="2819400"/>
            <a:ext cx="501650" cy="609600"/>
          </a:xfrm>
          <a:prstGeom prst="line">
            <a:avLst/>
          </a:prstGeom>
          <a:noFill/>
          <a:ln w="28440">
            <a:solidFill>
              <a:srgbClr val="000000"/>
            </a:solidFill>
            <a:miter lim="800000"/>
            <a:headEnd/>
            <a:tailEnd/>
          </a:ln>
        </p:spPr>
        <p:txBody>
          <a:bodyPr>
            <a:prstTxWarp prst="textNoShape">
              <a:avLst/>
            </a:prstTxWarp>
          </a:bodyPr>
          <a:lstStyle/>
          <a:p>
            <a:endParaRPr lang="en-GB"/>
          </a:p>
        </p:txBody>
      </p:sp>
      <p:sp>
        <p:nvSpPr>
          <p:cNvPr id="8227" name="Line 142"/>
          <p:cNvSpPr>
            <a:spLocks noChangeShapeType="1"/>
          </p:cNvSpPr>
          <p:nvPr/>
        </p:nvSpPr>
        <p:spPr bwMode="auto">
          <a:xfrm flipH="1" flipV="1">
            <a:off x="8020211" y="2817813"/>
            <a:ext cx="501650" cy="612775"/>
          </a:xfrm>
          <a:prstGeom prst="line">
            <a:avLst/>
          </a:prstGeom>
          <a:noFill/>
          <a:ln w="28440">
            <a:solidFill>
              <a:srgbClr val="000000"/>
            </a:solidFill>
            <a:miter lim="800000"/>
            <a:headEnd/>
            <a:tailEnd/>
          </a:ln>
        </p:spPr>
        <p:txBody>
          <a:bodyPr>
            <a:prstTxWarp prst="textNoShape">
              <a:avLst/>
            </a:prstTxWarp>
          </a:bodyPr>
          <a:lstStyle/>
          <a:p>
            <a:endParaRPr lang="en-GB"/>
          </a:p>
        </p:txBody>
      </p:sp>
      <p:sp>
        <p:nvSpPr>
          <p:cNvPr id="8228" name="Line 143"/>
          <p:cNvSpPr>
            <a:spLocks noChangeShapeType="1"/>
          </p:cNvSpPr>
          <p:nvPr/>
        </p:nvSpPr>
        <p:spPr bwMode="auto">
          <a:xfrm flipH="1">
            <a:off x="7407436" y="2819400"/>
            <a:ext cx="501650" cy="609600"/>
          </a:xfrm>
          <a:prstGeom prst="line">
            <a:avLst/>
          </a:prstGeom>
          <a:noFill/>
          <a:ln w="28440">
            <a:solidFill>
              <a:srgbClr val="000000"/>
            </a:solidFill>
            <a:miter lim="800000"/>
            <a:headEnd/>
            <a:tailEnd/>
          </a:ln>
        </p:spPr>
        <p:txBody>
          <a:bodyPr>
            <a:prstTxWarp prst="textNoShape">
              <a:avLst/>
            </a:prstTxWarp>
          </a:bodyPr>
          <a:lstStyle/>
          <a:p>
            <a:endParaRPr lang="en-GB"/>
          </a:p>
        </p:txBody>
      </p:sp>
      <p:grpSp>
        <p:nvGrpSpPr>
          <p:cNvPr id="8359" name="Group 144"/>
          <p:cNvGrpSpPr>
            <a:grpSpLocks/>
          </p:cNvGrpSpPr>
          <p:nvPr/>
        </p:nvGrpSpPr>
        <p:grpSpPr bwMode="auto">
          <a:xfrm>
            <a:off x="6977223" y="3381375"/>
            <a:ext cx="1130300" cy="392113"/>
            <a:chOff x="4302" y="2130"/>
            <a:chExt cx="712" cy="247"/>
          </a:xfrm>
        </p:grpSpPr>
        <p:sp>
          <p:nvSpPr>
            <p:cNvPr id="8252" name="AutoShape 145"/>
            <p:cNvSpPr>
              <a:spLocks noChangeArrowheads="1"/>
            </p:cNvSpPr>
            <p:nvPr/>
          </p:nvSpPr>
          <p:spPr bwMode="auto">
            <a:xfrm>
              <a:off x="4492" y="2130"/>
              <a:ext cx="333"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61" name="Group 146"/>
            <p:cNvGrpSpPr>
              <a:grpSpLocks/>
            </p:cNvGrpSpPr>
            <p:nvPr/>
          </p:nvGrpSpPr>
          <p:grpSpPr bwMode="auto">
            <a:xfrm>
              <a:off x="4302" y="2130"/>
              <a:ext cx="712" cy="246"/>
              <a:chOff x="4302" y="2130"/>
              <a:chExt cx="712" cy="246"/>
            </a:xfrm>
          </p:grpSpPr>
          <p:sp>
            <p:nvSpPr>
              <p:cNvPr id="8254" name="AutoShape 147"/>
              <p:cNvSpPr>
                <a:spLocks noChangeArrowheads="1"/>
              </p:cNvSpPr>
              <p:nvPr/>
            </p:nvSpPr>
            <p:spPr bwMode="auto">
              <a:xfrm>
                <a:off x="4492" y="2130"/>
                <a:ext cx="332"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64" name="Group 148"/>
              <p:cNvGrpSpPr>
                <a:grpSpLocks/>
              </p:cNvGrpSpPr>
              <p:nvPr/>
            </p:nvGrpSpPr>
            <p:grpSpPr bwMode="auto">
              <a:xfrm>
                <a:off x="4302" y="2130"/>
                <a:ext cx="712" cy="246"/>
                <a:chOff x="4302" y="2130"/>
                <a:chExt cx="712" cy="246"/>
              </a:xfrm>
            </p:grpSpPr>
            <p:sp>
              <p:nvSpPr>
                <p:cNvPr id="8256" name="AutoShape 149"/>
                <p:cNvSpPr>
                  <a:spLocks noChangeArrowheads="1"/>
                </p:cNvSpPr>
                <p:nvPr/>
              </p:nvSpPr>
              <p:spPr bwMode="auto">
                <a:xfrm>
                  <a:off x="4492" y="2130"/>
                  <a:ext cx="332"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57" name="AutoShape 150"/>
                <p:cNvSpPr>
                  <a:spLocks noChangeArrowheads="1"/>
                </p:cNvSpPr>
                <p:nvPr/>
              </p:nvSpPr>
              <p:spPr bwMode="auto">
                <a:xfrm>
                  <a:off x="4302" y="2130"/>
                  <a:ext cx="713" cy="244"/>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ahoma" charset="0"/>
                    </a:rPr>
                    <a:t>usr/local</a:t>
                  </a:r>
                </a:p>
              </p:txBody>
            </p:sp>
          </p:grpSp>
        </p:grpSp>
      </p:grpSp>
      <p:grpSp>
        <p:nvGrpSpPr>
          <p:cNvPr id="8365" name="Group 151"/>
          <p:cNvGrpSpPr>
            <a:grpSpLocks/>
          </p:cNvGrpSpPr>
          <p:nvPr/>
        </p:nvGrpSpPr>
        <p:grpSpPr bwMode="auto">
          <a:xfrm>
            <a:off x="8094823" y="3381375"/>
            <a:ext cx="1130300" cy="392113"/>
            <a:chOff x="5006" y="2130"/>
            <a:chExt cx="712" cy="247"/>
          </a:xfrm>
        </p:grpSpPr>
        <p:sp>
          <p:nvSpPr>
            <p:cNvPr id="8246" name="AutoShape 152"/>
            <p:cNvSpPr>
              <a:spLocks noChangeArrowheads="1"/>
            </p:cNvSpPr>
            <p:nvPr/>
          </p:nvSpPr>
          <p:spPr bwMode="auto">
            <a:xfrm>
              <a:off x="5195" y="2130"/>
              <a:ext cx="333"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66" name="Group 153"/>
            <p:cNvGrpSpPr>
              <a:grpSpLocks/>
            </p:cNvGrpSpPr>
            <p:nvPr/>
          </p:nvGrpSpPr>
          <p:grpSpPr bwMode="auto">
            <a:xfrm>
              <a:off x="5006" y="2130"/>
              <a:ext cx="712" cy="246"/>
              <a:chOff x="5006" y="2130"/>
              <a:chExt cx="712" cy="246"/>
            </a:xfrm>
          </p:grpSpPr>
          <p:sp>
            <p:nvSpPr>
              <p:cNvPr id="8248" name="AutoShape 154"/>
              <p:cNvSpPr>
                <a:spLocks noChangeArrowheads="1"/>
              </p:cNvSpPr>
              <p:nvPr/>
            </p:nvSpPr>
            <p:spPr bwMode="auto">
              <a:xfrm>
                <a:off x="5195" y="2130"/>
                <a:ext cx="332"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67" name="Group 155"/>
              <p:cNvGrpSpPr>
                <a:grpSpLocks/>
              </p:cNvGrpSpPr>
              <p:nvPr/>
            </p:nvGrpSpPr>
            <p:grpSpPr bwMode="auto">
              <a:xfrm>
                <a:off x="5006" y="2130"/>
                <a:ext cx="712" cy="246"/>
                <a:chOff x="5006" y="2130"/>
                <a:chExt cx="712" cy="246"/>
              </a:xfrm>
            </p:grpSpPr>
            <p:sp>
              <p:nvSpPr>
                <p:cNvPr id="8250" name="AutoShape 156"/>
                <p:cNvSpPr>
                  <a:spLocks noChangeArrowheads="1"/>
                </p:cNvSpPr>
                <p:nvPr/>
              </p:nvSpPr>
              <p:spPr bwMode="auto">
                <a:xfrm>
                  <a:off x="5195" y="2130"/>
                  <a:ext cx="332"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51" name="AutoShape 157"/>
                <p:cNvSpPr>
                  <a:spLocks noChangeArrowheads="1"/>
                </p:cNvSpPr>
                <p:nvPr/>
              </p:nvSpPr>
              <p:spPr bwMode="auto">
                <a:xfrm>
                  <a:off x="5006" y="2130"/>
                  <a:ext cx="713" cy="244"/>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ahoma" charset="0"/>
                    </a:rPr>
                    <a:t>usr/sbin</a:t>
                  </a:r>
                </a:p>
              </p:txBody>
            </p:sp>
          </p:grpSp>
        </p:grpSp>
      </p:grpSp>
      <p:grpSp>
        <p:nvGrpSpPr>
          <p:cNvPr id="8368" name="Group 158"/>
          <p:cNvGrpSpPr>
            <a:grpSpLocks/>
          </p:cNvGrpSpPr>
          <p:nvPr/>
        </p:nvGrpSpPr>
        <p:grpSpPr bwMode="auto">
          <a:xfrm>
            <a:off x="5254804" y="3376621"/>
            <a:ext cx="1314452" cy="398464"/>
            <a:chOff x="3217" y="2127"/>
            <a:chExt cx="828" cy="251"/>
          </a:xfrm>
        </p:grpSpPr>
        <p:sp>
          <p:nvSpPr>
            <p:cNvPr id="8240" name="AutoShape 159"/>
            <p:cNvSpPr>
              <a:spLocks noChangeArrowheads="1"/>
            </p:cNvSpPr>
            <p:nvPr/>
          </p:nvSpPr>
          <p:spPr bwMode="auto">
            <a:xfrm>
              <a:off x="3381" y="2130"/>
              <a:ext cx="333"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69" name="Group 160"/>
            <p:cNvGrpSpPr>
              <a:grpSpLocks/>
            </p:cNvGrpSpPr>
            <p:nvPr/>
          </p:nvGrpSpPr>
          <p:grpSpPr bwMode="auto">
            <a:xfrm>
              <a:off x="3217" y="2127"/>
              <a:ext cx="828" cy="250"/>
              <a:chOff x="3217" y="2127"/>
              <a:chExt cx="828" cy="250"/>
            </a:xfrm>
          </p:grpSpPr>
          <p:sp>
            <p:nvSpPr>
              <p:cNvPr id="8242" name="AutoShape 161"/>
              <p:cNvSpPr>
                <a:spLocks noChangeArrowheads="1"/>
              </p:cNvSpPr>
              <p:nvPr/>
            </p:nvSpPr>
            <p:spPr bwMode="auto">
              <a:xfrm>
                <a:off x="3381" y="2130"/>
                <a:ext cx="332"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70" name="Group 162"/>
              <p:cNvGrpSpPr>
                <a:grpSpLocks/>
              </p:cNvGrpSpPr>
              <p:nvPr/>
            </p:nvGrpSpPr>
            <p:grpSpPr bwMode="auto">
              <a:xfrm>
                <a:off x="3217" y="2127"/>
                <a:ext cx="828" cy="250"/>
                <a:chOff x="3217" y="2127"/>
                <a:chExt cx="828" cy="250"/>
              </a:xfrm>
            </p:grpSpPr>
            <p:sp>
              <p:nvSpPr>
                <p:cNvPr id="8244" name="AutoShape 163"/>
                <p:cNvSpPr>
                  <a:spLocks noChangeArrowheads="1"/>
                </p:cNvSpPr>
                <p:nvPr/>
              </p:nvSpPr>
              <p:spPr bwMode="auto">
                <a:xfrm>
                  <a:off x="3381" y="2130"/>
                  <a:ext cx="332"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45" name="AutoShape 164"/>
                <p:cNvSpPr>
                  <a:spLocks noChangeArrowheads="1"/>
                </p:cNvSpPr>
                <p:nvPr/>
              </p:nvSpPr>
              <p:spPr bwMode="auto">
                <a:xfrm>
                  <a:off x="3217" y="2127"/>
                  <a:ext cx="828" cy="247"/>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Tahoma" charset="0"/>
                    </a:rPr>
                    <a:t>/etc</a:t>
                  </a:r>
                  <a:r>
                    <a:rPr lang="en-GB" sz="2000" dirty="0" smtClean="0">
                      <a:solidFill>
                        <a:srgbClr val="000000"/>
                      </a:solidFill>
                      <a:latin typeface="Tahoma" charset="0"/>
                    </a:rPr>
                    <a:t>/hosts</a:t>
                  </a:r>
                  <a:endParaRPr lang="en-GB" sz="2000" dirty="0">
                    <a:solidFill>
                      <a:srgbClr val="000000"/>
                    </a:solidFill>
                    <a:latin typeface="Tahoma" charset="0"/>
                  </a:endParaRPr>
                </a:p>
              </p:txBody>
            </p:sp>
          </p:grpSp>
        </p:grpSp>
      </p:grpSp>
      <p:sp>
        <p:nvSpPr>
          <p:cNvPr id="8232" name="Line 165"/>
          <p:cNvSpPr>
            <a:spLocks noChangeShapeType="1"/>
          </p:cNvSpPr>
          <p:nvPr/>
        </p:nvSpPr>
        <p:spPr bwMode="auto">
          <a:xfrm flipH="1">
            <a:off x="7012148" y="3756025"/>
            <a:ext cx="501650" cy="609600"/>
          </a:xfrm>
          <a:prstGeom prst="line">
            <a:avLst/>
          </a:prstGeom>
          <a:noFill/>
          <a:ln w="28440">
            <a:solidFill>
              <a:srgbClr val="000000"/>
            </a:solidFill>
            <a:miter lim="800000"/>
            <a:headEnd/>
            <a:tailEnd/>
          </a:ln>
        </p:spPr>
        <p:txBody>
          <a:bodyPr>
            <a:prstTxWarp prst="textNoShape">
              <a:avLst/>
            </a:prstTxWarp>
          </a:bodyPr>
          <a:lstStyle/>
          <a:p>
            <a:endParaRPr lang="en-GB"/>
          </a:p>
        </p:txBody>
      </p:sp>
      <p:grpSp>
        <p:nvGrpSpPr>
          <p:cNvPr id="8371" name="Group 166"/>
          <p:cNvGrpSpPr>
            <a:grpSpLocks/>
          </p:cNvGrpSpPr>
          <p:nvPr/>
        </p:nvGrpSpPr>
        <p:grpSpPr bwMode="auto">
          <a:xfrm>
            <a:off x="6372386" y="4318000"/>
            <a:ext cx="1550987" cy="392113"/>
            <a:chOff x="3921" y="2720"/>
            <a:chExt cx="977" cy="247"/>
          </a:xfrm>
        </p:grpSpPr>
        <p:sp>
          <p:nvSpPr>
            <p:cNvPr id="8234" name="AutoShape 167"/>
            <p:cNvSpPr>
              <a:spLocks noChangeArrowheads="1"/>
            </p:cNvSpPr>
            <p:nvPr/>
          </p:nvSpPr>
          <p:spPr bwMode="auto">
            <a:xfrm>
              <a:off x="4243" y="2720"/>
              <a:ext cx="333" cy="248"/>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72" name="Group 168"/>
            <p:cNvGrpSpPr>
              <a:grpSpLocks/>
            </p:cNvGrpSpPr>
            <p:nvPr/>
          </p:nvGrpSpPr>
          <p:grpSpPr bwMode="auto">
            <a:xfrm>
              <a:off x="3921" y="2720"/>
              <a:ext cx="977" cy="246"/>
              <a:chOff x="3921" y="2720"/>
              <a:chExt cx="977" cy="246"/>
            </a:xfrm>
          </p:grpSpPr>
          <p:sp>
            <p:nvSpPr>
              <p:cNvPr id="8236" name="AutoShape 169"/>
              <p:cNvSpPr>
                <a:spLocks noChangeArrowheads="1"/>
              </p:cNvSpPr>
              <p:nvPr/>
            </p:nvSpPr>
            <p:spPr bwMode="auto">
              <a:xfrm>
                <a:off x="4243" y="2720"/>
                <a:ext cx="332"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grpSp>
            <p:nvGrpSpPr>
              <p:cNvPr id="8373" name="Group 170"/>
              <p:cNvGrpSpPr>
                <a:grpSpLocks/>
              </p:cNvGrpSpPr>
              <p:nvPr/>
            </p:nvGrpSpPr>
            <p:grpSpPr bwMode="auto">
              <a:xfrm>
                <a:off x="3921" y="2720"/>
                <a:ext cx="977" cy="246"/>
                <a:chOff x="3921" y="2720"/>
                <a:chExt cx="977" cy="246"/>
              </a:xfrm>
            </p:grpSpPr>
            <p:sp>
              <p:nvSpPr>
                <p:cNvPr id="8238" name="AutoShape 171"/>
                <p:cNvSpPr>
                  <a:spLocks noChangeArrowheads="1"/>
                </p:cNvSpPr>
                <p:nvPr/>
              </p:nvSpPr>
              <p:spPr bwMode="auto">
                <a:xfrm>
                  <a:off x="4243" y="2720"/>
                  <a:ext cx="332" cy="247"/>
                </a:xfrm>
                <a:prstGeom prst="roundRect">
                  <a:avLst>
                    <a:gd name="adj" fmla="val 403"/>
                  </a:avLst>
                </a:prstGeom>
                <a:noFill/>
                <a:ln w="9525">
                  <a:noFill/>
                  <a:round/>
                  <a:headEnd/>
                  <a:tailEnd/>
                </a:ln>
              </p:spPr>
              <p:txBody>
                <a:bodyPr wrap="none" anchor="ctr">
                  <a:prstTxWarp prst="textNoShape">
                    <a:avLst/>
                  </a:prstTxWarp>
                </a:bodyPr>
                <a:lstStyle/>
                <a:p>
                  <a:endParaRPr lang="en-US"/>
                </a:p>
              </p:txBody>
            </p:sp>
            <p:sp>
              <p:nvSpPr>
                <p:cNvPr id="8239" name="AutoShape 172"/>
                <p:cNvSpPr>
                  <a:spLocks noChangeArrowheads="1"/>
                </p:cNvSpPr>
                <p:nvPr/>
              </p:nvSpPr>
              <p:spPr bwMode="auto">
                <a:xfrm>
                  <a:off x="3921" y="2720"/>
                  <a:ext cx="978" cy="244"/>
                </a:xfrm>
                <a:prstGeom prst="roundRect">
                  <a:avLst>
                    <a:gd name="adj" fmla="val 403"/>
                  </a:avLst>
                </a:prstGeom>
                <a:noFill/>
                <a:ln w="9525">
                  <a:noFill/>
                  <a:round/>
                  <a:headEnd/>
                  <a:tailEnd/>
                </a:ln>
              </p:spPr>
              <p:txBody>
                <a:bodyPr wrap="none" lIns="90000" tIns="46800" rIns="90000" bIns="46800">
                  <a:prstTxWarp prst="textNoShape">
                    <a:avLst/>
                  </a:prstTxWarp>
                  <a:spAutoFit/>
                </a:bodyPr>
                <a:lstStyle/>
                <a:p>
                  <a:pPr algn="ct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ahoma" charset="0"/>
                    </a:rPr>
                    <a:t>usr/local/src</a:t>
                  </a:r>
                </a:p>
              </p:txBody>
            </p:sp>
          </p:grpSp>
        </p:gr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mtClean="0"/>
              <a:t>DNS: Root name servers</a:t>
            </a:r>
            <a:endParaRPr lang="en-US" dirty="0"/>
          </a:p>
        </p:txBody>
      </p:sp>
      <p:sp>
        <p:nvSpPr>
          <p:cNvPr id="215043" name="Rectangle 3"/>
          <p:cNvSpPr>
            <a:spLocks noGrp="1" noChangeArrowheads="1"/>
          </p:cNvSpPr>
          <p:nvPr>
            <p:ph idx="1"/>
          </p:nvPr>
        </p:nvSpPr>
        <p:spPr/>
        <p:txBody>
          <a:bodyPr/>
          <a:lstStyle/>
          <a:p>
            <a:r>
              <a:rPr lang="en-US" sz="2000" dirty="0" smtClean="0"/>
              <a:t>contacted by local name server that can not resolve name</a:t>
            </a:r>
          </a:p>
          <a:p>
            <a:r>
              <a:rPr lang="en-US" sz="2000" dirty="0" smtClean="0"/>
              <a:t>root name server:</a:t>
            </a:r>
          </a:p>
          <a:p>
            <a:pPr lvl="1"/>
            <a:r>
              <a:rPr lang="en-US" sz="1800" dirty="0" smtClean="0"/>
              <a:t>contacts authoritative name server if name mapping not known</a:t>
            </a:r>
          </a:p>
          <a:p>
            <a:pPr lvl="1"/>
            <a:r>
              <a:rPr lang="en-US" sz="1800" dirty="0" smtClean="0"/>
              <a:t>returns mapping to top-level name server</a:t>
            </a:r>
            <a:endParaRPr lang="en-US" sz="1800" dirty="0"/>
          </a:p>
        </p:txBody>
      </p:sp>
      <p:grpSp>
        <p:nvGrpSpPr>
          <p:cNvPr id="2" name="Group 4"/>
          <p:cNvGrpSpPr>
            <a:grpSpLocks noChangeAspect="1"/>
          </p:cNvGrpSpPr>
          <p:nvPr/>
        </p:nvGrpSpPr>
        <p:grpSpPr bwMode="auto">
          <a:xfrm>
            <a:off x="2316770" y="3541707"/>
            <a:ext cx="6031041" cy="3180473"/>
            <a:chOff x="3420" y="4065"/>
            <a:chExt cx="9200" cy="4850"/>
          </a:xfrm>
        </p:grpSpPr>
        <p:sp>
          <p:nvSpPr>
            <p:cNvPr id="215045" name="AutoShape 5"/>
            <p:cNvSpPr>
              <a:spLocks noChangeAspect="1" noChangeArrowheads="1"/>
            </p:cNvSpPr>
            <p:nvPr/>
          </p:nvSpPr>
          <p:spPr bwMode="auto">
            <a:xfrm>
              <a:off x="3420" y="4065"/>
              <a:ext cx="9200" cy="4850"/>
            </a:xfrm>
            <a:prstGeom prst="rect">
              <a:avLst/>
            </a:prstGeom>
            <a:noFill/>
            <a:ln w="9525">
              <a:noFill/>
              <a:miter lim="800000"/>
              <a:headEnd/>
              <a:tailEnd/>
            </a:ln>
          </p:spPr>
          <p:txBody>
            <a:bodyPr lIns="50827" tIns="25414" rIns="50827" bIns="25414">
              <a:prstTxWarp prst="textNoShape">
                <a:avLst/>
              </a:prstTxWarp>
            </a:bodyPr>
            <a:lstStyle/>
            <a:p>
              <a:endParaRPr lang="en-GB"/>
            </a:p>
          </p:txBody>
        </p:sp>
        <p:pic>
          <p:nvPicPr>
            <p:cNvPr id="215046" name="Picture 6" descr="worldf"/>
            <p:cNvPicPr>
              <a:picLocks noChangeAspect="1" noChangeArrowheads="1"/>
            </p:cNvPicPr>
            <p:nvPr/>
          </p:nvPicPr>
          <p:blipFill>
            <a:blip r:embed="rId3"/>
            <a:srcRect/>
            <a:stretch>
              <a:fillRect/>
            </a:stretch>
          </p:blipFill>
          <p:spPr bwMode="auto">
            <a:xfrm>
              <a:off x="5520" y="5365"/>
              <a:ext cx="6869" cy="3550"/>
            </a:xfrm>
            <a:prstGeom prst="rect">
              <a:avLst/>
            </a:prstGeom>
            <a:noFill/>
          </p:spPr>
        </p:pic>
        <p:sp>
          <p:nvSpPr>
            <p:cNvPr id="215047" name="Freeform 7"/>
            <p:cNvSpPr>
              <a:spLocks/>
            </p:cNvSpPr>
            <p:nvPr/>
          </p:nvSpPr>
          <p:spPr bwMode="auto">
            <a:xfrm>
              <a:off x="6119" y="4299"/>
              <a:ext cx="1026" cy="2016"/>
            </a:xfrm>
            <a:custGeom>
              <a:avLst/>
              <a:gdLst/>
              <a:ahLst/>
              <a:cxnLst>
                <a:cxn ang="0">
                  <a:pos x="0" y="0"/>
                </a:cxn>
                <a:cxn ang="0">
                  <a:pos x="0" y="930"/>
                </a:cxn>
                <a:cxn ang="0">
                  <a:pos x="963" y="1893"/>
                </a:cxn>
              </a:cxnLst>
              <a:rect l="0" t="0" r="r" b="b"/>
              <a:pathLst>
                <a:path w="963" h="1893">
                  <a:moveTo>
                    <a:pt x="0" y="0"/>
                  </a:moveTo>
                  <a:lnTo>
                    <a:pt x="0" y="930"/>
                  </a:lnTo>
                  <a:lnTo>
                    <a:pt x="963" y="1893"/>
                  </a:lnTo>
                </a:path>
              </a:pathLst>
            </a:custGeom>
            <a:noFill/>
            <a:ln w="19050" cmpd="sng">
              <a:solidFill>
                <a:srgbClr val="000000"/>
              </a:solidFill>
              <a:round/>
              <a:headEnd type="none" w="med" len="med"/>
              <a:tailEnd type="triangle" w="med" len="med"/>
            </a:ln>
          </p:spPr>
          <p:txBody>
            <a:bodyPr lIns="50827" tIns="25414" rIns="50827" bIns="25414">
              <a:prstTxWarp prst="textNoShape">
                <a:avLst/>
              </a:prstTxWarp>
            </a:bodyPr>
            <a:lstStyle/>
            <a:p>
              <a:endParaRPr lang="en-GB"/>
            </a:p>
          </p:txBody>
        </p:sp>
        <p:sp>
          <p:nvSpPr>
            <p:cNvPr id="215048" name="Text Box 8"/>
            <p:cNvSpPr txBox="1">
              <a:spLocks noChangeArrowheads="1"/>
            </p:cNvSpPr>
            <p:nvPr/>
          </p:nvSpPr>
          <p:spPr bwMode="auto">
            <a:xfrm>
              <a:off x="3772" y="7445"/>
              <a:ext cx="3218" cy="600"/>
            </a:xfrm>
            <a:prstGeom prst="rect">
              <a:avLst/>
            </a:prstGeom>
            <a:noFill/>
            <a:ln w="9525">
              <a:noFill/>
              <a:miter lim="800000"/>
              <a:headEnd/>
              <a:tailEnd/>
            </a:ln>
          </p:spPr>
          <p:txBody>
            <a:bodyPr lIns="50827" tIns="25414" rIns="50827" bIns="25414">
              <a:prstTxWarp prst="textNoShape">
                <a:avLst/>
              </a:prstTxWarp>
            </a:bodyPr>
            <a:lstStyle/>
            <a:p>
              <a:pPr defTabSz="913689"/>
              <a:r>
                <a:rPr lang="en-US" sz="1000" dirty="0" err="1">
                  <a:solidFill>
                    <a:srgbClr val="000000"/>
                  </a:solidFill>
                  <a:latin typeface="Arial" charset="0"/>
                </a:rPr>
                <a:t>b</a:t>
              </a:r>
              <a:r>
                <a:rPr lang="en-US" sz="1000" dirty="0">
                  <a:solidFill>
                    <a:srgbClr val="000000"/>
                  </a:solidFill>
                  <a:latin typeface="Arial" charset="0"/>
                </a:rPr>
                <a:t> USC-ISI Marina del Rey, CA</a:t>
              </a:r>
            </a:p>
            <a:p>
              <a:pPr defTabSz="913689"/>
              <a:r>
                <a:rPr lang="en-US" sz="1000" dirty="0" err="1">
                  <a:solidFill>
                    <a:srgbClr val="000000"/>
                  </a:solidFill>
                  <a:latin typeface="Arial" charset="0"/>
                </a:rPr>
                <a:t>l</a:t>
              </a:r>
              <a:r>
                <a:rPr lang="en-US" sz="1000" dirty="0">
                  <a:solidFill>
                    <a:srgbClr val="000000"/>
                  </a:solidFill>
                  <a:latin typeface="Arial" charset="0"/>
                </a:rPr>
                <a:t>  ICANN Marina del Rey, CA</a:t>
              </a:r>
            </a:p>
            <a:p>
              <a:pPr algn="ctr" defTabSz="913689"/>
              <a:endParaRPr lang="en-US" sz="2400" dirty="0"/>
            </a:p>
          </p:txBody>
        </p:sp>
        <p:sp>
          <p:nvSpPr>
            <p:cNvPr id="215049" name="Freeform 9"/>
            <p:cNvSpPr>
              <a:spLocks/>
            </p:cNvSpPr>
            <p:nvPr/>
          </p:nvSpPr>
          <p:spPr bwMode="auto">
            <a:xfrm>
              <a:off x="5083" y="6565"/>
              <a:ext cx="1212" cy="888"/>
            </a:xfrm>
            <a:custGeom>
              <a:avLst/>
              <a:gdLst/>
              <a:ahLst/>
              <a:cxnLst>
                <a:cxn ang="0">
                  <a:pos x="0" y="426"/>
                </a:cxn>
                <a:cxn ang="0">
                  <a:pos x="582" y="0"/>
                </a:cxn>
              </a:cxnLst>
              <a:rect l="0" t="0" r="r" b="b"/>
              <a:pathLst>
                <a:path w="582" h="426">
                  <a:moveTo>
                    <a:pt x="0" y="426"/>
                  </a:moveTo>
                  <a:lnTo>
                    <a:pt x="582" y="0"/>
                  </a:lnTo>
                </a:path>
              </a:pathLst>
            </a:custGeom>
            <a:noFill/>
            <a:ln w="19050" cmpd="sng">
              <a:solidFill>
                <a:srgbClr val="000000"/>
              </a:solidFill>
              <a:round/>
              <a:headEnd type="none" w="med" len="med"/>
              <a:tailEnd type="triangle" w="med" len="med"/>
            </a:ln>
          </p:spPr>
          <p:txBody>
            <a:bodyPr lIns="50827" tIns="25414" rIns="50827" bIns="25414">
              <a:prstTxWarp prst="textNoShape">
                <a:avLst/>
              </a:prstTxWarp>
            </a:bodyPr>
            <a:lstStyle/>
            <a:p>
              <a:endParaRPr lang="en-GB"/>
            </a:p>
          </p:txBody>
        </p:sp>
        <p:sp>
          <p:nvSpPr>
            <p:cNvPr id="215050" name="Text Box 10"/>
            <p:cNvSpPr txBox="1">
              <a:spLocks noChangeArrowheads="1"/>
            </p:cNvSpPr>
            <p:nvPr/>
          </p:nvSpPr>
          <p:spPr bwMode="auto">
            <a:xfrm>
              <a:off x="3420" y="5617"/>
              <a:ext cx="3100" cy="600"/>
            </a:xfrm>
            <a:prstGeom prst="rect">
              <a:avLst/>
            </a:prstGeom>
            <a:noFill/>
            <a:ln w="9525">
              <a:noFill/>
              <a:miter lim="800000"/>
              <a:headEnd/>
              <a:tailEnd/>
            </a:ln>
          </p:spPr>
          <p:txBody>
            <a:bodyPr lIns="50827" tIns="25414" rIns="50827" bIns="25414">
              <a:prstTxWarp prst="textNoShape">
                <a:avLst/>
              </a:prstTxWarp>
            </a:bodyPr>
            <a:lstStyle/>
            <a:p>
              <a:pPr defTabSz="913689"/>
              <a:r>
                <a:rPr lang="en-US" sz="1000" dirty="0" err="1">
                  <a:solidFill>
                    <a:srgbClr val="000000"/>
                  </a:solidFill>
                  <a:latin typeface="Arial" charset="0"/>
                </a:rPr>
                <a:t>e</a:t>
              </a:r>
              <a:r>
                <a:rPr lang="en-US" sz="1000" dirty="0">
                  <a:solidFill>
                    <a:srgbClr val="000000"/>
                  </a:solidFill>
                  <a:latin typeface="Arial" charset="0"/>
                </a:rPr>
                <a:t> NASA Mt View, CA</a:t>
              </a:r>
            </a:p>
            <a:p>
              <a:pPr defTabSz="913689"/>
              <a:r>
                <a:rPr lang="en-US" sz="1000" dirty="0" err="1">
                  <a:solidFill>
                    <a:srgbClr val="000000"/>
                  </a:solidFill>
                  <a:latin typeface="Arial" charset="0"/>
                </a:rPr>
                <a:t>f</a:t>
              </a:r>
              <a:r>
                <a:rPr lang="en-US" sz="1000" dirty="0">
                  <a:solidFill>
                    <a:srgbClr val="000000"/>
                  </a:solidFill>
                  <a:latin typeface="Arial" charset="0"/>
                </a:rPr>
                <a:t>  Internet Software C. Palo Alto, CA</a:t>
              </a:r>
            </a:p>
            <a:p>
              <a:pPr algn="ctr" defTabSz="913689"/>
              <a:endParaRPr lang="en-US" sz="2400" dirty="0"/>
            </a:p>
          </p:txBody>
        </p:sp>
        <p:sp>
          <p:nvSpPr>
            <p:cNvPr id="215051" name="Freeform 11"/>
            <p:cNvSpPr>
              <a:spLocks/>
            </p:cNvSpPr>
            <p:nvPr/>
          </p:nvSpPr>
          <p:spPr bwMode="auto">
            <a:xfrm flipV="1">
              <a:off x="4920" y="6165"/>
              <a:ext cx="1300" cy="300"/>
            </a:xfrm>
            <a:custGeom>
              <a:avLst/>
              <a:gdLst/>
              <a:ahLst/>
              <a:cxnLst>
                <a:cxn ang="0">
                  <a:pos x="0" y="426"/>
                </a:cxn>
                <a:cxn ang="0">
                  <a:pos x="582" y="0"/>
                </a:cxn>
              </a:cxnLst>
              <a:rect l="0" t="0" r="r" b="b"/>
              <a:pathLst>
                <a:path w="582" h="426">
                  <a:moveTo>
                    <a:pt x="0" y="426"/>
                  </a:moveTo>
                  <a:lnTo>
                    <a:pt x="582" y="0"/>
                  </a:lnTo>
                </a:path>
              </a:pathLst>
            </a:custGeom>
            <a:noFill/>
            <a:ln w="19050" cmpd="sng">
              <a:solidFill>
                <a:srgbClr val="000000"/>
              </a:solidFill>
              <a:round/>
              <a:headEnd type="none" w="med" len="med"/>
              <a:tailEnd type="triangle" w="med" len="med"/>
            </a:ln>
          </p:spPr>
          <p:txBody>
            <a:bodyPr lIns="50827" tIns="25414" rIns="50827" bIns="25414">
              <a:prstTxWarp prst="textNoShape">
                <a:avLst/>
              </a:prstTxWarp>
            </a:bodyPr>
            <a:lstStyle/>
            <a:p>
              <a:endParaRPr lang="en-GB"/>
            </a:p>
          </p:txBody>
        </p:sp>
        <p:sp>
          <p:nvSpPr>
            <p:cNvPr id="215052" name="Text Box 12"/>
            <p:cNvSpPr txBox="1">
              <a:spLocks noChangeArrowheads="1"/>
            </p:cNvSpPr>
            <p:nvPr/>
          </p:nvSpPr>
          <p:spPr bwMode="auto">
            <a:xfrm>
              <a:off x="9544" y="4634"/>
              <a:ext cx="2655" cy="363"/>
            </a:xfrm>
            <a:prstGeom prst="rect">
              <a:avLst/>
            </a:prstGeom>
            <a:noFill/>
            <a:ln w="9525">
              <a:noFill/>
              <a:miter lim="800000"/>
              <a:headEnd/>
              <a:tailEnd/>
            </a:ln>
          </p:spPr>
          <p:txBody>
            <a:bodyPr lIns="50827" tIns="25414" rIns="50827" bIns="25414">
              <a:prstTxWarp prst="textNoShape">
                <a:avLst/>
              </a:prstTxWarp>
            </a:bodyPr>
            <a:lstStyle/>
            <a:p>
              <a:pPr defTabSz="913689"/>
              <a:r>
                <a:rPr lang="en-US" sz="1000" dirty="0" err="1">
                  <a:solidFill>
                    <a:srgbClr val="000000"/>
                  </a:solidFill>
                  <a:latin typeface="Arial" charset="0"/>
                </a:rPr>
                <a:t>i</a:t>
              </a:r>
              <a:r>
                <a:rPr lang="en-US" sz="1000" dirty="0">
                  <a:solidFill>
                    <a:srgbClr val="000000"/>
                  </a:solidFill>
                  <a:latin typeface="Arial" charset="0"/>
                </a:rPr>
                <a:t> </a:t>
              </a:r>
              <a:r>
                <a:rPr lang="en-US" sz="1000" dirty="0" err="1">
                  <a:solidFill>
                    <a:srgbClr val="000000"/>
                  </a:solidFill>
                  <a:latin typeface="Arial" charset="0"/>
                </a:rPr>
                <a:t>NORDUnet</a:t>
              </a:r>
              <a:r>
                <a:rPr lang="en-US" sz="1000" dirty="0">
                  <a:solidFill>
                    <a:srgbClr val="000000"/>
                  </a:solidFill>
                  <a:latin typeface="Arial" charset="0"/>
                </a:rPr>
                <a:t> Stockholm</a:t>
              </a:r>
              <a:endParaRPr lang="en-US" sz="2400" dirty="0"/>
            </a:p>
          </p:txBody>
        </p:sp>
        <p:sp>
          <p:nvSpPr>
            <p:cNvPr id="215053" name="Freeform 13"/>
            <p:cNvSpPr>
              <a:spLocks/>
            </p:cNvSpPr>
            <p:nvPr/>
          </p:nvSpPr>
          <p:spPr bwMode="auto">
            <a:xfrm>
              <a:off x="8908" y="4858"/>
              <a:ext cx="709" cy="1070"/>
            </a:xfrm>
            <a:custGeom>
              <a:avLst/>
              <a:gdLst/>
              <a:ahLst/>
              <a:cxnLst>
                <a:cxn ang="0">
                  <a:pos x="666" y="0"/>
                </a:cxn>
                <a:cxn ang="0">
                  <a:pos x="0" y="1005"/>
                </a:cxn>
              </a:cxnLst>
              <a:rect l="0" t="0" r="r" b="b"/>
              <a:pathLst>
                <a:path w="666" h="1005">
                  <a:moveTo>
                    <a:pt x="666" y="0"/>
                  </a:moveTo>
                  <a:lnTo>
                    <a:pt x="0" y="1005"/>
                  </a:lnTo>
                </a:path>
              </a:pathLst>
            </a:custGeom>
            <a:noFill/>
            <a:ln w="19050" cmpd="sng">
              <a:solidFill>
                <a:srgbClr val="000000"/>
              </a:solidFill>
              <a:round/>
              <a:headEnd type="none" w="med" len="med"/>
              <a:tailEnd type="triangle" w="med" len="med"/>
            </a:ln>
          </p:spPr>
          <p:txBody>
            <a:bodyPr lIns="50827" tIns="25414" rIns="50827" bIns="25414">
              <a:prstTxWarp prst="textNoShape">
                <a:avLst/>
              </a:prstTxWarp>
            </a:bodyPr>
            <a:lstStyle/>
            <a:p>
              <a:endParaRPr lang="en-GB"/>
            </a:p>
          </p:txBody>
        </p:sp>
        <p:sp>
          <p:nvSpPr>
            <p:cNvPr id="215054" name="Text Box 14"/>
            <p:cNvSpPr txBox="1">
              <a:spLocks noChangeArrowheads="1"/>
            </p:cNvSpPr>
            <p:nvPr/>
          </p:nvSpPr>
          <p:spPr bwMode="auto">
            <a:xfrm>
              <a:off x="9528" y="4317"/>
              <a:ext cx="2432" cy="349"/>
            </a:xfrm>
            <a:prstGeom prst="rect">
              <a:avLst/>
            </a:prstGeom>
            <a:noFill/>
            <a:ln w="9525">
              <a:noFill/>
              <a:miter lim="800000"/>
              <a:headEnd/>
              <a:tailEnd/>
            </a:ln>
          </p:spPr>
          <p:txBody>
            <a:bodyPr lIns="50827" tIns="25414" rIns="50827" bIns="25414">
              <a:prstTxWarp prst="textNoShape">
                <a:avLst/>
              </a:prstTxWarp>
            </a:bodyPr>
            <a:lstStyle/>
            <a:p>
              <a:pPr defTabSz="913689"/>
              <a:r>
                <a:rPr lang="en-US" sz="1000" dirty="0" err="1">
                  <a:solidFill>
                    <a:srgbClr val="000000"/>
                  </a:solidFill>
                  <a:latin typeface="Arial" charset="0"/>
                </a:rPr>
                <a:t>k</a:t>
              </a:r>
              <a:r>
                <a:rPr lang="en-US" sz="1000" dirty="0">
                  <a:solidFill>
                    <a:srgbClr val="000000"/>
                  </a:solidFill>
                  <a:latin typeface="Arial" charset="0"/>
                </a:rPr>
                <a:t> RIPE London</a:t>
              </a:r>
              <a:endParaRPr lang="en-US" sz="2400" dirty="0"/>
            </a:p>
          </p:txBody>
        </p:sp>
        <p:sp>
          <p:nvSpPr>
            <p:cNvPr id="215055" name="Freeform 15"/>
            <p:cNvSpPr>
              <a:spLocks/>
            </p:cNvSpPr>
            <p:nvPr/>
          </p:nvSpPr>
          <p:spPr bwMode="auto">
            <a:xfrm>
              <a:off x="8619" y="4523"/>
              <a:ext cx="982" cy="1542"/>
            </a:xfrm>
            <a:custGeom>
              <a:avLst/>
              <a:gdLst/>
              <a:ahLst/>
              <a:cxnLst>
                <a:cxn ang="0">
                  <a:pos x="922" y="0"/>
                </a:cxn>
                <a:cxn ang="0">
                  <a:pos x="0" y="1448"/>
                </a:cxn>
              </a:cxnLst>
              <a:rect l="0" t="0" r="r" b="b"/>
              <a:pathLst>
                <a:path w="922" h="1448">
                  <a:moveTo>
                    <a:pt x="922" y="0"/>
                  </a:moveTo>
                  <a:lnTo>
                    <a:pt x="0" y="1448"/>
                  </a:lnTo>
                </a:path>
              </a:pathLst>
            </a:custGeom>
            <a:noFill/>
            <a:ln w="19050" cmpd="sng">
              <a:solidFill>
                <a:srgbClr val="000000"/>
              </a:solidFill>
              <a:round/>
              <a:headEnd type="none" w="med" len="med"/>
              <a:tailEnd type="triangle" w="med" len="med"/>
            </a:ln>
          </p:spPr>
          <p:txBody>
            <a:bodyPr lIns="50827" tIns="25414" rIns="50827" bIns="25414">
              <a:prstTxWarp prst="textNoShape">
                <a:avLst/>
              </a:prstTxWarp>
            </a:bodyPr>
            <a:lstStyle/>
            <a:p>
              <a:endParaRPr lang="en-GB"/>
            </a:p>
          </p:txBody>
        </p:sp>
        <p:sp>
          <p:nvSpPr>
            <p:cNvPr id="215056" name="Text Box 16"/>
            <p:cNvSpPr txBox="1">
              <a:spLocks noChangeArrowheads="1"/>
            </p:cNvSpPr>
            <p:nvPr/>
          </p:nvSpPr>
          <p:spPr bwMode="auto">
            <a:xfrm>
              <a:off x="10629" y="5181"/>
              <a:ext cx="1991" cy="380"/>
            </a:xfrm>
            <a:prstGeom prst="rect">
              <a:avLst/>
            </a:prstGeom>
            <a:noFill/>
            <a:ln w="9525">
              <a:noFill/>
              <a:miter lim="800000"/>
              <a:headEnd/>
              <a:tailEnd/>
            </a:ln>
          </p:spPr>
          <p:txBody>
            <a:bodyPr lIns="50827" tIns="25414" rIns="50827" bIns="25414">
              <a:prstTxWarp prst="textNoShape">
                <a:avLst/>
              </a:prstTxWarp>
            </a:bodyPr>
            <a:lstStyle/>
            <a:p>
              <a:pPr defTabSz="913689"/>
              <a:r>
                <a:rPr lang="en-US" sz="1000" dirty="0" err="1">
                  <a:solidFill>
                    <a:srgbClr val="000000"/>
                  </a:solidFill>
                  <a:latin typeface="Arial" charset="0"/>
                </a:rPr>
                <a:t>m</a:t>
              </a:r>
              <a:r>
                <a:rPr lang="en-US" sz="1000" dirty="0">
                  <a:solidFill>
                    <a:srgbClr val="000000"/>
                  </a:solidFill>
                  <a:latin typeface="Arial" charset="0"/>
                </a:rPr>
                <a:t> WIDE Tokyo</a:t>
              </a:r>
              <a:endParaRPr lang="en-US" sz="2400" dirty="0"/>
            </a:p>
          </p:txBody>
        </p:sp>
        <p:sp>
          <p:nvSpPr>
            <p:cNvPr id="215057" name="Freeform 17"/>
            <p:cNvSpPr>
              <a:spLocks/>
            </p:cNvSpPr>
            <p:nvPr/>
          </p:nvSpPr>
          <p:spPr bwMode="auto">
            <a:xfrm>
              <a:off x="11520" y="5465"/>
              <a:ext cx="525" cy="963"/>
            </a:xfrm>
            <a:custGeom>
              <a:avLst/>
              <a:gdLst/>
              <a:ahLst/>
              <a:cxnLst>
                <a:cxn ang="0">
                  <a:pos x="252" y="0"/>
                </a:cxn>
                <a:cxn ang="0">
                  <a:pos x="0" y="462"/>
                </a:cxn>
              </a:cxnLst>
              <a:rect l="0" t="0" r="r" b="b"/>
              <a:pathLst>
                <a:path w="252" h="462">
                  <a:moveTo>
                    <a:pt x="252" y="0"/>
                  </a:moveTo>
                  <a:lnTo>
                    <a:pt x="0" y="462"/>
                  </a:lnTo>
                </a:path>
              </a:pathLst>
            </a:custGeom>
            <a:noFill/>
            <a:ln w="19050" cmpd="sng">
              <a:solidFill>
                <a:srgbClr val="000000"/>
              </a:solidFill>
              <a:round/>
              <a:headEnd type="none" w="med" len="med"/>
              <a:tailEnd type="triangle" w="med" len="med"/>
            </a:ln>
          </p:spPr>
          <p:txBody>
            <a:bodyPr lIns="50827" tIns="25414" rIns="50827" bIns="25414">
              <a:prstTxWarp prst="textNoShape">
                <a:avLst/>
              </a:prstTxWarp>
            </a:bodyPr>
            <a:lstStyle/>
            <a:p>
              <a:endParaRPr lang="en-GB"/>
            </a:p>
          </p:txBody>
        </p:sp>
        <p:sp>
          <p:nvSpPr>
            <p:cNvPr id="215058" name="Text Box 18"/>
            <p:cNvSpPr txBox="1">
              <a:spLocks noChangeArrowheads="1"/>
            </p:cNvSpPr>
            <p:nvPr/>
          </p:nvSpPr>
          <p:spPr bwMode="auto">
            <a:xfrm>
              <a:off x="6148" y="4113"/>
              <a:ext cx="3611" cy="1300"/>
            </a:xfrm>
            <a:prstGeom prst="rect">
              <a:avLst/>
            </a:prstGeom>
            <a:noFill/>
            <a:ln w="9525">
              <a:noFill/>
              <a:miter lim="800000"/>
              <a:headEnd/>
              <a:tailEnd/>
            </a:ln>
          </p:spPr>
          <p:txBody>
            <a:bodyPr lIns="50827" tIns="25414" rIns="50827" bIns="25414">
              <a:prstTxWarp prst="textNoShape">
                <a:avLst/>
              </a:prstTxWarp>
            </a:bodyPr>
            <a:lstStyle/>
            <a:p>
              <a:pPr defTabSz="913689"/>
              <a:r>
                <a:rPr lang="en-US" sz="1000" dirty="0">
                  <a:solidFill>
                    <a:srgbClr val="000000"/>
                  </a:solidFill>
                  <a:latin typeface="Arial" charset="0"/>
                </a:rPr>
                <a:t>a NSI Herndon, VA</a:t>
              </a:r>
            </a:p>
            <a:p>
              <a:pPr defTabSz="913689"/>
              <a:r>
                <a:rPr lang="en-US" sz="1000" dirty="0" err="1">
                  <a:solidFill>
                    <a:srgbClr val="000000"/>
                  </a:solidFill>
                  <a:latin typeface="Arial" charset="0"/>
                </a:rPr>
                <a:t>c</a:t>
              </a:r>
              <a:r>
                <a:rPr lang="en-US" sz="1000" dirty="0">
                  <a:solidFill>
                    <a:srgbClr val="000000"/>
                  </a:solidFill>
                  <a:latin typeface="Arial" charset="0"/>
                </a:rPr>
                <a:t> </a:t>
              </a:r>
              <a:r>
                <a:rPr lang="en-US" sz="1000" dirty="0" err="1">
                  <a:solidFill>
                    <a:srgbClr val="000000"/>
                  </a:solidFill>
                  <a:latin typeface="Arial" charset="0"/>
                </a:rPr>
                <a:t>PSInet</a:t>
              </a:r>
              <a:r>
                <a:rPr lang="en-US" sz="1000" dirty="0">
                  <a:solidFill>
                    <a:srgbClr val="000000"/>
                  </a:solidFill>
                  <a:latin typeface="Arial" charset="0"/>
                </a:rPr>
                <a:t> Herndon, VA</a:t>
              </a:r>
            </a:p>
            <a:p>
              <a:pPr defTabSz="913689"/>
              <a:r>
                <a:rPr lang="en-US" sz="1000" dirty="0" err="1">
                  <a:solidFill>
                    <a:srgbClr val="000000"/>
                  </a:solidFill>
                  <a:latin typeface="Arial" charset="0"/>
                </a:rPr>
                <a:t>d</a:t>
              </a:r>
              <a:r>
                <a:rPr lang="en-US" sz="1000" dirty="0">
                  <a:solidFill>
                    <a:srgbClr val="000000"/>
                  </a:solidFill>
                  <a:latin typeface="Arial" charset="0"/>
                </a:rPr>
                <a:t> U Maryland College Park, MD</a:t>
              </a:r>
            </a:p>
            <a:p>
              <a:pPr defTabSz="913689"/>
              <a:r>
                <a:rPr lang="en-US" sz="1000" dirty="0" err="1">
                  <a:solidFill>
                    <a:srgbClr val="000000"/>
                  </a:solidFill>
                  <a:latin typeface="Arial" charset="0"/>
                </a:rPr>
                <a:t>g</a:t>
              </a:r>
              <a:r>
                <a:rPr lang="en-US" sz="1000" dirty="0">
                  <a:solidFill>
                    <a:srgbClr val="000000"/>
                  </a:solidFill>
                  <a:latin typeface="Arial" charset="0"/>
                </a:rPr>
                <a:t> DISA Vienna, VA</a:t>
              </a:r>
            </a:p>
            <a:p>
              <a:pPr defTabSz="913689"/>
              <a:r>
                <a:rPr lang="en-US" sz="1000" dirty="0" err="1">
                  <a:solidFill>
                    <a:srgbClr val="000000"/>
                  </a:solidFill>
                  <a:latin typeface="Arial" charset="0"/>
                </a:rPr>
                <a:t>h</a:t>
              </a:r>
              <a:r>
                <a:rPr lang="en-US" sz="1000" dirty="0">
                  <a:solidFill>
                    <a:srgbClr val="000000"/>
                  </a:solidFill>
                  <a:latin typeface="Arial" charset="0"/>
                </a:rPr>
                <a:t> ARL Aberdeen, MD</a:t>
              </a:r>
            </a:p>
            <a:p>
              <a:pPr defTabSz="913689"/>
              <a:r>
                <a:rPr lang="en-US" sz="1000" dirty="0" err="1">
                  <a:solidFill>
                    <a:srgbClr val="000000"/>
                  </a:solidFill>
                  <a:latin typeface="Arial" charset="0"/>
                </a:rPr>
                <a:t>j</a:t>
              </a:r>
              <a:r>
                <a:rPr lang="en-US" sz="1000" dirty="0">
                  <a:solidFill>
                    <a:srgbClr val="000000"/>
                  </a:solidFill>
                  <a:latin typeface="Arial" charset="0"/>
                </a:rPr>
                <a:t>  NSI (TBD) Herndon, VA</a:t>
              </a:r>
            </a:p>
            <a:p>
              <a:pPr algn="ctr" defTabSz="913689"/>
              <a:endParaRPr lang="en-US" sz="2400" dirty="0"/>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smtClean="0"/>
              <a:t>DNS: iterated queries</a:t>
            </a:r>
            <a:endParaRPr lang="en-US" dirty="0"/>
          </a:p>
        </p:txBody>
      </p:sp>
      <p:sp>
        <p:nvSpPr>
          <p:cNvPr id="218115" name="Rectangle 3"/>
          <p:cNvSpPr>
            <a:spLocks noGrp="1" noChangeArrowheads="1"/>
          </p:cNvSpPr>
          <p:nvPr>
            <p:ph type="body" sz="half" idx="4294967295"/>
          </p:nvPr>
        </p:nvSpPr>
        <p:spPr>
          <a:xfrm>
            <a:off x="502909" y="1508049"/>
            <a:ext cx="3162300" cy="4732337"/>
          </a:xfrm>
        </p:spPr>
        <p:txBody>
          <a:bodyPr/>
          <a:lstStyle/>
          <a:p>
            <a:pPr>
              <a:lnSpc>
                <a:spcPct val="90000"/>
              </a:lnSpc>
              <a:buFont typeface="Wingdings" charset="2"/>
              <a:buNone/>
            </a:pPr>
            <a:r>
              <a:rPr lang="en-US" sz="2400" u="sng" dirty="0">
                <a:solidFill>
                  <a:srgbClr val="FF0000"/>
                </a:solidFill>
              </a:rPr>
              <a:t>recursive query:</a:t>
            </a:r>
            <a:endParaRPr lang="en-US" sz="2000" dirty="0"/>
          </a:p>
          <a:p>
            <a:pPr>
              <a:lnSpc>
                <a:spcPct val="90000"/>
              </a:lnSpc>
            </a:pPr>
            <a:r>
              <a:rPr lang="en-US" sz="2000" dirty="0"/>
              <a:t>puts burden of name resolution on contacted name server</a:t>
            </a:r>
          </a:p>
          <a:p>
            <a:pPr>
              <a:lnSpc>
                <a:spcPct val="90000"/>
              </a:lnSpc>
            </a:pPr>
            <a:r>
              <a:rPr lang="en-US" sz="2000" dirty="0"/>
              <a:t>heavy load?</a:t>
            </a:r>
          </a:p>
          <a:p>
            <a:pPr>
              <a:lnSpc>
                <a:spcPct val="90000"/>
              </a:lnSpc>
              <a:spcBef>
                <a:spcPct val="50000"/>
              </a:spcBef>
              <a:buFont typeface="Wingdings" charset="2"/>
              <a:buNone/>
            </a:pPr>
            <a:r>
              <a:rPr lang="en-US" sz="2400" u="sng" dirty="0">
                <a:solidFill>
                  <a:srgbClr val="FF0000"/>
                </a:solidFill>
              </a:rPr>
              <a:t>iterated query:</a:t>
            </a:r>
            <a:endParaRPr lang="en-US" sz="2000" dirty="0">
              <a:solidFill>
                <a:srgbClr val="FF0000"/>
              </a:solidFill>
            </a:endParaRPr>
          </a:p>
          <a:p>
            <a:pPr>
              <a:lnSpc>
                <a:spcPct val="90000"/>
              </a:lnSpc>
            </a:pPr>
            <a:r>
              <a:rPr lang="en-US" sz="2000" dirty="0"/>
              <a:t>contacted server replies with name of server to contact</a:t>
            </a:r>
          </a:p>
          <a:p>
            <a:pPr>
              <a:lnSpc>
                <a:spcPct val="90000"/>
              </a:lnSpc>
            </a:pPr>
            <a:r>
              <a:rPr lang="en-US" sz="2000" dirty="0"/>
              <a:t>“I don’t know this name, but ask this server”</a:t>
            </a:r>
          </a:p>
        </p:txBody>
      </p:sp>
      <p:graphicFrame>
        <p:nvGraphicFramePr>
          <p:cNvPr id="218116" name="Object 4"/>
          <p:cNvGraphicFramePr>
            <a:graphicFrameLocks noChangeAspect="1"/>
          </p:cNvGraphicFramePr>
          <p:nvPr/>
        </p:nvGraphicFramePr>
        <p:xfrm>
          <a:off x="4818113" y="4473485"/>
          <a:ext cx="833258" cy="638110"/>
        </p:xfrm>
        <a:graphic>
          <a:graphicData uri="http://schemas.openxmlformats.org/presentationml/2006/ole">
            <p:oleObj spid="_x0000_s303106" name="Clip" r:id="rId4" imgW="1307948" imgH="1084823" progId="">
              <p:embed/>
            </p:oleObj>
          </a:graphicData>
        </a:graphic>
      </p:graphicFrame>
      <p:sp>
        <p:nvSpPr>
          <p:cNvPr id="218117" name="Text Box 5"/>
          <p:cNvSpPr txBox="1">
            <a:spLocks noChangeArrowheads="1"/>
          </p:cNvSpPr>
          <p:nvPr/>
        </p:nvSpPr>
        <p:spPr bwMode="auto">
          <a:xfrm>
            <a:off x="3906791" y="5051142"/>
            <a:ext cx="2005761" cy="615545"/>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dirty="0">
                <a:latin typeface="Verdana"/>
                <a:cs typeface="Verdana"/>
              </a:rPr>
              <a:t>requesting host</a:t>
            </a:r>
            <a:endParaRPr lang="en-US" sz="2400" dirty="0" smtClean="0">
              <a:latin typeface="Verdana"/>
              <a:cs typeface="Verdana"/>
            </a:endParaRPr>
          </a:p>
          <a:p>
            <a:pPr algn="ctr" defTabSz="913689"/>
            <a:r>
              <a:rPr lang="en-US" sz="1600" dirty="0" err="1" smtClean="0">
                <a:latin typeface="Verdana"/>
                <a:cs typeface="Verdana"/>
              </a:rPr>
              <a:t>maps.google.com</a:t>
            </a:r>
            <a:endParaRPr lang="en-US" sz="1600" dirty="0">
              <a:latin typeface="Verdana"/>
              <a:cs typeface="Verdana"/>
            </a:endParaRPr>
          </a:p>
        </p:txBody>
      </p:sp>
      <p:sp>
        <p:nvSpPr>
          <p:cNvPr id="218118" name="Text Box 6"/>
          <p:cNvSpPr txBox="1">
            <a:spLocks noChangeArrowheads="1"/>
          </p:cNvSpPr>
          <p:nvPr/>
        </p:nvSpPr>
        <p:spPr bwMode="auto">
          <a:xfrm>
            <a:off x="6340031" y="5840383"/>
            <a:ext cx="2206036" cy="338546"/>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600" b="1" dirty="0" err="1" smtClean="0">
                <a:latin typeface="Verdana"/>
                <a:cs typeface="Verdana"/>
              </a:rPr>
              <a:t>maps.google.com</a:t>
            </a:r>
            <a:endParaRPr lang="en-US" sz="1600" dirty="0">
              <a:latin typeface="Verdana"/>
              <a:cs typeface="Verdana"/>
            </a:endParaRPr>
          </a:p>
        </p:txBody>
      </p:sp>
      <p:graphicFrame>
        <p:nvGraphicFramePr>
          <p:cNvPr id="218119" name="Object 7"/>
          <p:cNvGraphicFramePr>
            <a:graphicFrameLocks noChangeAspect="1"/>
          </p:cNvGraphicFramePr>
          <p:nvPr/>
        </p:nvGraphicFramePr>
        <p:xfrm>
          <a:off x="6941577" y="5274481"/>
          <a:ext cx="833258" cy="638110"/>
        </p:xfrm>
        <a:graphic>
          <a:graphicData uri="http://schemas.openxmlformats.org/presentationml/2006/ole">
            <p:oleObj spid="_x0000_s303107" name="Clip" r:id="rId5" imgW="1307948" imgH="1084823" progId="">
              <p:embed/>
            </p:oleObj>
          </a:graphicData>
        </a:graphic>
      </p:graphicFrame>
      <p:grpSp>
        <p:nvGrpSpPr>
          <p:cNvPr id="2" name="Group 8"/>
          <p:cNvGrpSpPr>
            <a:grpSpLocks/>
          </p:cNvGrpSpPr>
          <p:nvPr/>
        </p:nvGrpSpPr>
        <p:grpSpPr bwMode="auto">
          <a:xfrm>
            <a:off x="5065068" y="2397949"/>
            <a:ext cx="371270" cy="658261"/>
            <a:chOff x="4180" y="783"/>
            <a:chExt cx="150" cy="307"/>
          </a:xfrm>
        </p:grpSpPr>
        <p:sp>
          <p:nvSpPr>
            <p:cNvPr id="218121" name="AutoShape 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218122" name="Rectangle 10"/>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218123"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24"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25" name="Line 13"/>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218126" name="Line 14"/>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218127"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28" name="Rectangle 16"/>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grpSp>
      <p:sp>
        <p:nvSpPr>
          <p:cNvPr id="218129" name="Text Box 17"/>
          <p:cNvSpPr txBox="1">
            <a:spLocks noChangeArrowheads="1"/>
          </p:cNvSpPr>
          <p:nvPr/>
        </p:nvSpPr>
        <p:spPr bwMode="auto">
          <a:xfrm>
            <a:off x="6625272" y="975427"/>
            <a:ext cx="2341857" cy="369324"/>
          </a:xfrm>
          <a:prstGeom prst="rect">
            <a:avLst/>
          </a:prstGeom>
          <a:noFill/>
          <a:ln w="9525">
            <a:noFill/>
            <a:miter lim="800000"/>
            <a:headEnd/>
            <a:tailEnd/>
          </a:ln>
          <a:effectLst/>
        </p:spPr>
        <p:txBody>
          <a:bodyPr wrap="square" lIns="91432" tIns="45716" rIns="91432" bIns="45716">
            <a:prstTxWarp prst="textNoShape">
              <a:avLst/>
            </a:prstTxWarp>
            <a:spAutoFit/>
          </a:bodyPr>
          <a:lstStyle/>
          <a:p>
            <a:pPr algn="ctr" defTabSz="913689"/>
            <a:r>
              <a:rPr lang="en-US" dirty="0">
                <a:latin typeface="Verdana"/>
                <a:cs typeface="Verdana"/>
              </a:rPr>
              <a:t>root name server</a:t>
            </a:r>
            <a:endParaRPr lang="en-US" sz="1600" dirty="0">
              <a:latin typeface="Verdana"/>
              <a:cs typeface="Verdana"/>
            </a:endParaRPr>
          </a:p>
        </p:txBody>
      </p:sp>
      <p:sp>
        <p:nvSpPr>
          <p:cNvPr id="218130" name="Line 18"/>
          <p:cNvSpPr>
            <a:spLocks noChangeShapeType="1"/>
          </p:cNvSpPr>
          <p:nvPr/>
        </p:nvSpPr>
        <p:spPr bwMode="auto">
          <a:xfrm flipH="1" flipV="1">
            <a:off x="5115466" y="3086437"/>
            <a:ext cx="0" cy="1314842"/>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218131" name="Line 19"/>
          <p:cNvSpPr>
            <a:spLocks noChangeShapeType="1"/>
          </p:cNvSpPr>
          <p:nvPr/>
        </p:nvSpPr>
        <p:spPr bwMode="auto">
          <a:xfrm flipV="1">
            <a:off x="5229703" y="1390408"/>
            <a:ext cx="913896" cy="972278"/>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218132" name="Line 20"/>
          <p:cNvSpPr>
            <a:spLocks noChangeShapeType="1"/>
          </p:cNvSpPr>
          <p:nvPr/>
        </p:nvSpPr>
        <p:spPr bwMode="auto">
          <a:xfrm flipV="1">
            <a:off x="5515295" y="2552440"/>
            <a:ext cx="1485081" cy="10075"/>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218133" name="Line 21"/>
          <p:cNvSpPr>
            <a:spLocks noChangeShapeType="1"/>
          </p:cNvSpPr>
          <p:nvPr/>
        </p:nvSpPr>
        <p:spPr bwMode="auto">
          <a:xfrm flipH="1" flipV="1">
            <a:off x="5515296" y="2723721"/>
            <a:ext cx="1419562" cy="0"/>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218134" name="Line 22"/>
          <p:cNvSpPr>
            <a:spLocks noChangeShapeType="1"/>
          </p:cNvSpPr>
          <p:nvPr/>
        </p:nvSpPr>
        <p:spPr bwMode="auto">
          <a:xfrm flipH="1">
            <a:off x="5438018" y="1618784"/>
            <a:ext cx="734140" cy="762373"/>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218135" name="Line 23"/>
          <p:cNvSpPr>
            <a:spLocks noChangeShapeType="1"/>
          </p:cNvSpPr>
          <p:nvPr/>
        </p:nvSpPr>
        <p:spPr bwMode="auto">
          <a:xfrm>
            <a:off x="5305301" y="3114983"/>
            <a:ext cx="10080" cy="1323238"/>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grpSp>
        <p:nvGrpSpPr>
          <p:cNvPr id="3" name="Group 24"/>
          <p:cNvGrpSpPr>
            <a:grpSpLocks/>
          </p:cNvGrpSpPr>
          <p:nvPr/>
        </p:nvGrpSpPr>
        <p:grpSpPr bwMode="auto">
          <a:xfrm>
            <a:off x="3837951" y="3232530"/>
            <a:ext cx="2239198" cy="611242"/>
            <a:chOff x="2724" y="2132"/>
            <a:chExt cx="1410" cy="385"/>
          </a:xfrm>
        </p:grpSpPr>
        <p:sp>
          <p:nvSpPr>
            <p:cNvPr id="218137" name="Rectangle 25"/>
            <p:cNvSpPr>
              <a:spLocks noChangeArrowheads="1"/>
            </p:cNvSpPr>
            <p:nvPr/>
          </p:nvSpPr>
          <p:spPr bwMode="auto">
            <a:xfrm>
              <a:off x="2838" y="2178"/>
              <a:ext cx="110" cy="229"/>
            </a:xfrm>
            <a:prstGeom prst="rect">
              <a:avLst/>
            </a:prstGeom>
            <a:solidFill>
              <a:schemeClr val="bg1"/>
            </a:solidFill>
            <a:ln w="9525">
              <a:noFill/>
              <a:miter lim="800000"/>
              <a:headEnd/>
              <a:tailEnd/>
            </a:ln>
            <a:effectLst/>
          </p:spPr>
          <p:txBody>
            <a:bodyPr wrap="none" lIns="86420" tIns="43210" rIns="86420" bIns="43210">
              <a:prstTxWarp prst="textNoShape">
                <a:avLst/>
              </a:prstTxWarp>
              <a:spAutoFit/>
            </a:bodyPr>
            <a:lstStyle/>
            <a:p>
              <a:endParaRPr lang="en-GB">
                <a:latin typeface="Verdana"/>
                <a:cs typeface="Verdana"/>
              </a:endParaRPr>
            </a:p>
          </p:txBody>
        </p:sp>
        <p:sp>
          <p:nvSpPr>
            <p:cNvPr id="218138" name="Text Box 26"/>
            <p:cNvSpPr txBox="1">
              <a:spLocks noChangeArrowheads="1"/>
            </p:cNvSpPr>
            <p:nvPr/>
          </p:nvSpPr>
          <p:spPr bwMode="auto">
            <a:xfrm>
              <a:off x="2724" y="2132"/>
              <a:ext cx="1410" cy="385"/>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dirty="0">
                  <a:latin typeface="Verdana"/>
                  <a:cs typeface="Verdana"/>
                </a:rPr>
                <a:t>local name server</a:t>
              </a:r>
              <a:endParaRPr lang="en-US" sz="2400" dirty="0" smtClean="0">
                <a:latin typeface="Verdana"/>
                <a:cs typeface="Verdana"/>
              </a:endParaRPr>
            </a:p>
            <a:p>
              <a:pPr algn="ctr" defTabSz="913689"/>
              <a:r>
                <a:rPr lang="en-US" sz="1600" b="1" dirty="0" err="1" smtClean="0">
                  <a:latin typeface="Verdana"/>
                  <a:cs typeface="Verdana"/>
                </a:rPr>
                <a:t>agate.lut.ac.uk</a:t>
              </a:r>
              <a:r>
                <a:rPr lang="en-US" sz="1600" b="1" dirty="0" smtClean="0">
                  <a:latin typeface="Verdana"/>
                  <a:cs typeface="Verdana"/>
                </a:rPr>
                <a:t>.</a:t>
              </a:r>
              <a:endParaRPr lang="en-US" sz="1600" dirty="0">
                <a:latin typeface="Verdana"/>
                <a:cs typeface="Verdana"/>
              </a:endParaRPr>
            </a:p>
          </p:txBody>
        </p:sp>
      </p:grpSp>
      <p:sp>
        <p:nvSpPr>
          <p:cNvPr id="218139" name="Text Box 27"/>
          <p:cNvSpPr txBox="1">
            <a:spLocks noChangeArrowheads="1"/>
          </p:cNvSpPr>
          <p:nvPr/>
        </p:nvSpPr>
        <p:spPr bwMode="auto">
          <a:xfrm>
            <a:off x="4826514" y="3941168"/>
            <a:ext cx="310791" cy="367752"/>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dirty="0">
                <a:solidFill>
                  <a:srgbClr val="FF0000"/>
                </a:solidFill>
                <a:latin typeface="Arial" charset="0"/>
              </a:rPr>
              <a:t>1</a:t>
            </a:r>
            <a:endParaRPr lang="en-US" sz="2400" dirty="0"/>
          </a:p>
        </p:txBody>
      </p:sp>
      <p:sp>
        <p:nvSpPr>
          <p:cNvPr id="218140" name="Text Box 28"/>
          <p:cNvSpPr txBox="1">
            <a:spLocks noChangeArrowheads="1"/>
          </p:cNvSpPr>
          <p:nvPr/>
        </p:nvSpPr>
        <p:spPr bwMode="auto">
          <a:xfrm>
            <a:off x="5369139" y="1608709"/>
            <a:ext cx="310792" cy="366073"/>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dirty="0">
                <a:solidFill>
                  <a:srgbClr val="FF0000"/>
                </a:solidFill>
                <a:latin typeface="Arial" charset="0"/>
              </a:rPr>
              <a:t>2</a:t>
            </a:r>
            <a:endParaRPr lang="en-US" sz="2400" dirty="0"/>
          </a:p>
        </p:txBody>
      </p:sp>
      <p:sp>
        <p:nvSpPr>
          <p:cNvPr id="218141" name="Text Box 29"/>
          <p:cNvSpPr txBox="1">
            <a:spLocks noChangeArrowheads="1"/>
          </p:cNvSpPr>
          <p:nvPr/>
        </p:nvSpPr>
        <p:spPr bwMode="auto">
          <a:xfrm>
            <a:off x="5807608" y="1845481"/>
            <a:ext cx="310791" cy="367752"/>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dirty="0">
                <a:solidFill>
                  <a:srgbClr val="FF0000"/>
                </a:solidFill>
                <a:latin typeface="Arial" charset="0"/>
              </a:rPr>
              <a:t>3</a:t>
            </a:r>
            <a:endParaRPr lang="en-US" sz="2400" dirty="0"/>
          </a:p>
        </p:txBody>
      </p:sp>
      <p:sp>
        <p:nvSpPr>
          <p:cNvPr id="218142" name="Text Box 30"/>
          <p:cNvSpPr txBox="1">
            <a:spLocks noChangeArrowheads="1"/>
          </p:cNvSpPr>
          <p:nvPr/>
        </p:nvSpPr>
        <p:spPr bwMode="auto">
          <a:xfrm>
            <a:off x="6121759" y="2255215"/>
            <a:ext cx="310792" cy="367752"/>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dirty="0">
                <a:solidFill>
                  <a:srgbClr val="FF0000"/>
                </a:solidFill>
                <a:latin typeface="Arial" charset="0"/>
              </a:rPr>
              <a:t>4</a:t>
            </a:r>
            <a:endParaRPr lang="en-US" sz="2400" dirty="0"/>
          </a:p>
        </p:txBody>
      </p:sp>
      <p:sp>
        <p:nvSpPr>
          <p:cNvPr id="218143" name="Text Box 31"/>
          <p:cNvSpPr txBox="1">
            <a:spLocks noChangeArrowheads="1"/>
          </p:cNvSpPr>
          <p:nvPr/>
        </p:nvSpPr>
        <p:spPr bwMode="auto">
          <a:xfrm>
            <a:off x="6692944" y="3761489"/>
            <a:ext cx="310792" cy="366073"/>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dirty="0">
                <a:solidFill>
                  <a:srgbClr val="FF0000"/>
                </a:solidFill>
                <a:latin typeface="Arial" charset="0"/>
              </a:rPr>
              <a:t>5</a:t>
            </a:r>
            <a:endParaRPr lang="en-US" sz="2400" dirty="0"/>
          </a:p>
        </p:txBody>
      </p:sp>
      <p:sp>
        <p:nvSpPr>
          <p:cNvPr id="218144" name="Text Box 32"/>
          <p:cNvSpPr txBox="1">
            <a:spLocks noChangeArrowheads="1"/>
          </p:cNvSpPr>
          <p:nvPr/>
        </p:nvSpPr>
        <p:spPr bwMode="auto">
          <a:xfrm>
            <a:off x="7341407" y="3769886"/>
            <a:ext cx="310792" cy="367752"/>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dirty="0">
                <a:solidFill>
                  <a:srgbClr val="FF0000"/>
                </a:solidFill>
                <a:latin typeface="Arial" charset="0"/>
              </a:rPr>
              <a:t>6</a:t>
            </a:r>
            <a:endParaRPr lang="en-US" sz="2400" dirty="0"/>
          </a:p>
        </p:txBody>
      </p:sp>
      <p:grpSp>
        <p:nvGrpSpPr>
          <p:cNvPr id="4" name="Group 33"/>
          <p:cNvGrpSpPr>
            <a:grpSpLocks/>
          </p:cNvGrpSpPr>
          <p:nvPr/>
        </p:nvGrpSpPr>
        <p:grpSpPr bwMode="auto">
          <a:xfrm>
            <a:off x="6180558" y="978995"/>
            <a:ext cx="369590" cy="658261"/>
            <a:chOff x="4180" y="783"/>
            <a:chExt cx="150" cy="307"/>
          </a:xfrm>
        </p:grpSpPr>
        <p:sp>
          <p:nvSpPr>
            <p:cNvPr id="218146" name="AutoShape 3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218147" name="Rectangle 35"/>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218148" name="Rectangle 3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49" name="AutoShape 3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50" name="Line 38"/>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218151" name="Line 39"/>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218152" name="Rectangle 4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53" name="Rectangle 41"/>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grpSp>
      <p:grpSp>
        <p:nvGrpSpPr>
          <p:cNvPr id="5" name="Group 42"/>
          <p:cNvGrpSpPr>
            <a:grpSpLocks/>
          </p:cNvGrpSpPr>
          <p:nvPr/>
        </p:nvGrpSpPr>
        <p:grpSpPr bwMode="auto">
          <a:xfrm>
            <a:off x="7008776" y="2408024"/>
            <a:ext cx="369590" cy="658261"/>
            <a:chOff x="4180" y="783"/>
            <a:chExt cx="150" cy="307"/>
          </a:xfrm>
        </p:grpSpPr>
        <p:sp>
          <p:nvSpPr>
            <p:cNvPr id="218155" name="AutoShape 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218156" name="Rectangle 44"/>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218157" name="Rectangle 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58" name="AutoShape 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59" name="Line 47"/>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218160" name="Line 48"/>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218161" name="Rectangle 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62" name="Rectangle 50"/>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grpSp>
      <p:grpSp>
        <p:nvGrpSpPr>
          <p:cNvPr id="6" name="Group 51"/>
          <p:cNvGrpSpPr>
            <a:grpSpLocks/>
          </p:cNvGrpSpPr>
          <p:nvPr/>
        </p:nvGrpSpPr>
        <p:grpSpPr bwMode="auto">
          <a:xfrm>
            <a:off x="6990297" y="4026808"/>
            <a:ext cx="369590" cy="658261"/>
            <a:chOff x="4180" y="783"/>
            <a:chExt cx="150" cy="307"/>
          </a:xfrm>
        </p:grpSpPr>
        <p:sp>
          <p:nvSpPr>
            <p:cNvPr id="218164" name="AutoShape 5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218165" name="Rectangle 5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218166"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67"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68" name="Line 5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218169" name="Line 5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218170"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218171" name="Rectangle 5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grpSp>
      <p:sp>
        <p:nvSpPr>
          <p:cNvPr id="218172" name="Text Box 60"/>
          <p:cNvSpPr txBox="1">
            <a:spLocks noChangeArrowheads="1"/>
          </p:cNvSpPr>
          <p:nvPr/>
        </p:nvSpPr>
        <p:spPr bwMode="auto">
          <a:xfrm>
            <a:off x="5947337" y="4599428"/>
            <a:ext cx="2868778" cy="584767"/>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600" dirty="0">
                <a:latin typeface="Verdana"/>
                <a:cs typeface="Verdana"/>
              </a:rPr>
              <a:t>authoritative name server</a:t>
            </a:r>
            <a:endParaRPr lang="en-US" sz="2400" dirty="0" smtClean="0">
              <a:latin typeface="Verdana"/>
              <a:cs typeface="Verdana"/>
            </a:endParaRPr>
          </a:p>
          <a:p>
            <a:pPr algn="ctr" defTabSz="913689"/>
            <a:r>
              <a:rPr lang="en-US" sz="1600" b="1" dirty="0" smtClean="0">
                <a:latin typeface="Verdana"/>
                <a:cs typeface="Verdana"/>
              </a:rPr>
              <a:t>ns3.google.com</a:t>
            </a:r>
            <a:endParaRPr lang="en-US" sz="1600" dirty="0">
              <a:latin typeface="Verdana"/>
              <a:cs typeface="Verdana"/>
            </a:endParaRPr>
          </a:p>
        </p:txBody>
      </p:sp>
      <p:sp>
        <p:nvSpPr>
          <p:cNvPr id="218173" name="Line 61"/>
          <p:cNvSpPr>
            <a:spLocks noChangeShapeType="1"/>
          </p:cNvSpPr>
          <p:nvPr/>
        </p:nvSpPr>
        <p:spPr bwMode="auto">
          <a:xfrm>
            <a:off x="7096134" y="3114984"/>
            <a:ext cx="10080" cy="923580"/>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218174" name="Line 62"/>
          <p:cNvSpPr>
            <a:spLocks noChangeShapeType="1"/>
          </p:cNvSpPr>
          <p:nvPr/>
        </p:nvSpPr>
        <p:spPr bwMode="auto">
          <a:xfrm flipH="1" flipV="1">
            <a:off x="7285969" y="3123379"/>
            <a:ext cx="0" cy="868166"/>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grpSp>
        <p:nvGrpSpPr>
          <p:cNvPr id="7" name="Group 63"/>
          <p:cNvGrpSpPr>
            <a:grpSpLocks/>
          </p:cNvGrpSpPr>
          <p:nvPr/>
        </p:nvGrpSpPr>
        <p:grpSpPr bwMode="auto">
          <a:xfrm>
            <a:off x="6000648" y="3256043"/>
            <a:ext cx="2851099" cy="579429"/>
            <a:chOff x="4044" y="2147"/>
            <a:chExt cx="1796" cy="365"/>
          </a:xfrm>
        </p:grpSpPr>
        <p:sp>
          <p:nvSpPr>
            <p:cNvPr id="218176" name="Rectangle 64"/>
            <p:cNvSpPr>
              <a:spLocks noChangeArrowheads="1"/>
            </p:cNvSpPr>
            <p:nvPr/>
          </p:nvSpPr>
          <p:spPr bwMode="auto">
            <a:xfrm>
              <a:off x="4170" y="2196"/>
              <a:ext cx="110" cy="229"/>
            </a:xfrm>
            <a:prstGeom prst="rect">
              <a:avLst/>
            </a:prstGeom>
            <a:solidFill>
              <a:srgbClr val="FFFFFF"/>
            </a:solidFill>
            <a:ln w="9525">
              <a:noFill/>
              <a:miter lim="800000"/>
              <a:headEnd/>
              <a:tailEnd/>
            </a:ln>
            <a:effectLst/>
          </p:spPr>
          <p:txBody>
            <a:bodyPr wrap="none" lIns="86420" tIns="43210" rIns="86420" bIns="43210">
              <a:prstTxWarp prst="textNoShape">
                <a:avLst/>
              </a:prstTxWarp>
              <a:spAutoFit/>
            </a:bodyPr>
            <a:lstStyle/>
            <a:p>
              <a:endParaRPr lang="en-GB">
                <a:latin typeface="Verdana"/>
                <a:cs typeface="Verdana"/>
              </a:endParaRPr>
            </a:p>
          </p:txBody>
        </p:sp>
        <p:sp>
          <p:nvSpPr>
            <p:cNvPr id="218177" name="Text Box 65"/>
            <p:cNvSpPr txBox="1">
              <a:spLocks noChangeArrowheads="1"/>
            </p:cNvSpPr>
            <p:nvPr/>
          </p:nvSpPr>
          <p:spPr bwMode="auto">
            <a:xfrm>
              <a:off x="4044" y="2147"/>
              <a:ext cx="1796" cy="365"/>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intermediate name server</a:t>
              </a:r>
              <a:endParaRPr lang="en-US" sz="2400" dirty="0" smtClean="0">
                <a:latin typeface="Verdana"/>
                <a:cs typeface="Verdana"/>
              </a:endParaRPr>
            </a:p>
            <a:p>
              <a:pPr algn="ctr" defTabSz="913689"/>
              <a:r>
                <a:rPr lang="en-US" sz="1600" b="1" dirty="0" smtClean="0">
                  <a:latin typeface="Verdana"/>
                  <a:cs typeface="Verdana"/>
                </a:rPr>
                <a:t>B.GTLD-SERVERS.NET.</a:t>
              </a:r>
              <a:endParaRPr lang="en-US" sz="1600" dirty="0">
                <a:latin typeface="Verdana"/>
                <a:cs typeface="Verdana"/>
              </a:endParaRPr>
            </a:p>
          </p:txBody>
        </p:sp>
      </p:grpSp>
      <p:sp>
        <p:nvSpPr>
          <p:cNvPr id="218178" name="Text Box 66"/>
          <p:cNvSpPr txBox="1">
            <a:spLocks noChangeArrowheads="1"/>
          </p:cNvSpPr>
          <p:nvPr/>
        </p:nvSpPr>
        <p:spPr bwMode="auto">
          <a:xfrm>
            <a:off x="6158718" y="2770740"/>
            <a:ext cx="312472" cy="366073"/>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dirty="0">
                <a:solidFill>
                  <a:srgbClr val="FF0000"/>
                </a:solidFill>
                <a:latin typeface="Arial" charset="0"/>
              </a:rPr>
              <a:t>7</a:t>
            </a:r>
            <a:endParaRPr lang="en-US" sz="2400" dirty="0"/>
          </a:p>
        </p:txBody>
      </p:sp>
      <p:sp>
        <p:nvSpPr>
          <p:cNvPr id="218179" name="Text Box 67"/>
          <p:cNvSpPr txBox="1">
            <a:spLocks noChangeArrowheads="1"/>
          </p:cNvSpPr>
          <p:nvPr/>
        </p:nvSpPr>
        <p:spPr bwMode="auto">
          <a:xfrm>
            <a:off x="5379219" y="3961319"/>
            <a:ext cx="310792" cy="366073"/>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dirty="0">
                <a:solidFill>
                  <a:srgbClr val="FF0000"/>
                </a:solidFill>
                <a:latin typeface="Arial" charset="0"/>
              </a:rPr>
              <a:t>8</a:t>
            </a:r>
            <a:endParaRPr lang="en-US" sz="2400" dirty="0"/>
          </a:p>
        </p:txBody>
      </p:sp>
      <p:sp>
        <p:nvSpPr>
          <p:cNvPr id="218180" name="Freeform 68"/>
          <p:cNvSpPr>
            <a:spLocks/>
          </p:cNvSpPr>
          <p:nvPr/>
        </p:nvSpPr>
        <p:spPr bwMode="auto">
          <a:xfrm>
            <a:off x="5658092" y="1667483"/>
            <a:ext cx="1013014" cy="265319"/>
          </a:xfrm>
          <a:custGeom>
            <a:avLst/>
            <a:gdLst/>
            <a:ahLst/>
            <a:cxnLst>
              <a:cxn ang="0">
                <a:pos x="304" y="108"/>
              </a:cxn>
              <a:cxn ang="0">
                <a:pos x="284" y="30"/>
              </a:cxn>
              <a:cxn ang="0">
                <a:pos x="54" y="26"/>
              </a:cxn>
              <a:cxn ang="0">
                <a:pos x="54" y="152"/>
              </a:cxn>
              <a:cxn ang="0">
                <a:pos x="240" y="164"/>
              </a:cxn>
              <a:cxn ang="0">
                <a:pos x="306" y="118"/>
              </a:cxn>
              <a:cxn ang="0">
                <a:pos x="638" y="36"/>
              </a:cxn>
            </a:cxnLst>
            <a:rect l="0" t="0" r="r" b="b"/>
            <a:pathLst>
              <a:path w="638" h="168">
                <a:moveTo>
                  <a:pt x="304" y="108"/>
                </a:moveTo>
                <a:cubicBezTo>
                  <a:pt x="332" y="42"/>
                  <a:pt x="308" y="46"/>
                  <a:pt x="284" y="30"/>
                </a:cubicBezTo>
                <a:cubicBezTo>
                  <a:pt x="260" y="14"/>
                  <a:pt x="83" y="0"/>
                  <a:pt x="54" y="26"/>
                </a:cubicBezTo>
                <a:cubicBezTo>
                  <a:pt x="25" y="52"/>
                  <a:pt x="0" y="144"/>
                  <a:pt x="54" y="152"/>
                </a:cubicBezTo>
                <a:cubicBezTo>
                  <a:pt x="108" y="160"/>
                  <a:pt x="215" y="168"/>
                  <a:pt x="240" y="164"/>
                </a:cubicBezTo>
                <a:cubicBezTo>
                  <a:pt x="265" y="160"/>
                  <a:pt x="292" y="134"/>
                  <a:pt x="306" y="118"/>
                </a:cubicBezTo>
                <a:cubicBezTo>
                  <a:pt x="320" y="102"/>
                  <a:pt x="586" y="36"/>
                  <a:pt x="638" y="36"/>
                </a:cubicBezTo>
              </a:path>
            </a:pathLst>
          </a:custGeom>
          <a:noFill/>
          <a:ln w="28575" cap="flat" cmpd="sng">
            <a:solidFill>
              <a:schemeClr val="accent2"/>
            </a:solidFill>
            <a:prstDash val="solid"/>
            <a:round/>
            <a:headEnd/>
            <a:tailEnd/>
          </a:ln>
          <a:effectLst/>
        </p:spPr>
        <p:txBody>
          <a:bodyPr wrap="none" lIns="96744" tIns="48372" rIns="96744" bIns="48372" anchor="ctr">
            <a:prstTxWarp prst="textNoShape">
              <a:avLst/>
            </a:prstTxWarp>
          </a:bodyPr>
          <a:lstStyle/>
          <a:p>
            <a:endParaRPr lang="en-GB"/>
          </a:p>
        </p:txBody>
      </p:sp>
      <p:sp>
        <p:nvSpPr>
          <p:cNvPr id="218181" name="Text Box 69"/>
          <p:cNvSpPr txBox="1">
            <a:spLocks noChangeArrowheads="1"/>
          </p:cNvSpPr>
          <p:nvPr/>
        </p:nvSpPr>
        <p:spPr bwMode="auto">
          <a:xfrm>
            <a:off x="6632466" y="1496201"/>
            <a:ext cx="2198281" cy="369324"/>
          </a:xfrm>
          <a:prstGeom prst="rect">
            <a:avLst/>
          </a:prstGeom>
          <a:noFill/>
          <a:ln w="9525">
            <a:noFill/>
            <a:miter lim="800000"/>
            <a:headEnd/>
            <a:tailEnd/>
          </a:ln>
          <a:effectLst/>
        </p:spPr>
        <p:txBody>
          <a:bodyPr wrap="square" lIns="91432" tIns="45716" rIns="91432" bIns="45716">
            <a:prstTxWarp prst="textNoShape">
              <a:avLst/>
            </a:prstTxWarp>
            <a:spAutoFit/>
          </a:bodyPr>
          <a:lstStyle/>
          <a:p>
            <a:pPr algn="ctr" defTabSz="913689"/>
            <a:r>
              <a:rPr lang="en-US" dirty="0">
                <a:solidFill>
                  <a:schemeClr val="accent2"/>
                </a:solidFill>
                <a:latin typeface="Verdana"/>
                <a:cs typeface="Verdana"/>
              </a:rPr>
              <a:t>iterated query</a:t>
            </a:r>
            <a:endParaRPr lang="en-US" sz="1600" dirty="0">
              <a:latin typeface="Verdana"/>
              <a:cs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p:txBody>
          <a:bodyPr/>
          <a:lstStyle/>
          <a:p>
            <a:r>
              <a:rPr lang="en-GB" smtClean="0"/>
              <a:t> DNS is Hierarchical (contd.)</a:t>
            </a:r>
            <a:endParaRPr lang="en-GB"/>
          </a:p>
        </p:txBody>
      </p:sp>
      <p:sp>
        <p:nvSpPr>
          <p:cNvPr id="9219" name="Rectangle 2"/>
          <p:cNvSpPr>
            <a:spLocks noGrp="1" noChangeArrowheads="1"/>
          </p:cNvSpPr>
          <p:nvPr>
            <p:ph type="body" idx="1"/>
          </p:nvPr>
        </p:nvSpPr>
        <p:spPr/>
        <p:txBody>
          <a:bodyPr/>
          <a:lstStyle/>
          <a:p>
            <a:r>
              <a:rPr lang="en-GB" dirty="0" smtClean="0"/>
              <a:t>Globally unique names</a:t>
            </a:r>
          </a:p>
          <a:p>
            <a:r>
              <a:rPr lang="en-GB" dirty="0" smtClean="0"/>
              <a:t>Administered in zones (parts of the tree)</a:t>
            </a:r>
          </a:p>
          <a:p>
            <a:r>
              <a:rPr lang="en-GB" dirty="0" smtClean="0"/>
              <a:t>You can give away ("delegate") control of part of the tree underneath you</a:t>
            </a:r>
          </a:p>
          <a:p>
            <a:r>
              <a:rPr lang="en-GB" dirty="0" smtClean="0"/>
              <a:t>Example:</a:t>
            </a:r>
          </a:p>
          <a:p>
            <a:pPr lvl="1"/>
            <a:r>
              <a:rPr lang="en-GB" dirty="0" err="1" smtClean="0"/>
              <a:t>google.com</a:t>
            </a:r>
            <a:r>
              <a:rPr lang="en-GB" dirty="0" smtClean="0"/>
              <a:t> on one set of </a:t>
            </a:r>
            <a:r>
              <a:rPr lang="en-GB" dirty="0" err="1" smtClean="0"/>
              <a:t>nameservers</a:t>
            </a:r>
            <a:endParaRPr lang="en-GB" dirty="0" smtClean="0"/>
          </a:p>
          <a:p>
            <a:pPr lvl="1"/>
            <a:r>
              <a:rPr lang="en-GB" dirty="0" err="1" smtClean="0"/>
              <a:t>maps.google.com</a:t>
            </a:r>
            <a:r>
              <a:rPr lang="en-GB" dirty="0" smtClean="0"/>
              <a:t> on a different set</a:t>
            </a:r>
          </a:p>
          <a:p>
            <a:pPr lvl="1"/>
            <a:r>
              <a:rPr lang="en-GB" dirty="0" err="1" smtClean="0"/>
              <a:t>www.maps.google.com</a:t>
            </a:r>
            <a:r>
              <a:rPr lang="en-GB" dirty="0" smtClean="0"/>
              <a:t> on another set</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smtClean="0"/>
              <a:t>What is an Exchange Point</a:t>
            </a:r>
            <a:endParaRPr lang="en-US"/>
          </a:p>
        </p:txBody>
      </p:sp>
      <p:sp>
        <p:nvSpPr>
          <p:cNvPr id="87043" name="Rectangle 3"/>
          <p:cNvSpPr>
            <a:spLocks noGrp="1" noChangeArrowheads="1"/>
          </p:cNvSpPr>
          <p:nvPr>
            <p:ph idx="1"/>
          </p:nvPr>
        </p:nvSpPr>
        <p:spPr/>
        <p:txBody>
          <a:bodyPr/>
          <a:lstStyle/>
          <a:p>
            <a:r>
              <a:rPr lang="en-US" smtClean="0"/>
              <a:t>Network Access Points (NAPs) established at end of NSFnet </a:t>
            </a:r>
          </a:p>
          <a:p>
            <a:pPr lvl="1"/>
            <a:r>
              <a:rPr lang="en-US" smtClean="0"/>
              <a:t>The original “exchange points”</a:t>
            </a:r>
          </a:p>
          <a:p>
            <a:r>
              <a:rPr lang="en-US" smtClean="0"/>
              <a:t>Major providers connect their networks and exchange traffic</a:t>
            </a:r>
          </a:p>
          <a:p>
            <a:r>
              <a:rPr lang="en-US" smtClean="0"/>
              <a:t>High-speed network or ethernet switch</a:t>
            </a:r>
          </a:p>
          <a:p>
            <a:r>
              <a:rPr lang="en-US" smtClean="0"/>
              <a:t>Simple concept – any place where providers come together to exchange traffic</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p:txBody>
          <a:bodyPr/>
          <a:lstStyle/>
          <a:p>
            <a:r>
              <a:rPr lang="en-GB" smtClean="0"/>
              <a:t>Domain Names are (almost) unlimited</a:t>
            </a:r>
            <a:endParaRPr lang="en-GB"/>
          </a:p>
        </p:txBody>
      </p:sp>
      <p:sp>
        <p:nvSpPr>
          <p:cNvPr id="10243" name="Rectangle 2"/>
          <p:cNvSpPr>
            <a:spLocks noGrp="1" noChangeArrowheads="1"/>
          </p:cNvSpPr>
          <p:nvPr>
            <p:ph type="body" idx="1"/>
          </p:nvPr>
        </p:nvSpPr>
        <p:spPr/>
        <p:txBody>
          <a:bodyPr/>
          <a:lstStyle/>
          <a:p>
            <a:r>
              <a:rPr lang="en-GB" smtClean="0"/>
              <a:t>Max 255 characters total length</a:t>
            </a:r>
          </a:p>
          <a:p>
            <a:r>
              <a:rPr lang="en-GB" smtClean="0"/>
              <a:t>Max 63 characters in each part</a:t>
            </a:r>
          </a:p>
          <a:p>
            <a:pPr lvl="1"/>
            <a:r>
              <a:rPr lang="en-GB" smtClean="0"/>
              <a:t>RFC 1034, RFC 1035</a:t>
            </a:r>
          </a:p>
          <a:p>
            <a:r>
              <a:rPr lang="en-GB" smtClean="0"/>
              <a:t>If a domain name is being used as a host name, you should abide by some restrictions</a:t>
            </a:r>
          </a:p>
          <a:p>
            <a:pPr lvl="1"/>
            <a:r>
              <a:rPr lang="en-GB" smtClean="0"/>
              <a:t>RFC 952 (old!)</a:t>
            </a:r>
          </a:p>
          <a:p>
            <a:pPr lvl="1"/>
            <a:r>
              <a:rPr lang="en-GB" smtClean="0"/>
              <a:t>a-z 0-9 and minus (-) only</a:t>
            </a:r>
          </a:p>
          <a:p>
            <a:pPr lvl="1"/>
            <a:r>
              <a:rPr lang="en-GB" smtClean="0"/>
              <a:t>No underscores ( _ )</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a:lstStyle/>
          <a:p>
            <a:r>
              <a:rPr lang="en-GB" smtClean="0"/>
              <a:t>Using the DNS</a:t>
            </a:r>
            <a:endParaRPr lang="en-GB"/>
          </a:p>
        </p:txBody>
      </p:sp>
      <p:sp>
        <p:nvSpPr>
          <p:cNvPr id="11267" name="Rectangle 2"/>
          <p:cNvSpPr>
            <a:spLocks noGrp="1" noChangeArrowheads="1"/>
          </p:cNvSpPr>
          <p:nvPr>
            <p:ph type="body" idx="1"/>
          </p:nvPr>
        </p:nvSpPr>
        <p:spPr/>
        <p:txBody>
          <a:bodyPr/>
          <a:lstStyle/>
          <a:p>
            <a:r>
              <a:rPr lang="en-GB" dirty="0" smtClean="0"/>
              <a:t>A Domain Name (like </a:t>
            </a:r>
            <a:r>
              <a:rPr lang="en-GB" dirty="0" err="1" smtClean="0"/>
              <a:t>www.lut.ac.uk</a:t>
            </a:r>
            <a:r>
              <a:rPr lang="en-GB" dirty="0" smtClean="0"/>
              <a:t>) is the KEY to look up information</a:t>
            </a:r>
          </a:p>
          <a:p>
            <a:r>
              <a:rPr lang="en-GB" dirty="0" smtClean="0"/>
              <a:t>The result is one or more RESOURCE RECORDS (</a:t>
            </a:r>
            <a:r>
              <a:rPr lang="en-GB" dirty="0" err="1" smtClean="0"/>
              <a:t>RRs</a:t>
            </a:r>
            <a:r>
              <a:rPr lang="en-GB" dirty="0" smtClean="0"/>
              <a:t>)</a:t>
            </a:r>
          </a:p>
          <a:p>
            <a:r>
              <a:rPr lang="en-GB" dirty="0" smtClean="0"/>
              <a:t>There are different </a:t>
            </a:r>
            <a:r>
              <a:rPr lang="en-GB" dirty="0" err="1" smtClean="0"/>
              <a:t>RRs</a:t>
            </a:r>
            <a:r>
              <a:rPr lang="en-GB" dirty="0" smtClean="0"/>
              <a:t> for different types of information</a:t>
            </a:r>
          </a:p>
          <a:p>
            <a:r>
              <a:rPr lang="en-GB" dirty="0" smtClean="0"/>
              <a:t>You can ask for the specific type you want, or ask for "any" </a:t>
            </a:r>
            <a:r>
              <a:rPr lang="en-GB" dirty="0" err="1" smtClean="0"/>
              <a:t>RRs</a:t>
            </a:r>
            <a:r>
              <a:rPr lang="en-GB" dirty="0" smtClean="0"/>
              <a:t> associated with the domain name</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a:lstStyle/>
          <a:p>
            <a:r>
              <a:rPr lang="en-GB" smtClean="0"/>
              <a:t>Commonly seen Resource Records (RRs)</a:t>
            </a:r>
            <a:endParaRPr lang="en-GB"/>
          </a:p>
        </p:txBody>
      </p:sp>
      <p:sp>
        <p:nvSpPr>
          <p:cNvPr id="12291" name="Rectangle 2"/>
          <p:cNvSpPr>
            <a:spLocks noGrp="1" noChangeArrowheads="1"/>
          </p:cNvSpPr>
          <p:nvPr>
            <p:ph type="body" idx="4294967295"/>
          </p:nvPr>
        </p:nvSpPr>
        <p:spPr>
          <a:xfrm>
            <a:off x="511434" y="1481893"/>
            <a:ext cx="7769225" cy="4198938"/>
          </a:xfrm>
        </p:spPr>
        <p:txBody>
          <a:bodyPr lIns="0" tIns="0" rIns="0" bIns="0">
            <a:spAutoFit/>
          </a:bodyPr>
          <a:lstStyle/>
          <a:p>
            <a:pPr>
              <a:lnSpc>
                <a:spcPct val="96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smtClean="0"/>
              <a:t>A (address): map hostname to IPv4 address</a:t>
            </a:r>
          </a:p>
          <a:p>
            <a:pPr>
              <a:lnSpc>
                <a:spcPct val="96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smtClean="0"/>
              <a:t>AAAA (quad A): map a hostname to IPv6 address</a:t>
            </a:r>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smtClean="0"/>
              <a:t>PTR (pointer): map IP address to hostname</a:t>
            </a:r>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smtClean="0"/>
              <a:t>MX (mail exchanger): where to deliver mail for </a:t>
            </a:r>
            <a:r>
              <a:rPr lang="en-GB" sz="2600" i="1" dirty="0" err="1" smtClean="0"/>
              <a:t>user@domain</a:t>
            </a:r>
            <a:endParaRPr lang="en-GB" sz="2600" i="1" dirty="0" smtClean="0"/>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smtClean="0"/>
              <a:t>CNAME (canonical name): map alternative hostname to real hostname</a:t>
            </a:r>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smtClean="0"/>
              <a:t>TXT (text): any descriptive text</a:t>
            </a:r>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dirty="0" smtClean="0"/>
              <a:t>NS (name server), SOA (start of authority): used for delegation and management of the DNS itself</a:t>
            </a:r>
            <a:endParaRPr lang="en-GB" sz="2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lstStyle/>
          <a:p>
            <a:r>
              <a:rPr lang="en-GB" smtClean="0"/>
              <a:t>A Simple Example</a:t>
            </a:r>
            <a:endParaRPr lang="en-GB"/>
          </a:p>
        </p:txBody>
      </p:sp>
      <p:sp>
        <p:nvSpPr>
          <p:cNvPr id="13315" name="Rectangle 2"/>
          <p:cNvSpPr>
            <a:spLocks noGrp="1" noChangeArrowheads="1"/>
          </p:cNvSpPr>
          <p:nvPr>
            <p:ph type="body" idx="4294967295"/>
          </p:nvPr>
        </p:nvSpPr>
        <p:spPr>
          <a:xfrm>
            <a:off x="622244" y="1524509"/>
            <a:ext cx="7772400" cy="4666150"/>
          </a:xfrm>
        </p:spPr>
        <p:txBody>
          <a:bodyPr lIns="0" tIns="0" rIns="0" bIns="0">
            <a:spAutoFit/>
          </a:bodyPr>
          <a:lstStyle/>
          <a:p>
            <a:pPr>
              <a:lnSpc>
                <a:spcPct val="96000"/>
              </a:lnSpc>
              <a:spcBef>
                <a:spcPts val="313"/>
              </a:spcBef>
              <a:tabLst>
                <a:tab pos="411163" algn="l"/>
                <a:tab pos="860425" algn="l"/>
                <a:tab pos="1309688" algn="l"/>
                <a:tab pos="1758950" algn="l"/>
                <a:tab pos="2208213" algn="l"/>
                <a:tab pos="2657475" algn="l"/>
                <a:tab pos="3106738" algn="l"/>
                <a:tab pos="3556000" algn="l"/>
                <a:tab pos="4005263" algn="l"/>
                <a:tab pos="4454525" algn="l"/>
                <a:tab pos="4903788" algn="l"/>
                <a:tab pos="5353050" algn="l"/>
                <a:tab pos="5807075" algn="l"/>
                <a:tab pos="6264275" algn="l"/>
                <a:tab pos="6700838" algn="l"/>
                <a:tab pos="7150100" algn="l"/>
                <a:tab pos="7599363" algn="l"/>
                <a:tab pos="8048625" algn="l"/>
                <a:tab pos="8497888" algn="l"/>
                <a:tab pos="8947150" algn="l"/>
                <a:tab pos="8950325" algn="l"/>
                <a:tab pos="9399588" algn="l"/>
                <a:tab pos="9848850" algn="l"/>
                <a:tab pos="10298113" algn="l"/>
                <a:tab pos="10747375" algn="l"/>
                <a:tab pos="10750550" algn="l"/>
                <a:tab pos="10753725" algn="l"/>
                <a:tab pos="10756900" algn="l"/>
                <a:tab pos="10760075" algn="l"/>
                <a:tab pos="10763250" algn="l"/>
                <a:tab pos="10766425" algn="l"/>
              </a:tabLst>
            </a:pPr>
            <a:r>
              <a:rPr lang="en-GB" dirty="0"/>
              <a:t>Query: 			</a:t>
            </a:r>
            <a:r>
              <a:rPr lang="en-GB" b="1" dirty="0" err="1" smtClean="0">
                <a:solidFill>
                  <a:srgbClr val="4700B8"/>
                </a:solidFill>
                <a:latin typeface="Courier New" charset="0"/>
              </a:rPr>
              <a:t>www.lut.ac.uk</a:t>
            </a:r>
            <a:r>
              <a:rPr lang="en-GB" b="1" dirty="0" smtClean="0">
                <a:solidFill>
                  <a:srgbClr val="4700B8"/>
                </a:solidFill>
                <a:latin typeface="Courier New" charset="0"/>
              </a:rPr>
              <a:t>.</a:t>
            </a:r>
            <a:endParaRPr lang="en-GB" b="1" dirty="0">
              <a:solidFill>
                <a:srgbClr val="4700B8"/>
              </a:solidFill>
              <a:latin typeface="Courier New" charset="0"/>
            </a:endParaRPr>
          </a:p>
          <a:p>
            <a:pPr>
              <a:lnSpc>
                <a:spcPct val="101000"/>
              </a:lnSpc>
              <a:spcBef>
                <a:spcPts val="313"/>
              </a:spcBef>
              <a:tabLst>
                <a:tab pos="411163" algn="l"/>
                <a:tab pos="860425" algn="l"/>
                <a:tab pos="1309688" algn="l"/>
                <a:tab pos="1758950" algn="l"/>
                <a:tab pos="2208213" algn="l"/>
                <a:tab pos="2657475" algn="l"/>
                <a:tab pos="3106738" algn="l"/>
                <a:tab pos="3556000" algn="l"/>
                <a:tab pos="4005263" algn="l"/>
                <a:tab pos="4454525" algn="l"/>
                <a:tab pos="4903788" algn="l"/>
                <a:tab pos="5353050" algn="l"/>
                <a:tab pos="5807075" algn="l"/>
                <a:tab pos="6264275" algn="l"/>
                <a:tab pos="6700838" algn="l"/>
                <a:tab pos="7150100" algn="l"/>
                <a:tab pos="7599363" algn="l"/>
                <a:tab pos="8048625" algn="l"/>
                <a:tab pos="8497888" algn="l"/>
                <a:tab pos="8947150" algn="l"/>
                <a:tab pos="8950325" algn="l"/>
                <a:tab pos="9399588" algn="l"/>
                <a:tab pos="9848850" algn="l"/>
                <a:tab pos="10298113" algn="l"/>
                <a:tab pos="10747375" algn="l"/>
                <a:tab pos="10750550" algn="l"/>
                <a:tab pos="10753725" algn="l"/>
                <a:tab pos="10756900" algn="l"/>
                <a:tab pos="10760075" algn="l"/>
                <a:tab pos="10763250" algn="l"/>
                <a:tab pos="10766425" algn="l"/>
              </a:tabLst>
            </a:pPr>
            <a:r>
              <a:rPr lang="en-GB" dirty="0"/>
              <a:t>Query type: </a:t>
            </a:r>
            <a:r>
              <a:rPr lang="en-GB" dirty="0">
                <a:solidFill>
                  <a:srgbClr val="4700B8"/>
                </a:solidFill>
              </a:rPr>
              <a:t>	</a:t>
            </a:r>
            <a:r>
              <a:rPr lang="en-GB" b="1" dirty="0">
                <a:solidFill>
                  <a:srgbClr val="4700B8"/>
                </a:solidFill>
                <a:latin typeface="Courier New" charset="0"/>
              </a:rPr>
              <a:t>A</a:t>
            </a:r>
          </a:p>
          <a:p>
            <a:pPr>
              <a:lnSpc>
                <a:spcPct val="101000"/>
              </a:lnSpc>
              <a:spcBef>
                <a:spcPts val="313"/>
              </a:spcBef>
              <a:tabLst>
                <a:tab pos="411163" algn="l"/>
                <a:tab pos="860425" algn="l"/>
                <a:tab pos="1309688" algn="l"/>
                <a:tab pos="1758950" algn="l"/>
                <a:tab pos="2208213" algn="l"/>
                <a:tab pos="2657475" algn="l"/>
                <a:tab pos="3106738" algn="l"/>
                <a:tab pos="3556000" algn="l"/>
                <a:tab pos="4005263" algn="l"/>
                <a:tab pos="4454525" algn="l"/>
                <a:tab pos="4903788" algn="l"/>
                <a:tab pos="5353050" algn="l"/>
                <a:tab pos="5807075" algn="l"/>
                <a:tab pos="6264275" algn="l"/>
                <a:tab pos="6700838" algn="l"/>
                <a:tab pos="7150100" algn="l"/>
                <a:tab pos="7599363" algn="l"/>
                <a:tab pos="8048625" algn="l"/>
                <a:tab pos="8497888" algn="l"/>
                <a:tab pos="8947150" algn="l"/>
                <a:tab pos="8950325" algn="l"/>
                <a:tab pos="9399588" algn="l"/>
                <a:tab pos="9848850" algn="l"/>
                <a:tab pos="10298113" algn="l"/>
                <a:tab pos="10747375" algn="l"/>
                <a:tab pos="10750550" algn="l"/>
                <a:tab pos="10753725" algn="l"/>
                <a:tab pos="10756900" algn="l"/>
                <a:tab pos="10760075" algn="l"/>
                <a:tab pos="10763250" algn="l"/>
                <a:tab pos="10766425" algn="l"/>
              </a:tabLst>
            </a:pPr>
            <a:r>
              <a:rPr lang="en-GB" dirty="0"/>
              <a:t>Result:</a:t>
            </a:r>
          </a:p>
          <a:p>
            <a:pPr>
              <a:lnSpc>
                <a:spcPct val="91000"/>
              </a:lnSpc>
              <a:spcBef>
                <a:spcPts val="313"/>
              </a:spcBef>
              <a:buSzPct val="31000"/>
              <a:buFont typeface="Times New Roman" charset="0"/>
              <a:buNone/>
              <a:tabLst>
                <a:tab pos="411163" algn="l"/>
                <a:tab pos="860425" algn="l"/>
                <a:tab pos="1309688" algn="l"/>
                <a:tab pos="1758950" algn="l"/>
                <a:tab pos="2208213" algn="l"/>
                <a:tab pos="2657475" algn="l"/>
                <a:tab pos="3106738" algn="l"/>
                <a:tab pos="3556000" algn="l"/>
                <a:tab pos="4005263" algn="l"/>
                <a:tab pos="4454525" algn="l"/>
                <a:tab pos="4903788" algn="l"/>
                <a:tab pos="5353050" algn="l"/>
                <a:tab pos="5807075" algn="l"/>
                <a:tab pos="6264275" algn="l"/>
                <a:tab pos="6700838" algn="l"/>
                <a:tab pos="7150100" algn="l"/>
                <a:tab pos="7599363" algn="l"/>
                <a:tab pos="8048625" algn="l"/>
                <a:tab pos="8497888" algn="l"/>
                <a:tab pos="8947150" algn="l"/>
                <a:tab pos="8950325" algn="l"/>
                <a:tab pos="9399588" algn="l"/>
                <a:tab pos="9848850" algn="l"/>
                <a:tab pos="10298113" algn="l"/>
                <a:tab pos="10747375" algn="l"/>
                <a:tab pos="10750550" algn="l"/>
                <a:tab pos="10753725" algn="l"/>
                <a:tab pos="10756900" algn="l"/>
                <a:tab pos="10760075" algn="l"/>
                <a:tab pos="10763250" algn="l"/>
                <a:tab pos="10766425" algn="l"/>
              </a:tabLst>
            </a:pPr>
            <a:endParaRPr lang="en-GB" sz="2200" b="1" i="1" dirty="0" smtClean="0">
              <a:solidFill>
                <a:srgbClr val="4700B8"/>
              </a:solidFill>
              <a:latin typeface="Courier New" charset="0"/>
            </a:endParaRPr>
          </a:p>
          <a:p>
            <a:pPr>
              <a:lnSpc>
                <a:spcPct val="91000"/>
              </a:lnSpc>
              <a:spcBef>
                <a:spcPts val="313"/>
              </a:spcBef>
              <a:buSzPct val="31000"/>
              <a:buFont typeface="Times New Roman" charset="0"/>
              <a:buNone/>
              <a:tabLst>
                <a:tab pos="411163" algn="l"/>
                <a:tab pos="860425" algn="l"/>
                <a:tab pos="1309688" algn="l"/>
                <a:tab pos="1758950" algn="l"/>
                <a:tab pos="2208213" algn="l"/>
                <a:tab pos="2657475" algn="l"/>
                <a:tab pos="3106738" algn="l"/>
                <a:tab pos="3556000" algn="l"/>
                <a:tab pos="4005263" algn="l"/>
                <a:tab pos="4454525" algn="l"/>
                <a:tab pos="4903788" algn="l"/>
                <a:tab pos="5353050" algn="l"/>
                <a:tab pos="5807075" algn="l"/>
                <a:tab pos="6264275" algn="l"/>
                <a:tab pos="6700838" algn="l"/>
                <a:tab pos="7150100" algn="l"/>
                <a:tab pos="7599363" algn="l"/>
                <a:tab pos="8048625" algn="l"/>
                <a:tab pos="8497888" algn="l"/>
                <a:tab pos="8947150" algn="l"/>
                <a:tab pos="8950325" algn="l"/>
                <a:tab pos="9399588" algn="l"/>
                <a:tab pos="9848850" algn="l"/>
                <a:tab pos="10298113" algn="l"/>
                <a:tab pos="10747375" algn="l"/>
                <a:tab pos="10750550" algn="l"/>
                <a:tab pos="10753725" algn="l"/>
                <a:tab pos="10756900" algn="l"/>
                <a:tab pos="10760075" algn="l"/>
                <a:tab pos="10763250" algn="l"/>
                <a:tab pos="10766425" algn="l"/>
              </a:tabLst>
            </a:pPr>
            <a:r>
              <a:rPr lang="en-US" sz="2200" b="1" i="1" dirty="0" err="1" smtClean="0">
                <a:solidFill>
                  <a:srgbClr val="4700B8"/>
                </a:solidFill>
                <a:latin typeface="Courier New" charset="0"/>
              </a:rPr>
              <a:t>www.lut.ac.uk</a:t>
            </a:r>
            <a:r>
              <a:rPr lang="en-US" sz="2200" b="1" i="1" dirty="0" smtClean="0">
                <a:solidFill>
                  <a:srgbClr val="4700B8"/>
                </a:solidFill>
                <a:latin typeface="Courier New" charset="0"/>
              </a:rPr>
              <a:t>.		22725	 IN	A	158.125.1.208</a:t>
            </a:r>
          </a:p>
          <a:p>
            <a:pPr>
              <a:lnSpc>
                <a:spcPct val="101000"/>
              </a:lnSpc>
              <a:spcBef>
                <a:spcPts val="313"/>
              </a:spcBef>
              <a:buSzPct val="31000"/>
              <a:buFont typeface="Times New Roman" charset="0"/>
              <a:buNone/>
              <a:tabLst>
                <a:tab pos="411163" algn="l"/>
                <a:tab pos="860425" algn="l"/>
                <a:tab pos="1309688" algn="l"/>
                <a:tab pos="1758950" algn="l"/>
                <a:tab pos="2208213" algn="l"/>
                <a:tab pos="2657475" algn="l"/>
                <a:tab pos="3106738" algn="l"/>
                <a:tab pos="3556000" algn="l"/>
                <a:tab pos="4005263" algn="l"/>
                <a:tab pos="4454525" algn="l"/>
                <a:tab pos="4903788" algn="l"/>
                <a:tab pos="5353050" algn="l"/>
                <a:tab pos="5807075" algn="l"/>
                <a:tab pos="6264275" algn="l"/>
                <a:tab pos="6700838" algn="l"/>
                <a:tab pos="7150100" algn="l"/>
                <a:tab pos="7599363" algn="l"/>
                <a:tab pos="8048625" algn="l"/>
                <a:tab pos="8497888" algn="l"/>
                <a:tab pos="8947150" algn="l"/>
                <a:tab pos="8950325" algn="l"/>
                <a:tab pos="9399588" algn="l"/>
                <a:tab pos="9848850" algn="l"/>
                <a:tab pos="10298113" algn="l"/>
                <a:tab pos="10747375" algn="l"/>
                <a:tab pos="10750550" algn="l"/>
                <a:tab pos="10753725" algn="l"/>
                <a:tab pos="10756900" algn="l"/>
                <a:tab pos="10760075" algn="l"/>
                <a:tab pos="10763250" algn="l"/>
                <a:tab pos="10766425" algn="l"/>
              </a:tabLst>
            </a:pPr>
            <a:endParaRPr lang="en-GB" sz="2200" b="1" i="1" dirty="0" smtClean="0">
              <a:solidFill>
                <a:srgbClr val="FF0000"/>
              </a:solidFill>
              <a:latin typeface="Swiss" charset="0"/>
            </a:endParaRPr>
          </a:p>
          <a:p>
            <a:pPr>
              <a:lnSpc>
                <a:spcPct val="101000"/>
              </a:lnSpc>
              <a:spcBef>
                <a:spcPts val="313"/>
              </a:spcBef>
              <a:tabLst>
                <a:tab pos="411163" algn="l"/>
                <a:tab pos="860425" algn="l"/>
                <a:tab pos="1309688" algn="l"/>
                <a:tab pos="1758950" algn="l"/>
                <a:tab pos="2208213" algn="l"/>
                <a:tab pos="2657475" algn="l"/>
                <a:tab pos="3106738" algn="l"/>
                <a:tab pos="3556000" algn="l"/>
                <a:tab pos="4005263" algn="l"/>
                <a:tab pos="4454525" algn="l"/>
                <a:tab pos="4903788" algn="l"/>
                <a:tab pos="5353050" algn="l"/>
                <a:tab pos="5807075" algn="l"/>
                <a:tab pos="6264275" algn="l"/>
                <a:tab pos="6700838" algn="l"/>
                <a:tab pos="7150100" algn="l"/>
                <a:tab pos="7599363" algn="l"/>
                <a:tab pos="8048625" algn="l"/>
                <a:tab pos="8497888" algn="l"/>
                <a:tab pos="8947150" algn="l"/>
                <a:tab pos="8950325" algn="l"/>
                <a:tab pos="9399588" algn="l"/>
                <a:tab pos="9848850" algn="l"/>
                <a:tab pos="10298113" algn="l"/>
                <a:tab pos="10747375" algn="l"/>
                <a:tab pos="10750550" algn="l"/>
                <a:tab pos="10753725" algn="l"/>
                <a:tab pos="10756900" algn="l"/>
                <a:tab pos="10760075" algn="l"/>
                <a:tab pos="10763250" algn="l"/>
                <a:tab pos="10766425" algn="l"/>
              </a:tabLst>
            </a:pPr>
            <a:r>
              <a:rPr lang="en-GB" sz="2600" b="1" dirty="0"/>
              <a:t>In this case a single RR is found, </a:t>
            </a:r>
            <a:r>
              <a:rPr lang="en-GB" b="1" dirty="0"/>
              <a:t>but in general, multiple </a:t>
            </a:r>
            <a:r>
              <a:rPr lang="en-GB" b="1" dirty="0" err="1"/>
              <a:t>RRs</a:t>
            </a:r>
            <a:r>
              <a:rPr lang="en-GB" b="1" dirty="0"/>
              <a:t> may be returned.</a:t>
            </a:r>
          </a:p>
          <a:p>
            <a:pPr lvl="1">
              <a:lnSpc>
                <a:spcPct val="101000"/>
              </a:lnSpc>
              <a:tabLst>
                <a:tab pos="411163" algn="l"/>
                <a:tab pos="860425" algn="l"/>
                <a:tab pos="1309688" algn="l"/>
                <a:tab pos="1758950" algn="l"/>
                <a:tab pos="2208213" algn="l"/>
                <a:tab pos="2657475" algn="l"/>
                <a:tab pos="3106738" algn="l"/>
                <a:tab pos="3556000" algn="l"/>
                <a:tab pos="4005263" algn="l"/>
                <a:tab pos="4454525" algn="l"/>
                <a:tab pos="4903788" algn="l"/>
                <a:tab pos="5353050" algn="l"/>
                <a:tab pos="5807075" algn="l"/>
                <a:tab pos="6264275" algn="l"/>
                <a:tab pos="6700838" algn="l"/>
                <a:tab pos="7150100" algn="l"/>
                <a:tab pos="7599363" algn="l"/>
                <a:tab pos="8048625" algn="l"/>
                <a:tab pos="8497888" algn="l"/>
                <a:tab pos="8947150" algn="l"/>
                <a:tab pos="8950325" algn="l"/>
                <a:tab pos="9399588" algn="l"/>
                <a:tab pos="9848850" algn="l"/>
                <a:tab pos="10298113" algn="l"/>
                <a:tab pos="10747375" algn="l"/>
                <a:tab pos="10750550" algn="l"/>
                <a:tab pos="10753725" algn="l"/>
                <a:tab pos="10756900" algn="l"/>
                <a:tab pos="10760075" algn="l"/>
                <a:tab pos="10763250" algn="l"/>
                <a:tab pos="10766425" algn="l"/>
              </a:tabLst>
            </a:pPr>
            <a:r>
              <a:rPr lang="en-GB" sz="2600" dirty="0"/>
              <a:t>(IN is the "class" for INTERNET use of the DNS)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r>
              <a:rPr lang="en-GB" smtClean="0"/>
              <a:t>Possible results from a Query</a:t>
            </a:r>
            <a:endParaRPr lang="en-GB"/>
          </a:p>
        </p:txBody>
      </p:sp>
      <p:sp>
        <p:nvSpPr>
          <p:cNvPr id="14339" name="Rectangle 2"/>
          <p:cNvSpPr>
            <a:spLocks noGrp="1" noChangeArrowheads="1"/>
          </p:cNvSpPr>
          <p:nvPr>
            <p:ph type="body" idx="4294967295"/>
          </p:nvPr>
        </p:nvSpPr>
        <p:spPr>
          <a:xfrm>
            <a:off x="528481" y="1601218"/>
            <a:ext cx="7769225" cy="3797300"/>
          </a:xfrm>
        </p:spPr>
        <p:txBody>
          <a:bodyPr lIns="0" tIns="0" rIns="0" bIns="0">
            <a:spAutoFit/>
          </a:bodyPr>
          <a:lstStyle/>
          <a:p>
            <a:pPr>
              <a:lnSpc>
                <a:spcPct val="96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POSITIVE</a:t>
            </a:r>
          </a:p>
          <a:p>
            <a:pPr lvl="1">
              <a:lnSpc>
                <a:spcPct val="10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2300DC"/>
                </a:solidFill>
              </a:rPr>
              <a:t>one or more </a:t>
            </a:r>
            <a:r>
              <a:rPr lang="en-GB" sz="2800" dirty="0" err="1">
                <a:solidFill>
                  <a:srgbClr val="2300DC"/>
                </a:solidFill>
              </a:rPr>
              <a:t>RRs</a:t>
            </a:r>
            <a:r>
              <a:rPr lang="en-GB" sz="2800" dirty="0">
                <a:solidFill>
                  <a:srgbClr val="2300DC"/>
                </a:solidFill>
              </a:rPr>
              <a:t> found</a:t>
            </a:r>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NEGATIVE</a:t>
            </a:r>
          </a:p>
          <a:p>
            <a:pPr lvl="1">
              <a:lnSpc>
                <a:spcPct val="10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2300DC"/>
                </a:solidFill>
              </a:rPr>
              <a:t>definitely no </a:t>
            </a:r>
            <a:r>
              <a:rPr lang="en-GB" sz="2800" dirty="0" err="1">
                <a:solidFill>
                  <a:srgbClr val="2300DC"/>
                </a:solidFill>
              </a:rPr>
              <a:t>RRs</a:t>
            </a:r>
            <a:r>
              <a:rPr lang="en-GB" sz="2800" dirty="0">
                <a:solidFill>
                  <a:srgbClr val="2300DC"/>
                </a:solidFill>
              </a:rPr>
              <a:t> match the query</a:t>
            </a:r>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SERVER FAIL</a:t>
            </a:r>
          </a:p>
          <a:p>
            <a:pPr lvl="1">
              <a:lnSpc>
                <a:spcPct val="10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2300DC"/>
                </a:solidFill>
              </a:rPr>
              <a:t>cannot find the answer</a:t>
            </a:r>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REFUSED</a:t>
            </a:r>
          </a:p>
          <a:p>
            <a:pPr lvl="1">
              <a:lnSpc>
                <a:spcPct val="10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2300DC"/>
                </a:solidFill>
              </a:rPr>
              <a:t>not allowed to query the server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85800" y="287338"/>
            <a:ext cx="7769225" cy="890587"/>
          </a:xfrm>
        </p:spPr>
        <p:txBody>
          <a:bodyPr lIns="0" tIns="0" rIns="0" bIns="0">
            <a:spAutoFit/>
          </a:bodyPr>
          <a:lstStyle/>
          <a:p>
            <a:pPr>
              <a:lnSpc>
                <a:spcPct val="8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How do you use an IP address as the key for a DNS query</a:t>
            </a:r>
          </a:p>
        </p:txBody>
      </p:sp>
      <p:sp>
        <p:nvSpPr>
          <p:cNvPr id="15363" name="Rectangle 2"/>
          <p:cNvSpPr>
            <a:spLocks noGrp="1" noChangeArrowheads="1"/>
          </p:cNvSpPr>
          <p:nvPr>
            <p:ph type="body" idx="1"/>
          </p:nvPr>
        </p:nvSpPr>
        <p:spPr>
          <a:xfrm>
            <a:off x="576263" y="1433513"/>
            <a:ext cx="7769225" cy="5257644"/>
          </a:xfrm>
        </p:spPr>
        <p:txBody>
          <a:bodyPr lIns="0" tIns="0" rIns="0" bIns="0">
            <a:spAutoFit/>
          </a:bodyPr>
          <a:lstStyle/>
          <a:p>
            <a:pPr>
              <a:lnSpc>
                <a:spcPct val="96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Convert the IP address to dotted-quad</a:t>
            </a:r>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Reverse the four parts</a:t>
            </a:r>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Add ".in-</a:t>
            </a:r>
            <a:r>
              <a:rPr lang="en-GB" dirty="0" err="1"/>
              <a:t>addr.arpa</a:t>
            </a:r>
            <a:r>
              <a:rPr lang="en-GB" dirty="0"/>
              <a:t>." to the end; special domain reserved for this purpose</a:t>
            </a:r>
          </a:p>
          <a:p>
            <a:pPr>
              <a:lnSpc>
                <a:spcPct val="91000"/>
              </a:lnSpc>
              <a:spcBef>
                <a:spcPts val="313"/>
              </a:spcBef>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a:solidFill>
                  <a:srgbClr val="4700B8"/>
                </a:solidFill>
                <a:latin typeface="Courier New" charset="0"/>
              </a:rPr>
              <a:t>e.g. to find name for</a:t>
            </a:r>
            <a:r>
              <a:rPr lang="en-GB" b="1" dirty="0" smtClean="0">
                <a:solidFill>
                  <a:srgbClr val="4700B8"/>
                </a:solidFill>
                <a:latin typeface="Courier New" charset="0"/>
              </a:rPr>
              <a:t> </a:t>
            </a:r>
            <a:r>
              <a:rPr lang="en-US" b="1" dirty="0" smtClean="0">
                <a:solidFill>
                  <a:srgbClr val="4700B8"/>
                </a:solidFill>
                <a:latin typeface="Courier New" charset="0"/>
              </a:rPr>
              <a:t>158.125.1.208</a:t>
            </a:r>
          </a:p>
          <a:p>
            <a:pPr>
              <a:lnSpc>
                <a:spcPct val="91000"/>
              </a:lnSpc>
              <a:buClr>
                <a:srgbClr val="C37D05"/>
              </a:buClr>
              <a:buSzPct val="25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smtClean="0">
                <a:latin typeface="Courier New" charset="0"/>
              </a:rPr>
              <a:t>Domain </a:t>
            </a:r>
            <a:r>
              <a:rPr lang="en-GB" sz="2400" b="1" i="1" dirty="0">
                <a:latin typeface="Courier New" charset="0"/>
              </a:rPr>
              <a:t>name:</a:t>
            </a:r>
            <a:r>
              <a:rPr lang="en-GB" sz="2400" b="1" i="1" dirty="0" smtClean="0">
                <a:solidFill>
                  <a:srgbClr val="4700B8"/>
                </a:solidFill>
                <a:latin typeface="Courier New" charset="0"/>
              </a:rPr>
              <a:t> </a:t>
            </a:r>
            <a:r>
              <a:rPr lang="en-US" sz="2400" b="1" i="1" dirty="0" smtClean="0">
                <a:solidFill>
                  <a:srgbClr val="4700B8"/>
                </a:solidFill>
                <a:latin typeface="Courier New" charset="0"/>
              </a:rPr>
              <a:t>208.1.125.158.in-addr.arpa</a:t>
            </a:r>
            <a:r>
              <a:rPr lang="en-GB" sz="2400" b="1" i="1" dirty="0" smtClean="0">
                <a:solidFill>
                  <a:srgbClr val="4700B8"/>
                </a:solidFill>
                <a:latin typeface="Courier New" charset="0"/>
              </a:rPr>
              <a:t>. </a:t>
            </a:r>
            <a:endParaRPr lang="en-GB" sz="2400" b="1" i="1" dirty="0">
              <a:solidFill>
                <a:srgbClr val="4700B8"/>
              </a:solidFill>
              <a:latin typeface="Courier New" charset="0"/>
            </a:endParaRPr>
          </a:p>
          <a:p>
            <a:pPr>
              <a:lnSpc>
                <a:spcPct val="91000"/>
              </a:lnSpc>
              <a:buClr>
                <a:srgbClr val="C37D05"/>
              </a:buClr>
              <a:buSzPct val="25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a:latin typeface="Courier New" charset="0"/>
              </a:rPr>
              <a:t>Query Type:</a:t>
            </a:r>
            <a:r>
              <a:rPr lang="en-GB" sz="2400" b="1" i="1" dirty="0">
                <a:solidFill>
                  <a:srgbClr val="4700B8"/>
                </a:solidFill>
                <a:latin typeface="Courier New" charset="0"/>
              </a:rPr>
              <a:t> PTR </a:t>
            </a:r>
          </a:p>
          <a:p>
            <a:pPr>
              <a:lnSpc>
                <a:spcPct val="91000"/>
              </a:lnSpc>
              <a:buClr>
                <a:srgbClr val="C37D05"/>
              </a:buClr>
              <a:buSzPct val="25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a:latin typeface="Courier New" charset="0"/>
              </a:rPr>
              <a:t>Result:</a:t>
            </a:r>
            <a:r>
              <a:rPr lang="en-GB" sz="2400" b="1" i="1" dirty="0" smtClean="0">
                <a:solidFill>
                  <a:srgbClr val="4700B8"/>
                </a:solidFill>
                <a:latin typeface="Courier New" charset="0"/>
              </a:rPr>
              <a:t>	</a:t>
            </a:r>
            <a:r>
              <a:rPr lang="en-US" sz="2400" b="1" i="1" dirty="0" err="1" smtClean="0">
                <a:solidFill>
                  <a:srgbClr val="4700B8"/>
                </a:solidFill>
                <a:latin typeface="Courier New" charset="0"/>
              </a:rPr>
              <a:t>www.lut.ac.uk</a:t>
            </a:r>
            <a:r>
              <a:rPr lang="en-US" sz="2400" b="1" i="1" dirty="0" smtClean="0">
                <a:solidFill>
                  <a:srgbClr val="4700B8"/>
                </a:solidFill>
                <a:latin typeface="Courier New" charset="0"/>
              </a:rPr>
              <a:t>.</a:t>
            </a:r>
          </a:p>
          <a:p>
            <a:pPr>
              <a:lnSpc>
                <a:spcPct val="91000"/>
              </a:lnSpc>
              <a:buClr>
                <a:srgbClr val="C37D05"/>
              </a:buClr>
              <a:buSzPct val="25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b="1" i="1" dirty="0" smtClean="0">
              <a:solidFill>
                <a:srgbClr val="4700B8"/>
              </a:solidFill>
              <a:latin typeface="Courier New" charset="0"/>
            </a:endParaRPr>
          </a:p>
          <a:p>
            <a:pPr>
              <a:lnSpc>
                <a:spcPct val="101000"/>
              </a:lnSpc>
              <a:buClr>
                <a:srgbClr val="C37D05"/>
              </a:buClr>
              <a:buSzPct val="37000"/>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i="1" dirty="0">
                <a:solidFill>
                  <a:srgbClr val="FF0000"/>
                </a:solidFill>
                <a:latin typeface="Swiss" charset="0"/>
              </a:rPr>
              <a:t>Known as a "reverse DNS lookup" </a:t>
            </a:r>
            <a:r>
              <a:rPr lang="en-GB" dirty="0">
                <a:solidFill>
                  <a:srgbClr val="FF0000"/>
                </a:solidFill>
                <a:latin typeface="Swiss" charset="0"/>
              </a:rPr>
              <a:t>(because we are looking up the name for an IP address, rather than the IP address for a name)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lstStyle/>
          <a:p>
            <a:r>
              <a:rPr lang="en-GB" smtClean="0"/>
              <a:t>DNS is a Client-Server application</a:t>
            </a:r>
            <a:endParaRPr lang="en-GB"/>
          </a:p>
        </p:txBody>
      </p:sp>
      <p:sp>
        <p:nvSpPr>
          <p:cNvPr id="17411" name="Rectangle 2"/>
          <p:cNvSpPr>
            <a:spLocks noGrp="1" noChangeArrowheads="1"/>
          </p:cNvSpPr>
          <p:nvPr>
            <p:ph type="body" idx="1"/>
          </p:nvPr>
        </p:nvSpPr>
        <p:spPr/>
        <p:txBody>
          <a:bodyPr/>
          <a:lstStyle/>
          <a:p>
            <a:r>
              <a:rPr lang="en-GB" smtClean="0"/>
              <a:t>(Of course - it runs across a network)</a:t>
            </a:r>
          </a:p>
          <a:p>
            <a:r>
              <a:rPr lang="en-GB" smtClean="0"/>
              <a:t>Requests and responses are normally sent in UDP packets, port 53</a:t>
            </a:r>
          </a:p>
          <a:p>
            <a:r>
              <a:rPr lang="en-GB" smtClean="0"/>
              <a:t>Occasionally uses TCP, port 53</a:t>
            </a:r>
          </a:p>
          <a:p>
            <a:pPr lvl="1"/>
            <a:r>
              <a:rPr lang="en-GB" smtClean="0"/>
              <a:t>for very large requests (larger than 512-bytes) e.g. zone transfer from master to slave or an IPv6 AAAA (quad A) record.</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lstStyle/>
          <a:p>
            <a:r>
              <a:rPr lang="en-GB" smtClean="0"/>
              <a:t>There are three roles involved in DNS</a:t>
            </a:r>
            <a:endParaRPr lang="en-GB"/>
          </a:p>
        </p:txBody>
      </p:sp>
      <p:sp>
        <p:nvSpPr>
          <p:cNvPr id="18435" name="AutoShape 2"/>
          <p:cNvSpPr>
            <a:spLocks noChangeArrowheads="1"/>
          </p:cNvSpPr>
          <p:nvPr/>
        </p:nvSpPr>
        <p:spPr bwMode="auto">
          <a:xfrm>
            <a:off x="480629" y="4017806"/>
            <a:ext cx="1684338" cy="1273175"/>
          </a:xfrm>
          <a:prstGeom prst="roundRect">
            <a:avLst>
              <a:gd name="adj" fmla="val 120"/>
            </a:avLst>
          </a:prstGeom>
          <a:solidFill>
            <a:srgbClr val="00B8FF"/>
          </a:solidFill>
          <a:ln w="9360">
            <a:solidFill>
              <a:srgbClr val="000000"/>
            </a:solidFill>
            <a:miter lim="800000"/>
            <a:headEnd/>
            <a:tailEnd/>
          </a:ln>
        </p:spPr>
        <p:txBody>
          <a:bodyPr wrap="none" anchor="ctr">
            <a:prstTxWarp prst="textNoShape">
              <a:avLst/>
            </a:prstTxWarp>
          </a:bodyPr>
          <a:lstStyle/>
          <a:p>
            <a:endParaRPr lang="en-US"/>
          </a:p>
        </p:txBody>
      </p:sp>
      <p:sp>
        <p:nvSpPr>
          <p:cNvPr id="18436" name="AutoShape 3"/>
          <p:cNvSpPr>
            <a:spLocks noChangeArrowheads="1"/>
          </p:cNvSpPr>
          <p:nvPr/>
        </p:nvSpPr>
        <p:spPr bwMode="auto">
          <a:xfrm>
            <a:off x="3403217" y="4017806"/>
            <a:ext cx="2108200" cy="1273175"/>
          </a:xfrm>
          <a:prstGeom prst="roundRect">
            <a:avLst>
              <a:gd name="adj" fmla="val 120"/>
            </a:avLst>
          </a:prstGeom>
          <a:solidFill>
            <a:srgbClr val="00B8FF"/>
          </a:solidFill>
          <a:ln w="9360">
            <a:solidFill>
              <a:srgbClr val="000000"/>
            </a:solidFill>
            <a:miter lim="800000"/>
            <a:headEnd/>
            <a:tailEnd/>
          </a:ln>
        </p:spPr>
        <p:txBody>
          <a:bodyPr wrap="none" anchor="ctr">
            <a:prstTxWarp prst="textNoShape">
              <a:avLst/>
            </a:prstTxWarp>
          </a:bodyPr>
          <a:lstStyle/>
          <a:p>
            <a:endParaRPr lang="en-US"/>
          </a:p>
        </p:txBody>
      </p:sp>
      <p:sp>
        <p:nvSpPr>
          <p:cNvPr id="18437" name="AutoShape 4"/>
          <p:cNvSpPr>
            <a:spLocks noChangeArrowheads="1"/>
          </p:cNvSpPr>
          <p:nvPr/>
        </p:nvSpPr>
        <p:spPr bwMode="auto">
          <a:xfrm>
            <a:off x="6641717" y="4017806"/>
            <a:ext cx="2303462" cy="1273175"/>
          </a:xfrm>
          <a:prstGeom prst="roundRect">
            <a:avLst>
              <a:gd name="adj" fmla="val 120"/>
            </a:avLst>
          </a:prstGeom>
          <a:solidFill>
            <a:srgbClr val="00B8FF"/>
          </a:solidFill>
          <a:ln w="9360">
            <a:solidFill>
              <a:srgbClr val="000000"/>
            </a:solidFill>
            <a:miter lim="800000"/>
            <a:headEnd/>
            <a:tailEnd/>
          </a:ln>
        </p:spPr>
        <p:txBody>
          <a:bodyPr wrap="none" anchor="ctr">
            <a:prstTxWarp prst="textNoShape">
              <a:avLst/>
            </a:prstTxWarp>
          </a:bodyPr>
          <a:lstStyle/>
          <a:p>
            <a:endParaRPr lang="en-US"/>
          </a:p>
        </p:txBody>
      </p:sp>
      <p:sp>
        <p:nvSpPr>
          <p:cNvPr id="18438" name="Line 5"/>
          <p:cNvSpPr>
            <a:spLocks noChangeShapeType="1"/>
          </p:cNvSpPr>
          <p:nvPr/>
        </p:nvSpPr>
        <p:spPr bwMode="auto">
          <a:xfrm>
            <a:off x="5511417" y="4614706"/>
            <a:ext cx="1119187" cy="17462"/>
          </a:xfrm>
          <a:prstGeom prst="line">
            <a:avLst/>
          </a:prstGeom>
          <a:noFill/>
          <a:ln w="72000">
            <a:solidFill>
              <a:srgbClr val="000000"/>
            </a:solidFill>
            <a:miter lim="800000"/>
            <a:headEnd type="triangle" w="med" len="med"/>
            <a:tailEnd type="triangle" w="med" len="med"/>
          </a:ln>
        </p:spPr>
        <p:txBody>
          <a:bodyPr>
            <a:prstTxWarp prst="textNoShape">
              <a:avLst/>
            </a:prstTxWarp>
          </a:bodyPr>
          <a:lstStyle/>
          <a:p>
            <a:endParaRPr lang="en-GB"/>
          </a:p>
        </p:txBody>
      </p:sp>
      <p:grpSp>
        <p:nvGrpSpPr>
          <p:cNvPr id="2" name="Group 6"/>
          <p:cNvGrpSpPr>
            <a:grpSpLocks/>
          </p:cNvGrpSpPr>
          <p:nvPr/>
        </p:nvGrpSpPr>
        <p:grpSpPr bwMode="auto">
          <a:xfrm>
            <a:off x="585404" y="4479768"/>
            <a:ext cx="1474788" cy="366713"/>
            <a:chOff x="256" y="2736"/>
            <a:chExt cx="929" cy="231"/>
          </a:xfrm>
        </p:grpSpPr>
        <p:sp>
          <p:nvSpPr>
            <p:cNvPr id="18471" name="AutoShape 7"/>
            <p:cNvSpPr>
              <a:spLocks noChangeArrowheads="1"/>
            </p:cNvSpPr>
            <p:nvPr/>
          </p:nvSpPr>
          <p:spPr bwMode="auto">
            <a:xfrm>
              <a:off x="256" y="2736"/>
              <a:ext cx="930" cy="218"/>
            </a:xfrm>
            <a:prstGeom prst="roundRect">
              <a:avLst>
                <a:gd name="adj" fmla="val 458"/>
              </a:avLst>
            </a:prstGeom>
            <a:noFill/>
            <a:ln w="9525">
              <a:noFill/>
              <a:round/>
              <a:headEnd/>
              <a:tailEnd/>
            </a:ln>
          </p:spPr>
          <p:txBody>
            <a:bodyPr wrap="none" anchor="ctr">
              <a:prstTxWarp prst="textNoShape">
                <a:avLst/>
              </a:prstTxWarp>
            </a:bodyPr>
            <a:lstStyle/>
            <a:p>
              <a:endParaRPr lang="en-US"/>
            </a:p>
          </p:txBody>
        </p:sp>
        <p:grpSp>
          <p:nvGrpSpPr>
            <p:cNvPr id="3" name="Group 8"/>
            <p:cNvGrpSpPr>
              <a:grpSpLocks/>
            </p:cNvGrpSpPr>
            <p:nvPr/>
          </p:nvGrpSpPr>
          <p:grpSpPr bwMode="auto">
            <a:xfrm>
              <a:off x="256" y="2736"/>
              <a:ext cx="928" cy="231"/>
              <a:chOff x="256" y="2736"/>
              <a:chExt cx="928" cy="231"/>
            </a:xfrm>
          </p:grpSpPr>
          <p:sp>
            <p:nvSpPr>
              <p:cNvPr id="18473" name="AutoShape 9"/>
              <p:cNvSpPr>
                <a:spLocks noChangeArrowheads="1"/>
              </p:cNvSpPr>
              <p:nvPr/>
            </p:nvSpPr>
            <p:spPr bwMode="auto">
              <a:xfrm>
                <a:off x="256" y="2736"/>
                <a:ext cx="929" cy="217"/>
              </a:xfrm>
              <a:prstGeom prst="roundRect">
                <a:avLst>
                  <a:gd name="adj" fmla="val 463"/>
                </a:avLst>
              </a:prstGeom>
              <a:noFill/>
              <a:ln w="9525">
                <a:noFill/>
                <a:round/>
                <a:headEnd/>
                <a:tailEnd/>
              </a:ln>
            </p:spPr>
            <p:txBody>
              <a:bodyPr wrap="none" anchor="ctr">
                <a:prstTxWarp prst="textNoShape">
                  <a:avLst/>
                </a:prstTxWarp>
              </a:bodyPr>
              <a:lstStyle/>
              <a:p>
                <a:endParaRPr lang="en-US"/>
              </a:p>
            </p:txBody>
          </p:sp>
          <p:grpSp>
            <p:nvGrpSpPr>
              <p:cNvPr id="4" name="Group 10"/>
              <p:cNvGrpSpPr>
                <a:grpSpLocks/>
              </p:cNvGrpSpPr>
              <p:nvPr/>
            </p:nvGrpSpPr>
            <p:grpSpPr bwMode="auto">
              <a:xfrm>
                <a:off x="256" y="2736"/>
                <a:ext cx="928" cy="231"/>
                <a:chOff x="256" y="2736"/>
                <a:chExt cx="928" cy="231"/>
              </a:xfrm>
            </p:grpSpPr>
            <p:sp>
              <p:nvSpPr>
                <p:cNvPr id="18475" name="AutoShape 11"/>
                <p:cNvSpPr>
                  <a:spLocks noChangeArrowheads="1"/>
                </p:cNvSpPr>
                <p:nvPr/>
              </p:nvSpPr>
              <p:spPr bwMode="auto">
                <a:xfrm>
                  <a:off x="256" y="2736"/>
                  <a:ext cx="929" cy="217"/>
                </a:xfrm>
                <a:prstGeom prst="roundRect">
                  <a:avLst>
                    <a:gd name="adj" fmla="val 463"/>
                  </a:avLst>
                </a:prstGeom>
                <a:noFill/>
                <a:ln w="9525">
                  <a:noFill/>
                  <a:round/>
                  <a:headEnd/>
                  <a:tailEnd/>
                </a:ln>
              </p:spPr>
              <p:txBody>
                <a:bodyPr wrap="none" anchor="ctr">
                  <a:prstTxWarp prst="textNoShape">
                    <a:avLst/>
                  </a:prstTxWarp>
                </a:bodyPr>
                <a:lstStyle/>
                <a:p>
                  <a:endParaRPr lang="en-US"/>
                </a:p>
              </p:txBody>
            </p:sp>
            <p:sp>
              <p:nvSpPr>
                <p:cNvPr id="18476" name="AutoShape 12"/>
                <p:cNvSpPr>
                  <a:spLocks noChangeArrowheads="1"/>
                </p:cNvSpPr>
                <p:nvPr/>
              </p:nvSpPr>
              <p:spPr bwMode="auto">
                <a:xfrm>
                  <a:off x="256" y="2736"/>
                  <a:ext cx="886" cy="232"/>
                </a:xfrm>
                <a:prstGeom prst="roundRect">
                  <a:avLst>
                    <a:gd name="adj" fmla="val 463"/>
                  </a:avLst>
                </a:prstGeom>
                <a:noFill/>
                <a:ln w="9525">
                  <a:noFill/>
                  <a:round/>
                  <a:headEnd/>
                  <a:tailEnd/>
                </a:ln>
              </p:spPr>
              <p:txBody>
                <a:bodyPr wrap="none" lIns="0" tIns="0" rIns="0" bIns="0">
                  <a:prstTxWarp prst="textNoShape">
                    <a:avLst/>
                  </a:prstTxWarp>
                  <a:spAutoFit/>
                </a:bodyPr>
                <a:lstStyle/>
                <a:p>
                  <a:pPr>
                    <a:lnSpc>
                      <a:spcPct val="86000"/>
                    </a:lnSpc>
                    <a:buSzPct val="248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Baekmuk Headline" charset="0"/>
                    </a:rPr>
                    <a:t>Resolver</a:t>
                  </a:r>
                </a:p>
              </p:txBody>
            </p:sp>
          </p:grpSp>
        </p:grpSp>
      </p:grpSp>
      <p:grpSp>
        <p:nvGrpSpPr>
          <p:cNvPr id="5" name="Group 13"/>
          <p:cNvGrpSpPr>
            <a:grpSpLocks/>
          </p:cNvGrpSpPr>
          <p:nvPr/>
        </p:nvGrpSpPr>
        <p:grpSpPr bwMode="auto">
          <a:xfrm>
            <a:off x="3501642" y="4371818"/>
            <a:ext cx="1978025" cy="725488"/>
            <a:chOff x="2093" y="2668"/>
            <a:chExt cx="1246" cy="457"/>
          </a:xfrm>
        </p:grpSpPr>
        <p:sp>
          <p:nvSpPr>
            <p:cNvPr id="18465" name="AutoShape 14"/>
            <p:cNvSpPr>
              <a:spLocks noChangeArrowheads="1"/>
            </p:cNvSpPr>
            <p:nvPr/>
          </p:nvSpPr>
          <p:spPr bwMode="auto">
            <a:xfrm>
              <a:off x="2093" y="2668"/>
              <a:ext cx="1247" cy="446"/>
            </a:xfrm>
            <a:prstGeom prst="roundRect">
              <a:avLst>
                <a:gd name="adj" fmla="val 222"/>
              </a:avLst>
            </a:prstGeom>
            <a:noFill/>
            <a:ln w="9525">
              <a:noFill/>
              <a:round/>
              <a:headEnd/>
              <a:tailEnd/>
            </a:ln>
          </p:spPr>
          <p:txBody>
            <a:bodyPr wrap="none" anchor="ctr">
              <a:prstTxWarp prst="textNoShape">
                <a:avLst/>
              </a:prstTxWarp>
            </a:bodyPr>
            <a:lstStyle/>
            <a:p>
              <a:endParaRPr lang="en-US"/>
            </a:p>
          </p:txBody>
        </p:sp>
        <p:grpSp>
          <p:nvGrpSpPr>
            <p:cNvPr id="6" name="Group 15"/>
            <p:cNvGrpSpPr>
              <a:grpSpLocks/>
            </p:cNvGrpSpPr>
            <p:nvPr/>
          </p:nvGrpSpPr>
          <p:grpSpPr bwMode="auto">
            <a:xfrm>
              <a:off x="2093" y="2668"/>
              <a:ext cx="1245" cy="457"/>
              <a:chOff x="2093" y="2668"/>
              <a:chExt cx="1245" cy="457"/>
            </a:xfrm>
          </p:grpSpPr>
          <p:sp>
            <p:nvSpPr>
              <p:cNvPr id="18467" name="AutoShape 16"/>
              <p:cNvSpPr>
                <a:spLocks noChangeArrowheads="1"/>
              </p:cNvSpPr>
              <p:nvPr/>
            </p:nvSpPr>
            <p:spPr bwMode="auto">
              <a:xfrm>
                <a:off x="2093" y="2668"/>
                <a:ext cx="1246" cy="445"/>
              </a:xfrm>
              <a:prstGeom prst="roundRect">
                <a:avLst>
                  <a:gd name="adj" fmla="val 222"/>
                </a:avLst>
              </a:prstGeom>
              <a:noFill/>
              <a:ln w="9525">
                <a:noFill/>
                <a:round/>
                <a:headEnd/>
                <a:tailEnd/>
              </a:ln>
            </p:spPr>
            <p:txBody>
              <a:bodyPr wrap="none" anchor="ctr">
                <a:prstTxWarp prst="textNoShape">
                  <a:avLst/>
                </a:prstTxWarp>
              </a:bodyPr>
              <a:lstStyle/>
              <a:p>
                <a:endParaRPr lang="en-US"/>
              </a:p>
            </p:txBody>
          </p:sp>
          <p:grpSp>
            <p:nvGrpSpPr>
              <p:cNvPr id="7" name="Group 17"/>
              <p:cNvGrpSpPr>
                <a:grpSpLocks/>
              </p:cNvGrpSpPr>
              <p:nvPr/>
            </p:nvGrpSpPr>
            <p:grpSpPr bwMode="auto">
              <a:xfrm>
                <a:off x="2093" y="2668"/>
                <a:ext cx="1245" cy="457"/>
                <a:chOff x="2093" y="2668"/>
                <a:chExt cx="1245" cy="457"/>
              </a:xfrm>
            </p:grpSpPr>
            <p:sp>
              <p:nvSpPr>
                <p:cNvPr id="18469" name="AutoShape 18"/>
                <p:cNvSpPr>
                  <a:spLocks noChangeArrowheads="1"/>
                </p:cNvSpPr>
                <p:nvPr/>
              </p:nvSpPr>
              <p:spPr bwMode="auto">
                <a:xfrm>
                  <a:off x="2093" y="2668"/>
                  <a:ext cx="1246" cy="445"/>
                </a:xfrm>
                <a:prstGeom prst="roundRect">
                  <a:avLst>
                    <a:gd name="adj" fmla="val 222"/>
                  </a:avLst>
                </a:prstGeom>
                <a:noFill/>
                <a:ln w="9525">
                  <a:noFill/>
                  <a:round/>
                  <a:headEnd/>
                  <a:tailEnd/>
                </a:ln>
              </p:spPr>
              <p:txBody>
                <a:bodyPr wrap="none" anchor="ctr">
                  <a:prstTxWarp prst="textNoShape">
                    <a:avLst/>
                  </a:prstTxWarp>
                </a:bodyPr>
                <a:lstStyle/>
                <a:p>
                  <a:endParaRPr lang="en-US"/>
                </a:p>
              </p:txBody>
            </p:sp>
            <p:sp>
              <p:nvSpPr>
                <p:cNvPr id="18470" name="AutoShape 19"/>
                <p:cNvSpPr>
                  <a:spLocks noChangeArrowheads="1"/>
                </p:cNvSpPr>
                <p:nvPr/>
              </p:nvSpPr>
              <p:spPr bwMode="auto">
                <a:xfrm>
                  <a:off x="2104" y="2668"/>
                  <a:ext cx="1222" cy="458"/>
                </a:xfrm>
                <a:prstGeom prst="roundRect">
                  <a:avLst>
                    <a:gd name="adj" fmla="val 222"/>
                  </a:avLst>
                </a:prstGeom>
                <a:noFill/>
                <a:ln w="9525">
                  <a:noFill/>
                  <a:round/>
                  <a:headEnd/>
                  <a:tailEnd/>
                </a:ln>
              </p:spPr>
              <p:txBody>
                <a:bodyPr wrap="none" lIns="0" tIns="0" rIns="0" bIns="0">
                  <a:prstTxWarp prst="textNoShape">
                    <a:avLst/>
                  </a:prstTxWarp>
                  <a:spAutoFit/>
                </a:bodyPr>
                <a:lstStyle/>
                <a:p>
                  <a:pPr algn="ctr">
                    <a:lnSpc>
                      <a:spcPct val="86000"/>
                    </a:lnSpc>
                    <a:buSzPct val="248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Baekmuk Headline" charset="0"/>
                    </a:rPr>
                    <a:t>Caching</a:t>
                  </a:r>
                </a:p>
                <a:p>
                  <a:pPr algn="ctr">
                    <a:lnSpc>
                      <a:spcPct val="84000"/>
                    </a:lnSpc>
                    <a:buSzPct val="248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Baekmuk Headline" charset="0"/>
                    </a:rPr>
                    <a:t>Nameserver</a:t>
                  </a:r>
                </a:p>
              </p:txBody>
            </p:sp>
          </p:grpSp>
        </p:grpSp>
      </p:grpSp>
      <p:grpSp>
        <p:nvGrpSpPr>
          <p:cNvPr id="8" name="Group 20"/>
          <p:cNvGrpSpPr>
            <a:grpSpLocks/>
          </p:cNvGrpSpPr>
          <p:nvPr/>
        </p:nvGrpSpPr>
        <p:grpSpPr bwMode="auto">
          <a:xfrm>
            <a:off x="6670292" y="4371818"/>
            <a:ext cx="2270125" cy="725488"/>
            <a:chOff x="4089" y="2668"/>
            <a:chExt cx="1430" cy="457"/>
          </a:xfrm>
        </p:grpSpPr>
        <p:sp>
          <p:nvSpPr>
            <p:cNvPr id="18459" name="AutoShape 21"/>
            <p:cNvSpPr>
              <a:spLocks noChangeArrowheads="1"/>
            </p:cNvSpPr>
            <p:nvPr/>
          </p:nvSpPr>
          <p:spPr bwMode="auto">
            <a:xfrm>
              <a:off x="4089" y="2668"/>
              <a:ext cx="1431" cy="446"/>
            </a:xfrm>
            <a:prstGeom prst="roundRect">
              <a:avLst>
                <a:gd name="adj" fmla="val 222"/>
              </a:avLst>
            </a:prstGeom>
            <a:noFill/>
            <a:ln w="9525">
              <a:noFill/>
              <a:round/>
              <a:headEnd/>
              <a:tailEnd/>
            </a:ln>
          </p:spPr>
          <p:txBody>
            <a:bodyPr wrap="none" anchor="ctr">
              <a:prstTxWarp prst="textNoShape">
                <a:avLst/>
              </a:prstTxWarp>
            </a:bodyPr>
            <a:lstStyle/>
            <a:p>
              <a:endParaRPr lang="en-US"/>
            </a:p>
          </p:txBody>
        </p:sp>
        <p:grpSp>
          <p:nvGrpSpPr>
            <p:cNvPr id="9" name="Group 22"/>
            <p:cNvGrpSpPr>
              <a:grpSpLocks/>
            </p:cNvGrpSpPr>
            <p:nvPr/>
          </p:nvGrpSpPr>
          <p:grpSpPr bwMode="auto">
            <a:xfrm>
              <a:off x="4089" y="2668"/>
              <a:ext cx="1429" cy="457"/>
              <a:chOff x="4089" y="2668"/>
              <a:chExt cx="1429" cy="457"/>
            </a:xfrm>
          </p:grpSpPr>
          <p:sp>
            <p:nvSpPr>
              <p:cNvPr id="18461" name="AutoShape 23"/>
              <p:cNvSpPr>
                <a:spLocks noChangeArrowheads="1"/>
              </p:cNvSpPr>
              <p:nvPr/>
            </p:nvSpPr>
            <p:spPr bwMode="auto">
              <a:xfrm>
                <a:off x="4089" y="2668"/>
                <a:ext cx="1430" cy="445"/>
              </a:xfrm>
              <a:prstGeom prst="roundRect">
                <a:avLst>
                  <a:gd name="adj" fmla="val 222"/>
                </a:avLst>
              </a:prstGeom>
              <a:noFill/>
              <a:ln w="9525">
                <a:noFill/>
                <a:round/>
                <a:headEnd/>
                <a:tailEnd/>
              </a:ln>
            </p:spPr>
            <p:txBody>
              <a:bodyPr wrap="none" anchor="ctr">
                <a:prstTxWarp prst="textNoShape">
                  <a:avLst/>
                </a:prstTxWarp>
              </a:bodyPr>
              <a:lstStyle/>
              <a:p>
                <a:endParaRPr lang="en-US"/>
              </a:p>
            </p:txBody>
          </p:sp>
          <p:grpSp>
            <p:nvGrpSpPr>
              <p:cNvPr id="10" name="Group 24"/>
              <p:cNvGrpSpPr>
                <a:grpSpLocks/>
              </p:cNvGrpSpPr>
              <p:nvPr/>
            </p:nvGrpSpPr>
            <p:grpSpPr bwMode="auto">
              <a:xfrm>
                <a:off x="4089" y="2668"/>
                <a:ext cx="1429" cy="457"/>
                <a:chOff x="4089" y="2668"/>
                <a:chExt cx="1429" cy="457"/>
              </a:xfrm>
            </p:grpSpPr>
            <p:sp>
              <p:nvSpPr>
                <p:cNvPr id="18463" name="AutoShape 25"/>
                <p:cNvSpPr>
                  <a:spLocks noChangeArrowheads="1"/>
                </p:cNvSpPr>
                <p:nvPr/>
              </p:nvSpPr>
              <p:spPr bwMode="auto">
                <a:xfrm>
                  <a:off x="4089" y="2668"/>
                  <a:ext cx="1430" cy="445"/>
                </a:xfrm>
                <a:prstGeom prst="roundRect">
                  <a:avLst>
                    <a:gd name="adj" fmla="val 222"/>
                  </a:avLst>
                </a:prstGeom>
                <a:noFill/>
                <a:ln w="9525">
                  <a:noFill/>
                  <a:round/>
                  <a:headEnd/>
                  <a:tailEnd/>
                </a:ln>
              </p:spPr>
              <p:txBody>
                <a:bodyPr wrap="none" anchor="ctr">
                  <a:prstTxWarp prst="textNoShape">
                    <a:avLst/>
                  </a:prstTxWarp>
                </a:bodyPr>
                <a:lstStyle/>
                <a:p>
                  <a:endParaRPr lang="en-US"/>
                </a:p>
              </p:txBody>
            </p:sp>
            <p:sp>
              <p:nvSpPr>
                <p:cNvPr id="18464" name="AutoShape 26"/>
                <p:cNvSpPr>
                  <a:spLocks noChangeArrowheads="1"/>
                </p:cNvSpPr>
                <p:nvPr/>
              </p:nvSpPr>
              <p:spPr bwMode="auto">
                <a:xfrm>
                  <a:off x="4180" y="2668"/>
                  <a:ext cx="1248" cy="458"/>
                </a:xfrm>
                <a:prstGeom prst="roundRect">
                  <a:avLst>
                    <a:gd name="adj" fmla="val 222"/>
                  </a:avLst>
                </a:prstGeom>
                <a:noFill/>
                <a:ln w="9525">
                  <a:noFill/>
                  <a:round/>
                  <a:headEnd/>
                  <a:tailEnd/>
                </a:ln>
              </p:spPr>
              <p:txBody>
                <a:bodyPr wrap="none" lIns="0" tIns="0" rIns="0" bIns="0">
                  <a:prstTxWarp prst="textNoShape">
                    <a:avLst/>
                  </a:prstTxWarp>
                  <a:spAutoFit/>
                </a:bodyPr>
                <a:lstStyle/>
                <a:p>
                  <a:pPr algn="ctr">
                    <a:lnSpc>
                      <a:spcPct val="86000"/>
                    </a:lnSpc>
                    <a:buSzPct val="248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Baekmuk Headline" charset="0"/>
                    </a:rPr>
                    <a:t>Authoritative</a:t>
                  </a:r>
                </a:p>
                <a:p>
                  <a:pPr algn="ctr">
                    <a:lnSpc>
                      <a:spcPct val="84000"/>
                    </a:lnSpc>
                    <a:buSzPct val="248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Baekmuk Headline" charset="0"/>
                    </a:rPr>
                    <a:t>Nameserver</a:t>
                  </a:r>
                </a:p>
              </p:txBody>
            </p:sp>
          </p:grpSp>
        </p:grpSp>
      </p:grpSp>
      <p:sp>
        <p:nvSpPr>
          <p:cNvPr id="18442" name="Oval 27"/>
          <p:cNvSpPr>
            <a:spLocks noChangeArrowheads="1"/>
          </p:cNvSpPr>
          <p:nvPr/>
        </p:nvSpPr>
        <p:spPr bwMode="auto">
          <a:xfrm>
            <a:off x="264729" y="1692118"/>
            <a:ext cx="2046288" cy="1243013"/>
          </a:xfrm>
          <a:prstGeom prst="ellipse">
            <a:avLst/>
          </a:prstGeom>
          <a:solidFill>
            <a:srgbClr val="FFFF00"/>
          </a:solidFill>
          <a:ln w="9360">
            <a:solidFill>
              <a:srgbClr val="000000"/>
            </a:solidFill>
            <a:miter lim="800000"/>
            <a:headEnd/>
            <a:tailEnd/>
          </a:ln>
        </p:spPr>
        <p:txBody>
          <a:bodyPr wrap="none" anchor="ctr">
            <a:prstTxWarp prst="textNoShape">
              <a:avLst/>
            </a:prstTxWarp>
          </a:bodyPr>
          <a:lstStyle/>
          <a:p>
            <a:endParaRPr lang="en-US"/>
          </a:p>
        </p:txBody>
      </p:sp>
      <p:sp>
        <p:nvSpPr>
          <p:cNvPr id="18443" name="Line 28"/>
          <p:cNvSpPr>
            <a:spLocks noChangeShapeType="1"/>
          </p:cNvSpPr>
          <p:nvPr/>
        </p:nvSpPr>
        <p:spPr bwMode="auto">
          <a:xfrm flipH="1">
            <a:off x="1245804" y="2941481"/>
            <a:ext cx="46038" cy="1081087"/>
          </a:xfrm>
          <a:prstGeom prst="line">
            <a:avLst/>
          </a:prstGeom>
          <a:noFill/>
          <a:ln w="72000">
            <a:solidFill>
              <a:srgbClr val="000000"/>
            </a:solidFill>
            <a:prstDash val="sysDot"/>
            <a:miter lim="800000"/>
            <a:headEnd/>
            <a:tailEnd/>
          </a:ln>
        </p:spPr>
        <p:txBody>
          <a:bodyPr>
            <a:prstTxWarp prst="textNoShape">
              <a:avLst/>
            </a:prstTxWarp>
          </a:bodyPr>
          <a:lstStyle/>
          <a:p>
            <a:endParaRPr lang="en-GB"/>
          </a:p>
        </p:txBody>
      </p:sp>
      <p:grpSp>
        <p:nvGrpSpPr>
          <p:cNvPr id="11" name="Group 29"/>
          <p:cNvGrpSpPr>
            <a:grpSpLocks/>
          </p:cNvGrpSpPr>
          <p:nvPr/>
        </p:nvGrpSpPr>
        <p:grpSpPr bwMode="auto">
          <a:xfrm>
            <a:off x="371092" y="2139793"/>
            <a:ext cx="1865312" cy="366713"/>
            <a:chOff x="121" y="1262"/>
            <a:chExt cx="1175" cy="231"/>
          </a:xfrm>
        </p:grpSpPr>
        <p:sp>
          <p:nvSpPr>
            <p:cNvPr id="18453" name="AutoShape 30"/>
            <p:cNvSpPr>
              <a:spLocks noChangeArrowheads="1"/>
            </p:cNvSpPr>
            <p:nvPr/>
          </p:nvSpPr>
          <p:spPr bwMode="auto">
            <a:xfrm>
              <a:off x="121" y="1262"/>
              <a:ext cx="1176" cy="218"/>
            </a:xfrm>
            <a:prstGeom prst="roundRect">
              <a:avLst>
                <a:gd name="adj" fmla="val 458"/>
              </a:avLst>
            </a:prstGeom>
            <a:noFill/>
            <a:ln w="9525">
              <a:noFill/>
              <a:round/>
              <a:headEnd/>
              <a:tailEnd/>
            </a:ln>
          </p:spPr>
          <p:txBody>
            <a:bodyPr wrap="none" anchor="ctr">
              <a:prstTxWarp prst="textNoShape">
                <a:avLst/>
              </a:prstTxWarp>
            </a:bodyPr>
            <a:lstStyle/>
            <a:p>
              <a:endParaRPr lang="en-US"/>
            </a:p>
          </p:txBody>
        </p:sp>
        <p:grpSp>
          <p:nvGrpSpPr>
            <p:cNvPr id="12" name="Group 31"/>
            <p:cNvGrpSpPr>
              <a:grpSpLocks/>
            </p:cNvGrpSpPr>
            <p:nvPr/>
          </p:nvGrpSpPr>
          <p:grpSpPr bwMode="auto">
            <a:xfrm>
              <a:off x="121" y="1262"/>
              <a:ext cx="1174" cy="231"/>
              <a:chOff x="121" y="1262"/>
              <a:chExt cx="1174" cy="231"/>
            </a:xfrm>
          </p:grpSpPr>
          <p:sp>
            <p:nvSpPr>
              <p:cNvPr id="18455" name="AutoShape 32"/>
              <p:cNvSpPr>
                <a:spLocks noChangeArrowheads="1"/>
              </p:cNvSpPr>
              <p:nvPr/>
            </p:nvSpPr>
            <p:spPr bwMode="auto">
              <a:xfrm>
                <a:off x="121" y="1262"/>
                <a:ext cx="1175" cy="217"/>
              </a:xfrm>
              <a:prstGeom prst="roundRect">
                <a:avLst>
                  <a:gd name="adj" fmla="val 463"/>
                </a:avLst>
              </a:prstGeom>
              <a:noFill/>
              <a:ln w="9525">
                <a:noFill/>
                <a:round/>
                <a:headEnd/>
                <a:tailEnd/>
              </a:ln>
            </p:spPr>
            <p:txBody>
              <a:bodyPr wrap="none" anchor="ctr">
                <a:prstTxWarp prst="textNoShape">
                  <a:avLst/>
                </a:prstTxWarp>
              </a:bodyPr>
              <a:lstStyle/>
              <a:p>
                <a:endParaRPr lang="en-US"/>
              </a:p>
            </p:txBody>
          </p:sp>
          <p:grpSp>
            <p:nvGrpSpPr>
              <p:cNvPr id="13" name="Group 33"/>
              <p:cNvGrpSpPr>
                <a:grpSpLocks/>
              </p:cNvGrpSpPr>
              <p:nvPr/>
            </p:nvGrpSpPr>
            <p:grpSpPr bwMode="auto">
              <a:xfrm>
                <a:off x="121" y="1262"/>
                <a:ext cx="1174" cy="231"/>
                <a:chOff x="121" y="1262"/>
                <a:chExt cx="1174" cy="231"/>
              </a:xfrm>
            </p:grpSpPr>
            <p:sp>
              <p:nvSpPr>
                <p:cNvPr id="18457" name="AutoShape 34"/>
                <p:cNvSpPr>
                  <a:spLocks noChangeArrowheads="1"/>
                </p:cNvSpPr>
                <p:nvPr/>
              </p:nvSpPr>
              <p:spPr bwMode="auto">
                <a:xfrm>
                  <a:off x="121" y="1262"/>
                  <a:ext cx="1175" cy="217"/>
                </a:xfrm>
                <a:prstGeom prst="roundRect">
                  <a:avLst>
                    <a:gd name="adj" fmla="val 463"/>
                  </a:avLst>
                </a:prstGeom>
                <a:noFill/>
                <a:ln w="9525">
                  <a:noFill/>
                  <a:round/>
                  <a:headEnd/>
                  <a:tailEnd/>
                </a:ln>
              </p:spPr>
              <p:txBody>
                <a:bodyPr wrap="none" anchor="ctr">
                  <a:prstTxWarp prst="textNoShape">
                    <a:avLst/>
                  </a:prstTxWarp>
                </a:bodyPr>
                <a:lstStyle/>
                <a:p>
                  <a:endParaRPr lang="en-US"/>
                </a:p>
              </p:txBody>
            </p:sp>
            <p:sp>
              <p:nvSpPr>
                <p:cNvPr id="18458" name="AutoShape 35"/>
                <p:cNvSpPr>
                  <a:spLocks noChangeArrowheads="1"/>
                </p:cNvSpPr>
                <p:nvPr/>
              </p:nvSpPr>
              <p:spPr bwMode="auto">
                <a:xfrm>
                  <a:off x="159" y="1262"/>
                  <a:ext cx="1098" cy="232"/>
                </a:xfrm>
                <a:prstGeom prst="roundRect">
                  <a:avLst>
                    <a:gd name="adj" fmla="val 463"/>
                  </a:avLst>
                </a:prstGeom>
                <a:noFill/>
                <a:ln w="9525">
                  <a:noFill/>
                  <a:round/>
                  <a:headEnd/>
                  <a:tailEnd/>
                </a:ln>
              </p:spPr>
              <p:txBody>
                <a:bodyPr wrap="none" lIns="0" tIns="0" rIns="0" bIns="0">
                  <a:prstTxWarp prst="textNoShape">
                    <a:avLst/>
                  </a:prstTxWarp>
                  <a:spAutoFit/>
                </a:bodyPr>
                <a:lstStyle/>
                <a:p>
                  <a:pPr algn="ctr">
                    <a:lnSpc>
                      <a:spcPct val="86000"/>
                    </a:lnSpc>
                    <a:buSzPct val="248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Baekmuk Headline" charset="0"/>
                    </a:rPr>
                    <a:t>Application</a:t>
                  </a:r>
                </a:p>
              </p:txBody>
            </p:sp>
          </p:grpSp>
        </p:grpSp>
      </p:grpSp>
      <p:grpSp>
        <p:nvGrpSpPr>
          <p:cNvPr id="14" name="Group 36"/>
          <p:cNvGrpSpPr>
            <a:grpSpLocks/>
          </p:cNvGrpSpPr>
          <p:nvPr/>
        </p:nvGrpSpPr>
        <p:grpSpPr bwMode="auto">
          <a:xfrm>
            <a:off x="2049079" y="1871507"/>
            <a:ext cx="1933574" cy="719138"/>
            <a:chOff x="1178" y="1093"/>
            <a:chExt cx="1218" cy="453"/>
          </a:xfrm>
        </p:grpSpPr>
        <p:sp>
          <p:nvSpPr>
            <p:cNvPr id="18447" name="AutoShape 37"/>
            <p:cNvSpPr>
              <a:spLocks noChangeArrowheads="1"/>
            </p:cNvSpPr>
            <p:nvPr/>
          </p:nvSpPr>
          <p:spPr bwMode="auto">
            <a:xfrm>
              <a:off x="1518" y="1093"/>
              <a:ext cx="878" cy="440"/>
            </a:xfrm>
            <a:prstGeom prst="roundRect">
              <a:avLst>
                <a:gd name="adj" fmla="val 227"/>
              </a:avLst>
            </a:prstGeom>
            <a:noFill/>
            <a:ln w="9525">
              <a:noFill/>
              <a:round/>
              <a:headEnd/>
              <a:tailEnd/>
            </a:ln>
          </p:spPr>
          <p:txBody>
            <a:bodyPr wrap="none" anchor="ctr">
              <a:prstTxWarp prst="textNoShape">
                <a:avLst/>
              </a:prstTxWarp>
            </a:bodyPr>
            <a:lstStyle/>
            <a:p>
              <a:endParaRPr lang="en-US"/>
            </a:p>
          </p:txBody>
        </p:sp>
        <p:grpSp>
          <p:nvGrpSpPr>
            <p:cNvPr id="15" name="Group 38"/>
            <p:cNvGrpSpPr>
              <a:grpSpLocks/>
            </p:cNvGrpSpPr>
            <p:nvPr/>
          </p:nvGrpSpPr>
          <p:grpSpPr bwMode="auto">
            <a:xfrm>
              <a:off x="1178" y="1093"/>
              <a:ext cx="1217" cy="453"/>
              <a:chOff x="1178" y="1093"/>
              <a:chExt cx="1217" cy="453"/>
            </a:xfrm>
          </p:grpSpPr>
          <p:sp>
            <p:nvSpPr>
              <p:cNvPr id="18449" name="AutoShape 39"/>
              <p:cNvSpPr>
                <a:spLocks noChangeArrowheads="1"/>
              </p:cNvSpPr>
              <p:nvPr/>
            </p:nvSpPr>
            <p:spPr bwMode="auto">
              <a:xfrm>
                <a:off x="1518" y="1093"/>
                <a:ext cx="877" cy="439"/>
              </a:xfrm>
              <a:prstGeom prst="roundRect">
                <a:avLst>
                  <a:gd name="adj" fmla="val 227"/>
                </a:avLst>
              </a:prstGeom>
              <a:noFill/>
              <a:ln w="9525">
                <a:noFill/>
                <a:round/>
                <a:headEnd/>
                <a:tailEnd/>
              </a:ln>
            </p:spPr>
            <p:txBody>
              <a:bodyPr wrap="none" anchor="ctr">
                <a:prstTxWarp prst="textNoShape">
                  <a:avLst/>
                </a:prstTxWarp>
              </a:bodyPr>
              <a:lstStyle/>
              <a:p>
                <a:endParaRPr lang="en-US"/>
              </a:p>
            </p:txBody>
          </p:sp>
          <p:grpSp>
            <p:nvGrpSpPr>
              <p:cNvPr id="16" name="Group 40"/>
              <p:cNvGrpSpPr>
                <a:grpSpLocks/>
              </p:cNvGrpSpPr>
              <p:nvPr/>
            </p:nvGrpSpPr>
            <p:grpSpPr bwMode="auto">
              <a:xfrm>
                <a:off x="1178" y="1093"/>
                <a:ext cx="1217" cy="453"/>
                <a:chOff x="1178" y="1093"/>
                <a:chExt cx="1217" cy="453"/>
              </a:xfrm>
            </p:grpSpPr>
            <p:sp>
              <p:nvSpPr>
                <p:cNvPr id="18451" name="AutoShape 41"/>
                <p:cNvSpPr>
                  <a:spLocks noChangeArrowheads="1"/>
                </p:cNvSpPr>
                <p:nvPr/>
              </p:nvSpPr>
              <p:spPr bwMode="auto">
                <a:xfrm>
                  <a:off x="1518" y="1093"/>
                  <a:ext cx="877" cy="439"/>
                </a:xfrm>
                <a:prstGeom prst="roundRect">
                  <a:avLst>
                    <a:gd name="adj" fmla="val 227"/>
                  </a:avLst>
                </a:prstGeom>
                <a:noFill/>
                <a:ln w="9525">
                  <a:noFill/>
                  <a:round/>
                  <a:headEnd/>
                  <a:tailEnd/>
                </a:ln>
              </p:spPr>
              <p:txBody>
                <a:bodyPr wrap="none" anchor="ctr">
                  <a:prstTxWarp prst="textNoShape">
                    <a:avLst/>
                  </a:prstTxWarp>
                </a:bodyPr>
                <a:lstStyle/>
                <a:p>
                  <a:endParaRPr lang="en-US"/>
                </a:p>
              </p:txBody>
            </p:sp>
            <p:sp>
              <p:nvSpPr>
                <p:cNvPr id="18452" name="AutoShape 42"/>
                <p:cNvSpPr>
                  <a:spLocks noChangeArrowheads="1"/>
                </p:cNvSpPr>
                <p:nvPr/>
              </p:nvSpPr>
              <p:spPr bwMode="auto">
                <a:xfrm>
                  <a:off x="1178" y="1103"/>
                  <a:ext cx="1074" cy="443"/>
                </a:xfrm>
                <a:prstGeom prst="roundRect">
                  <a:avLst>
                    <a:gd name="adj" fmla="val 227"/>
                  </a:avLst>
                </a:prstGeom>
                <a:noFill/>
                <a:ln w="9525">
                  <a:noFill/>
                  <a:round/>
                  <a:headEnd/>
                  <a:tailEnd/>
                </a:ln>
              </p:spPr>
              <p:txBody>
                <a:bodyPr wrap="none" lIns="0" tIns="0" rIns="0" bIns="0">
                  <a:prstTxWarp prst="textNoShape">
                    <a:avLst/>
                  </a:prstTxWarp>
                  <a:spAutoFit/>
                </a:bodyPr>
                <a:lstStyle/>
                <a:p>
                  <a:pPr algn="ctr">
                    <a:lnSpc>
                      <a:spcPct val="96000"/>
                    </a:lnSpc>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0000"/>
                      </a:solidFill>
                      <a:latin typeface="Swiss" charset="0"/>
                    </a:rPr>
                    <a:t>e.g. web</a:t>
                  </a:r>
                </a:p>
                <a:p>
                  <a:pPr algn="ctr">
                    <a:lnSpc>
                      <a:spcPct val="96000"/>
                    </a:lnSpc>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0000"/>
                      </a:solidFill>
                      <a:latin typeface="Swiss" charset="0"/>
                    </a:rPr>
                    <a:t>browser</a:t>
                  </a:r>
                </a:p>
              </p:txBody>
            </p:sp>
          </p:grpSp>
        </p:grpSp>
      </p:grpSp>
      <p:sp>
        <p:nvSpPr>
          <p:cNvPr id="18446" name="Line 43"/>
          <p:cNvSpPr>
            <a:spLocks noChangeShapeType="1"/>
          </p:cNvSpPr>
          <p:nvPr/>
        </p:nvSpPr>
        <p:spPr bwMode="auto">
          <a:xfrm>
            <a:off x="2236404" y="4614706"/>
            <a:ext cx="1119188" cy="17462"/>
          </a:xfrm>
          <a:prstGeom prst="line">
            <a:avLst/>
          </a:prstGeom>
          <a:noFill/>
          <a:ln w="72000">
            <a:solidFill>
              <a:srgbClr val="000000"/>
            </a:solidFill>
            <a:miter lim="800000"/>
            <a:headEnd type="triangle" w="med" len="med"/>
            <a:tailEnd type="triangle" w="med" len="med"/>
          </a:ln>
        </p:spPr>
        <p:txBody>
          <a:bodyPr>
            <a:prstTxWarp prst="textNoShape">
              <a:avLst/>
            </a:prstTxWarp>
          </a:bodyPr>
          <a:lstStyle/>
          <a:p>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lstStyle/>
          <a:p>
            <a:r>
              <a:rPr lang="en-GB" smtClean="0"/>
              <a:t>Three roles in DNS</a:t>
            </a:r>
            <a:endParaRPr lang="en-GB"/>
          </a:p>
        </p:txBody>
      </p:sp>
      <p:sp>
        <p:nvSpPr>
          <p:cNvPr id="19459" name="Rectangle 2"/>
          <p:cNvSpPr>
            <a:spLocks noGrp="1" noChangeArrowheads="1"/>
          </p:cNvSpPr>
          <p:nvPr>
            <p:ph type="body" idx="1"/>
          </p:nvPr>
        </p:nvSpPr>
        <p:spPr/>
        <p:txBody>
          <a:bodyPr/>
          <a:lstStyle/>
          <a:p>
            <a:r>
              <a:rPr lang="en-GB" sz="2400" dirty="0" smtClean="0"/>
              <a:t>RESOLVER</a:t>
            </a:r>
          </a:p>
          <a:p>
            <a:pPr lvl="1"/>
            <a:r>
              <a:rPr lang="en-GB" sz="2000" dirty="0" smtClean="0"/>
              <a:t>Takes request from application, formats it into UDP packet, sends to cache</a:t>
            </a:r>
          </a:p>
          <a:p>
            <a:r>
              <a:rPr lang="en-GB" sz="2400" dirty="0" smtClean="0"/>
              <a:t>CACHING NAMESERVER</a:t>
            </a:r>
          </a:p>
          <a:p>
            <a:pPr lvl="1"/>
            <a:r>
              <a:rPr lang="en-GB" sz="2000" dirty="0" smtClean="0"/>
              <a:t>Returns the answer if already known</a:t>
            </a:r>
          </a:p>
          <a:p>
            <a:pPr lvl="1"/>
            <a:r>
              <a:rPr lang="en-GB" sz="2000" dirty="0" smtClean="0"/>
              <a:t>Otherwise searches for an authoritative server which has the information</a:t>
            </a:r>
          </a:p>
          <a:p>
            <a:pPr lvl="1"/>
            <a:r>
              <a:rPr lang="en-GB" sz="2000" dirty="0" smtClean="0"/>
              <a:t>Caches the result for future queries</a:t>
            </a:r>
          </a:p>
          <a:p>
            <a:pPr lvl="1"/>
            <a:r>
              <a:rPr lang="en-GB" sz="2000" dirty="0" smtClean="0"/>
              <a:t>Also known as RECURSIVE </a:t>
            </a:r>
            <a:r>
              <a:rPr lang="en-GB" sz="2000" dirty="0" err="1" smtClean="0"/>
              <a:t>nameserver</a:t>
            </a:r>
            <a:endParaRPr lang="en-GB" sz="2000" dirty="0" smtClean="0"/>
          </a:p>
          <a:p>
            <a:r>
              <a:rPr lang="en-GB" sz="2400" dirty="0" smtClean="0"/>
              <a:t>AUTHORITATIVE NAMESERVER</a:t>
            </a:r>
          </a:p>
          <a:p>
            <a:pPr lvl="1"/>
            <a:r>
              <a:rPr lang="en-GB" sz="2000" dirty="0" smtClean="0"/>
              <a:t>Contains the actual information put into the DNS by the domain owner</a:t>
            </a:r>
            <a:endParaRPr lang="en-GB"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r>
              <a:rPr lang="en-GB" smtClean="0"/>
              <a:t>Three roles in DNS</a:t>
            </a:r>
            <a:endParaRPr lang="en-GB"/>
          </a:p>
        </p:txBody>
      </p:sp>
      <p:sp>
        <p:nvSpPr>
          <p:cNvPr id="20483" name="Rectangle 2"/>
          <p:cNvSpPr>
            <a:spLocks noGrp="1" noChangeArrowheads="1"/>
          </p:cNvSpPr>
          <p:nvPr>
            <p:ph type="body" idx="1"/>
          </p:nvPr>
        </p:nvSpPr>
        <p:spPr/>
        <p:txBody>
          <a:bodyPr/>
          <a:lstStyle/>
          <a:p>
            <a:r>
              <a:rPr lang="en-GB" smtClean="0"/>
              <a:t>The SAME protocol is used for resolver &lt;-&gt; cache and cache &lt;-&gt; auth NS communication</a:t>
            </a:r>
          </a:p>
          <a:p>
            <a:r>
              <a:rPr lang="en-GB" smtClean="0"/>
              <a:t>It is possible to configure a single name server as both caching and authoritative</a:t>
            </a:r>
          </a:p>
          <a:p>
            <a:r>
              <a:rPr lang="en-GB" smtClean="0"/>
              <a:t>But it still performs only one role for each incoming query</a:t>
            </a:r>
          </a:p>
          <a:p>
            <a:r>
              <a:rPr lang="en-GB" smtClean="0"/>
              <a:t>Common but NOT RECOMMENDED to configure in this way (we will see why later).</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Conceptual Diagram of an IXP </a:t>
            </a:r>
          </a:p>
        </p:txBody>
      </p:sp>
      <p:sp>
        <p:nvSpPr>
          <p:cNvPr id="15363" name="Rectangle 3"/>
          <p:cNvSpPr>
            <a:spLocks noChangeArrowheads="1"/>
          </p:cNvSpPr>
          <p:nvPr/>
        </p:nvSpPr>
        <p:spPr bwMode="auto">
          <a:xfrm>
            <a:off x="2743200" y="2819400"/>
            <a:ext cx="3581400" cy="1676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endParaRPr lang="en-GB">
              <a:latin typeface="Verdana"/>
              <a:cs typeface="Verdana"/>
            </a:endParaRPr>
          </a:p>
        </p:txBody>
      </p:sp>
      <p:sp>
        <p:nvSpPr>
          <p:cNvPr id="15364" name="Line 4"/>
          <p:cNvSpPr>
            <a:spLocks noChangeShapeType="1"/>
          </p:cNvSpPr>
          <p:nvPr/>
        </p:nvSpPr>
        <p:spPr bwMode="auto">
          <a:xfrm>
            <a:off x="1676400" y="3733800"/>
            <a:ext cx="1066800" cy="0"/>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5365" name="Line 5"/>
          <p:cNvSpPr>
            <a:spLocks noChangeShapeType="1"/>
          </p:cNvSpPr>
          <p:nvPr/>
        </p:nvSpPr>
        <p:spPr bwMode="auto">
          <a:xfrm>
            <a:off x="6324600" y="3733800"/>
            <a:ext cx="914400" cy="0"/>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5366" name="Line 6"/>
          <p:cNvSpPr>
            <a:spLocks noChangeShapeType="1"/>
          </p:cNvSpPr>
          <p:nvPr/>
        </p:nvSpPr>
        <p:spPr bwMode="auto">
          <a:xfrm>
            <a:off x="4572000" y="4495800"/>
            <a:ext cx="0" cy="685800"/>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5367" name="Oval 7"/>
          <p:cNvSpPr>
            <a:spLocks noChangeArrowheads="1"/>
          </p:cNvSpPr>
          <p:nvPr/>
        </p:nvSpPr>
        <p:spPr bwMode="auto">
          <a:xfrm>
            <a:off x="4191000" y="5181600"/>
            <a:ext cx="685800" cy="685800"/>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5368" name="Oval 8"/>
          <p:cNvSpPr>
            <a:spLocks noChangeArrowheads="1"/>
          </p:cNvSpPr>
          <p:nvPr/>
        </p:nvSpPr>
        <p:spPr bwMode="auto">
          <a:xfrm>
            <a:off x="1066800" y="3352800"/>
            <a:ext cx="685800" cy="685800"/>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5369" name="Oval 9"/>
          <p:cNvSpPr>
            <a:spLocks noChangeArrowheads="1"/>
          </p:cNvSpPr>
          <p:nvPr/>
        </p:nvSpPr>
        <p:spPr bwMode="auto">
          <a:xfrm>
            <a:off x="7239000" y="3352800"/>
            <a:ext cx="685800" cy="685800"/>
          </a:xfrm>
          <a:prstGeom prst="ellipse">
            <a:avLst/>
          </a:prstGeom>
          <a:solidFill>
            <a:srgbClr val="808000"/>
          </a:solid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5370" name="Text Box 10"/>
          <p:cNvSpPr txBox="1">
            <a:spLocks noChangeArrowheads="1"/>
          </p:cNvSpPr>
          <p:nvPr/>
        </p:nvSpPr>
        <p:spPr bwMode="auto">
          <a:xfrm>
            <a:off x="6858000" y="4179888"/>
            <a:ext cx="1439863" cy="366712"/>
          </a:xfrm>
          <a:prstGeom prst="rect">
            <a:avLst/>
          </a:prstGeom>
          <a:noFill/>
          <a:ln w="9525">
            <a:noFill/>
            <a:miter lim="800000"/>
            <a:headEnd/>
            <a:tailEnd/>
          </a:ln>
          <a:effectLst/>
        </p:spPr>
        <p:txBody>
          <a:bodyPr wrap="none">
            <a:prstTxWarp prst="textNoShape">
              <a:avLst/>
            </a:prstTxWarp>
            <a:spAutoFit/>
          </a:bodyPr>
          <a:lstStyle/>
          <a:p>
            <a:pPr eaLnBrk="0" hangingPunct="0"/>
            <a:r>
              <a:rPr lang="en-US">
                <a:latin typeface="Verdana"/>
                <a:cs typeface="Verdana"/>
              </a:rPr>
              <a:t>ISP Router</a:t>
            </a:r>
          </a:p>
        </p:txBody>
      </p:sp>
      <p:sp>
        <p:nvSpPr>
          <p:cNvPr id="15371" name="Text Box 11"/>
          <p:cNvSpPr txBox="1">
            <a:spLocks noChangeArrowheads="1"/>
          </p:cNvSpPr>
          <p:nvPr/>
        </p:nvSpPr>
        <p:spPr bwMode="auto">
          <a:xfrm>
            <a:off x="3810000" y="5932488"/>
            <a:ext cx="1439863" cy="366712"/>
          </a:xfrm>
          <a:prstGeom prst="rect">
            <a:avLst/>
          </a:prstGeom>
          <a:noFill/>
          <a:ln w="9525">
            <a:noFill/>
            <a:miter lim="800000"/>
            <a:headEnd/>
            <a:tailEnd/>
          </a:ln>
          <a:effectLst/>
        </p:spPr>
        <p:txBody>
          <a:bodyPr wrap="none">
            <a:prstTxWarp prst="textNoShape">
              <a:avLst/>
            </a:prstTxWarp>
            <a:spAutoFit/>
          </a:bodyPr>
          <a:lstStyle/>
          <a:p>
            <a:pPr eaLnBrk="0" hangingPunct="0"/>
            <a:r>
              <a:rPr lang="en-US">
                <a:latin typeface="Verdana"/>
                <a:cs typeface="Verdana"/>
              </a:rPr>
              <a:t>ISP Router</a:t>
            </a:r>
          </a:p>
        </p:txBody>
      </p:sp>
      <p:sp>
        <p:nvSpPr>
          <p:cNvPr id="15372" name="Text Box 12"/>
          <p:cNvSpPr txBox="1">
            <a:spLocks noChangeArrowheads="1"/>
          </p:cNvSpPr>
          <p:nvPr/>
        </p:nvSpPr>
        <p:spPr bwMode="auto">
          <a:xfrm>
            <a:off x="685800" y="4179888"/>
            <a:ext cx="1439863" cy="366712"/>
          </a:xfrm>
          <a:prstGeom prst="rect">
            <a:avLst/>
          </a:prstGeom>
          <a:noFill/>
          <a:ln w="9525">
            <a:noFill/>
            <a:miter lim="800000"/>
            <a:headEnd/>
            <a:tailEnd/>
          </a:ln>
          <a:effectLst/>
        </p:spPr>
        <p:txBody>
          <a:bodyPr wrap="none">
            <a:prstTxWarp prst="textNoShape">
              <a:avLst/>
            </a:prstTxWarp>
            <a:spAutoFit/>
          </a:bodyPr>
          <a:lstStyle/>
          <a:p>
            <a:pPr eaLnBrk="0" hangingPunct="0"/>
            <a:r>
              <a:rPr lang="en-US">
                <a:latin typeface="Verdana"/>
                <a:cs typeface="Verdana"/>
              </a:rPr>
              <a:t>ISP Router</a:t>
            </a:r>
          </a:p>
        </p:txBody>
      </p:sp>
      <p:sp>
        <p:nvSpPr>
          <p:cNvPr id="15373" name="Line 13"/>
          <p:cNvSpPr>
            <a:spLocks noChangeShapeType="1"/>
          </p:cNvSpPr>
          <p:nvPr/>
        </p:nvSpPr>
        <p:spPr bwMode="auto">
          <a:xfrm>
            <a:off x="2819400" y="3733800"/>
            <a:ext cx="1600200" cy="609600"/>
          </a:xfrm>
          <a:prstGeom prst="line">
            <a:avLst/>
          </a:prstGeom>
          <a:noFill/>
          <a:ln w="9525">
            <a:solidFill>
              <a:schemeClr val="tx1"/>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15374" name="Line 14"/>
          <p:cNvSpPr>
            <a:spLocks noChangeShapeType="1"/>
          </p:cNvSpPr>
          <p:nvPr/>
        </p:nvSpPr>
        <p:spPr bwMode="auto">
          <a:xfrm flipV="1">
            <a:off x="4648200" y="3733800"/>
            <a:ext cx="1524000" cy="609600"/>
          </a:xfrm>
          <a:prstGeom prst="line">
            <a:avLst/>
          </a:prstGeom>
          <a:noFill/>
          <a:ln w="9525">
            <a:solidFill>
              <a:schemeClr val="tx1"/>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15375" name="Line 15"/>
          <p:cNvSpPr>
            <a:spLocks noChangeShapeType="1"/>
          </p:cNvSpPr>
          <p:nvPr/>
        </p:nvSpPr>
        <p:spPr bwMode="auto">
          <a:xfrm>
            <a:off x="3276600" y="3733800"/>
            <a:ext cx="2590800" cy="0"/>
          </a:xfrm>
          <a:prstGeom prst="line">
            <a:avLst/>
          </a:prstGeom>
          <a:noFill/>
          <a:ln w="9525">
            <a:solidFill>
              <a:schemeClr val="tx1"/>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15376" name="Text Box 16"/>
          <p:cNvSpPr txBox="1">
            <a:spLocks noChangeArrowheads="1"/>
          </p:cNvSpPr>
          <p:nvPr/>
        </p:nvSpPr>
        <p:spPr bwMode="auto">
          <a:xfrm>
            <a:off x="3200400" y="3113088"/>
            <a:ext cx="2944813" cy="366712"/>
          </a:xfrm>
          <a:prstGeom prst="rect">
            <a:avLst/>
          </a:prstGeom>
          <a:noFill/>
          <a:ln w="9525">
            <a:noFill/>
            <a:miter lim="800000"/>
            <a:headEnd/>
            <a:tailEnd/>
          </a:ln>
          <a:effectLst/>
        </p:spPr>
        <p:txBody>
          <a:bodyPr wrap="none">
            <a:prstTxWarp prst="textNoShape">
              <a:avLst/>
            </a:prstTxWarp>
            <a:spAutoFit/>
          </a:bodyPr>
          <a:lstStyle/>
          <a:p>
            <a:pPr eaLnBrk="0" hangingPunct="0"/>
            <a:r>
              <a:rPr lang="en-US">
                <a:latin typeface="Verdana"/>
                <a:cs typeface="Verdana"/>
              </a:rPr>
              <a:t>Exchange Point Medium</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r>
              <a:rPr lang="en-GB" smtClean="0"/>
              <a:t>ROLE 1: THE RESOLVER</a:t>
            </a:r>
            <a:endParaRPr lang="en-GB"/>
          </a:p>
        </p:txBody>
      </p:sp>
      <p:sp>
        <p:nvSpPr>
          <p:cNvPr id="21507" name="Rectangle 2"/>
          <p:cNvSpPr>
            <a:spLocks noGrp="1" noChangeArrowheads="1"/>
          </p:cNvSpPr>
          <p:nvPr>
            <p:ph type="body" idx="1"/>
          </p:nvPr>
        </p:nvSpPr>
        <p:spPr/>
        <p:txBody>
          <a:bodyPr/>
          <a:lstStyle/>
          <a:p>
            <a:r>
              <a:rPr lang="en-GB" smtClean="0"/>
              <a:t>A piece of software which formats a DNS request into a UDP packet, sends it to a cache, and decodes the answer</a:t>
            </a:r>
          </a:p>
          <a:p>
            <a:endParaRPr lang="en-GB" smtClean="0"/>
          </a:p>
          <a:p>
            <a:r>
              <a:rPr lang="en-GB" smtClean="0"/>
              <a:t>Usually a shared library (e.g. libresolv.so under Unix) because so many applications need it</a:t>
            </a:r>
          </a:p>
          <a:p>
            <a:endParaRPr lang="en-GB" smtClean="0"/>
          </a:p>
          <a:p>
            <a:r>
              <a:rPr lang="en-GB" smtClean="0"/>
              <a:t>EVERY host needs a resolver - e.g. every Windows workstation has one</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r>
              <a:rPr lang="en-GB" smtClean="0"/>
              <a:t>How does the resolver find a caching nameserver?</a:t>
            </a:r>
            <a:endParaRPr lang="en-GB"/>
          </a:p>
        </p:txBody>
      </p:sp>
      <p:sp>
        <p:nvSpPr>
          <p:cNvPr id="22531" name="Rectangle 2"/>
          <p:cNvSpPr>
            <a:spLocks noGrp="1" noChangeArrowheads="1"/>
          </p:cNvSpPr>
          <p:nvPr>
            <p:ph type="body" idx="1"/>
          </p:nvPr>
        </p:nvSpPr>
        <p:spPr/>
        <p:txBody>
          <a:bodyPr/>
          <a:lstStyle/>
          <a:p>
            <a:r>
              <a:rPr lang="en-GB" smtClean="0"/>
              <a:t>It has to be explicitly configured (statically, or via DHCP etc)</a:t>
            </a:r>
          </a:p>
          <a:p>
            <a:endParaRPr lang="en-GB" smtClean="0"/>
          </a:p>
          <a:p>
            <a:r>
              <a:rPr lang="en-GB" smtClean="0"/>
              <a:t>Must be configured with the IP ADDRESS of a cache (why not name?)</a:t>
            </a:r>
          </a:p>
          <a:p>
            <a:endParaRPr lang="en-GB" smtClean="0"/>
          </a:p>
          <a:p>
            <a:r>
              <a:rPr lang="en-GB" smtClean="0"/>
              <a:t>Good idea to configure more than one cache, in case the first one fails</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r>
              <a:rPr lang="en-GB" smtClean="0"/>
              <a:t>How do you choose which cache(s) to configure?</a:t>
            </a:r>
            <a:endParaRPr lang="en-GB"/>
          </a:p>
        </p:txBody>
      </p:sp>
      <p:sp>
        <p:nvSpPr>
          <p:cNvPr id="23555" name="Rectangle 2"/>
          <p:cNvSpPr>
            <a:spLocks noGrp="1" noChangeArrowheads="1"/>
          </p:cNvSpPr>
          <p:nvPr>
            <p:ph type="body" idx="1"/>
          </p:nvPr>
        </p:nvSpPr>
        <p:spPr/>
        <p:txBody>
          <a:bodyPr/>
          <a:lstStyle/>
          <a:p>
            <a:r>
              <a:rPr lang="en-GB" smtClean="0"/>
              <a:t>Must have PERMISSION to use it</a:t>
            </a:r>
          </a:p>
          <a:p>
            <a:pPr lvl="1"/>
            <a:r>
              <a:rPr lang="en-GB" smtClean="0"/>
              <a:t>e.g. cache at your ISP, or your own</a:t>
            </a:r>
          </a:p>
          <a:p>
            <a:r>
              <a:rPr lang="en-GB" smtClean="0"/>
              <a:t>Prefer a nearby cache</a:t>
            </a:r>
          </a:p>
          <a:p>
            <a:pPr lvl="1"/>
            <a:r>
              <a:rPr lang="en-GB" smtClean="0"/>
              <a:t>Minimises round-trip time and packet loss</a:t>
            </a:r>
          </a:p>
          <a:p>
            <a:pPr lvl="1"/>
            <a:r>
              <a:rPr lang="en-GB" smtClean="0"/>
              <a:t>Can reduce traffic on your external link, since often the cache can answer without contacting other servers</a:t>
            </a:r>
          </a:p>
          <a:p>
            <a:r>
              <a:rPr lang="en-GB" smtClean="0"/>
              <a:t>Prefer a reliable cache</a:t>
            </a:r>
          </a:p>
          <a:p>
            <a:pPr lvl="1"/>
            <a:r>
              <a:rPr lang="en-GB" smtClean="0"/>
              <a:t>Perhaps your own?</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r>
              <a:rPr lang="en-GB" smtClean="0"/>
              <a:t>Resolver can be configured with default domain(s)</a:t>
            </a:r>
            <a:endParaRPr lang="en-GB"/>
          </a:p>
        </p:txBody>
      </p:sp>
      <p:sp>
        <p:nvSpPr>
          <p:cNvPr id="24579" name="Rectangle 2"/>
          <p:cNvSpPr>
            <a:spLocks noGrp="1" noChangeArrowheads="1"/>
          </p:cNvSpPr>
          <p:nvPr>
            <p:ph type="body" idx="1"/>
          </p:nvPr>
        </p:nvSpPr>
        <p:spPr/>
        <p:txBody>
          <a:bodyPr/>
          <a:lstStyle/>
          <a:p>
            <a:r>
              <a:rPr lang="en-GB" smtClean="0"/>
              <a:t>If "foo.bar" fails, then retry query as "foo.bar.mydomain.com"</a:t>
            </a:r>
          </a:p>
          <a:p>
            <a:r>
              <a:rPr lang="en-GB" smtClean="0"/>
              <a:t>Can save typing but adds confusion</a:t>
            </a:r>
          </a:p>
          <a:p>
            <a:r>
              <a:rPr lang="en-GB" smtClean="0"/>
              <a:t>May generate extra unnecessary traffic</a:t>
            </a:r>
          </a:p>
          <a:p>
            <a:r>
              <a:rPr lang="en-GB" smtClean="0"/>
              <a:t>Usually best avoided</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r>
              <a:rPr lang="en-GB" smtClean="0"/>
              <a:t>Example: Unix resolver configuration</a:t>
            </a:r>
            <a:endParaRPr lang="en-GB"/>
          </a:p>
        </p:txBody>
      </p:sp>
      <p:sp>
        <p:nvSpPr>
          <p:cNvPr id="25603" name="Rectangle 2"/>
          <p:cNvSpPr>
            <a:spLocks noGrp="1" noChangeArrowheads="1"/>
          </p:cNvSpPr>
          <p:nvPr>
            <p:ph type="body" idx="4294967295"/>
          </p:nvPr>
        </p:nvSpPr>
        <p:spPr>
          <a:xfrm>
            <a:off x="562576" y="1626788"/>
            <a:ext cx="7769225" cy="3368819"/>
          </a:xfrm>
        </p:spPr>
        <p:txBody>
          <a:bodyPr lIns="0" tIns="0" rIns="0" bIns="0">
            <a:spAutoFit/>
          </a:bodyPr>
          <a:lstStyle/>
          <a:p>
            <a:pPr marL="323850" indent="-323850">
              <a:lnSpc>
                <a:spcPct val="96000"/>
              </a:lnSpc>
              <a:buSzPct val="45000"/>
              <a:buFont typeface="StarSymbo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/etc/</a:t>
            </a:r>
            <a:r>
              <a:rPr lang="en-GB" dirty="0" err="1"/>
              <a:t>resolv.conf</a:t>
            </a:r>
            <a:endParaRPr lang="en-GB" dirty="0"/>
          </a:p>
          <a:p>
            <a:pPr marL="323850" indent="-323850">
              <a:lnSpc>
                <a:spcPct val="101000"/>
              </a:lnSpc>
              <a:buSzPct val="45000"/>
              <a:buFont typeface="StarSymbo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smtClean="0"/>
          </a:p>
          <a:p>
            <a:pPr marL="323850" indent="-323850">
              <a:lnSpc>
                <a:spcPct val="91000"/>
              </a:lnSpc>
              <a:buClr>
                <a:srgbClr val="C37D05"/>
              </a:buClr>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i="1" dirty="0" smtClean="0">
                <a:latin typeface="Courier New" charset="0"/>
              </a:rPr>
              <a:t>domain </a:t>
            </a:r>
            <a:r>
              <a:rPr lang="en-US" b="1" i="1" dirty="0" err="1" smtClean="0">
                <a:latin typeface="Courier New" charset="0"/>
              </a:rPr>
              <a:t>lboro.ac.uk</a:t>
            </a:r>
            <a:endParaRPr lang="en-US" b="1" i="1" dirty="0" smtClean="0">
              <a:latin typeface="Courier New" charset="0"/>
            </a:endParaRPr>
          </a:p>
          <a:p>
            <a:pPr marL="323850" indent="-323850">
              <a:lnSpc>
                <a:spcPct val="91000"/>
              </a:lnSpc>
              <a:buClr>
                <a:srgbClr val="C37D05"/>
              </a:buClr>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i="1" dirty="0" err="1" smtClean="0">
                <a:latin typeface="Courier New" charset="0"/>
              </a:rPr>
              <a:t>nameserver</a:t>
            </a:r>
            <a:r>
              <a:rPr lang="en-US" b="1" i="1" dirty="0" smtClean="0">
                <a:latin typeface="Courier New" charset="0"/>
              </a:rPr>
              <a:t> 158.125.1.100</a:t>
            </a:r>
          </a:p>
          <a:p>
            <a:pPr marL="323850" indent="-323850">
              <a:lnSpc>
                <a:spcPct val="91000"/>
              </a:lnSpc>
              <a:buClr>
                <a:srgbClr val="C37D05"/>
              </a:buClr>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i="1" dirty="0" err="1" smtClean="0">
                <a:latin typeface="Courier New" charset="0"/>
              </a:rPr>
              <a:t>nameserver</a:t>
            </a:r>
            <a:r>
              <a:rPr lang="en-US" b="1" i="1" dirty="0" smtClean="0">
                <a:latin typeface="Courier New" charset="0"/>
              </a:rPr>
              <a:t> 131.231.16.7</a:t>
            </a:r>
          </a:p>
          <a:p>
            <a:pPr marL="323850" indent="-323850">
              <a:lnSpc>
                <a:spcPct val="91000"/>
              </a:lnSpc>
              <a:buClr>
                <a:srgbClr val="C37D05"/>
              </a:buClr>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b="1" i="1" dirty="0" smtClean="0">
              <a:latin typeface="Courier New" charset="0"/>
            </a:endParaRPr>
          </a:p>
          <a:p>
            <a:pPr marL="323850" indent="-323850">
              <a:lnSpc>
                <a:spcPct val="101000"/>
              </a:lnSpc>
              <a:buClr>
                <a:srgbClr val="FF0000"/>
              </a:buClr>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1" dirty="0">
                <a:solidFill>
                  <a:srgbClr val="FF0000"/>
                </a:solidFill>
                <a:latin typeface="Swiss" charset="0"/>
              </a:rPr>
              <a:t>That's all you need to configure a resolver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lIns="0" tIns="0" rIns="0" bIns="0">
            <a:spAutoFit/>
          </a:bodyPr>
          <a:lstStyle/>
          <a:p>
            <a:pPr>
              <a:lnSpc>
                <a:spcPct val="8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Testing DNS with "dig"</a:t>
            </a:r>
          </a:p>
        </p:txBody>
      </p:sp>
      <p:sp>
        <p:nvSpPr>
          <p:cNvPr id="27651" name="Rectangle 2"/>
          <p:cNvSpPr>
            <a:spLocks noGrp="1" noChangeArrowheads="1"/>
          </p:cNvSpPr>
          <p:nvPr>
            <p:ph idx="1"/>
          </p:nvPr>
        </p:nvSpPr>
        <p:spPr>
          <a:xfrm>
            <a:off x="533401" y="1600200"/>
            <a:ext cx="7772400" cy="4342573"/>
          </a:xfrm>
        </p:spPr>
        <p:txBody>
          <a:bodyPr lIns="0" tIns="0" rIns="0" bIns="0">
            <a:spAutoFit/>
          </a:bodyPr>
          <a:lstStyle/>
          <a:p>
            <a:pPr>
              <a:lnSpc>
                <a:spcPct val="96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"dig" is a program which just makes DNS queries and displays the results</a:t>
            </a:r>
          </a:p>
          <a:p>
            <a:pPr>
              <a:lnSpc>
                <a:spcPct val="101000"/>
              </a:lnSpc>
              <a:spcBef>
                <a:spcPts val="313"/>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Better than "</a:t>
            </a:r>
            <a:r>
              <a:rPr lang="en-GB" dirty="0" err="1"/>
              <a:t>nslookup</a:t>
            </a:r>
            <a:r>
              <a:rPr lang="en-GB" dirty="0"/>
              <a:t>", "host" because it shows the raw information in full</a:t>
            </a:r>
          </a:p>
          <a:p>
            <a:pPr>
              <a:lnSpc>
                <a:spcPct val="91000"/>
              </a:lnSpc>
              <a:spcBef>
                <a:spcPts val="313"/>
              </a:spcBef>
              <a:buSzTx/>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i="1" dirty="0">
                <a:latin typeface="Courier New" charset="0"/>
              </a:rPr>
              <a:t>dig</a:t>
            </a:r>
            <a:r>
              <a:rPr lang="en-GB" sz="2200" b="1" i="1" dirty="0" smtClean="0">
                <a:latin typeface="Courier New" charset="0"/>
              </a:rPr>
              <a:t> </a:t>
            </a:r>
            <a:r>
              <a:rPr lang="en-GB" sz="2200" b="1" i="1" dirty="0" err="1" smtClean="0">
                <a:latin typeface="Courier New" charset="0"/>
              </a:rPr>
              <a:t>lboro.ac.uk</a:t>
            </a:r>
            <a:r>
              <a:rPr lang="en-GB" sz="2200" b="1" i="1" dirty="0" smtClean="0">
                <a:latin typeface="Courier New" charset="0"/>
              </a:rPr>
              <a:t>.</a:t>
            </a:r>
            <a:endParaRPr lang="en-GB" sz="2200" b="1" i="1" dirty="0">
              <a:latin typeface="Courier New" charset="0"/>
            </a:endParaRPr>
          </a:p>
          <a:p>
            <a:pPr>
              <a:lnSpc>
                <a:spcPct val="91000"/>
              </a:lnSpc>
              <a:buClr>
                <a:srgbClr val="C37D05"/>
              </a:buClr>
              <a:buSzTx/>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Courier New" charset="0"/>
              </a:rPr>
              <a:t>  </a:t>
            </a:r>
            <a:r>
              <a:rPr lang="en-GB" sz="2200" b="1" dirty="0">
                <a:solidFill>
                  <a:srgbClr val="FF3333"/>
                </a:solidFill>
                <a:latin typeface="Courier New" charset="0"/>
              </a:rPr>
              <a:t>-- defaults to query type "A"</a:t>
            </a:r>
          </a:p>
          <a:p>
            <a:pPr>
              <a:lnSpc>
                <a:spcPct val="91000"/>
              </a:lnSpc>
              <a:buClr>
                <a:srgbClr val="C37D05"/>
              </a:buClr>
              <a:buSzTx/>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i="1" dirty="0">
                <a:latin typeface="Courier New" charset="0"/>
              </a:rPr>
              <a:t>dig</a:t>
            </a:r>
            <a:r>
              <a:rPr lang="en-GB" sz="2200" b="1" i="1" dirty="0" smtClean="0">
                <a:latin typeface="Courier New" charset="0"/>
              </a:rPr>
              <a:t> </a:t>
            </a:r>
            <a:r>
              <a:rPr lang="en-GB" sz="2200" b="1" i="1" dirty="0" err="1" smtClean="0">
                <a:latin typeface="Courier New" charset="0"/>
              </a:rPr>
              <a:t>lboro.ac.uk</a:t>
            </a:r>
            <a:r>
              <a:rPr lang="en-GB" sz="2200" b="1" i="1" dirty="0" smtClean="0">
                <a:latin typeface="Courier New" charset="0"/>
              </a:rPr>
              <a:t>. </a:t>
            </a:r>
            <a:r>
              <a:rPr lang="en-GB" sz="2200" b="1" i="1" dirty="0" err="1">
                <a:latin typeface="Courier New" charset="0"/>
              </a:rPr>
              <a:t>mx</a:t>
            </a:r>
            <a:endParaRPr lang="en-GB" sz="2200" b="1" i="1" dirty="0">
              <a:latin typeface="Courier New" charset="0"/>
            </a:endParaRPr>
          </a:p>
          <a:p>
            <a:pPr>
              <a:lnSpc>
                <a:spcPct val="91000"/>
              </a:lnSpc>
              <a:buClr>
                <a:srgbClr val="C37D05"/>
              </a:buClr>
              <a:buSzTx/>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Courier New" charset="0"/>
              </a:rPr>
              <a:t>  </a:t>
            </a:r>
            <a:r>
              <a:rPr lang="en-GB" sz="2200" b="1" dirty="0">
                <a:solidFill>
                  <a:srgbClr val="FF3333"/>
                </a:solidFill>
                <a:latin typeface="Courier New" charset="0"/>
              </a:rPr>
              <a:t>-- specified query type</a:t>
            </a:r>
          </a:p>
          <a:p>
            <a:pPr>
              <a:lnSpc>
                <a:spcPct val="91000"/>
              </a:lnSpc>
              <a:buClr>
                <a:srgbClr val="C37D05"/>
              </a:buClr>
              <a:buSzTx/>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i="1" dirty="0">
                <a:latin typeface="Courier New" charset="0"/>
              </a:rPr>
              <a:t>dig </a:t>
            </a:r>
            <a:r>
              <a:rPr lang="en-GB" sz="2200" b="1" i="1" dirty="0" smtClean="0">
                <a:latin typeface="Courier New" charset="0"/>
              </a:rPr>
              <a:t>@8.8.8.8 </a:t>
            </a:r>
            <a:r>
              <a:rPr lang="en-GB" sz="2200" b="1" i="1" dirty="0" err="1" smtClean="0">
                <a:latin typeface="Courier New" charset="0"/>
              </a:rPr>
              <a:t>lboro.ac.uk</a:t>
            </a:r>
            <a:r>
              <a:rPr lang="en-GB" sz="2200" b="1" i="1" dirty="0" smtClean="0">
                <a:latin typeface="Courier New" charset="0"/>
              </a:rPr>
              <a:t>. </a:t>
            </a:r>
            <a:r>
              <a:rPr lang="en-GB" sz="2200" b="1" i="1" dirty="0" err="1">
                <a:latin typeface="Courier New" charset="0"/>
              </a:rPr>
              <a:t>mx</a:t>
            </a:r>
            <a:endParaRPr lang="en-GB" sz="2200" b="1" i="1" dirty="0">
              <a:latin typeface="Courier New" charset="0"/>
            </a:endParaRPr>
          </a:p>
          <a:p>
            <a:pPr>
              <a:lnSpc>
                <a:spcPct val="91000"/>
              </a:lnSpc>
              <a:buClr>
                <a:srgbClr val="C37D05"/>
              </a:buClr>
              <a:buSzTx/>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dirty="0">
                <a:latin typeface="Courier New" charset="0"/>
              </a:rPr>
              <a:t>  </a:t>
            </a:r>
            <a:r>
              <a:rPr lang="en-GB" sz="2200" b="1" dirty="0">
                <a:solidFill>
                  <a:srgbClr val="FF3333"/>
                </a:solidFill>
                <a:latin typeface="Courier New" charset="0"/>
              </a:rPr>
              <a:t>-- send to particular cache (overrides</a:t>
            </a:r>
          </a:p>
          <a:p>
            <a:pPr>
              <a:lnSpc>
                <a:spcPct val="91000"/>
              </a:lnSpc>
              <a:buClr>
                <a:srgbClr val="C37D05"/>
              </a:buClr>
              <a:buSzTx/>
              <a:buFont typeface="Times New Roman"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dirty="0">
                <a:solidFill>
                  <a:srgbClr val="FF3333"/>
                </a:solidFill>
                <a:latin typeface="Courier New" charset="0"/>
              </a:rPr>
              <a:t>     /etc/</a:t>
            </a:r>
            <a:r>
              <a:rPr lang="en-GB" sz="2200" b="1" dirty="0" err="1">
                <a:solidFill>
                  <a:srgbClr val="FF3333"/>
                </a:solidFill>
                <a:latin typeface="Courier New" charset="0"/>
              </a:rPr>
              <a:t>resolv.conf</a:t>
            </a:r>
            <a:r>
              <a:rPr lang="en-GB" sz="2200" b="1" dirty="0">
                <a:solidFill>
                  <a:srgbClr val="FF3333"/>
                </a:solidFill>
                <a:latin typeface="Courier New"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lIns="0" tIns="0" rIns="0" bIns="0">
            <a:spAutoFit/>
          </a:bodyPr>
          <a:lstStyle/>
          <a:p>
            <a:pPr>
              <a:lnSpc>
                <a:spcPct val="8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The trailing dot</a:t>
            </a:r>
          </a:p>
        </p:txBody>
      </p:sp>
      <p:sp>
        <p:nvSpPr>
          <p:cNvPr id="28675" name="Rectangle 2"/>
          <p:cNvSpPr>
            <a:spLocks noGrp="1" noChangeArrowheads="1"/>
          </p:cNvSpPr>
          <p:nvPr>
            <p:ph idx="1"/>
          </p:nvPr>
        </p:nvSpPr>
        <p:spPr>
          <a:xfrm>
            <a:off x="533401" y="1600200"/>
            <a:ext cx="7772400" cy="3604987"/>
          </a:xfrm>
        </p:spPr>
        <p:txBody>
          <a:bodyPr lIns="0" tIns="0" rIns="0" bIns="0">
            <a:spAutoFit/>
          </a:bodyPr>
          <a:lstStyle/>
          <a:p>
            <a:pPr marL="146050" indent="-146050">
              <a:lnSpc>
                <a:spcPct val="90000"/>
              </a:lnSpc>
              <a:buClr>
                <a:srgbClr val="C37D05"/>
              </a:buClr>
              <a:buSzPct val="45000"/>
              <a:buFont typeface="StarSymbol"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Lst>
            </a:pPr>
            <a:r>
              <a:rPr lang="en-GB" b="1" dirty="0">
                <a:latin typeface="Courier New" charset="0"/>
                <a:ea typeface="Courier New" charset="0"/>
                <a:cs typeface="Courier New" charset="0"/>
              </a:rPr>
              <a:t># dig</a:t>
            </a:r>
            <a:r>
              <a:rPr lang="en-GB" b="1" dirty="0" smtClean="0">
                <a:latin typeface="Courier New" charset="0"/>
                <a:ea typeface="Courier New" charset="0"/>
                <a:cs typeface="Courier New" charset="0"/>
              </a:rPr>
              <a:t> </a:t>
            </a:r>
            <a:r>
              <a:rPr lang="en-GB" b="1" dirty="0" err="1" smtClean="0">
                <a:latin typeface="Courier New" charset="0"/>
                <a:ea typeface="Courier New" charset="0"/>
                <a:cs typeface="Courier New" charset="0"/>
              </a:rPr>
              <a:t>lboro.ac.uk</a:t>
            </a:r>
            <a:r>
              <a:rPr lang="en-GB" sz="3600" b="1" dirty="0" smtClean="0">
                <a:latin typeface="Courier New" charset="0"/>
                <a:ea typeface="Courier New" charset="0"/>
                <a:cs typeface="Courier New" charset="0"/>
              </a:rPr>
              <a:t>.</a:t>
            </a:r>
            <a:endParaRPr lang="en-GB" sz="3600" b="1" dirty="0">
              <a:latin typeface="Courier New" charset="0"/>
              <a:ea typeface="Courier New" charset="0"/>
              <a:cs typeface="Courier New" charset="0"/>
            </a:endParaRPr>
          </a:p>
          <a:p>
            <a:pPr marL="146050" indent="-146050">
              <a:lnSpc>
                <a:spcPct val="115000"/>
              </a:lnSpc>
              <a:buClr>
                <a:srgbClr val="C37D05"/>
              </a:buClr>
              <a:buSzPct val="45000"/>
              <a:buFont typeface="StarSymbol"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Lst>
            </a:pPr>
            <a:endParaRPr lang="en-GB" dirty="0" smtClean="0"/>
          </a:p>
          <a:p>
            <a:pPr>
              <a:lnSpc>
                <a:spcPct val="101000"/>
              </a:lnSpc>
              <a:spcBef>
                <a:spcPts val="113"/>
              </a:spcBef>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Lst>
            </a:pPr>
            <a:r>
              <a:rPr lang="en-GB" dirty="0" smtClean="0"/>
              <a:t>Prevents any default domain being appended</a:t>
            </a:r>
          </a:p>
          <a:p>
            <a:pPr>
              <a:lnSpc>
                <a:spcPct val="101000"/>
              </a:lnSpc>
              <a:spcBef>
                <a:spcPts val="113"/>
              </a:spcBef>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Lst>
            </a:pPr>
            <a:r>
              <a:rPr lang="en-GB" dirty="0" smtClean="0"/>
              <a:t>Get into the habit of using it always when testing DNS</a:t>
            </a:r>
          </a:p>
          <a:p>
            <a:pPr lvl="1">
              <a:lnSpc>
                <a:spcPct val="101000"/>
              </a:lnSpc>
              <a:spcBef>
                <a:spcPts val="113"/>
              </a:spcBef>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Lst>
            </a:pPr>
            <a:r>
              <a:rPr lang="en-GB" dirty="0" smtClean="0"/>
              <a:t>only </a:t>
            </a:r>
            <a:r>
              <a:rPr lang="en-GB" dirty="0"/>
              <a:t>on domain names, not IP addresses or e-mail addresses</a:t>
            </a:r>
          </a:p>
        </p:txBody>
      </p:sp>
      <p:cxnSp>
        <p:nvCxnSpPr>
          <p:cNvPr id="28676" name="Straight Arrow Connector 5"/>
          <p:cNvCxnSpPr>
            <a:cxnSpLocks noChangeShapeType="1"/>
          </p:cNvCxnSpPr>
          <p:nvPr/>
        </p:nvCxnSpPr>
        <p:spPr bwMode="auto">
          <a:xfrm rot="16200000" flipV="1">
            <a:off x="4333393" y="2028922"/>
            <a:ext cx="533400" cy="533400"/>
          </a:xfrm>
          <a:prstGeom prst="straightConnector1">
            <a:avLst/>
          </a:prstGeom>
          <a:noFill/>
          <a:ln w="57150">
            <a:solidFill>
              <a:srgbClr val="FF0000"/>
            </a:solidFill>
            <a:round/>
            <a:headEnd/>
            <a:tailEnd type="arrow" w="med" len="med"/>
          </a:ln>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23619" y="1116556"/>
            <a:ext cx="8534400" cy="5789000"/>
          </a:xfrm>
          <a:prstGeom prst="rect">
            <a:avLst/>
          </a:prstGeom>
          <a:noFill/>
          <a:ln w="9525">
            <a:noFill/>
            <a:round/>
            <a:headEnd/>
            <a:tailEnd/>
          </a:ln>
        </p:spPr>
        <p:txBody>
          <a:bodyPr lIns="90000" tIns="46800" rIns="90000" bIns="46800">
            <a:prstTxWarp prst="textNoShape">
              <a:avLst/>
            </a:prstTxWarp>
            <a:spAutoFit/>
          </a:bodyPr>
          <a:lstStyle/>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dig </a:t>
            </a:r>
            <a:r>
              <a:rPr lang="en-US" sz="1100" b="1" dirty="0" err="1" smtClean="0">
                <a:solidFill>
                  <a:srgbClr val="000000"/>
                </a:solidFill>
                <a:latin typeface="Courier New" charset="0"/>
              </a:rPr>
              <a:t>lboro.ac.uk</a:t>
            </a:r>
            <a:r>
              <a:rPr lang="en-US" sz="1100" b="1" dirty="0" smtClean="0">
                <a:solidFill>
                  <a:srgbClr val="000000"/>
                </a:solidFill>
                <a:latin typeface="Courier New" charset="0"/>
              </a:rPr>
              <a:t>.</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b="1" dirty="0" smtClean="0">
              <a:solidFill>
                <a:srgbClr val="000000"/>
              </a:solidFill>
              <a:latin typeface="Courier New" charset="0"/>
            </a:endParaRP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&lt;&lt;&gt;&gt; </a:t>
            </a:r>
            <a:r>
              <a:rPr lang="en-US" sz="1100" b="1" dirty="0" err="1" smtClean="0">
                <a:solidFill>
                  <a:srgbClr val="000000"/>
                </a:solidFill>
                <a:latin typeface="Courier New" charset="0"/>
              </a:rPr>
              <a:t>DiG</a:t>
            </a:r>
            <a:r>
              <a:rPr lang="en-US" sz="1100" b="1" dirty="0" smtClean="0">
                <a:solidFill>
                  <a:srgbClr val="000000"/>
                </a:solidFill>
                <a:latin typeface="Courier New" charset="0"/>
              </a:rPr>
              <a:t> 9.6.0-APPLE-P2 &lt;&lt;&gt;&gt; </a:t>
            </a:r>
            <a:r>
              <a:rPr lang="en-US" sz="1100" b="1" dirty="0" err="1" smtClean="0">
                <a:solidFill>
                  <a:srgbClr val="000000"/>
                </a:solidFill>
                <a:latin typeface="Courier New" charset="0"/>
              </a:rPr>
              <a:t>lboro.ac.uk</a:t>
            </a:r>
            <a:r>
              <a:rPr lang="en-US" sz="1100" b="1" dirty="0" smtClean="0">
                <a:solidFill>
                  <a:srgbClr val="000000"/>
                </a:solidFill>
                <a:latin typeface="Courier New" charset="0"/>
              </a:rPr>
              <a:t>.</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global options: +</a:t>
            </a:r>
            <a:r>
              <a:rPr lang="en-US" sz="1100" b="1" dirty="0" err="1" smtClean="0">
                <a:solidFill>
                  <a:srgbClr val="000000"/>
                </a:solidFill>
                <a:latin typeface="Courier New" charset="0"/>
              </a:rPr>
              <a:t>cmd</a:t>
            </a:r>
            <a:endParaRPr lang="en-US" sz="1100" b="1" dirty="0" smtClean="0">
              <a:solidFill>
                <a:srgbClr val="000000"/>
              </a:solidFill>
              <a:latin typeface="Courier New" charset="0"/>
            </a:endParaRP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Got answer:</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-&gt;&gt;HEADER&lt;&lt;- </a:t>
            </a:r>
            <a:r>
              <a:rPr lang="en-US" sz="1100" b="1" dirty="0" err="1" smtClean="0">
                <a:solidFill>
                  <a:srgbClr val="000000"/>
                </a:solidFill>
                <a:latin typeface="Courier New" charset="0"/>
              </a:rPr>
              <a:t>opcode</a:t>
            </a:r>
            <a:r>
              <a:rPr lang="en-US" sz="1100" b="1" dirty="0" smtClean="0">
                <a:solidFill>
                  <a:srgbClr val="000000"/>
                </a:solidFill>
                <a:latin typeface="Courier New" charset="0"/>
              </a:rPr>
              <a:t>: QUERY, status: NOERROR, id: 26566</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flags: </a:t>
            </a:r>
            <a:r>
              <a:rPr lang="en-US" sz="1100" b="1" dirty="0" err="1" smtClean="0">
                <a:solidFill>
                  <a:srgbClr val="000000"/>
                </a:solidFill>
                <a:latin typeface="Courier New" charset="0"/>
              </a:rPr>
              <a:t>qr</a:t>
            </a:r>
            <a:r>
              <a:rPr lang="en-US" sz="1100" b="1" dirty="0" smtClean="0">
                <a:solidFill>
                  <a:srgbClr val="000000"/>
                </a:solidFill>
                <a:latin typeface="Courier New" charset="0"/>
              </a:rPr>
              <a:t> </a:t>
            </a:r>
            <a:r>
              <a:rPr lang="en-US" sz="1100" b="1" dirty="0" err="1" smtClean="0">
                <a:solidFill>
                  <a:srgbClr val="000000"/>
                </a:solidFill>
                <a:latin typeface="Courier New" charset="0"/>
              </a:rPr>
              <a:t>aa</a:t>
            </a:r>
            <a:r>
              <a:rPr lang="en-US" sz="1100" b="1" dirty="0" smtClean="0">
                <a:solidFill>
                  <a:srgbClr val="000000"/>
                </a:solidFill>
                <a:latin typeface="Courier New" charset="0"/>
              </a:rPr>
              <a:t> rd </a:t>
            </a:r>
            <a:r>
              <a:rPr lang="en-US" sz="1100" b="1" dirty="0" err="1" smtClean="0">
                <a:solidFill>
                  <a:srgbClr val="000000"/>
                </a:solidFill>
                <a:latin typeface="Courier New" charset="0"/>
              </a:rPr>
              <a:t>ra</a:t>
            </a:r>
            <a:r>
              <a:rPr lang="en-US" sz="1100" b="1" dirty="0" smtClean="0">
                <a:solidFill>
                  <a:srgbClr val="000000"/>
                </a:solidFill>
                <a:latin typeface="Courier New" charset="0"/>
              </a:rPr>
              <a:t>; QUERY: 1, ANSWER: 1, AUTHORITY: 4, ADDITIONAL: 7</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b="1" dirty="0" smtClean="0">
              <a:solidFill>
                <a:srgbClr val="000000"/>
              </a:solidFill>
              <a:latin typeface="Courier New" charset="0"/>
            </a:endParaRP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QUESTION SECTION:</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a:t>
            </a:r>
            <a:r>
              <a:rPr lang="en-US" sz="1100" b="1" dirty="0" err="1" smtClean="0">
                <a:solidFill>
                  <a:srgbClr val="000000"/>
                </a:solidFill>
                <a:latin typeface="Courier New" charset="0"/>
              </a:rPr>
              <a:t>lboro.ac.uk</a:t>
            </a:r>
            <a:r>
              <a:rPr lang="en-US" sz="1100" b="1" dirty="0" smtClean="0">
                <a:solidFill>
                  <a:srgbClr val="000000"/>
                </a:solidFill>
                <a:latin typeface="Courier New" charset="0"/>
              </a:rPr>
              <a:t>.			IN	A</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b="1" dirty="0" smtClean="0">
              <a:solidFill>
                <a:srgbClr val="000000"/>
              </a:solidFill>
              <a:latin typeface="Courier New" charset="0"/>
            </a:endParaRP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ANSWER SECTION:</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err="1" smtClean="0">
                <a:solidFill>
                  <a:srgbClr val="000000"/>
                </a:solidFill>
                <a:latin typeface="Courier New" charset="0"/>
              </a:rPr>
              <a:t>lboro.ac.uk</a:t>
            </a:r>
            <a:r>
              <a:rPr lang="en-US" sz="1100" b="1" dirty="0" smtClean="0">
                <a:solidFill>
                  <a:srgbClr val="000000"/>
                </a:solidFill>
                <a:latin typeface="Courier New" charset="0"/>
              </a:rPr>
              <a:t>.		86400	IN	A	158.125.1.208</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b="1" dirty="0" smtClean="0">
              <a:solidFill>
                <a:srgbClr val="000000"/>
              </a:solidFill>
              <a:latin typeface="Courier New" charset="0"/>
            </a:endParaRP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AUTHORITY SECTION:</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err="1" smtClean="0">
                <a:solidFill>
                  <a:srgbClr val="000000"/>
                </a:solidFill>
                <a:latin typeface="Courier New" charset="0"/>
              </a:rPr>
              <a:t>lboro.ac.uk</a:t>
            </a:r>
            <a:r>
              <a:rPr lang="en-US" sz="1100" b="1" dirty="0" smtClean="0">
                <a:solidFill>
                  <a:srgbClr val="000000"/>
                </a:solidFill>
                <a:latin typeface="Courier New" charset="0"/>
              </a:rPr>
              <a:t>.		86400	IN	NS	</a:t>
            </a:r>
            <a:r>
              <a:rPr lang="en-US" sz="1100" b="1" dirty="0" err="1" smtClean="0">
                <a:solidFill>
                  <a:srgbClr val="000000"/>
                </a:solidFill>
                <a:latin typeface="Courier New" charset="0"/>
              </a:rPr>
              <a:t>cgate.lut.ac.uk</a:t>
            </a:r>
            <a:r>
              <a:rPr lang="en-US" sz="1100" b="1" dirty="0" smtClean="0">
                <a:solidFill>
                  <a:srgbClr val="000000"/>
                </a:solidFill>
                <a:latin typeface="Courier New" charset="0"/>
              </a:rPr>
              <a:t>.</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err="1" smtClean="0">
                <a:solidFill>
                  <a:srgbClr val="000000"/>
                </a:solidFill>
                <a:latin typeface="Courier New" charset="0"/>
              </a:rPr>
              <a:t>lboro.ac.uk</a:t>
            </a:r>
            <a:r>
              <a:rPr lang="en-US" sz="1100" b="1" dirty="0" smtClean="0">
                <a:solidFill>
                  <a:srgbClr val="000000"/>
                </a:solidFill>
                <a:latin typeface="Courier New" charset="0"/>
              </a:rPr>
              <a:t>.		86400	IN	NS	</a:t>
            </a:r>
            <a:r>
              <a:rPr lang="en-US" sz="1100" b="1" dirty="0" err="1" smtClean="0">
                <a:solidFill>
                  <a:srgbClr val="000000"/>
                </a:solidFill>
                <a:latin typeface="Courier New" charset="0"/>
              </a:rPr>
              <a:t>agate.lut.ac.uk</a:t>
            </a:r>
            <a:r>
              <a:rPr lang="en-US" sz="1100" b="1" dirty="0" smtClean="0">
                <a:solidFill>
                  <a:srgbClr val="000000"/>
                </a:solidFill>
                <a:latin typeface="Courier New" charset="0"/>
              </a:rPr>
              <a:t>.</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err="1" smtClean="0">
                <a:solidFill>
                  <a:srgbClr val="000000"/>
                </a:solidFill>
                <a:latin typeface="Courier New" charset="0"/>
              </a:rPr>
              <a:t>lboro.ac.uk</a:t>
            </a:r>
            <a:r>
              <a:rPr lang="en-US" sz="1100" b="1" dirty="0" smtClean="0">
                <a:solidFill>
                  <a:srgbClr val="000000"/>
                </a:solidFill>
                <a:latin typeface="Courier New" charset="0"/>
              </a:rPr>
              <a:t>.		86400	IN	NS	</a:t>
            </a:r>
            <a:r>
              <a:rPr lang="en-US" sz="1100" b="1" dirty="0" err="1" smtClean="0">
                <a:solidFill>
                  <a:srgbClr val="000000"/>
                </a:solidFill>
                <a:latin typeface="Courier New" charset="0"/>
              </a:rPr>
              <a:t>bgate.lut.ac.uk</a:t>
            </a:r>
            <a:r>
              <a:rPr lang="en-US" sz="1100" b="1" dirty="0" smtClean="0">
                <a:solidFill>
                  <a:srgbClr val="000000"/>
                </a:solidFill>
                <a:latin typeface="Courier New" charset="0"/>
              </a:rPr>
              <a:t>.</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err="1" smtClean="0">
                <a:solidFill>
                  <a:srgbClr val="000000"/>
                </a:solidFill>
                <a:latin typeface="Courier New" charset="0"/>
              </a:rPr>
              <a:t>lboro.ac.uk</a:t>
            </a:r>
            <a:r>
              <a:rPr lang="en-US" sz="1100" b="1" dirty="0" smtClean="0">
                <a:solidFill>
                  <a:srgbClr val="000000"/>
                </a:solidFill>
                <a:latin typeface="Courier New" charset="0"/>
              </a:rPr>
              <a:t>.		86400	IN	NS	ns3.ja.net.</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b="1" dirty="0" smtClean="0">
              <a:solidFill>
                <a:srgbClr val="000000"/>
              </a:solidFill>
              <a:latin typeface="Courier New" charset="0"/>
            </a:endParaRP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ADDITIONAL SECTION:</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err="1" smtClean="0">
                <a:solidFill>
                  <a:srgbClr val="000000"/>
                </a:solidFill>
                <a:latin typeface="Courier New" charset="0"/>
              </a:rPr>
              <a:t>agate.lut.ac.uk</a:t>
            </a:r>
            <a:r>
              <a:rPr lang="en-US" sz="1100" b="1" dirty="0" smtClean="0">
                <a:solidFill>
                  <a:srgbClr val="000000"/>
                </a:solidFill>
                <a:latin typeface="Courier New" charset="0"/>
              </a:rPr>
              <a:t>.		86400	IN	A	158.125.1.100</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err="1" smtClean="0">
                <a:solidFill>
                  <a:srgbClr val="000000"/>
                </a:solidFill>
                <a:latin typeface="Courier New" charset="0"/>
              </a:rPr>
              <a:t>bgate.lut.ac.uk</a:t>
            </a:r>
            <a:r>
              <a:rPr lang="en-US" sz="1100" b="1" dirty="0" smtClean="0">
                <a:solidFill>
                  <a:srgbClr val="000000"/>
                </a:solidFill>
                <a:latin typeface="Courier New" charset="0"/>
              </a:rPr>
              <a:t>.		86400	IN	A	131.231.16.7</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err="1" smtClean="0">
                <a:solidFill>
                  <a:srgbClr val="000000"/>
                </a:solidFill>
                <a:latin typeface="Courier New" charset="0"/>
              </a:rPr>
              <a:t>bgate.lut.ac.uk</a:t>
            </a:r>
            <a:r>
              <a:rPr lang="en-US" sz="1100" b="1" dirty="0" smtClean="0">
                <a:solidFill>
                  <a:srgbClr val="000000"/>
                </a:solidFill>
                <a:latin typeface="Courier New" charset="0"/>
              </a:rPr>
              <a:t>.		86400	IN	AAAA	2001:630:301:4605::b53</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err="1" smtClean="0">
                <a:solidFill>
                  <a:srgbClr val="000000"/>
                </a:solidFill>
                <a:latin typeface="Courier New" charset="0"/>
              </a:rPr>
              <a:t>cgate.lut.ac.uk</a:t>
            </a:r>
            <a:r>
              <a:rPr lang="en-US" sz="1100" b="1" dirty="0" smtClean="0">
                <a:solidFill>
                  <a:srgbClr val="000000"/>
                </a:solidFill>
                <a:latin typeface="Courier New" charset="0"/>
              </a:rPr>
              <a:t>.		86400	IN	A	131.231.16.16</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err="1" smtClean="0">
                <a:solidFill>
                  <a:srgbClr val="000000"/>
                </a:solidFill>
                <a:latin typeface="Courier New" charset="0"/>
              </a:rPr>
              <a:t>cgate.lut.ac.uk</a:t>
            </a:r>
            <a:r>
              <a:rPr lang="en-US" sz="1100" b="1" dirty="0" smtClean="0">
                <a:solidFill>
                  <a:srgbClr val="000000"/>
                </a:solidFill>
                <a:latin typeface="Courier New" charset="0"/>
              </a:rPr>
              <a:t>.		86400	IN	AAAA	2001:630:301:2905::c53</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ns3.ja.net.		21325	IN	A	193.63.106.103</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ns3.ja.net.		39250	IN	AAAA	2001:630:0:46::67</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b="1" dirty="0" smtClean="0">
              <a:solidFill>
                <a:srgbClr val="000000"/>
              </a:solidFill>
              <a:latin typeface="Courier New" charset="0"/>
            </a:endParaRP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Query time: 30 </a:t>
            </a:r>
            <a:r>
              <a:rPr lang="en-US" sz="1100" b="1" dirty="0" err="1" smtClean="0">
                <a:solidFill>
                  <a:srgbClr val="000000"/>
                </a:solidFill>
                <a:latin typeface="Courier New" charset="0"/>
              </a:rPr>
              <a:t>msec</a:t>
            </a:r>
            <a:endParaRPr lang="en-US" sz="1100" b="1" dirty="0" smtClean="0">
              <a:solidFill>
                <a:srgbClr val="000000"/>
              </a:solidFill>
              <a:latin typeface="Courier New" charset="0"/>
            </a:endParaRP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SERVER: 158.125.1.100#53(158.125.1.100)</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WHEN: Sun Dec  6 15:51:52 2009</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smtClean="0">
                <a:solidFill>
                  <a:srgbClr val="000000"/>
                </a:solidFill>
                <a:latin typeface="Courier New" charset="0"/>
              </a:rPr>
              <a:t>;; MSG SIZE  rcvd: 281</a:t>
            </a:r>
          </a:p>
          <a:p>
            <a:pPr>
              <a:lnSpc>
                <a:spcPct val="96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b="1" dirty="0" smtClean="0">
              <a:solidFill>
                <a:srgbClr val="000000"/>
              </a:solidFill>
              <a:latin typeface="Courier New" charset="0"/>
            </a:endParaRPr>
          </a:p>
          <a:p>
            <a:pPr>
              <a:lnSpc>
                <a:spcPct val="100000"/>
              </a:lnSpc>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100" b="1" dirty="0">
              <a:solidFill>
                <a:srgbClr val="000000"/>
              </a:solidFill>
              <a:latin typeface="Courier New" charset="0"/>
            </a:endParaRPr>
          </a:p>
        </p:txBody>
      </p:sp>
      <p:sp>
        <p:nvSpPr>
          <p:cNvPr id="29699" name="AutoShape 2"/>
          <p:cNvSpPr>
            <a:spLocks noChangeArrowheads="1"/>
          </p:cNvSpPr>
          <p:nvPr/>
        </p:nvSpPr>
        <p:spPr bwMode="auto">
          <a:xfrm>
            <a:off x="3046461" y="1931939"/>
            <a:ext cx="1440872" cy="228600"/>
          </a:xfrm>
          <a:prstGeom prst="roundRect">
            <a:avLst>
              <a:gd name="adj" fmla="val 694"/>
            </a:avLst>
          </a:prstGeom>
          <a:noFill/>
          <a:ln w="9360">
            <a:solidFill>
              <a:srgbClr val="CC3300"/>
            </a:solidFill>
            <a:miter lim="800000"/>
            <a:headEnd/>
            <a:tailEnd/>
          </a:ln>
        </p:spPr>
        <p:txBody>
          <a:bodyPr wrap="none" anchor="ctr">
            <a:prstTxWarp prst="textNoShape">
              <a:avLst/>
            </a:prstTxWarp>
          </a:bodyPr>
          <a:lstStyle/>
          <a:p>
            <a:endParaRPr lang="en-US"/>
          </a:p>
        </p:txBody>
      </p:sp>
      <p:sp>
        <p:nvSpPr>
          <p:cNvPr id="29700" name="AutoShape 3"/>
          <p:cNvSpPr>
            <a:spLocks noChangeArrowheads="1"/>
          </p:cNvSpPr>
          <p:nvPr/>
        </p:nvSpPr>
        <p:spPr bwMode="auto">
          <a:xfrm>
            <a:off x="715817" y="2122055"/>
            <a:ext cx="1670243" cy="228600"/>
          </a:xfrm>
          <a:prstGeom prst="roundRect">
            <a:avLst>
              <a:gd name="adj" fmla="val 694"/>
            </a:avLst>
          </a:prstGeom>
          <a:noFill/>
          <a:ln w="9360">
            <a:solidFill>
              <a:srgbClr val="CC3300"/>
            </a:solidFill>
            <a:miter lim="800000"/>
            <a:headEnd/>
            <a:tailEnd/>
          </a:ln>
        </p:spPr>
        <p:txBody>
          <a:bodyPr wrap="none" anchor="ctr">
            <a:prstTxWarp prst="textNoShape">
              <a:avLst/>
            </a:prstTxWarp>
          </a:bodyPr>
          <a:lstStyle/>
          <a:p>
            <a:endParaRPr lang="en-US"/>
          </a:p>
        </p:txBody>
      </p:sp>
      <p:sp>
        <p:nvSpPr>
          <p:cNvPr id="29701" name="AutoShape 4"/>
          <p:cNvSpPr>
            <a:spLocks noChangeArrowheads="1"/>
          </p:cNvSpPr>
          <p:nvPr/>
        </p:nvSpPr>
        <p:spPr bwMode="auto">
          <a:xfrm>
            <a:off x="4856018" y="3078788"/>
            <a:ext cx="609600" cy="1216121"/>
          </a:xfrm>
          <a:prstGeom prst="roundRect">
            <a:avLst>
              <a:gd name="adj" fmla="val 519"/>
            </a:avLst>
          </a:prstGeom>
          <a:noFill/>
          <a:ln w="9360">
            <a:solidFill>
              <a:srgbClr val="CC3300"/>
            </a:solidFill>
            <a:miter lim="800000"/>
            <a:headEnd/>
            <a:tailEnd/>
          </a:ln>
        </p:spPr>
        <p:txBody>
          <a:bodyPr wrap="none" anchor="ctr">
            <a:prstTxWarp prst="textNoShape">
              <a:avLst/>
            </a:prstTxWarp>
          </a:bodyPr>
          <a:lstStyle/>
          <a:p>
            <a:endParaRPr lang="en-US"/>
          </a:p>
        </p:txBody>
      </p:sp>
      <p:sp>
        <p:nvSpPr>
          <p:cNvPr id="29702" name="AutoShape 6"/>
          <p:cNvSpPr>
            <a:spLocks noChangeArrowheads="1"/>
          </p:cNvSpPr>
          <p:nvPr/>
        </p:nvSpPr>
        <p:spPr bwMode="auto">
          <a:xfrm>
            <a:off x="464897" y="3083406"/>
            <a:ext cx="1290012" cy="228600"/>
          </a:xfrm>
          <a:prstGeom prst="roundRect">
            <a:avLst>
              <a:gd name="adj" fmla="val 694"/>
            </a:avLst>
          </a:prstGeom>
          <a:noFill/>
          <a:ln w="9360">
            <a:solidFill>
              <a:srgbClr val="CC3300"/>
            </a:solidFill>
            <a:miter lim="800000"/>
            <a:headEnd/>
            <a:tailEnd/>
          </a:ln>
        </p:spPr>
        <p:txBody>
          <a:bodyPr wrap="none" anchor="ctr">
            <a:prstTxWarp prst="textNoShape">
              <a:avLst/>
            </a:prstTxWarp>
          </a:bodyPr>
          <a:lstStyle/>
          <a:p>
            <a:endParaRPr lang="en-US"/>
          </a:p>
        </p:txBody>
      </p:sp>
      <p:sp>
        <p:nvSpPr>
          <p:cNvPr id="29703" name="AutoShape 7"/>
          <p:cNvSpPr>
            <a:spLocks noChangeArrowheads="1"/>
          </p:cNvSpPr>
          <p:nvPr/>
        </p:nvSpPr>
        <p:spPr bwMode="auto">
          <a:xfrm>
            <a:off x="703503" y="5990552"/>
            <a:ext cx="3506739" cy="228600"/>
          </a:xfrm>
          <a:prstGeom prst="roundRect">
            <a:avLst>
              <a:gd name="adj" fmla="val 694"/>
            </a:avLst>
          </a:prstGeom>
          <a:noFill/>
          <a:ln w="9360">
            <a:solidFill>
              <a:srgbClr val="CC3300"/>
            </a:solidFill>
            <a:miter lim="800000"/>
            <a:headEnd/>
            <a:tailEnd/>
          </a:ln>
        </p:spPr>
        <p:txBody>
          <a:bodyPr wrap="none" anchor="ct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lstStyle/>
          <a:p>
            <a:r>
              <a:rPr lang="en-GB" smtClean="0"/>
              <a:t>Understanding output from dig</a:t>
            </a:r>
            <a:endParaRPr lang="en-GB"/>
          </a:p>
        </p:txBody>
      </p:sp>
      <p:sp>
        <p:nvSpPr>
          <p:cNvPr id="30723" name="Rectangle 2"/>
          <p:cNvSpPr>
            <a:spLocks noGrp="1" noChangeArrowheads="1"/>
          </p:cNvSpPr>
          <p:nvPr>
            <p:ph idx="1"/>
          </p:nvPr>
        </p:nvSpPr>
        <p:spPr/>
        <p:txBody>
          <a:bodyPr/>
          <a:lstStyle/>
          <a:p>
            <a:r>
              <a:rPr lang="en-GB" sz="2400" dirty="0" smtClean="0"/>
              <a:t>STATUS</a:t>
            </a:r>
          </a:p>
          <a:p>
            <a:pPr lvl="1"/>
            <a:r>
              <a:rPr lang="en-GB" sz="2000" dirty="0" smtClean="0"/>
              <a:t>NOERROR: 0 or more </a:t>
            </a:r>
            <a:r>
              <a:rPr lang="en-GB" sz="2000" dirty="0" err="1" smtClean="0"/>
              <a:t>RRs</a:t>
            </a:r>
            <a:r>
              <a:rPr lang="en-GB" sz="2000" dirty="0" smtClean="0"/>
              <a:t> returned</a:t>
            </a:r>
          </a:p>
          <a:p>
            <a:pPr lvl="1"/>
            <a:r>
              <a:rPr lang="en-GB" sz="2000" dirty="0" smtClean="0"/>
              <a:t>NXDOMAIN: non-existent domain</a:t>
            </a:r>
          </a:p>
          <a:p>
            <a:pPr lvl="1"/>
            <a:r>
              <a:rPr lang="en-GB" sz="2000" dirty="0" smtClean="0"/>
              <a:t>SERVFAIL: cache could not locate answer</a:t>
            </a:r>
          </a:p>
          <a:p>
            <a:pPr lvl="1"/>
            <a:r>
              <a:rPr lang="en-GB" sz="2000" dirty="0" smtClean="0"/>
              <a:t>REFUSED: query not available on cache server</a:t>
            </a:r>
          </a:p>
          <a:p>
            <a:r>
              <a:rPr lang="en-GB" sz="2400" dirty="0" smtClean="0"/>
              <a:t>FLAGS</a:t>
            </a:r>
          </a:p>
          <a:p>
            <a:pPr lvl="1"/>
            <a:r>
              <a:rPr lang="en-GB" sz="2000" dirty="0" smtClean="0"/>
              <a:t>AA: Authoritative answer (not from cache)</a:t>
            </a:r>
          </a:p>
          <a:p>
            <a:pPr lvl="1"/>
            <a:r>
              <a:rPr lang="en-GB" sz="2000" dirty="0" smtClean="0"/>
              <a:t>You can ignore the others</a:t>
            </a:r>
          </a:p>
          <a:p>
            <a:pPr lvl="2"/>
            <a:r>
              <a:rPr lang="en-GB" sz="1800" dirty="0" smtClean="0"/>
              <a:t>QR: Query/Response (1 = Response)</a:t>
            </a:r>
          </a:p>
          <a:p>
            <a:pPr lvl="2"/>
            <a:r>
              <a:rPr lang="en-GB" sz="1800" dirty="0" smtClean="0"/>
              <a:t>RD: Recursion Desired</a:t>
            </a:r>
          </a:p>
          <a:p>
            <a:pPr lvl="2"/>
            <a:r>
              <a:rPr lang="en-GB" sz="1800" dirty="0" smtClean="0"/>
              <a:t>RA: Recursion Available</a:t>
            </a:r>
          </a:p>
          <a:p>
            <a:r>
              <a:rPr lang="en-GB" sz="2400" dirty="0" smtClean="0"/>
              <a:t>ANSWER: number of </a:t>
            </a:r>
            <a:r>
              <a:rPr lang="en-GB" sz="2400" dirty="0" err="1" smtClean="0"/>
              <a:t>RRs</a:t>
            </a:r>
            <a:r>
              <a:rPr lang="en-GB" sz="2400" dirty="0" smtClean="0"/>
              <a:t> in answer</a:t>
            </a:r>
            <a:endParaRPr lang="en-GB"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r>
              <a:rPr lang="en-GB" smtClean="0"/>
              <a:t>Understanding output from dig</a:t>
            </a:r>
            <a:endParaRPr lang="en-GB"/>
          </a:p>
        </p:txBody>
      </p:sp>
      <p:sp>
        <p:nvSpPr>
          <p:cNvPr id="31747" name="Rectangle 2"/>
          <p:cNvSpPr>
            <a:spLocks noGrp="1" noChangeArrowheads="1"/>
          </p:cNvSpPr>
          <p:nvPr>
            <p:ph type="body" idx="1"/>
          </p:nvPr>
        </p:nvSpPr>
        <p:spPr/>
        <p:txBody>
          <a:bodyPr/>
          <a:lstStyle/>
          <a:p>
            <a:r>
              <a:rPr lang="en-GB" sz="2400" smtClean="0"/>
              <a:t>Answer section (RRs requested)</a:t>
            </a:r>
          </a:p>
          <a:p>
            <a:pPr lvl="1"/>
            <a:r>
              <a:rPr lang="en-GB" sz="2000" smtClean="0"/>
              <a:t>Each record has a Time To Live (TTL)</a:t>
            </a:r>
          </a:p>
          <a:p>
            <a:pPr lvl="1"/>
            <a:r>
              <a:rPr lang="en-GB" sz="2000" smtClean="0"/>
              <a:t>Says how long the cache will keep it</a:t>
            </a:r>
          </a:p>
          <a:p>
            <a:r>
              <a:rPr lang="en-GB" sz="2400" smtClean="0"/>
              <a:t>Authority section</a:t>
            </a:r>
          </a:p>
          <a:p>
            <a:pPr lvl="1"/>
            <a:r>
              <a:rPr lang="en-GB" sz="2000" smtClean="0"/>
              <a:t>Which nameservers are authoritative for this domain</a:t>
            </a:r>
          </a:p>
          <a:p>
            <a:r>
              <a:rPr lang="en-GB" sz="2400" smtClean="0"/>
              <a:t>Additional section</a:t>
            </a:r>
          </a:p>
          <a:p>
            <a:pPr lvl="1"/>
            <a:r>
              <a:rPr lang="en-GB" sz="2000" smtClean="0"/>
              <a:t>More RRs (typically IP addresses for the authoritative nameservers)</a:t>
            </a:r>
          </a:p>
          <a:p>
            <a:r>
              <a:rPr lang="en-GB" sz="2400" smtClean="0"/>
              <a:t>Total query time</a:t>
            </a:r>
          </a:p>
          <a:p>
            <a:r>
              <a:rPr lang="en-GB" sz="2400" smtClean="0"/>
              <a:t>Check which server gave the response!</a:t>
            </a:r>
          </a:p>
          <a:p>
            <a:pPr lvl="1"/>
            <a:r>
              <a:rPr lang="en-GB" sz="2000" smtClean="0"/>
              <a:t>If you make a typing error, the query may go to a default server</a:t>
            </a:r>
            <a:endParaRPr lang="en-GB"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p:txBody>
          <a:bodyPr/>
          <a:lstStyle/>
          <a:p>
            <a:r>
              <a:rPr lang="en-GB" smtClean="0"/>
              <a:t>Internet Exchange Point</a:t>
            </a:r>
            <a:br>
              <a:rPr lang="en-GB" smtClean="0"/>
            </a:br>
            <a:r>
              <a:rPr lang="en-GB" smtClean="0"/>
              <a:t>Why peer?</a:t>
            </a:r>
            <a:endParaRPr lang="en-GB"/>
          </a:p>
        </p:txBody>
      </p:sp>
      <p:sp>
        <p:nvSpPr>
          <p:cNvPr id="142341" name="Rectangle 5"/>
          <p:cNvSpPr>
            <a:spLocks noGrp="1" noChangeArrowheads="1"/>
          </p:cNvSpPr>
          <p:nvPr>
            <p:ph idx="1"/>
          </p:nvPr>
        </p:nvSpPr>
        <p:spPr/>
        <p:txBody>
          <a:bodyPr/>
          <a:lstStyle/>
          <a:p>
            <a:r>
              <a:rPr lang="en-GB" sz="2400" dirty="0" smtClean="0"/>
              <a:t>Consider a region with one ISP</a:t>
            </a:r>
          </a:p>
          <a:p>
            <a:pPr lvl="1"/>
            <a:r>
              <a:rPr lang="en-GB" sz="2000" dirty="0" smtClean="0"/>
              <a:t>They provide internet connectivity to their customers</a:t>
            </a:r>
          </a:p>
          <a:p>
            <a:pPr lvl="1"/>
            <a:r>
              <a:rPr lang="en-GB" sz="2000" dirty="0" smtClean="0"/>
              <a:t>They have one or two international connections</a:t>
            </a:r>
          </a:p>
          <a:p>
            <a:r>
              <a:rPr lang="en-GB" sz="2400" dirty="0" smtClean="0"/>
              <a:t>Internet grows, another ISP sets up in competition</a:t>
            </a:r>
          </a:p>
          <a:p>
            <a:pPr lvl="1"/>
            <a:r>
              <a:rPr lang="en-GB" sz="2000" dirty="0" smtClean="0"/>
              <a:t>They provide internet connectivity to their customers</a:t>
            </a:r>
          </a:p>
          <a:p>
            <a:pPr lvl="1"/>
            <a:r>
              <a:rPr lang="en-GB" sz="2000" dirty="0" smtClean="0"/>
              <a:t>They have one or two international connections</a:t>
            </a:r>
          </a:p>
          <a:p>
            <a:r>
              <a:rPr lang="en-GB" sz="2400" dirty="0" smtClean="0"/>
              <a:t>How does traffic from customer of one ISP get to customer of the other ISP?</a:t>
            </a:r>
          </a:p>
          <a:p>
            <a:pPr lvl="1"/>
            <a:r>
              <a:rPr lang="en-GB" sz="2000" dirty="0" smtClean="0"/>
              <a:t>Via the international connections</a:t>
            </a:r>
            <a:endParaRPr lang="en-GB" sz="20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sz="3600" dirty="0"/>
              <a:t>DNS records</a:t>
            </a:r>
            <a:endParaRPr lang="en-US" dirty="0"/>
          </a:p>
        </p:txBody>
      </p:sp>
      <p:sp>
        <p:nvSpPr>
          <p:cNvPr id="220163" name="Rectangle 3"/>
          <p:cNvSpPr>
            <a:spLocks noGrp="1" noChangeArrowheads="1"/>
          </p:cNvSpPr>
          <p:nvPr>
            <p:ph type="body" sz="half" idx="1"/>
          </p:nvPr>
        </p:nvSpPr>
        <p:spPr>
          <a:xfrm>
            <a:off x="542626" y="1633171"/>
            <a:ext cx="8245502" cy="513846"/>
          </a:xfrm>
        </p:spPr>
        <p:txBody>
          <a:bodyPr/>
          <a:lstStyle/>
          <a:p>
            <a:pPr>
              <a:lnSpc>
                <a:spcPct val="90000"/>
              </a:lnSpc>
              <a:buFont typeface="Wingdings" charset="2"/>
              <a:buNone/>
            </a:pPr>
            <a:r>
              <a:rPr lang="en-US" sz="2400" u="sng" dirty="0">
                <a:solidFill>
                  <a:schemeClr val="accent2"/>
                </a:solidFill>
              </a:rPr>
              <a:t>DNS:</a:t>
            </a:r>
            <a:r>
              <a:rPr lang="en-US" sz="2400" dirty="0"/>
              <a:t> distributed db storing resource records </a:t>
            </a:r>
            <a:r>
              <a:rPr lang="en-US" sz="2400" dirty="0">
                <a:solidFill>
                  <a:srgbClr val="FF0000"/>
                </a:solidFill>
              </a:rPr>
              <a:t>(RR)</a:t>
            </a:r>
            <a:endParaRPr lang="en-US" sz="2400" dirty="0"/>
          </a:p>
        </p:txBody>
      </p:sp>
      <p:sp>
        <p:nvSpPr>
          <p:cNvPr id="220164" name="Rectangle 4"/>
          <p:cNvSpPr>
            <a:spLocks noGrp="1" noChangeArrowheads="1"/>
          </p:cNvSpPr>
          <p:nvPr>
            <p:ph type="body" sz="half" idx="2"/>
          </p:nvPr>
        </p:nvSpPr>
        <p:spPr>
          <a:xfrm>
            <a:off x="524146" y="4185610"/>
            <a:ext cx="3999975" cy="1867310"/>
          </a:xfrm>
        </p:spPr>
        <p:txBody>
          <a:bodyPr/>
          <a:lstStyle/>
          <a:p>
            <a:pPr>
              <a:lnSpc>
                <a:spcPct val="90000"/>
              </a:lnSpc>
            </a:pPr>
            <a:r>
              <a:rPr lang="en-US" sz="2000" dirty="0"/>
              <a:t>Type=NS</a:t>
            </a:r>
          </a:p>
          <a:p>
            <a:pPr lvl="1">
              <a:lnSpc>
                <a:spcPct val="90000"/>
              </a:lnSpc>
            </a:pPr>
            <a:r>
              <a:rPr lang="en-US" sz="1800" b="1" dirty="0">
                <a:latin typeface="Courier New" charset="0"/>
              </a:rPr>
              <a:t>name</a:t>
            </a:r>
            <a:r>
              <a:rPr lang="en-US" sz="1800" dirty="0"/>
              <a:t> is domain (e.g. </a:t>
            </a:r>
            <a:r>
              <a:rPr lang="en-US" sz="1800" dirty="0" err="1"/>
              <a:t>foo.com</a:t>
            </a:r>
            <a:r>
              <a:rPr lang="en-US" sz="1800" dirty="0"/>
              <a:t>)</a:t>
            </a:r>
          </a:p>
          <a:p>
            <a:pPr lvl="1">
              <a:lnSpc>
                <a:spcPct val="90000"/>
              </a:lnSpc>
            </a:pPr>
            <a:r>
              <a:rPr lang="en-US" sz="1800" b="1" dirty="0">
                <a:latin typeface="Courier New" charset="0"/>
              </a:rPr>
              <a:t>value</a:t>
            </a:r>
            <a:r>
              <a:rPr lang="en-US" sz="1800" dirty="0"/>
              <a:t> is IP address of authoritative name server for this domain</a:t>
            </a:r>
          </a:p>
          <a:p>
            <a:pPr>
              <a:lnSpc>
                <a:spcPct val="90000"/>
              </a:lnSpc>
            </a:pPr>
            <a:endParaRPr lang="en-US" sz="2000" dirty="0"/>
          </a:p>
        </p:txBody>
      </p:sp>
      <p:sp>
        <p:nvSpPr>
          <p:cNvPr id="220166" name="Text Box 6"/>
          <p:cNvSpPr txBox="1">
            <a:spLocks noChangeArrowheads="1"/>
          </p:cNvSpPr>
          <p:nvPr/>
        </p:nvSpPr>
        <p:spPr bwMode="auto">
          <a:xfrm>
            <a:off x="1651398" y="2199994"/>
            <a:ext cx="5364098" cy="456590"/>
          </a:xfrm>
          <a:prstGeom prst="rect">
            <a:avLst/>
          </a:prstGeom>
          <a:noFill/>
          <a:ln w="25400">
            <a:solidFill>
              <a:schemeClr val="accent2"/>
            </a:solidFill>
            <a:miter lim="800000"/>
            <a:headEnd/>
            <a:tailEnd/>
          </a:ln>
          <a:effectLst/>
        </p:spPr>
        <p:txBody>
          <a:bodyPr lIns="86413" tIns="43207" rIns="86413" bIns="43207" anchor="ctr">
            <a:prstTxWarp prst="textNoShape">
              <a:avLst/>
            </a:prstTxWarp>
            <a:spAutoFit/>
          </a:bodyPr>
          <a:lstStyle/>
          <a:p>
            <a:pPr algn="ctr" defTabSz="913689"/>
            <a:r>
              <a:rPr lang="en-US" sz="2400" dirty="0"/>
              <a:t>RR format: </a:t>
            </a:r>
            <a:r>
              <a:rPr lang="en-US" b="1" dirty="0">
                <a:latin typeface="Courier New" charset="0"/>
              </a:rPr>
              <a:t>(name, value, </a:t>
            </a:r>
            <a:r>
              <a:rPr lang="en-US" b="1" dirty="0" err="1">
                <a:latin typeface="Courier New" charset="0"/>
              </a:rPr>
              <a:t>type,ttl</a:t>
            </a:r>
            <a:r>
              <a:rPr lang="en-US" b="1" dirty="0">
                <a:latin typeface="Courier New" charset="0"/>
              </a:rPr>
              <a:t>)</a:t>
            </a:r>
            <a:endParaRPr lang="en-US" sz="2400" dirty="0"/>
          </a:p>
        </p:txBody>
      </p:sp>
      <p:sp>
        <p:nvSpPr>
          <p:cNvPr id="220168" name="Rectangle 8"/>
          <p:cNvSpPr>
            <a:spLocks noChangeArrowheads="1"/>
          </p:cNvSpPr>
          <p:nvPr/>
        </p:nvSpPr>
        <p:spPr bwMode="auto">
          <a:xfrm>
            <a:off x="524146" y="2948014"/>
            <a:ext cx="3810140" cy="1304766"/>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6">
                  <a:lumMod val="60000"/>
                  <a:lumOff val="40000"/>
                </a:schemeClr>
              </a:buClr>
              <a:buSzPct val="85000"/>
              <a:buFont typeface="Wingdings" charset="2"/>
              <a:buChar char="§"/>
            </a:pPr>
            <a:r>
              <a:rPr lang="en-US" sz="2300" dirty="0"/>
              <a:t>Type=A</a:t>
            </a:r>
          </a:p>
          <a:p>
            <a:pPr marL="702062" lvl="1" indent="-270412" defTabSz="863302">
              <a:spcBef>
                <a:spcPct val="20000"/>
              </a:spcBef>
              <a:buClr>
                <a:schemeClr val="accent6">
                  <a:lumMod val="60000"/>
                  <a:lumOff val="40000"/>
                </a:schemeClr>
              </a:buClr>
              <a:buSzPct val="75000"/>
              <a:buFont typeface="Wingdings" charset="2"/>
              <a:buChar char="§"/>
            </a:pPr>
            <a:r>
              <a:rPr lang="en-US" sz="1900" b="1" dirty="0">
                <a:latin typeface="Courier New" charset="0"/>
                <a:ea typeface="ヒラギノ角ゴ Pro W3" charset="-128"/>
              </a:rPr>
              <a:t>name</a:t>
            </a:r>
            <a:r>
              <a:rPr lang="en-US" sz="1900" dirty="0">
                <a:ea typeface="ヒラギノ角ゴ Pro W3" charset="-128"/>
              </a:rPr>
              <a:t> is hostname</a:t>
            </a:r>
          </a:p>
          <a:p>
            <a:pPr marL="702062" lvl="1" indent="-270412" defTabSz="863302">
              <a:spcBef>
                <a:spcPct val="20000"/>
              </a:spcBef>
              <a:buClr>
                <a:schemeClr val="accent6">
                  <a:lumMod val="60000"/>
                  <a:lumOff val="40000"/>
                </a:schemeClr>
              </a:buClr>
              <a:buSzPct val="75000"/>
              <a:buFont typeface="Wingdings" charset="2"/>
              <a:buChar char="§"/>
            </a:pPr>
            <a:r>
              <a:rPr lang="en-US" sz="1900" b="1" dirty="0">
                <a:latin typeface="Courier New" charset="0"/>
                <a:ea typeface="ヒラギノ角ゴ Pro W3" charset="-128"/>
              </a:rPr>
              <a:t>value</a:t>
            </a:r>
            <a:r>
              <a:rPr lang="en-US" sz="1900" dirty="0">
                <a:ea typeface="ヒラギノ角ゴ Pro W3" charset="-128"/>
              </a:rPr>
              <a:t> is IP address</a:t>
            </a:r>
          </a:p>
          <a:p>
            <a:pPr marL="324159" indent="-324159" defTabSz="863302">
              <a:spcBef>
                <a:spcPct val="20000"/>
              </a:spcBef>
              <a:buClr>
                <a:schemeClr val="accent6">
                  <a:lumMod val="60000"/>
                  <a:lumOff val="40000"/>
                </a:schemeClr>
              </a:buClr>
              <a:buSzPct val="85000"/>
              <a:buFont typeface="Wingdings" charset="2"/>
              <a:buChar char="§"/>
            </a:pPr>
            <a:endParaRPr lang="en-US" sz="2300" dirty="0"/>
          </a:p>
        </p:txBody>
      </p:sp>
      <p:sp>
        <p:nvSpPr>
          <p:cNvPr id="220169" name="Rectangle 9"/>
          <p:cNvSpPr>
            <a:spLocks noChangeArrowheads="1"/>
          </p:cNvSpPr>
          <p:nvPr/>
        </p:nvSpPr>
        <p:spPr bwMode="auto">
          <a:xfrm>
            <a:off x="4286561" y="2986635"/>
            <a:ext cx="4514041" cy="2171253"/>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6">
                  <a:lumMod val="60000"/>
                  <a:lumOff val="40000"/>
                </a:schemeClr>
              </a:buClr>
              <a:buSzPct val="85000"/>
              <a:buFont typeface="Wingdings" charset="2"/>
              <a:buChar char="§"/>
            </a:pPr>
            <a:r>
              <a:rPr lang="en-US" sz="2300" dirty="0"/>
              <a:t>Type=CNAME</a:t>
            </a:r>
          </a:p>
          <a:p>
            <a:pPr marL="702062" lvl="1" indent="-270412" defTabSz="863302">
              <a:spcBef>
                <a:spcPct val="20000"/>
              </a:spcBef>
              <a:buClr>
                <a:schemeClr val="accent6">
                  <a:lumMod val="60000"/>
                  <a:lumOff val="40000"/>
                </a:schemeClr>
              </a:buClr>
              <a:buSzPct val="75000"/>
              <a:buFont typeface="Wingdings" charset="2"/>
              <a:buChar char="§"/>
            </a:pPr>
            <a:r>
              <a:rPr lang="en-US" sz="1900" b="1" dirty="0">
                <a:latin typeface="Courier New" charset="0"/>
                <a:ea typeface="ヒラギノ角ゴ Pro W3" charset="-128"/>
              </a:rPr>
              <a:t>name</a:t>
            </a:r>
            <a:r>
              <a:rPr lang="en-US" sz="1900" dirty="0">
                <a:ea typeface="ヒラギノ角ゴ Pro W3" charset="-128"/>
              </a:rPr>
              <a:t> is alias name for some “</a:t>
            </a:r>
            <a:r>
              <a:rPr lang="en-US" sz="1900" dirty="0" err="1">
                <a:ea typeface="ヒラギノ角ゴ Pro W3" charset="-128"/>
              </a:rPr>
              <a:t>cannonical</a:t>
            </a:r>
            <a:r>
              <a:rPr lang="en-US" sz="1900" dirty="0">
                <a:ea typeface="ヒラギノ角ゴ Pro W3" charset="-128"/>
              </a:rPr>
              <a:t>” (the real) name</a:t>
            </a:r>
          </a:p>
          <a:p>
            <a:pPr marL="702062" lvl="1" indent="-270412" defTabSz="863302">
              <a:spcBef>
                <a:spcPct val="20000"/>
              </a:spcBef>
              <a:buClr>
                <a:schemeClr val="accent6">
                  <a:lumMod val="60000"/>
                  <a:lumOff val="40000"/>
                </a:schemeClr>
              </a:buClr>
              <a:buSzPct val="75000"/>
              <a:buFont typeface="Wingdings" charset="2"/>
              <a:buChar char="§"/>
            </a:pPr>
            <a:r>
              <a:rPr lang="en-US" sz="1700" dirty="0">
                <a:latin typeface="Courier New" charset="0"/>
                <a:ea typeface="ヒラギノ角ゴ Pro W3" charset="-128"/>
              </a:rPr>
              <a:t>  </a:t>
            </a:r>
            <a:r>
              <a:rPr lang="en-US" sz="1700" dirty="0" err="1" smtClean="0">
                <a:latin typeface="Courier New" charset="0"/>
                <a:ea typeface="ヒラギノ角ゴ Pro W3" charset="-128"/>
              </a:rPr>
              <a:t>www.lboro.ac.uk</a:t>
            </a:r>
            <a:r>
              <a:rPr lang="en-US" sz="1700" dirty="0" smtClean="0">
                <a:latin typeface="Courier New" charset="0"/>
                <a:ea typeface="ヒラギノ角ゴ Pro W3" charset="-128"/>
              </a:rPr>
              <a:t> </a:t>
            </a:r>
            <a:r>
              <a:rPr lang="en-US" sz="1900" dirty="0">
                <a:ea typeface="ヒラギノ角ゴ Pro W3" charset="-128"/>
              </a:rPr>
              <a:t>is really</a:t>
            </a:r>
            <a:endParaRPr lang="en-US" sz="1700" dirty="0">
              <a:latin typeface="Courier New" charset="0"/>
              <a:ea typeface="ヒラギノ角ゴ Pro W3" charset="-128"/>
            </a:endParaRPr>
          </a:p>
          <a:p>
            <a:pPr marL="702062" lvl="1" indent="-270412" defTabSz="863302">
              <a:spcBef>
                <a:spcPct val="20000"/>
              </a:spcBef>
              <a:buClr>
                <a:schemeClr val="accent6">
                  <a:lumMod val="60000"/>
                  <a:lumOff val="40000"/>
                </a:schemeClr>
              </a:buClr>
              <a:buSzPct val="75000"/>
              <a:buFont typeface="Wingdings" charset="2"/>
              <a:buChar char="§"/>
            </a:pPr>
            <a:r>
              <a:rPr lang="en-US" sz="1700" dirty="0">
                <a:latin typeface="Courier New" charset="0"/>
                <a:ea typeface="ヒラギノ角ゴ Pro W3" charset="-128"/>
              </a:rPr>
              <a:t> </a:t>
            </a:r>
            <a:r>
              <a:rPr lang="en-US" sz="1700" dirty="0" smtClean="0">
                <a:latin typeface="Courier New" charset="0"/>
                <a:ea typeface="ヒラギノ角ゴ Pro W3" charset="-128"/>
              </a:rPr>
              <a:t> </a:t>
            </a:r>
            <a:r>
              <a:rPr lang="en-US" sz="1700" dirty="0" err="1" smtClean="0">
                <a:latin typeface="Courier New" charset="0"/>
                <a:ea typeface="ヒラギノ角ゴ Pro W3" charset="-128"/>
              </a:rPr>
              <a:t>www.lut.ac.uk</a:t>
            </a:r>
            <a:r>
              <a:rPr lang="en-US" sz="1700" dirty="0" smtClean="0">
                <a:latin typeface="Courier New" charset="0"/>
                <a:ea typeface="ヒラギノ角ゴ Pro W3" charset="-128"/>
              </a:rPr>
              <a:t>.</a:t>
            </a:r>
          </a:p>
          <a:p>
            <a:pPr marL="702062" lvl="1" indent="-270412" defTabSz="863302">
              <a:spcBef>
                <a:spcPct val="20000"/>
              </a:spcBef>
              <a:buClr>
                <a:schemeClr val="accent6">
                  <a:lumMod val="60000"/>
                  <a:lumOff val="40000"/>
                </a:schemeClr>
              </a:buClr>
              <a:buSzPct val="75000"/>
              <a:buFont typeface="Wingdings" charset="2"/>
              <a:buChar char="§"/>
            </a:pPr>
            <a:r>
              <a:rPr lang="en-US" sz="1900" b="1" dirty="0">
                <a:latin typeface="Courier New" charset="0"/>
                <a:ea typeface="ヒラギノ角ゴ Pro W3" charset="-128"/>
              </a:rPr>
              <a:t>value</a:t>
            </a:r>
            <a:r>
              <a:rPr lang="en-US" sz="1900" dirty="0">
                <a:ea typeface="ヒラギノ角ゴ Pro W3" charset="-128"/>
              </a:rPr>
              <a:t> is </a:t>
            </a:r>
            <a:r>
              <a:rPr lang="en-US" sz="1900" dirty="0" err="1">
                <a:ea typeface="ヒラギノ角ゴ Pro W3" charset="-128"/>
              </a:rPr>
              <a:t>cannonical</a:t>
            </a:r>
            <a:r>
              <a:rPr lang="en-US" sz="1900" dirty="0">
                <a:ea typeface="ヒラギノ角ゴ Pro W3" charset="-128"/>
              </a:rPr>
              <a:t> name</a:t>
            </a:r>
          </a:p>
          <a:p>
            <a:pPr marL="324159" indent="-324159" defTabSz="863302">
              <a:spcBef>
                <a:spcPct val="20000"/>
              </a:spcBef>
              <a:buClr>
                <a:schemeClr val="accent6">
                  <a:lumMod val="60000"/>
                  <a:lumOff val="40000"/>
                </a:schemeClr>
              </a:buClr>
              <a:buSzPct val="85000"/>
              <a:buFont typeface="Wingdings" charset="2"/>
              <a:buChar char="§"/>
            </a:pPr>
            <a:endParaRPr lang="en-US" sz="2300" dirty="0"/>
          </a:p>
        </p:txBody>
      </p:sp>
      <p:sp>
        <p:nvSpPr>
          <p:cNvPr id="220170" name="Rectangle 10"/>
          <p:cNvSpPr>
            <a:spLocks noChangeArrowheads="1"/>
          </p:cNvSpPr>
          <p:nvPr/>
        </p:nvSpPr>
        <p:spPr bwMode="auto">
          <a:xfrm>
            <a:off x="4321840" y="5322453"/>
            <a:ext cx="4408204" cy="1309804"/>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6">
                  <a:lumMod val="60000"/>
                  <a:lumOff val="40000"/>
                </a:schemeClr>
              </a:buClr>
              <a:buSzPct val="85000"/>
              <a:buFont typeface="Wingdings" charset="2"/>
              <a:buChar char="§"/>
            </a:pPr>
            <a:r>
              <a:rPr lang="en-US" sz="2300" dirty="0"/>
              <a:t>Type=MX</a:t>
            </a:r>
          </a:p>
          <a:p>
            <a:pPr marL="702062" lvl="1" indent="-270412" defTabSz="863302">
              <a:spcBef>
                <a:spcPct val="20000"/>
              </a:spcBef>
              <a:buClr>
                <a:schemeClr val="accent6">
                  <a:lumMod val="60000"/>
                  <a:lumOff val="40000"/>
                </a:schemeClr>
              </a:buClr>
              <a:buSzPct val="75000"/>
              <a:buFont typeface="Wingdings" charset="2"/>
              <a:buChar char="§"/>
            </a:pPr>
            <a:r>
              <a:rPr lang="en-US" sz="1900" b="1" dirty="0">
                <a:latin typeface="Courier New" charset="0"/>
                <a:ea typeface="ヒラギノ角ゴ Pro W3" charset="-128"/>
              </a:rPr>
              <a:t>value</a:t>
            </a:r>
            <a:r>
              <a:rPr lang="en-US" sz="1900" dirty="0">
                <a:ea typeface="ヒラギノ角ゴ Pro W3" charset="-128"/>
              </a:rPr>
              <a:t> is name of </a:t>
            </a:r>
            <a:r>
              <a:rPr lang="en-US" sz="1900" dirty="0" err="1">
                <a:ea typeface="ヒラギノ角ゴ Pro W3" charset="-128"/>
              </a:rPr>
              <a:t>mailserver</a:t>
            </a:r>
            <a:r>
              <a:rPr lang="en-US" sz="1900" dirty="0">
                <a:ea typeface="ヒラギノ角ゴ Pro W3" charset="-128"/>
              </a:rPr>
              <a:t> associated with </a:t>
            </a:r>
            <a:r>
              <a:rPr lang="en-US" sz="1900" b="1" dirty="0">
                <a:latin typeface="Courier New" charset="0"/>
                <a:ea typeface="ヒラギノ角ゴ Pro W3" charset="-128"/>
              </a:rPr>
              <a:t>name</a:t>
            </a:r>
            <a:endParaRPr lang="en-US" sz="1900" dirty="0">
              <a:ea typeface="ヒラギノ角ゴ Pro W3" charset="-128"/>
            </a:endParaRPr>
          </a:p>
          <a:p>
            <a:pPr marL="324159" indent="-324159" defTabSz="863302">
              <a:spcBef>
                <a:spcPct val="20000"/>
              </a:spcBef>
              <a:buClr>
                <a:schemeClr val="accent6">
                  <a:lumMod val="60000"/>
                  <a:lumOff val="40000"/>
                </a:schemeClr>
              </a:buClr>
              <a:buSzPct val="85000"/>
              <a:buFont typeface="Wingdings" charset="2"/>
              <a:buChar char="§"/>
            </a:pPr>
            <a:endParaRPr lang="en-US" sz="2300" dirty="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z="3600" dirty="0"/>
              <a:t>DNS protocol, messages</a:t>
            </a:r>
            <a:endParaRPr lang="en-US" dirty="0"/>
          </a:p>
        </p:txBody>
      </p:sp>
      <p:sp>
        <p:nvSpPr>
          <p:cNvPr id="221187" name="Rectangle 3"/>
          <p:cNvSpPr>
            <a:spLocks noGrp="1" noChangeArrowheads="1"/>
          </p:cNvSpPr>
          <p:nvPr>
            <p:ph type="body" sz="half" idx="1"/>
          </p:nvPr>
        </p:nvSpPr>
        <p:spPr>
          <a:xfrm>
            <a:off x="551150" y="1650225"/>
            <a:ext cx="7820194" cy="513846"/>
          </a:xfrm>
        </p:spPr>
        <p:txBody>
          <a:bodyPr/>
          <a:lstStyle/>
          <a:p>
            <a:pPr>
              <a:lnSpc>
                <a:spcPct val="90000"/>
              </a:lnSpc>
              <a:buFont typeface="Wingdings" charset="2"/>
              <a:buNone/>
            </a:pPr>
            <a:r>
              <a:rPr lang="en-US" sz="2000" u="sng" dirty="0">
                <a:solidFill>
                  <a:schemeClr val="accent2"/>
                </a:solidFill>
              </a:rPr>
              <a:t>DNS protocol :</a:t>
            </a:r>
            <a:r>
              <a:rPr lang="en-US" sz="2000" dirty="0"/>
              <a:t> </a:t>
            </a:r>
            <a:r>
              <a:rPr lang="en-US" sz="2000" i="1" dirty="0">
                <a:solidFill>
                  <a:srgbClr val="FF0000"/>
                </a:solidFill>
              </a:rPr>
              <a:t>query</a:t>
            </a:r>
            <a:r>
              <a:rPr lang="en-US" sz="2000" dirty="0">
                <a:solidFill>
                  <a:srgbClr val="FF0000"/>
                </a:solidFill>
              </a:rPr>
              <a:t> </a:t>
            </a:r>
            <a:r>
              <a:rPr lang="en-US" sz="2000" dirty="0"/>
              <a:t>and </a:t>
            </a:r>
            <a:r>
              <a:rPr lang="en-US" sz="2000" i="1" dirty="0">
                <a:solidFill>
                  <a:srgbClr val="FF0000"/>
                </a:solidFill>
              </a:rPr>
              <a:t>reply</a:t>
            </a:r>
            <a:r>
              <a:rPr lang="en-US" sz="2000" dirty="0"/>
              <a:t> messages, both with same </a:t>
            </a:r>
            <a:r>
              <a:rPr lang="en-US" sz="2000" i="1" dirty="0">
                <a:solidFill>
                  <a:srgbClr val="FF0000"/>
                </a:solidFill>
              </a:rPr>
              <a:t>message format</a:t>
            </a:r>
            <a:endParaRPr lang="en-US" sz="2000" dirty="0">
              <a:solidFill>
                <a:srgbClr val="FF0000"/>
              </a:solidFill>
            </a:endParaRPr>
          </a:p>
        </p:txBody>
      </p:sp>
      <p:sp>
        <p:nvSpPr>
          <p:cNvPr id="221188" name="Rectangle 4"/>
          <p:cNvSpPr>
            <a:spLocks noChangeArrowheads="1"/>
          </p:cNvSpPr>
          <p:nvPr/>
        </p:nvSpPr>
        <p:spPr bwMode="auto">
          <a:xfrm>
            <a:off x="542750" y="2659447"/>
            <a:ext cx="3574946" cy="3838734"/>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6">
                  <a:lumMod val="60000"/>
                  <a:lumOff val="40000"/>
                </a:schemeClr>
              </a:buClr>
              <a:buSzPct val="85000"/>
            </a:pPr>
            <a:r>
              <a:rPr lang="en-US" sz="2300" dirty="0" err="1">
                <a:latin typeface="Verdana"/>
                <a:cs typeface="Verdana"/>
              </a:rPr>
              <a:t>msg</a:t>
            </a:r>
            <a:r>
              <a:rPr lang="en-US" sz="2300" dirty="0">
                <a:latin typeface="Verdana"/>
                <a:cs typeface="Verdana"/>
              </a:rPr>
              <a:t> header</a:t>
            </a:r>
          </a:p>
          <a:p>
            <a:pPr marL="324159" indent="-324159" defTabSz="863302">
              <a:spcBef>
                <a:spcPct val="20000"/>
              </a:spcBef>
              <a:buClr>
                <a:schemeClr val="accent6">
                  <a:lumMod val="60000"/>
                  <a:lumOff val="40000"/>
                </a:schemeClr>
              </a:buClr>
              <a:buSzPct val="85000"/>
              <a:buFont typeface="Wingdings" charset="2"/>
              <a:buChar char="§"/>
            </a:pPr>
            <a:r>
              <a:rPr lang="en-US" sz="1900" dirty="0">
                <a:solidFill>
                  <a:schemeClr val="accent2"/>
                </a:solidFill>
                <a:latin typeface="Verdana"/>
                <a:cs typeface="Verdana"/>
              </a:rPr>
              <a:t>identification:</a:t>
            </a:r>
            <a:r>
              <a:rPr lang="en-US" sz="1900" dirty="0">
                <a:latin typeface="Verdana"/>
                <a:cs typeface="Verdana"/>
              </a:rPr>
              <a:t> 16 bit # for query, reply to query uses same #</a:t>
            </a:r>
          </a:p>
          <a:p>
            <a:pPr marL="324159" indent="-324159" defTabSz="863302">
              <a:spcBef>
                <a:spcPct val="20000"/>
              </a:spcBef>
              <a:buClr>
                <a:schemeClr val="accent6">
                  <a:lumMod val="60000"/>
                  <a:lumOff val="40000"/>
                </a:schemeClr>
              </a:buClr>
              <a:buSzPct val="85000"/>
              <a:buFont typeface="Wingdings" charset="2"/>
              <a:buChar char="§"/>
            </a:pPr>
            <a:r>
              <a:rPr lang="en-US" sz="1900" dirty="0">
                <a:solidFill>
                  <a:schemeClr val="accent2"/>
                </a:solidFill>
                <a:latin typeface="Verdana"/>
                <a:cs typeface="Verdana"/>
              </a:rPr>
              <a:t>flags:</a:t>
            </a:r>
            <a:endParaRPr lang="en-US" sz="1900" dirty="0">
              <a:latin typeface="Verdana"/>
              <a:cs typeface="Verdana"/>
            </a:endParaRPr>
          </a:p>
          <a:p>
            <a:pPr marL="702062" lvl="1" indent="-270412" defTabSz="863302">
              <a:spcBef>
                <a:spcPct val="20000"/>
              </a:spcBef>
              <a:buClr>
                <a:schemeClr val="accent6">
                  <a:lumMod val="60000"/>
                  <a:lumOff val="40000"/>
                </a:schemeClr>
              </a:buClr>
              <a:buSzPct val="75000"/>
              <a:buFont typeface="Wingdings" charset="2"/>
              <a:buChar char="§"/>
            </a:pPr>
            <a:r>
              <a:rPr lang="en-US" sz="1900" dirty="0">
                <a:latin typeface="Verdana"/>
                <a:ea typeface="ヒラギノ角ゴ Pro W3" charset="-128"/>
                <a:cs typeface="Verdana"/>
              </a:rPr>
              <a:t>query or reply</a:t>
            </a:r>
          </a:p>
          <a:p>
            <a:pPr marL="702062" lvl="1" indent="-270412" defTabSz="863302">
              <a:spcBef>
                <a:spcPct val="20000"/>
              </a:spcBef>
              <a:buClr>
                <a:schemeClr val="accent6">
                  <a:lumMod val="60000"/>
                  <a:lumOff val="40000"/>
                </a:schemeClr>
              </a:buClr>
              <a:buSzPct val="75000"/>
              <a:buFont typeface="Wingdings" charset="2"/>
              <a:buChar char="§"/>
            </a:pPr>
            <a:r>
              <a:rPr lang="en-US" sz="1900" dirty="0">
                <a:latin typeface="Verdana"/>
                <a:ea typeface="ヒラギノ角ゴ Pro W3" charset="-128"/>
                <a:cs typeface="Verdana"/>
              </a:rPr>
              <a:t>recursion desired </a:t>
            </a:r>
          </a:p>
          <a:p>
            <a:pPr marL="702062" lvl="1" indent="-270412" defTabSz="863302">
              <a:spcBef>
                <a:spcPct val="20000"/>
              </a:spcBef>
              <a:buClr>
                <a:schemeClr val="accent6">
                  <a:lumMod val="60000"/>
                  <a:lumOff val="40000"/>
                </a:schemeClr>
              </a:buClr>
              <a:buSzPct val="75000"/>
              <a:buFont typeface="Wingdings" charset="2"/>
              <a:buChar char="§"/>
            </a:pPr>
            <a:r>
              <a:rPr lang="en-US" sz="1900" dirty="0">
                <a:latin typeface="Verdana"/>
                <a:ea typeface="ヒラギノ角ゴ Pro W3" charset="-128"/>
                <a:cs typeface="Verdana"/>
              </a:rPr>
              <a:t>recursion available</a:t>
            </a:r>
          </a:p>
          <a:p>
            <a:pPr marL="702062" lvl="1" indent="-270412" defTabSz="863302">
              <a:spcBef>
                <a:spcPct val="20000"/>
              </a:spcBef>
              <a:buClr>
                <a:schemeClr val="accent6">
                  <a:lumMod val="60000"/>
                  <a:lumOff val="40000"/>
                </a:schemeClr>
              </a:buClr>
              <a:buSzPct val="75000"/>
              <a:buFont typeface="Wingdings" charset="2"/>
              <a:buChar char="§"/>
            </a:pPr>
            <a:r>
              <a:rPr lang="en-US" sz="1900" dirty="0">
                <a:latin typeface="Verdana"/>
                <a:ea typeface="ヒラギノ角ゴ Pro W3" charset="-128"/>
                <a:cs typeface="Verdana"/>
              </a:rPr>
              <a:t>reply is authoritative</a:t>
            </a:r>
          </a:p>
        </p:txBody>
      </p:sp>
      <p:pic>
        <p:nvPicPr>
          <p:cNvPr id="221189" name="Picture 5" descr="DNSmessage"/>
          <p:cNvPicPr>
            <a:picLocks noChangeAspect="1" noChangeArrowheads="1"/>
          </p:cNvPicPr>
          <p:nvPr/>
        </p:nvPicPr>
        <p:blipFill>
          <a:blip r:embed="rId3"/>
          <a:srcRect r="8871"/>
          <a:stretch>
            <a:fillRect/>
          </a:stretch>
        </p:blipFill>
        <p:spPr bwMode="auto">
          <a:xfrm>
            <a:off x="4189935" y="2397486"/>
            <a:ext cx="4676997" cy="4167864"/>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sz="3600" dirty="0"/>
              <a:t>DNS protocol, messages</a:t>
            </a:r>
            <a:endParaRPr lang="en-US" dirty="0"/>
          </a:p>
        </p:txBody>
      </p:sp>
      <p:pic>
        <p:nvPicPr>
          <p:cNvPr id="222211" name="Picture 3" descr="DNSmessage"/>
          <p:cNvPicPr>
            <a:picLocks noChangeAspect="1" noChangeArrowheads="1"/>
          </p:cNvPicPr>
          <p:nvPr/>
        </p:nvPicPr>
        <p:blipFill>
          <a:blip r:embed="rId3"/>
          <a:srcRect/>
          <a:stretch>
            <a:fillRect/>
          </a:stretch>
        </p:blipFill>
        <p:spPr bwMode="auto">
          <a:xfrm>
            <a:off x="4522498" y="1952845"/>
            <a:ext cx="4388045" cy="3561659"/>
          </a:xfrm>
          <a:prstGeom prst="rect">
            <a:avLst/>
          </a:prstGeom>
          <a:noFill/>
        </p:spPr>
      </p:pic>
      <p:sp>
        <p:nvSpPr>
          <p:cNvPr id="222212" name="Text Box 4"/>
          <p:cNvSpPr txBox="1">
            <a:spLocks noChangeArrowheads="1"/>
          </p:cNvSpPr>
          <p:nvPr/>
        </p:nvSpPr>
        <p:spPr bwMode="auto">
          <a:xfrm>
            <a:off x="890977" y="2270601"/>
            <a:ext cx="2457232" cy="707878"/>
          </a:xfrm>
          <a:prstGeom prst="rect">
            <a:avLst/>
          </a:prstGeom>
          <a:noFill/>
          <a:ln w="9525">
            <a:noFill/>
            <a:miter lim="800000"/>
            <a:headEnd/>
            <a:tailEnd/>
          </a:ln>
          <a:effectLst/>
        </p:spPr>
        <p:txBody>
          <a:bodyPr wrap="none" lIns="91432" tIns="45716" rIns="91432" bIns="45716" anchor="ctr">
            <a:prstTxWarp prst="textNoShape">
              <a:avLst/>
            </a:prstTxWarp>
            <a:spAutoFit/>
          </a:bodyPr>
          <a:lstStyle/>
          <a:p>
            <a:pPr algn="r" defTabSz="913689"/>
            <a:r>
              <a:rPr lang="en-US" sz="2000" dirty="0">
                <a:latin typeface="Verdana"/>
                <a:cs typeface="Verdana"/>
              </a:rPr>
              <a:t>Name, type fields</a:t>
            </a:r>
          </a:p>
          <a:p>
            <a:pPr algn="r" defTabSz="913689"/>
            <a:r>
              <a:rPr lang="en-US" sz="2000" dirty="0">
                <a:latin typeface="Verdana"/>
                <a:cs typeface="Verdana"/>
              </a:rPr>
              <a:t> for a query</a:t>
            </a:r>
            <a:endParaRPr lang="en-US" sz="2400" dirty="0">
              <a:latin typeface="Verdana"/>
              <a:cs typeface="Verdana"/>
            </a:endParaRPr>
          </a:p>
        </p:txBody>
      </p:sp>
      <p:sp>
        <p:nvSpPr>
          <p:cNvPr id="222213" name="Text Box 5"/>
          <p:cNvSpPr txBox="1">
            <a:spLocks noChangeArrowheads="1"/>
          </p:cNvSpPr>
          <p:nvPr/>
        </p:nvSpPr>
        <p:spPr bwMode="auto">
          <a:xfrm>
            <a:off x="1237179" y="3270585"/>
            <a:ext cx="2114390" cy="707878"/>
          </a:xfrm>
          <a:prstGeom prst="rect">
            <a:avLst/>
          </a:prstGeom>
          <a:noFill/>
          <a:ln w="9525">
            <a:noFill/>
            <a:miter lim="800000"/>
            <a:headEnd/>
            <a:tailEnd/>
          </a:ln>
          <a:effectLst/>
        </p:spPr>
        <p:txBody>
          <a:bodyPr wrap="none" lIns="91432" tIns="45716" rIns="91432" bIns="45716" anchor="ctr">
            <a:prstTxWarp prst="textNoShape">
              <a:avLst/>
            </a:prstTxWarp>
            <a:spAutoFit/>
          </a:bodyPr>
          <a:lstStyle/>
          <a:p>
            <a:pPr algn="r" defTabSz="913689"/>
            <a:r>
              <a:rPr lang="en-US" sz="2000" dirty="0" err="1">
                <a:latin typeface="Verdana"/>
                <a:cs typeface="Verdana"/>
              </a:rPr>
              <a:t>RRs</a:t>
            </a:r>
            <a:r>
              <a:rPr lang="en-US" sz="2000" dirty="0">
                <a:latin typeface="Verdana"/>
                <a:cs typeface="Verdana"/>
              </a:rPr>
              <a:t> in </a:t>
            </a:r>
            <a:r>
              <a:rPr lang="en-US" sz="2000" dirty="0" err="1">
                <a:latin typeface="Verdana"/>
                <a:cs typeface="Verdana"/>
              </a:rPr>
              <a:t>reponse</a:t>
            </a:r>
            <a:endParaRPr lang="en-US" sz="2000" dirty="0">
              <a:latin typeface="Verdana"/>
              <a:cs typeface="Verdana"/>
            </a:endParaRPr>
          </a:p>
          <a:p>
            <a:pPr algn="r" defTabSz="913689"/>
            <a:r>
              <a:rPr lang="en-US" sz="2000" dirty="0">
                <a:latin typeface="Verdana"/>
                <a:cs typeface="Verdana"/>
              </a:rPr>
              <a:t>to query</a:t>
            </a:r>
            <a:endParaRPr lang="en-US" sz="2400" dirty="0">
              <a:latin typeface="Verdana"/>
              <a:cs typeface="Verdana"/>
            </a:endParaRPr>
          </a:p>
        </p:txBody>
      </p:sp>
      <p:sp>
        <p:nvSpPr>
          <p:cNvPr id="222214" name="Text Box 6"/>
          <p:cNvSpPr txBox="1">
            <a:spLocks noChangeArrowheads="1"/>
          </p:cNvSpPr>
          <p:nvPr/>
        </p:nvSpPr>
        <p:spPr bwMode="auto">
          <a:xfrm>
            <a:off x="490058" y="4156383"/>
            <a:ext cx="2864871" cy="707878"/>
          </a:xfrm>
          <a:prstGeom prst="rect">
            <a:avLst/>
          </a:prstGeom>
          <a:noFill/>
          <a:ln w="9525">
            <a:noFill/>
            <a:miter lim="800000"/>
            <a:headEnd/>
            <a:tailEnd/>
          </a:ln>
          <a:effectLst/>
        </p:spPr>
        <p:txBody>
          <a:bodyPr wrap="none" lIns="91432" tIns="45716" rIns="91432" bIns="45716" anchor="ctr">
            <a:prstTxWarp prst="textNoShape">
              <a:avLst/>
            </a:prstTxWarp>
            <a:spAutoFit/>
          </a:bodyPr>
          <a:lstStyle/>
          <a:p>
            <a:pPr algn="r" defTabSz="913689"/>
            <a:r>
              <a:rPr lang="en-US" sz="2000" dirty="0">
                <a:latin typeface="Verdana"/>
                <a:cs typeface="Verdana"/>
              </a:rPr>
              <a:t>records for</a:t>
            </a:r>
          </a:p>
          <a:p>
            <a:pPr algn="r" defTabSz="913689"/>
            <a:r>
              <a:rPr lang="en-US" sz="2000" dirty="0">
                <a:latin typeface="Verdana"/>
                <a:cs typeface="Verdana"/>
              </a:rPr>
              <a:t>authoritative servers</a:t>
            </a:r>
            <a:endParaRPr lang="en-US" sz="2400" dirty="0">
              <a:latin typeface="Verdana"/>
              <a:cs typeface="Verdana"/>
            </a:endParaRPr>
          </a:p>
        </p:txBody>
      </p:sp>
      <p:sp>
        <p:nvSpPr>
          <p:cNvPr id="222215" name="Text Box 7"/>
          <p:cNvSpPr txBox="1">
            <a:spLocks noChangeArrowheads="1"/>
          </p:cNvSpPr>
          <p:nvPr/>
        </p:nvSpPr>
        <p:spPr bwMode="auto">
          <a:xfrm>
            <a:off x="320527" y="5108510"/>
            <a:ext cx="3020963" cy="707878"/>
          </a:xfrm>
          <a:prstGeom prst="rect">
            <a:avLst/>
          </a:prstGeom>
          <a:noFill/>
          <a:ln w="9525">
            <a:noFill/>
            <a:miter lim="800000"/>
            <a:headEnd/>
            <a:tailEnd/>
          </a:ln>
          <a:effectLst/>
        </p:spPr>
        <p:txBody>
          <a:bodyPr wrap="none" lIns="91432" tIns="45716" rIns="91432" bIns="45716" anchor="ctr">
            <a:prstTxWarp prst="textNoShape">
              <a:avLst/>
            </a:prstTxWarp>
            <a:spAutoFit/>
          </a:bodyPr>
          <a:lstStyle/>
          <a:p>
            <a:pPr algn="r" defTabSz="913689"/>
            <a:r>
              <a:rPr lang="en-US" sz="2000" dirty="0">
                <a:latin typeface="Verdana"/>
                <a:cs typeface="Verdana"/>
              </a:rPr>
              <a:t>additional “helpful”</a:t>
            </a:r>
          </a:p>
          <a:p>
            <a:pPr algn="r" defTabSz="913689"/>
            <a:r>
              <a:rPr lang="en-US" sz="2000" dirty="0">
                <a:latin typeface="Verdana"/>
                <a:cs typeface="Verdana"/>
              </a:rPr>
              <a:t>info that may be used</a:t>
            </a:r>
            <a:endParaRPr lang="en-US" sz="2400" dirty="0">
              <a:latin typeface="Verdana"/>
              <a:cs typeface="Verdana"/>
            </a:endParaRPr>
          </a:p>
        </p:txBody>
      </p:sp>
      <p:sp>
        <p:nvSpPr>
          <p:cNvPr id="222216" name="Line 8"/>
          <p:cNvSpPr>
            <a:spLocks noChangeShapeType="1"/>
          </p:cNvSpPr>
          <p:nvPr/>
        </p:nvSpPr>
        <p:spPr bwMode="auto">
          <a:xfrm>
            <a:off x="3272612" y="2614464"/>
            <a:ext cx="1448122" cy="800995"/>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222217" name="Line 9"/>
          <p:cNvSpPr>
            <a:spLocks noChangeShapeType="1"/>
          </p:cNvSpPr>
          <p:nvPr/>
        </p:nvSpPr>
        <p:spPr bwMode="auto">
          <a:xfrm>
            <a:off x="3272612" y="3643835"/>
            <a:ext cx="1513640" cy="371112"/>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222218" name="Line 10"/>
          <p:cNvSpPr>
            <a:spLocks noChangeShapeType="1"/>
          </p:cNvSpPr>
          <p:nvPr/>
        </p:nvSpPr>
        <p:spPr bwMode="auto">
          <a:xfrm>
            <a:off x="3301171" y="4520397"/>
            <a:ext cx="1448122" cy="132660"/>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222219" name="Line 11"/>
          <p:cNvSpPr>
            <a:spLocks noChangeShapeType="1"/>
          </p:cNvSpPr>
          <p:nvPr/>
        </p:nvSpPr>
        <p:spPr bwMode="auto">
          <a:xfrm flipV="1">
            <a:off x="3309571" y="5187053"/>
            <a:ext cx="1439722" cy="275395"/>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algn="ctr"/>
            <a:r>
              <a:rPr lang="en-GB" dirty="0" smtClean="0">
                <a:solidFill>
                  <a:schemeClr val="accent6">
                    <a:lumMod val="75000"/>
                  </a:schemeClr>
                </a:solidFill>
              </a:rPr>
              <a:t>HTTP</a:t>
            </a:r>
            <a:endParaRPr lang="en-GB" dirty="0">
              <a:solidFill>
                <a:schemeClr val="accent6">
                  <a:lumMod val="75000"/>
                </a:schemeClr>
              </a:solidFill>
            </a:endParaRPr>
          </a:p>
        </p:txBody>
      </p:sp>
      <p:sp>
        <p:nvSpPr>
          <p:cNvPr id="38" name="Rectangle 2"/>
          <p:cNvSpPr txBox="1">
            <a:spLocks noChangeArrowheads="1"/>
          </p:cNvSpPr>
          <p:nvPr/>
        </p:nvSpPr>
        <p:spPr bwMode="auto">
          <a:xfrm>
            <a:off x="652738" y="3730168"/>
            <a:ext cx="7766097"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kumimoji="0" lang="en-GB"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rPr>
              <a:t>(Hypertext</a:t>
            </a:r>
            <a:r>
              <a:rPr kumimoji="0" lang="en-GB" sz="4400" b="0" i="0" u="none" strike="noStrike" kern="0" cap="none" spc="0" normalizeH="0" noProof="0" dirty="0" smtClean="0">
                <a:ln>
                  <a:noFill/>
                </a:ln>
                <a:solidFill>
                  <a:schemeClr val="accent6">
                    <a:lumMod val="40000"/>
                    <a:lumOff val="60000"/>
                  </a:schemeClr>
                </a:solidFill>
                <a:effectLst/>
                <a:uLnTx/>
                <a:uFillTx/>
                <a:latin typeface="+mj-lt"/>
                <a:ea typeface="+mj-ea"/>
                <a:cs typeface="+mj-cs"/>
              </a:rPr>
              <a:t> Transfer Protocol</a:t>
            </a:r>
            <a:r>
              <a:rPr kumimoji="0" lang="en-GB"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rPr>
              <a: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3600" dirty="0"/>
              <a:t>HTTP overview</a:t>
            </a:r>
            <a:endParaRPr lang="en-US" dirty="0"/>
          </a:p>
        </p:txBody>
      </p:sp>
      <p:sp>
        <p:nvSpPr>
          <p:cNvPr id="113667" name="Rectangle 3"/>
          <p:cNvSpPr>
            <a:spLocks noGrp="1" noChangeArrowheads="1"/>
          </p:cNvSpPr>
          <p:nvPr>
            <p:ph idx="1"/>
          </p:nvPr>
        </p:nvSpPr>
        <p:spPr>
          <a:xfrm>
            <a:off x="533401" y="1600200"/>
            <a:ext cx="4188833" cy="4648200"/>
          </a:xfrm>
        </p:spPr>
        <p:txBody>
          <a:bodyPr lIns="96744" tIns="48372" rIns="96744" bIns="48372"/>
          <a:lstStyle/>
          <a:p>
            <a:pPr>
              <a:lnSpc>
                <a:spcPct val="90000"/>
              </a:lnSpc>
              <a:buFont typeface="Wingdings" charset="2"/>
              <a:buNone/>
            </a:pPr>
            <a:r>
              <a:rPr lang="en-US" sz="2200" dirty="0">
                <a:solidFill>
                  <a:srgbClr val="FF0000"/>
                </a:solidFill>
              </a:rPr>
              <a:t>HTTP: hypertext transfer protocol</a:t>
            </a:r>
            <a:endParaRPr lang="en-US" sz="2200" dirty="0"/>
          </a:p>
          <a:p>
            <a:pPr>
              <a:lnSpc>
                <a:spcPct val="90000"/>
              </a:lnSpc>
            </a:pPr>
            <a:r>
              <a:rPr lang="en-US" sz="1800" dirty="0"/>
              <a:t>Web’s application layer protocol</a:t>
            </a:r>
          </a:p>
          <a:p>
            <a:pPr>
              <a:lnSpc>
                <a:spcPct val="90000"/>
              </a:lnSpc>
            </a:pPr>
            <a:r>
              <a:rPr lang="en-US" sz="1800" dirty="0"/>
              <a:t>client/server model</a:t>
            </a:r>
          </a:p>
          <a:p>
            <a:pPr lvl="1">
              <a:lnSpc>
                <a:spcPct val="90000"/>
              </a:lnSpc>
            </a:pPr>
            <a:r>
              <a:rPr lang="en-US" sz="1800" i="1" dirty="0">
                <a:solidFill>
                  <a:schemeClr val="accent2"/>
                </a:solidFill>
              </a:rPr>
              <a:t>client:</a:t>
            </a:r>
            <a:r>
              <a:rPr lang="en-US" sz="1800" dirty="0"/>
              <a:t> browser that requests, receives, “displays” Web objects</a:t>
            </a:r>
          </a:p>
          <a:p>
            <a:pPr lvl="1">
              <a:lnSpc>
                <a:spcPct val="90000"/>
              </a:lnSpc>
            </a:pPr>
            <a:r>
              <a:rPr lang="en-US" sz="1800" i="1" dirty="0">
                <a:solidFill>
                  <a:schemeClr val="accent2"/>
                </a:solidFill>
              </a:rPr>
              <a:t>server:</a:t>
            </a:r>
            <a:r>
              <a:rPr lang="en-US" sz="1800" dirty="0"/>
              <a:t> Web server sends objects in response to requests</a:t>
            </a:r>
          </a:p>
          <a:p>
            <a:pPr>
              <a:lnSpc>
                <a:spcPct val="90000"/>
              </a:lnSpc>
            </a:pPr>
            <a:r>
              <a:rPr lang="en-US" sz="1800" dirty="0"/>
              <a:t>HTTP 1.0: RFC 1945</a:t>
            </a:r>
          </a:p>
          <a:p>
            <a:pPr>
              <a:lnSpc>
                <a:spcPct val="90000"/>
              </a:lnSpc>
            </a:pPr>
            <a:r>
              <a:rPr lang="en-US" sz="1800" dirty="0"/>
              <a:t>HTTP 1.1: RFC 2068</a:t>
            </a:r>
          </a:p>
        </p:txBody>
      </p:sp>
      <p:graphicFrame>
        <p:nvGraphicFramePr>
          <p:cNvPr id="113668" name="Object 4"/>
          <p:cNvGraphicFramePr>
            <a:graphicFrameLocks noChangeAspect="1"/>
          </p:cNvGraphicFramePr>
          <p:nvPr/>
        </p:nvGraphicFramePr>
        <p:xfrm>
          <a:off x="4923951" y="1860594"/>
          <a:ext cx="752620" cy="596129"/>
        </p:xfrm>
        <a:graphic>
          <a:graphicData uri="http://schemas.openxmlformats.org/presentationml/2006/ole">
            <p:oleObj spid="_x0000_s337922" name="Clip" r:id="rId4" imgW="1307948" imgH="1084823" progId="">
              <p:embed/>
            </p:oleObj>
          </a:graphicData>
        </a:graphic>
      </p:graphicFrame>
      <p:sp>
        <p:nvSpPr>
          <p:cNvPr id="113669" name="Text Box 5"/>
          <p:cNvSpPr txBox="1">
            <a:spLocks noChangeArrowheads="1"/>
          </p:cNvSpPr>
          <p:nvPr/>
        </p:nvSpPr>
        <p:spPr bwMode="auto">
          <a:xfrm>
            <a:off x="4697427" y="2420950"/>
            <a:ext cx="1314867" cy="584767"/>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600" dirty="0">
                <a:latin typeface="Verdana"/>
                <a:cs typeface="Verdana"/>
              </a:rPr>
              <a:t>PC running</a:t>
            </a:r>
          </a:p>
          <a:p>
            <a:pPr algn="ctr" defTabSz="913689"/>
            <a:r>
              <a:rPr lang="en-US" sz="1600" dirty="0">
                <a:latin typeface="Verdana"/>
                <a:cs typeface="Verdana"/>
              </a:rPr>
              <a:t>Explorer</a:t>
            </a:r>
            <a:endParaRPr lang="en-US" sz="2400" dirty="0">
              <a:latin typeface="Verdana"/>
              <a:cs typeface="Verdana"/>
            </a:endParaRPr>
          </a:p>
        </p:txBody>
      </p:sp>
      <p:graphicFrame>
        <p:nvGraphicFramePr>
          <p:cNvPr id="113670" name="Object 6"/>
          <p:cNvGraphicFramePr>
            <a:graphicFrameLocks noChangeAspect="1"/>
          </p:cNvGraphicFramePr>
          <p:nvPr/>
        </p:nvGraphicFramePr>
        <p:xfrm>
          <a:off x="5019708" y="4555768"/>
          <a:ext cx="752620" cy="597808"/>
        </p:xfrm>
        <a:graphic>
          <a:graphicData uri="http://schemas.openxmlformats.org/presentationml/2006/ole">
            <p:oleObj spid="_x0000_s337923" name="Clip" r:id="rId5" imgW="1307948" imgH="1084823" progId="">
              <p:embed/>
            </p:oleObj>
          </a:graphicData>
        </a:graphic>
      </p:graphicFrame>
      <p:sp>
        <p:nvSpPr>
          <p:cNvPr id="113671" name="Text Box 7"/>
          <p:cNvSpPr txBox="1">
            <a:spLocks noChangeArrowheads="1"/>
          </p:cNvSpPr>
          <p:nvPr/>
        </p:nvSpPr>
        <p:spPr bwMode="auto">
          <a:xfrm>
            <a:off x="7451366" y="3837056"/>
            <a:ext cx="1460039" cy="1077210"/>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600" dirty="0">
                <a:latin typeface="Verdana"/>
                <a:cs typeface="Verdana"/>
              </a:rPr>
              <a:t>Server </a:t>
            </a:r>
          </a:p>
          <a:p>
            <a:pPr algn="ctr" defTabSz="913689"/>
            <a:r>
              <a:rPr lang="en-US" sz="1600" dirty="0">
                <a:latin typeface="Verdana"/>
                <a:cs typeface="Verdana"/>
              </a:rPr>
              <a:t>running</a:t>
            </a:r>
          </a:p>
          <a:p>
            <a:pPr algn="ctr" defTabSz="913689"/>
            <a:r>
              <a:rPr lang="en-US" sz="1600" dirty="0">
                <a:latin typeface="Verdana"/>
                <a:cs typeface="Verdana"/>
              </a:rPr>
              <a:t>Apache Web</a:t>
            </a:r>
          </a:p>
          <a:p>
            <a:pPr algn="ctr" defTabSz="913689"/>
            <a:r>
              <a:rPr lang="en-US" sz="1600" dirty="0">
                <a:latin typeface="Verdana"/>
                <a:cs typeface="Verdana"/>
              </a:rPr>
              <a:t>server</a:t>
            </a:r>
            <a:endParaRPr lang="en-US" sz="2400" dirty="0">
              <a:latin typeface="Verdana"/>
              <a:cs typeface="Verdana"/>
            </a:endParaRPr>
          </a:p>
        </p:txBody>
      </p:sp>
      <p:grpSp>
        <p:nvGrpSpPr>
          <p:cNvPr id="2" name="Group 8"/>
          <p:cNvGrpSpPr>
            <a:grpSpLocks/>
          </p:cNvGrpSpPr>
          <p:nvPr/>
        </p:nvGrpSpPr>
        <p:grpSpPr bwMode="auto">
          <a:xfrm>
            <a:off x="7910912" y="2725401"/>
            <a:ext cx="503987" cy="1071353"/>
            <a:chOff x="4180" y="783"/>
            <a:chExt cx="150" cy="307"/>
          </a:xfrm>
        </p:grpSpPr>
        <p:sp>
          <p:nvSpPr>
            <p:cNvPr id="113673" name="AutoShape 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13674" name="Rectangle 10"/>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13675"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13676"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13677" name="Line 13"/>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13678" name="Line 14"/>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13679"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113680" name="Rectangle 16"/>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grpSp>
      <p:sp>
        <p:nvSpPr>
          <p:cNvPr id="113681" name="Line 17"/>
          <p:cNvSpPr>
            <a:spLocks noChangeShapeType="1"/>
          </p:cNvSpPr>
          <p:nvPr/>
        </p:nvSpPr>
        <p:spPr bwMode="auto">
          <a:xfrm>
            <a:off x="5743770" y="2134310"/>
            <a:ext cx="2086505" cy="960523"/>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13682" name="Line 18"/>
          <p:cNvSpPr>
            <a:spLocks noChangeShapeType="1"/>
          </p:cNvSpPr>
          <p:nvPr/>
        </p:nvSpPr>
        <p:spPr bwMode="auto">
          <a:xfrm flipH="1" flipV="1">
            <a:off x="5800889" y="2334139"/>
            <a:ext cx="1972268" cy="905109"/>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13683" name="Line 19"/>
          <p:cNvSpPr>
            <a:spLocks noChangeShapeType="1"/>
          </p:cNvSpPr>
          <p:nvPr/>
        </p:nvSpPr>
        <p:spPr bwMode="auto">
          <a:xfrm flipV="1">
            <a:off x="5733690" y="3504566"/>
            <a:ext cx="2047866" cy="1096541"/>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13684" name="Line 20"/>
          <p:cNvSpPr>
            <a:spLocks noChangeShapeType="1"/>
          </p:cNvSpPr>
          <p:nvPr/>
        </p:nvSpPr>
        <p:spPr bwMode="auto">
          <a:xfrm flipH="1">
            <a:off x="5810967" y="3628830"/>
            <a:ext cx="2047866" cy="1133484"/>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13685" name="Text Box 21"/>
          <p:cNvSpPr txBox="1">
            <a:spLocks noChangeArrowheads="1"/>
          </p:cNvSpPr>
          <p:nvPr/>
        </p:nvSpPr>
        <p:spPr bwMode="auto">
          <a:xfrm>
            <a:off x="4857033" y="5183294"/>
            <a:ext cx="1450922" cy="584767"/>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600" dirty="0">
                <a:latin typeface="Verdana"/>
                <a:cs typeface="Verdana"/>
              </a:rPr>
              <a:t>Mac running</a:t>
            </a:r>
            <a:endParaRPr lang="en-US" sz="1600" dirty="0" smtClean="0">
              <a:latin typeface="Verdana"/>
              <a:cs typeface="Verdana"/>
            </a:endParaRPr>
          </a:p>
          <a:p>
            <a:pPr algn="ctr" defTabSz="913689"/>
            <a:r>
              <a:rPr lang="en-US" sz="1600" dirty="0" smtClean="0">
                <a:latin typeface="Verdana"/>
                <a:cs typeface="Verdana"/>
              </a:rPr>
              <a:t>Safari</a:t>
            </a:r>
            <a:endParaRPr lang="en-US" sz="2400" dirty="0">
              <a:latin typeface="Verdana"/>
              <a:cs typeface="Verdana"/>
            </a:endParaRPr>
          </a:p>
        </p:txBody>
      </p:sp>
      <p:sp>
        <p:nvSpPr>
          <p:cNvPr id="113686" name="Text Box 22"/>
          <p:cNvSpPr txBox="1">
            <a:spLocks noChangeArrowheads="1"/>
          </p:cNvSpPr>
          <p:nvPr/>
        </p:nvSpPr>
        <p:spPr bwMode="auto">
          <a:xfrm rot="1422049">
            <a:off x="6062462" y="2308440"/>
            <a:ext cx="1565036" cy="338546"/>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600" dirty="0">
                <a:solidFill>
                  <a:srgbClr val="FF0000"/>
                </a:solidFill>
                <a:latin typeface="Verdana"/>
                <a:cs typeface="Verdana"/>
              </a:rPr>
              <a:t>HTTP request</a:t>
            </a:r>
            <a:endParaRPr lang="en-US" sz="2400" dirty="0">
              <a:latin typeface="Verdana"/>
              <a:cs typeface="Verdana"/>
            </a:endParaRPr>
          </a:p>
        </p:txBody>
      </p:sp>
      <p:sp>
        <p:nvSpPr>
          <p:cNvPr id="113687" name="Text Box 23"/>
          <p:cNvSpPr txBox="1">
            <a:spLocks noChangeArrowheads="1"/>
          </p:cNvSpPr>
          <p:nvPr/>
        </p:nvSpPr>
        <p:spPr bwMode="auto">
          <a:xfrm rot="-1692639">
            <a:off x="5860868" y="3748386"/>
            <a:ext cx="1565036" cy="338546"/>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600" dirty="0">
                <a:solidFill>
                  <a:srgbClr val="FF0000"/>
                </a:solidFill>
                <a:latin typeface="Verdana"/>
                <a:cs typeface="Verdana"/>
              </a:rPr>
              <a:t>HTTP request</a:t>
            </a:r>
            <a:endParaRPr lang="en-US" sz="2400" dirty="0">
              <a:latin typeface="Verdana"/>
              <a:cs typeface="Verdana"/>
            </a:endParaRPr>
          </a:p>
        </p:txBody>
      </p:sp>
      <p:sp>
        <p:nvSpPr>
          <p:cNvPr id="113688" name="Text Box 24"/>
          <p:cNvSpPr txBox="1">
            <a:spLocks noChangeArrowheads="1"/>
          </p:cNvSpPr>
          <p:nvPr/>
        </p:nvSpPr>
        <p:spPr bwMode="auto">
          <a:xfrm rot="1411598">
            <a:off x="5855296" y="2756796"/>
            <a:ext cx="1715618" cy="338546"/>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600" dirty="0">
                <a:solidFill>
                  <a:srgbClr val="FF0000"/>
                </a:solidFill>
                <a:latin typeface="Verdana"/>
                <a:cs typeface="Verdana"/>
              </a:rPr>
              <a:t>HTTP response</a:t>
            </a:r>
            <a:endParaRPr lang="en-US" sz="2400" dirty="0">
              <a:latin typeface="Verdana"/>
              <a:cs typeface="Verdana"/>
            </a:endParaRPr>
          </a:p>
        </p:txBody>
      </p:sp>
      <p:sp>
        <p:nvSpPr>
          <p:cNvPr id="113689" name="Text Box 25"/>
          <p:cNvSpPr txBox="1">
            <a:spLocks noChangeArrowheads="1"/>
          </p:cNvSpPr>
          <p:nvPr/>
        </p:nvSpPr>
        <p:spPr bwMode="auto">
          <a:xfrm rot="-1737783">
            <a:off x="6043452" y="4183308"/>
            <a:ext cx="1715618" cy="338546"/>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600" dirty="0">
                <a:solidFill>
                  <a:srgbClr val="FF0000"/>
                </a:solidFill>
                <a:latin typeface="Verdana"/>
                <a:cs typeface="Verdana"/>
              </a:rPr>
              <a:t>HTTP response</a:t>
            </a:r>
            <a:endParaRPr lang="en-US" sz="2400" dirty="0">
              <a:latin typeface="Verdana"/>
              <a:cs typeface="Verdana"/>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p:txBody>
          <a:bodyPr/>
          <a:lstStyle/>
          <a:p>
            <a:r>
              <a:rPr lang="en-US"/>
              <a:t>HTTP overview (continued)</a:t>
            </a:r>
          </a:p>
        </p:txBody>
      </p:sp>
      <p:sp>
        <p:nvSpPr>
          <p:cNvPr id="114693" name="Rectangle 5"/>
          <p:cNvSpPr>
            <a:spLocks noGrp="1" noChangeArrowheads="1"/>
          </p:cNvSpPr>
          <p:nvPr>
            <p:ph idx="1"/>
          </p:nvPr>
        </p:nvSpPr>
        <p:spPr>
          <a:xfrm>
            <a:off x="533401" y="1600200"/>
            <a:ext cx="4180309" cy="4648200"/>
          </a:xfrm>
        </p:spPr>
        <p:txBody>
          <a:bodyPr lIns="96744" tIns="48372" rIns="96744" bIns="48372"/>
          <a:lstStyle/>
          <a:p>
            <a:pPr>
              <a:lnSpc>
                <a:spcPct val="90000"/>
              </a:lnSpc>
              <a:buFont typeface="Wingdings" charset="2"/>
              <a:buNone/>
            </a:pPr>
            <a:r>
              <a:rPr lang="en-US" sz="2400" dirty="0">
                <a:solidFill>
                  <a:srgbClr val="FF0000"/>
                </a:solidFill>
              </a:rPr>
              <a:t>Uses TCP:</a:t>
            </a:r>
            <a:endParaRPr lang="en-US" sz="2400" dirty="0"/>
          </a:p>
          <a:p>
            <a:pPr>
              <a:lnSpc>
                <a:spcPct val="90000"/>
              </a:lnSpc>
            </a:pPr>
            <a:r>
              <a:rPr lang="en-US" sz="2000" dirty="0"/>
              <a:t>client initiates TCP connection (creates socket) to server, port 80</a:t>
            </a:r>
          </a:p>
          <a:p>
            <a:pPr>
              <a:lnSpc>
                <a:spcPct val="90000"/>
              </a:lnSpc>
            </a:pPr>
            <a:r>
              <a:rPr lang="en-US" sz="2000" dirty="0"/>
              <a:t>server accepts TCP connection from client</a:t>
            </a:r>
          </a:p>
          <a:p>
            <a:pPr>
              <a:lnSpc>
                <a:spcPct val="90000"/>
              </a:lnSpc>
            </a:pPr>
            <a:r>
              <a:rPr lang="en-US" sz="2000" dirty="0"/>
              <a:t>HTTP messages (application-layer protocol messages) exchanged between browser (HTTP client) and Web server (HTTP server)</a:t>
            </a:r>
          </a:p>
          <a:p>
            <a:pPr>
              <a:lnSpc>
                <a:spcPct val="90000"/>
              </a:lnSpc>
            </a:pPr>
            <a:r>
              <a:rPr lang="en-US" sz="2000" dirty="0"/>
              <a:t>TCP connection closed</a:t>
            </a:r>
            <a:endParaRPr lang="en-US" sz="2400" dirty="0"/>
          </a:p>
        </p:txBody>
      </p:sp>
      <p:sp>
        <p:nvSpPr>
          <p:cNvPr id="114694" name="Rectangle 6"/>
          <p:cNvSpPr>
            <a:spLocks noGrp="1" noChangeArrowheads="1"/>
          </p:cNvSpPr>
          <p:nvPr>
            <p:ph type="body" sz="half" idx="4294967295"/>
          </p:nvPr>
        </p:nvSpPr>
        <p:spPr>
          <a:xfrm>
            <a:off x="5111262" y="1528007"/>
            <a:ext cx="3171825" cy="1514475"/>
          </a:xfrm>
        </p:spPr>
        <p:txBody>
          <a:bodyPr lIns="96744" tIns="48372" rIns="96744" bIns="48372"/>
          <a:lstStyle/>
          <a:p>
            <a:pPr>
              <a:lnSpc>
                <a:spcPct val="90000"/>
              </a:lnSpc>
              <a:buFont typeface="Wingdings" charset="2"/>
              <a:buNone/>
            </a:pPr>
            <a:r>
              <a:rPr lang="en-US" sz="2400" dirty="0">
                <a:solidFill>
                  <a:srgbClr val="FF0000"/>
                </a:solidFill>
              </a:rPr>
              <a:t>HTTP is “stateless”</a:t>
            </a:r>
            <a:endParaRPr lang="en-US" sz="2400" dirty="0"/>
          </a:p>
          <a:p>
            <a:pPr>
              <a:lnSpc>
                <a:spcPct val="90000"/>
              </a:lnSpc>
            </a:pPr>
            <a:r>
              <a:rPr lang="en-US" sz="2000" dirty="0"/>
              <a:t>server maintains no information about past client requests</a:t>
            </a:r>
          </a:p>
        </p:txBody>
      </p:sp>
      <p:sp>
        <p:nvSpPr>
          <p:cNvPr id="114691" name="Rectangle 3"/>
          <p:cNvSpPr>
            <a:spLocks noChangeArrowheads="1"/>
          </p:cNvSpPr>
          <p:nvPr/>
        </p:nvSpPr>
        <p:spPr bwMode="auto">
          <a:xfrm>
            <a:off x="7667318" y="3239247"/>
            <a:ext cx="828219" cy="293866"/>
          </a:xfrm>
          <a:prstGeom prst="rect">
            <a:avLst/>
          </a:prstGeom>
          <a:solidFill>
            <a:srgbClr val="FFFFFF"/>
          </a:solidFill>
          <a:ln w="9525">
            <a:noFill/>
            <a:miter lim="800000"/>
            <a:headEnd/>
            <a:tailEnd/>
          </a:ln>
          <a:effectLst/>
        </p:spPr>
        <p:txBody>
          <a:bodyPr wrap="none" lIns="96744" tIns="48372" rIns="96744" bIns="48372" anchor="ctr">
            <a:prstTxWarp prst="textNoShape">
              <a:avLst/>
            </a:prstTxWarp>
          </a:bodyPr>
          <a:lstStyle/>
          <a:p>
            <a:endParaRPr lang="en-GB"/>
          </a:p>
        </p:txBody>
      </p:sp>
      <p:sp>
        <p:nvSpPr>
          <p:cNvPr id="114695" name="Rectangle 7"/>
          <p:cNvSpPr>
            <a:spLocks noChangeArrowheads="1"/>
          </p:cNvSpPr>
          <p:nvPr/>
        </p:nvSpPr>
        <p:spPr bwMode="auto">
          <a:xfrm>
            <a:off x="5029788" y="3076360"/>
            <a:ext cx="3753021" cy="3304737"/>
          </a:xfrm>
          <a:prstGeom prst="rect">
            <a:avLst/>
          </a:prstGeom>
          <a:noFill/>
          <a:ln w="25400">
            <a:solidFill>
              <a:schemeClr val="accent2"/>
            </a:solid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endParaRPr lang="en-US" sz="1900" dirty="0">
              <a:solidFill>
                <a:srgbClr val="FF0000"/>
              </a:solidFill>
              <a:latin typeface="Verdana"/>
              <a:cs typeface="Verdana"/>
            </a:endParaRPr>
          </a:p>
          <a:p>
            <a:pPr marL="324159" indent="-324159" defTabSz="863302">
              <a:spcBef>
                <a:spcPct val="20000"/>
              </a:spcBef>
              <a:buClr>
                <a:schemeClr val="accent2"/>
              </a:buClr>
              <a:buSzPct val="85000"/>
            </a:pPr>
            <a:r>
              <a:rPr lang="en-US" sz="1900" dirty="0">
                <a:solidFill>
                  <a:srgbClr val="FF0000"/>
                </a:solidFill>
                <a:latin typeface="Verdana"/>
                <a:cs typeface="Verdana"/>
              </a:rPr>
              <a:t>Protocols that maintain “state” are complex!</a:t>
            </a:r>
            <a:endParaRPr lang="en-US" sz="1900" dirty="0">
              <a:latin typeface="Verdana"/>
              <a:cs typeface="Verdana"/>
            </a:endParaRPr>
          </a:p>
          <a:p>
            <a:pPr marL="324159" indent="-324159" defTabSz="863302">
              <a:spcBef>
                <a:spcPct val="20000"/>
              </a:spcBef>
              <a:buClr>
                <a:schemeClr val="accent6">
                  <a:lumMod val="60000"/>
                  <a:lumOff val="40000"/>
                </a:schemeClr>
              </a:buClr>
              <a:buSzPct val="85000"/>
              <a:buFont typeface="Wingdings" charset="2"/>
              <a:buChar char="§"/>
            </a:pPr>
            <a:r>
              <a:rPr lang="en-US" sz="1900" dirty="0">
                <a:latin typeface="Verdana"/>
                <a:cs typeface="Verdana"/>
              </a:rPr>
              <a:t>past history (state) must be maintained</a:t>
            </a:r>
          </a:p>
          <a:p>
            <a:pPr marL="324159" indent="-324159" defTabSz="863302">
              <a:spcBef>
                <a:spcPct val="20000"/>
              </a:spcBef>
              <a:buClr>
                <a:schemeClr val="accent6">
                  <a:lumMod val="60000"/>
                  <a:lumOff val="40000"/>
                </a:schemeClr>
              </a:buClr>
              <a:buSzPct val="85000"/>
              <a:buFont typeface="Wingdings" charset="2"/>
              <a:buChar char="§"/>
            </a:pPr>
            <a:r>
              <a:rPr lang="en-US" sz="1900" dirty="0">
                <a:latin typeface="Verdana"/>
                <a:cs typeface="Verdana"/>
              </a:rPr>
              <a:t>if server/client crashes, their views of “state” may be inconsistent, must be reconciled</a:t>
            </a:r>
          </a:p>
          <a:p>
            <a:pPr marL="324159" indent="-324159" defTabSz="863302">
              <a:spcBef>
                <a:spcPct val="20000"/>
              </a:spcBef>
              <a:buClr>
                <a:schemeClr val="accent2"/>
              </a:buClr>
              <a:buSzPct val="85000"/>
              <a:buFont typeface="Wingdings" charset="2"/>
              <a:buChar char="v"/>
            </a:pPr>
            <a:endParaRPr lang="en-US" sz="1900" dirty="0">
              <a:latin typeface="Verdana"/>
              <a:cs typeface="Verdana"/>
            </a:endParaRPr>
          </a:p>
        </p:txBody>
      </p:sp>
      <p:sp>
        <p:nvSpPr>
          <p:cNvPr id="114696" name="Text Box 8"/>
          <p:cNvSpPr txBox="1">
            <a:spLocks noChangeArrowheads="1"/>
          </p:cNvSpPr>
          <p:nvPr/>
        </p:nvSpPr>
        <p:spPr bwMode="auto">
          <a:xfrm>
            <a:off x="7736198" y="2844627"/>
            <a:ext cx="929015" cy="461790"/>
          </a:xfrm>
          <a:prstGeom prst="rect">
            <a:avLst/>
          </a:prstGeom>
          <a:solidFill>
            <a:schemeClr val="bg1"/>
          </a:solidFill>
          <a:ln w="9525">
            <a:noFill/>
            <a:miter lim="800000"/>
            <a:headEnd/>
            <a:tailEnd/>
          </a:ln>
          <a:effectLst/>
        </p:spPr>
        <p:txBody>
          <a:bodyPr wrap="none" lIns="91432" tIns="45716" rIns="91432" bIns="45716">
            <a:prstTxWarp prst="textNoShape">
              <a:avLst/>
            </a:prstTxWarp>
            <a:spAutoFit/>
          </a:bodyPr>
          <a:lstStyle/>
          <a:p>
            <a:pPr algn="ctr" defTabSz="913689"/>
            <a:r>
              <a:rPr lang="en-US" sz="2400" dirty="0">
                <a:solidFill>
                  <a:schemeClr val="accent2"/>
                </a:solidFill>
              </a:rPr>
              <a:t>aside</a:t>
            </a: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HTTP connections</a:t>
            </a:r>
          </a:p>
        </p:txBody>
      </p:sp>
      <p:sp>
        <p:nvSpPr>
          <p:cNvPr id="115715" name="Rectangle 3"/>
          <p:cNvSpPr>
            <a:spLocks noGrp="1" noChangeArrowheads="1"/>
          </p:cNvSpPr>
          <p:nvPr>
            <p:ph idx="1"/>
          </p:nvPr>
        </p:nvSpPr>
        <p:spPr>
          <a:xfrm>
            <a:off x="533401" y="1600200"/>
            <a:ext cx="4512740" cy="4648200"/>
          </a:xfrm>
        </p:spPr>
        <p:txBody>
          <a:bodyPr lIns="96744" tIns="48372" rIns="96744" bIns="48372"/>
          <a:lstStyle/>
          <a:p>
            <a:pPr>
              <a:buFont typeface="Wingdings" charset="2"/>
              <a:buNone/>
            </a:pPr>
            <a:r>
              <a:rPr lang="en-US" sz="2400" u="sng" dirty="0" err="1">
                <a:solidFill>
                  <a:srgbClr val="FF0000"/>
                </a:solidFill>
              </a:rPr>
              <a:t>Nonpersistent</a:t>
            </a:r>
            <a:r>
              <a:rPr lang="en-US" sz="2400" u="sng" dirty="0">
                <a:solidFill>
                  <a:srgbClr val="FF0000"/>
                </a:solidFill>
              </a:rPr>
              <a:t> HTTP</a:t>
            </a:r>
            <a:endParaRPr lang="en-US" sz="2400" dirty="0"/>
          </a:p>
          <a:p>
            <a:r>
              <a:rPr lang="en-US" sz="2400" dirty="0"/>
              <a:t>At most one object is sent over a TCP connection.</a:t>
            </a:r>
          </a:p>
          <a:p>
            <a:r>
              <a:rPr lang="en-US" sz="2400" dirty="0"/>
              <a:t>HTTP/1.0 uses </a:t>
            </a:r>
            <a:r>
              <a:rPr lang="en-US" sz="2400" dirty="0" err="1"/>
              <a:t>nonpersistent</a:t>
            </a:r>
            <a:r>
              <a:rPr lang="en-US" sz="2400" dirty="0"/>
              <a:t> HTTP</a:t>
            </a:r>
          </a:p>
        </p:txBody>
      </p:sp>
      <p:sp>
        <p:nvSpPr>
          <p:cNvPr id="115716" name="Rectangle 4"/>
          <p:cNvSpPr>
            <a:spLocks noGrp="1" noChangeArrowheads="1"/>
          </p:cNvSpPr>
          <p:nvPr>
            <p:ph type="body" sz="half" idx="4294967295"/>
          </p:nvPr>
        </p:nvSpPr>
        <p:spPr>
          <a:xfrm>
            <a:off x="5334000" y="1600200"/>
            <a:ext cx="3810000" cy="4648200"/>
          </a:xfrm>
        </p:spPr>
        <p:txBody>
          <a:bodyPr lIns="96744" tIns="48372" rIns="96744" bIns="48372"/>
          <a:lstStyle/>
          <a:p>
            <a:pPr>
              <a:buFont typeface="Wingdings" charset="2"/>
              <a:buNone/>
            </a:pPr>
            <a:r>
              <a:rPr lang="en-US" sz="2400" u="sng" dirty="0">
                <a:solidFill>
                  <a:srgbClr val="FF0000"/>
                </a:solidFill>
              </a:rPr>
              <a:t>Persistent HTTP</a:t>
            </a:r>
            <a:endParaRPr lang="en-US" sz="2400" dirty="0">
              <a:solidFill>
                <a:srgbClr val="FF0000"/>
              </a:solidFill>
            </a:endParaRPr>
          </a:p>
          <a:p>
            <a:r>
              <a:rPr lang="en-US" sz="2400" dirty="0"/>
              <a:t>Multiple objects can be sent over single TCP connection between client and server.</a:t>
            </a:r>
          </a:p>
          <a:p>
            <a:r>
              <a:rPr lang="en-US" sz="2400" dirty="0"/>
              <a:t>HTTP/1.1 uses persistent connections in default mode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p:txBody>
          <a:bodyPr/>
          <a:lstStyle/>
          <a:p>
            <a:r>
              <a:rPr lang="en-US" sz="3600" dirty="0" err="1"/>
              <a:t>Nonpersistent</a:t>
            </a:r>
            <a:r>
              <a:rPr lang="en-US" sz="3600" dirty="0"/>
              <a:t> HTTP</a:t>
            </a:r>
            <a:endParaRPr lang="en-US" dirty="0"/>
          </a:p>
        </p:txBody>
      </p:sp>
      <p:sp>
        <p:nvSpPr>
          <p:cNvPr id="116741" name="Rectangle 5"/>
          <p:cNvSpPr>
            <a:spLocks noGrp="1" noChangeArrowheads="1"/>
          </p:cNvSpPr>
          <p:nvPr>
            <p:ph idx="1"/>
          </p:nvPr>
        </p:nvSpPr>
        <p:spPr>
          <a:xfrm>
            <a:off x="533401" y="1600200"/>
            <a:ext cx="8297346" cy="4648200"/>
          </a:xfrm>
        </p:spPr>
        <p:txBody>
          <a:bodyPr lIns="96744" tIns="48372" rIns="96744" bIns="48372"/>
          <a:lstStyle/>
          <a:p>
            <a:pPr>
              <a:lnSpc>
                <a:spcPct val="90000"/>
              </a:lnSpc>
              <a:buFont typeface="Wingdings" charset="2"/>
              <a:buNone/>
            </a:pPr>
            <a:r>
              <a:rPr lang="en-US" sz="2400" dirty="0"/>
              <a:t>Suppose user enters </a:t>
            </a:r>
            <a:r>
              <a:rPr lang="en-US" sz="2400" dirty="0" smtClean="0"/>
              <a:t>URL: </a:t>
            </a:r>
          </a:p>
          <a:p>
            <a:pPr>
              <a:lnSpc>
                <a:spcPct val="90000"/>
              </a:lnSpc>
              <a:buFont typeface="Wingdings" charset="2"/>
              <a:buNone/>
            </a:pPr>
            <a:r>
              <a:rPr lang="en-US" sz="2000" dirty="0" smtClean="0">
                <a:latin typeface="Courier New" charset="0"/>
              </a:rPr>
              <a:t>http://</a:t>
            </a:r>
            <a:r>
              <a:rPr lang="en-US" sz="2000" dirty="0" err="1" smtClean="0">
                <a:latin typeface="Courier New" charset="0"/>
              </a:rPr>
              <a:t>www.someSchool.edu</a:t>
            </a:r>
            <a:r>
              <a:rPr lang="en-US" sz="2000" dirty="0" err="1">
                <a:latin typeface="Courier New" charset="0"/>
              </a:rPr>
              <a:t>/someDepartment/home.index</a:t>
            </a:r>
            <a:endParaRPr lang="en-US" sz="2000" dirty="0"/>
          </a:p>
        </p:txBody>
      </p:sp>
      <p:sp>
        <p:nvSpPr>
          <p:cNvPr id="116742" name="Rectangle 6"/>
          <p:cNvSpPr>
            <a:spLocks noGrp="1" noChangeArrowheads="1"/>
          </p:cNvSpPr>
          <p:nvPr>
            <p:ph type="body" sz="half" idx="4294967295"/>
          </p:nvPr>
        </p:nvSpPr>
        <p:spPr>
          <a:xfrm>
            <a:off x="417676" y="2751771"/>
            <a:ext cx="3944938" cy="1905000"/>
          </a:xfrm>
        </p:spPr>
        <p:txBody>
          <a:bodyPr lIns="96744" tIns="48372" rIns="96744" bIns="48372"/>
          <a:lstStyle/>
          <a:p>
            <a:pPr>
              <a:buFont typeface="Wingdings" charset="2"/>
              <a:buNone/>
            </a:pPr>
            <a:r>
              <a:rPr lang="en-US" sz="2000" dirty="0">
                <a:solidFill>
                  <a:srgbClr val="FF0000"/>
                </a:solidFill>
              </a:rPr>
              <a:t>1a</a:t>
            </a:r>
            <a:r>
              <a:rPr lang="en-US" sz="1800" dirty="0">
                <a:solidFill>
                  <a:srgbClr val="FF0000"/>
                </a:solidFill>
              </a:rPr>
              <a:t>.</a:t>
            </a:r>
            <a:r>
              <a:rPr lang="en-US" sz="1800" dirty="0"/>
              <a:t> HTTP client initiates TCP connection to HTTP server (process) at </a:t>
            </a:r>
            <a:r>
              <a:rPr lang="en-US" sz="1800" dirty="0" err="1"/>
              <a:t>www.someSchool.edu</a:t>
            </a:r>
            <a:r>
              <a:rPr lang="en-US" sz="1800" dirty="0"/>
              <a:t> on port 80</a:t>
            </a:r>
            <a:endParaRPr lang="en-US" sz="2000" dirty="0"/>
          </a:p>
        </p:txBody>
      </p:sp>
      <p:sp>
        <p:nvSpPr>
          <p:cNvPr id="116738" name="Line 2"/>
          <p:cNvSpPr>
            <a:spLocks noChangeShapeType="1"/>
          </p:cNvSpPr>
          <p:nvPr/>
        </p:nvSpPr>
        <p:spPr bwMode="auto">
          <a:xfrm>
            <a:off x="475428" y="2095687"/>
            <a:ext cx="0" cy="4495315"/>
          </a:xfrm>
          <a:prstGeom prst="line">
            <a:avLst/>
          </a:prstGeom>
          <a:noFill/>
          <a:ln w="1905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16739" name="Rectangle 3"/>
          <p:cNvSpPr>
            <a:spLocks noChangeArrowheads="1"/>
          </p:cNvSpPr>
          <p:nvPr/>
        </p:nvSpPr>
        <p:spPr bwMode="auto">
          <a:xfrm>
            <a:off x="238554" y="6020062"/>
            <a:ext cx="656863" cy="295546"/>
          </a:xfrm>
          <a:prstGeom prst="rect">
            <a:avLst/>
          </a:prstGeom>
          <a:solidFill>
            <a:schemeClr val="bg1"/>
          </a:solidFill>
          <a:ln w="9525">
            <a:noFill/>
            <a:miter lim="800000"/>
            <a:headEnd/>
            <a:tailEnd/>
          </a:ln>
          <a:effectLst/>
        </p:spPr>
        <p:txBody>
          <a:bodyPr wrap="none" lIns="96744" tIns="48372" rIns="96744" bIns="48372" anchor="ctr">
            <a:prstTxWarp prst="textNoShape">
              <a:avLst/>
            </a:prstTxWarp>
          </a:bodyPr>
          <a:lstStyle/>
          <a:p>
            <a:endParaRPr lang="en-GB"/>
          </a:p>
        </p:txBody>
      </p:sp>
      <p:sp>
        <p:nvSpPr>
          <p:cNvPr id="116744" name="Rectangle 8"/>
          <p:cNvSpPr>
            <a:spLocks noChangeArrowheads="1"/>
          </p:cNvSpPr>
          <p:nvPr/>
        </p:nvSpPr>
        <p:spPr bwMode="auto">
          <a:xfrm>
            <a:off x="5198830" y="3180164"/>
            <a:ext cx="3810140" cy="1504595"/>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r>
              <a:rPr lang="en-US" sz="1900" dirty="0">
                <a:solidFill>
                  <a:srgbClr val="FF0000"/>
                </a:solidFill>
                <a:latin typeface="Verdana"/>
                <a:cs typeface="Verdana"/>
              </a:rPr>
              <a:t>1b.</a:t>
            </a:r>
            <a:r>
              <a:rPr lang="en-US" sz="1900" dirty="0">
                <a:latin typeface="Verdana"/>
                <a:cs typeface="Verdana"/>
              </a:rPr>
              <a:t> HTTP</a:t>
            </a:r>
            <a:r>
              <a:rPr lang="en-US" dirty="0">
                <a:latin typeface="Verdana"/>
                <a:cs typeface="Verdana"/>
              </a:rPr>
              <a:t> server at host </a:t>
            </a:r>
            <a:r>
              <a:rPr lang="en-US" sz="1700" dirty="0" err="1">
                <a:latin typeface="Verdana"/>
                <a:cs typeface="Verdana"/>
              </a:rPr>
              <a:t>www.someSchool.edu</a:t>
            </a:r>
            <a:r>
              <a:rPr lang="en-US" sz="1700" dirty="0">
                <a:latin typeface="Verdana"/>
                <a:cs typeface="Verdana"/>
              </a:rPr>
              <a:t> waiting for TCP connection at port 80.  “accepts” connection, notifying client</a:t>
            </a:r>
            <a:endParaRPr lang="en-US" sz="1900" dirty="0">
              <a:latin typeface="Verdana"/>
              <a:cs typeface="Verdana"/>
            </a:endParaRPr>
          </a:p>
        </p:txBody>
      </p:sp>
      <p:sp>
        <p:nvSpPr>
          <p:cNvPr id="116745" name="Rectangle 9"/>
          <p:cNvSpPr>
            <a:spLocks noChangeArrowheads="1"/>
          </p:cNvSpPr>
          <p:nvPr/>
        </p:nvSpPr>
        <p:spPr bwMode="auto">
          <a:xfrm>
            <a:off x="5141712" y="5037398"/>
            <a:ext cx="3810140" cy="1800141"/>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r>
              <a:rPr lang="en-US" sz="1900" dirty="0">
                <a:solidFill>
                  <a:srgbClr val="FF0000"/>
                </a:solidFill>
                <a:latin typeface="Verdana"/>
                <a:cs typeface="Verdana"/>
              </a:rPr>
              <a:t>3.</a:t>
            </a:r>
            <a:r>
              <a:rPr lang="en-US" sz="1900" dirty="0">
                <a:latin typeface="Verdana"/>
                <a:cs typeface="Verdana"/>
              </a:rPr>
              <a:t> HTTP</a:t>
            </a:r>
            <a:r>
              <a:rPr lang="en-US" dirty="0">
                <a:latin typeface="Verdana"/>
                <a:cs typeface="Verdana"/>
              </a:rPr>
              <a:t> server receives request message, forms </a:t>
            </a:r>
            <a:r>
              <a:rPr lang="en-US" sz="1700" i="1" dirty="0">
                <a:solidFill>
                  <a:schemeClr val="accent2"/>
                </a:solidFill>
                <a:latin typeface="Verdana"/>
                <a:cs typeface="Verdana"/>
              </a:rPr>
              <a:t>response message</a:t>
            </a:r>
            <a:r>
              <a:rPr lang="en-US" sz="1700" dirty="0">
                <a:latin typeface="Verdana"/>
                <a:cs typeface="Verdana"/>
              </a:rPr>
              <a:t> containing requested object, and sends message into its socket</a:t>
            </a:r>
          </a:p>
        </p:txBody>
      </p:sp>
      <p:sp>
        <p:nvSpPr>
          <p:cNvPr id="116746" name="Line 10"/>
          <p:cNvSpPr>
            <a:spLocks noChangeShapeType="1"/>
          </p:cNvSpPr>
          <p:nvPr/>
        </p:nvSpPr>
        <p:spPr bwMode="auto">
          <a:xfrm>
            <a:off x="4466370" y="3304427"/>
            <a:ext cx="1095331" cy="523922"/>
          </a:xfrm>
          <a:prstGeom prst="line">
            <a:avLst/>
          </a:prstGeom>
          <a:noFill/>
          <a:ln w="38100">
            <a:solidFill>
              <a:srgbClr val="FF0000"/>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16747" name="Line 11"/>
          <p:cNvSpPr>
            <a:spLocks noChangeShapeType="1"/>
          </p:cNvSpPr>
          <p:nvPr/>
        </p:nvSpPr>
        <p:spPr bwMode="auto">
          <a:xfrm>
            <a:off x="4466369" y="4684759"/>
            <a:ext cx="942456" cy="876561"/>
          </a:xfrm>
          <a:prstGeom prst="line">
            <a:avLst/>
          </a:prstGeom>
          <a:noFill/>
          <a:ln w="38100">
            <a:solidFill>
              <a:srgbClr val="FF0000"/>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16748" name="Line 12"/>
          <p:cNvSpPr>
            <a:spLocks noChangeShapeType="1"/>
          </p:cNvSpPr>
          <p:nvPr/>
        </p:nvSpPr>
        <p:spPr bwMode="auto">
          <a:xfrm flipH="1">
            <a:off x="4352133" y="5781299"/>
            <a:ext cx="1095331" cy="523922"/>
          </a:xfrm>
          <a:prstGeom prst="line">
            <a:avLst/>
          </a:prstGeom>
          <a:noFill/>
          <a:ln w="38100">
            <a:solidFill>
              <a:srgbClr val="FF0000"/>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16749" name="Text Box 13"/>
          <p:cNvSpPr txBox="1">
            <a:spLocks noChangeArrowheads="1"/>
          </p:cNvSpPr>
          <p:nvPr/>
        </p:nvSpPr>
        <p:spPr bwMode="auto">
          <a:xfrm>
            <a:off x="173641" y="5942817"/>
            <a:ext cx="823647" cy="461657"/>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400" dirty="0">
                <a:solidFill>
                  <a:schemeClr val="accent2"/>
                </a:solidFill>
              </a:rPr>
              <a:t>time</a:t>
            </a:r>
            <a:endParaRPr lang="en-US" sz="2400" dirty="0"/>
          </a:p>
        </p:txBody>
      </p:sp>
      <p:sp>
        <p:nvSpPr>
          <p:cNvPr id="116750" name="Line 14"/>
          <p:cNvSpPr>
            <a:spLocks noChangeShapeType="1"/>
          </p:cNvSpPr>
          <p:nvPr/>
        </p:nvSpPr>
        <p:spPr bwMode="auto">
          <a:xfrm flipH="1">
            <a:off x="4437811" y="3961007"/>
            <a:ext cx="1095331" cy="523922"/>
          </a:xfrm>
          <a:prstGeom prst="line">
            <a:avLst/>
          </a:prstGeom>
          <a:noFill/>
          <a:ln w="38100">
            <a:solidFill>
              <a:srgbClr val="FF0000"/>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16751" name="Text Box 15"/>
          <p:cNvSpPr txBox="1">
            <a:spLocks noChangeArrowheads="1"/>
          </p:cNvSpPr>
          <p:nvPr/>
        </p:nvSpPr>
        <p:spPr bwMode="auto">
          <a:xfrm>
            <a:off x="7046815" y="1105296"/>
            <a:ext cx="1852775" cy="923322"/>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dirty="0">
                <a:latin typeface="Arial" charset="0"/>
              </a:rPr>
              <a:t>(contains text, </a:t>
            </a:r>
          </a:p>
          <a:p>
            <a:pPr algn="ctr" defTabSz="913689"/>
            <a:r>
              <a:rPr lang="en-US" dirty="0">
                <a:latin typeface="Arial" charset="0"/>
              </a:rPr>
              <a:t>references to 10 </a:t>
            </a:r>
          </a:p>
          <a:p>
            <a:pPr algn="ctr" defTabSz="913689"/>
            <a:r>
              <a:rPr lang="en-US" dirty="0">
                <a:latin typeface="Arial" charset="0"/>
              </a:rPr>
              <a:t>jpeg images)</a:t>
            </a:r>
            <a:endParaRPr lang="en-US" sz="2400" dirty="0"/>
          </a:p>
        </p:txBody>
      </p:sp>
      <p:sp>
        <p:nvSpPr>
          <p:cNvPr id="116743" name="Rectangle 7"/>
          <p:cNvSpPr>
            <a:spLocks noChangeArrowheads="1"/>
          </p:cNvSpPr>
          <p:nvPr/>
        </p:nvSpPr>
        <p:spPr bwMode="auto">
          <a:xfrm>
            <a:off x="1123258" y="4484929"/>
            <a:ext cx="3808460" cy="1820292"/>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r>
              <a:rPr lang="en-US" sz="1900" dirty="0">
                <a:solidFill>
                  <a:srgbClr val="FF0000"/>
                </a:solidFill>
                <a:latin typeface="Verdana"/>
                <a:cs typeface="Verdana"/>
              </a:rPr>
              <a:t>2.</a:t>
            </a:r>
            <a:r>
              <a:rPr lang="en-US" sz="1900" dirty="0">
                <a:latin typeface="Verdana"/>
                <a:cs typeface="Verdana"/>
              </a:rPr>
              <a:t> HTTP</a:t>
            </a:r>
            <a:r>
              <a:rPr lang="en-US" dirty="0">
                <a:latin typeface="Verdana"/>
                <a:cs typeface="Verdana"/>
              </a:rPr>
              <a:t> client sends HTTP </a:t>
            </a:r>
            <a:r>
              <a:rPr lang="en-US" sz="1700" i="1" dirty="0">
                <a:solidFill>
                  <a:schemeClr val="accent2"/>
                </a:solidFill>
                <a:latin typeface="Verdana"/>
                <a:cs typeface="Verdana"/>
              </a:rPr>
              <a:t>request message</a:t>
            </a:r>
            <a:r>
              <a:rPr lang="en-US" sz="1700" dirty="0">
                <a:latin typeface="Verdana"/>
                <a:cs typeface="Verdana"/>
              </a:rPr>
              <a:t> (containing URL) into TCP connection socket. Message indicates that client wants object </a:t>
            </a:r>
            <a:r>
              <a:rPr lang="en-US" sz="1700" dirty="0" err="1">
                <a:latin typeface="Verdana"/>
                <a:cs typeface="Verdana"/>
              </a:rPr>
              <a:t>someDepartment/home.index</a:t>
            </a:r>
            <a:endParaRPr lang="en-US" sz="1700" dirty="0">
              <a:latin typeface="Verdana"/>
              <a:cs typeface="Verdan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z="3600" dirty="0" err="1"/>
              <a:t>Nonpersistent</a:t>
            </a:r>
            <a:r>
              <a:rPr lang="en-US" sz="3600" dirty="0"/>
              <a:t> HTTP (cont.)</a:t>
            </a:r>
            <a:endParaRPr lang="en-US" dirty="0"/>
          </a:p>
        </p:txBody>
      </p:sp>
      <p:sp>
        <p:nvSpPr>
          <p:cNvPr id="117763" name="Rectangle 3"/>
          <p:cNvSpPr>
            <a:spLocks noGrp="1" noChangeArrowheads="1"/>
          </p:cNvSpPr>
          <p:nvPr>
            <p:ph idx="1"/>
          </p:nvPr>
        </p:nvSpPr>
        <p:spPr>
          <a:xfrm>
            <a:off x="533401" y="1600200"/>
            <a:ext cx="3890496" cy="4648200"/>
          </a:xfrm>
        </p:spPr>
        <p:txBody>
          <a:bodyPr lIns="96744" tIns="48372" rIns="96744" bIns="48372"/>
          <a:lstStyle/>
          <a:p>
            <a:pPr>
              <a:lnSpc>
                <a:spcPct val="90000"/>
              </a:lnSpc>
              <a:buFont typeface="Wingdings" charset="2"/>
              <a:buNone/>
            </a:pPr>
            <a:r>
              <a:rPr lang="en-US" sz="2000" dirty="0">
                <a:solidFill>
                  <a:srgbClr val="FF0000"/>
                </a:solidFill>
              </a:rPr>
              <a:t>5</a:t>
            </a:r>
            <a:r>
              <a:rPr lang="en-US" sz="1800" dirty="0">
                <a:solidFill>
                  <a:srgbClr val="FF0000"/>
                </a:solidFill>
              </a:rPr>
              <a:t>.</a:t>
            </a:r>
            <a:r>
              <a:rPr lang="en-US" sz="1800" dirty="0"/>
              <a:t> HTTP client receives response message containing html file, displays html.  Parsing html file, finds 10 referenced jpeg  objects</a:t>
            </a:r>
            <a:endParaRPr lang="en-US" sz="2000" dirty="0"/>
          </a:p>
        </p:txBody>
      </p:sp>
      <p:sp>
        <p:nvSpPr>
          <p:cNvPr id="117764" name="Rectangle 4"/>
          <p:cNvSpPr>
            <a:spLocks noChangeArrowheads="1"/>
          </p:cNvSpPr>
          <p:nvPr/>
        </p:nvSpPr>
        <p:spPr bwMode="auto">
          <a:xfrm>
            <a:off x="1085251" y="3568378"/>
            <a:ext cx="3810140" cy="666656"/>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r>
              <a:rPr lang="en-US" sz="1900" dirty="0">
                <a:solidFill>
                  <a:srgbClr val="FF0000"/>
                </a:solidFill>
                <a:latin typeface="Verdana"/>
                <a:cs typeface="Verdana"/>
              </a:rPr>
              <a:t>6.</a:t>
            </a:r>
            <a:r>
              <a:rPr lang="en-US" sz="1900" dirty="0">
                <a:latin typeface="Verdana"/>
                <a:cs typeface="Verdana"/>
              </a:rPr>
              <a:t> </a:t>
            </a:r>
            <a:r>
              <a:rPr lang="en-US" dirty="0">
                <a:latin typeface="Verdana"/>
                <a:cs typeface="Verdana"/>
              </a:rPr>
              <a:t>Steps 1-5 repeated for each of 10 jpeg objects</a:t>
            </a:r>
          </a:p>
        </p:txBody>
      </p:sp>
      <p:sp>
        <p:nvSpPr>
          <p:cNvPr id="117765" name="Rectangle 5"/>
          <p:cNvSpPr>
            <a:spLocks noChangeArrowheads="1"/>
          </p:cNvSpPr>
          <p:nvPr/>
        </p:nvSpPr>
        <p:spPr bwMode="auto">
          <a:xfrm>
            <a:off x="4990528" y="1492841"/>
            <a:ext cx="3808460" cy="732147"/>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r>
              <a:rPr lang="en-US" sz="1900" dirty="0">
                <a:solidFill>
                  <a:srgbClr val="FF0000"/>
                </a:solidFill>
                <a:latin typeface="Verdana"/>
                <a:cs typeface="Verdana"/>
              </a:rPr>
              <a:t>4.</a:t>
            </a:r>
            <a:r>
              <a:rPr lang="en-US" sz="1900" dirty="0">
                <a:latin typeface="Verdana"/>
                <a:cs typeface="Verdana"/>
              </a:rPr>
              <a:t> HTTP</a:t>
            </a:r>
            <a:r>
              <a:rPr lang="en-US" dirty="0">
                <a:latin typeface="Verdana"/>
                <a:cs typeface="Verdana"/>
              </a:rPr>
              <a:t> server closes TCP connection. </a:t>
            </a:r>
            <a:endParaRPr lang="en-US" sz="1900" dirty="0">
              <a:latin typeface="Verdana"/>
              <a:cs typeface="Verdana"/>
            </a:endParaRPr>
          </a:p>
        </p:txBody>
      </p:sp>
      <p:sp>
        <p:nvSpPr>
          <p:cNvPr id="117766" name="Line 6"/>
          <p:cNvSpPr>
            <a:spLocks noChangeShapeType="1"/>
          </p:cNvSpPr>
          <p:nvPr/>
        </p:nvSpPr>
        <p:spPr bwMode="auto">
          <a:xfrm>
            <a:off x="542626" y="1519709"/>
            <a:ext cx="0" cy="2570910"/>
          </a:xfrm>
          <a:prstGeom prst="line">
            <a:avLst/>
          </a:prstGeom>
          <a:noFill/>
          <a:ln w="1905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17767" name="Rectangle 7"/>
          <p:cNvSpPr>
            <a:spLocks noChangeArrowheads="1"/>
          </p:cNvSpPr>
          <p:nvPr/>
        </p:nvSpPr>
        <p:spPr bwMode="auto">
          <a:xfrm>
            <a:off x="304073" y="3519679"/>
            <a:ext cx="344390" cy="295546"/>
          </a:xfrm>
          <a:prstGeom prst="rect">
            <a:avLst/>
          </a:prstGeom>
          <a:solidFill>
            <a:schemeClr val="bg1"/>
          </a:solidFill>
          <a:ln w="9525">
            <a:noFill/>
            <a:miter lim="800000"/>
            <a:headEnd/>
            <a:tailEnd/>
          </a:ln>
          <a:effectLst/>
        </p:spPr>
        <p:txBody>
          <a:bodyPr wrap="none" lIns="96744" tIns="48372" rIns="96744" bIns="48372" anchor="ctr">
            <a:prstTxWarp prst="textNoShape">
              <a:avLst/>
            </a:prstTxWarp>
          </a:bodyPr>
          <a:lstStyle/>
          <a:p>
            <a:endParaRPr lang="en-GB"/>
          </a:p>
        </p:txBody>
      </p:sp>
      <p:sp>
        <p:nvSpPr>
          <p:cNvPr id="117768" name="Text Box 8"/>
          <p:cNvSpPr txBox="1">
            <a:spLocks noChangeArrowheads="1"/>
          </p:cNvSpPr>
          <p:nvPr/>
        </p:nvSpPr>
        <p:spPr bwMode="auto">
          <a:xfrm>
            <a:off x="146762" y="3383661"/>
            <a:ext cx="823647" cy="461657"/>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400" dirty="0">
                <a:solidFill>
                  <a:schemeClr val="accent2"/>
                </a:solidFill>
              </a:rPr>
              <a:t>time</a:t>
            </a:r>
            <a:endParaRPr lang="en-US" sz="2400" dirty="0"/>
          </a:p>
        </p:txBody>
      </p:sp>
      <p:sp>
        <p:nvSpPr>
          <p:cNvPr id="117769" name="Line 9"/>
          <p:cNvSpPr>
            <a:spLocks noChangeShapeType="1"/>
          </p:cNvSpPr>
          <p:nvPr/>
        </p:nvSpPr>
        <p:spPr bwMode="auto">
          <a:xfrm flipH="1">
            <a:off x="3763101" y="1449181"/>
            <a:ext cx="1095331" cy="523922"/>
          </a:xfrm>
          <a:prstGeom prst="line">
            <a:avLst/>
          </a:prstGeom>
          <a:noFill/>
          <a:ln w="3810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Response time modeling</a:t>
            </a:r>
          </a:p>
        </p:txBody>
      </p:sp>
      <p:sp>
        <p:nvSpPr>
          <p:cNvPr id="118787" name="Rectangle 3"/>
          <p:cNvSpPr>
            <a:spLocks noGrp="1" noChangeArrowheads="1"/>
          </p:cNvSpPr>
          <p:nvPr>
            <p:ph idx="1"/>
          </p:nvPr>
        </p:nvSpPr>
        <p:spPr>
          <a:xfrm>
            <a:off x="533401" y="1600200"/>
            <a:ext cx="4147057" cy="4648200"/>
          </a:xfrm>
        </p:spPr>
        <p:txBody>
          <a:bodyPr/>
          <a:lstStyle/>
          <a:p>
            <a:pPr>
              <a:lnSpc>
                <a:spcPct val="90000"/>
              </a:lnSpc>
              <a:buFont typeface="Wingdings" charset="2"/>
              <a:buNone/>
            </a:pPr>
            <a:r>
              <a:rPr lang="en-US" sz="2000" dirty="0">
                <a:solidFill>
                  <a:srgbClr val="FF0000"/>
                </a:solidFill>
              </a:rPr>
              <a:t>Definition of RTT:</a:t>
            </a:r>
            <a:r>
              <a:rPr lang="en-US" sz="2000" dirty="0"/>
              <a:t> time to send a small packet to travel from client to server and back.</a:t>
            </a:r>
          </a:p>
          <a:p>
            <a:pPr>
              <a:lnSpc>
                <a:spcPct val="90000"/>
              </a:lnSpc>
              <a:buFont typeface="Wingdings" charset="2"/>
              <a:buNone/>
            </a:pPr>
            <a:r>
              <a:rPr lang="en-US" sz="2000" u="sng" dirty="0">
                <a:solidFill>
                  <a:srgbClr val="FF0000"/>
                </a:solidFill>
              </a:rPr>
              <a:t>Response time:</a:t>
            </a:r>
            <a:endParaRPr lang="en-US" sz="2000" dirty="0"/>
          </a:p>
          <a:p>
            <a:pPr>
              <a:lnSpc>
                <a:spcPct val="90000"/>
              </a:lnSpc>
            </a:pPr>
            <a:r>
              <a:rPr lang="en-US" sz="2000" dirty="0"/>
              <a:t>one RTT to initiate TCP connection</a:t>
            </a:r>
          </a:p>
          <a:p>
            <a:pPr>
              <a:lnSpc>
                <a:spcPct val="90000"/>
              </a:lnSpc>
            </a:pPr>
            <a:r>
              <a:rPr lang="en-US" sz="2000" dirty="0"/>
              <a:t>one RTT for HTTP request and first few bytes of HTTP response to return</a:t>
            </a:r>
          </a:p>
          <a:p>
            <a:pPr>
              <a:lnSpc>
                <a:spcPct val="90000"/>
              </a:lnSpc>
            </a:pPr>
            <a:r>
              <a:rPr lang="en-US" sz="2000" dirty="0"/>
              <a:t>file transmission time</a:t>
            </a:r>
          </a:p>
          <a:p>
            <a:pPr>
              <a:lnSpc>
                <a:spcPct val="90000"/>
              </a:lnSpc>
              <a:buFont typeface="Wingdings" charset="2"/>
              <a:buNone/>
            </a:pPr>
            <a:r>
              <a:rPr lang="en-US" sz="2000" dirty="0">
                <a:solidFill>
                  <a:srgbClr val="FF0000"/>
                </a:solidFill>
              </a:rPr>
              <a:t>total = 2RTT+transmit time</a:t>
            </a:r>
            <a:endParaRPr lang="en-US" sz="2000" dirty="0"/>
          </a:p>
          <a:p>
            <a:pPr>
              <a:lnSpc>
                <a:spcPct val="90000"/>
              </a:lnSpc>
              <a:buFont typeface="Wingdings" charset="2"/>
              <a:buNone/>
            </a:pPr>
            <a:endParaRPr lang="en-US" sz="2000" dirty="0"/>
          </a:p>
        </p:txBody>
      </p:sp>
      <p:grpSp>
        <p:nvGrpSpPr>
          <p:cNvPr id="2" name="Group 4"/>
          <p:cNvGrpSpPr>
            <a:grpSpLocks/>
          </p:cNvGrpSpPr>
          <p:nvPr/>
        </p:nvGrpSpPr>
        <p:grpSpPr bwMode="auto">
          <a:xfrm>
            <a:off x="4584602" y="1666032"/>
            <a:ext cx="4418061" cy="3977788"/>
            <a:chOff x="2888" y="1049"/>
            <a:chExt cx="2783" cy="2505"/>
          </a:xfrm>
        </p:grpSpPr>
        <p:graphicFrame>
          <p:nvGraphicFramePr>
            <p:cNvPr id="118789" name="Object 5"/>
            <p:cNvGraphicFramePr>
              <a:graphicFrameLocks noChangeAspect="1"/>
            </p:cNvGraphicFramePr>
            <p:nvPr/>
          </p:nvGraphicFramePr>
          <p:xfrm>
            <a:off x="3587" y="1049"/>
            <a:ext cx="474" cy="376"/>
          </p:xfrm>
          <a:graphic>
            <a:graphicData uri="http://schemas.openxmlformats.org/presentationml/2006/ole">
              <p:oleObj spid="_x0000_s348162" name="Clip" r:id="rId4" imgW="1307948" imgH="1084823" progId="">
                <p:embed/>
              </p:oleObj>
            </a:graphicData>
          </a:graphic>
        </p:graphicFrame>
        <p:sp>
          <p:nvSpPr>
            <p:cNvPr id="118798" name="Rectangle 14"/>
            <p:cNvSpPr>
              <a:spLocks noChangeArrowheads="1"/>
            </p:cNvSpPr>
            <p:nvPr/>
          </p:nvSpPr>
          <p:spPr bwMode="auto">
            <a:xfrm>
              <a:off x="4830" y="1104"/>
              <a:ext cx="74" cy="211"/>
            </a:xfrm>
            <a:prstGeom prst="rect">
              <a:avLst/>
            </a:prstGeom>
            <a:solidFill>
              <a:schemeClr val="bg1"/>
            </a:solidFill>
            <a:ln w="9525">
              <a:noFill/>
              <a:miter lim="800000"/>
              <a:headEnd/>
              <a:tailEnd/>
            </a:ln>
            <a:effectLst/>
          </p:spPr>
          <p:txBody>
            <a:bodyPr wrap="none" lIns="58205" tIns="29102" rIns="58205" bIns="29102">
              <a:prstTxWarp prst="textNoShape">
                <a:avLst/>
              </a:prstTxWarp>
              <a:spAutoFit/>
            </a:bodyPr>
            <a:lstStyle/>
            <a:p>
              <a:endParaRPr lang="en-GB"/>
            </a:p>
          </p:txBody>
        </p:sp>
        <p:sp>
          <p:nvSpPr>
            <p:cNvPr id="118799" name="Line 15"/>
            <p:cNvSpPr>
              <a:spLocks noChangeShapeType="1"/>
            </p:cNvSpPr>
            <p:nvPr/>
          </p:nvSpPr>
          <p:spPr bwMode="auto">
            <a:xfrm>
              <a:off x="3846" y="1569"/>
              <a:ext cx="0" cy="1784"/>
            </a:xfrm>
            <a:prstGeom prst="line">
              <a:avLst/>
            </a:prstGeom>
            <a:noFill/>
            <a:ln w="9525">
              <a:solidFill>
                <a:srgbClr val="FF0000"/>
              </a:solidFill>
              <a:prstDash val="sysDot"/>
              <a:round/>
              <a:headEnd/>
              <a:tailEnd type="triangle" w="med" len="med"/>
            </a:ln>
            <a:effectLst/>
          </p:spPr>
          <p:txBody>
            <a:bodyPr wrap="none" lIns="58205" tIns="29102" rIns="58205" bIns="29102">
              <a:prstTxWarp prst="textNoShape">
                <a:avLst/>
              </a:prstTxWarp>
              <a:spAutoFit/>
            </a:bodyPr>
            <a:lstStyle/>
            <a:p>
              <a:endParaRPr lang="en-GB"/>
            </a:p>
          </p:txBody>
        </p:sp>
        <p:sp>
          <p:nvSpPr>
            <p:cNvPr id="118800" name="Line 16"/>
            <p:cNvSpPr>
              <a:spLocks noChangeShapeType="1"/>
            </p:cNvSpPr>
            <p:nvPr/>
          </p:nvSpPr>
          <p:spPr bwMode="auto">
            <a:xfrm>
              <a:off x="4911" y="1565"/>
              <a:ext cx="0" cy="1815"/>
            </a:xfrm>
            <a:prstGeom prst="line">
              <a:avLst/>
            </a:prstGeom>
            <a:noFill/>
            <a:ln w="9525">
              <a:solidFill>
                <a:srgbClr val="FF0000"/>
              </a:solidFill>
              <a:prstDash val="sysDot"/>
              <a:round/>
              <a:headEnd/>
              <a:tailEnd type="triangle" w="med" len="med"/>
            </a:ln>
            <a:effectLst/>
          </p:spPr>
          <p:txBody>
            <a:bodyPr wrap="none" lIns="58205" tIns="29102" rIns="58205" bIns="29102">
              <a:prstTxWarp prst="textNoShape">
                <a:avLst/>
              </a:prstTxWarp>
              <a:spAutoFit/>
            </a:bodyPr>
            <a:lstStyle/>
            <a:p>
              <a:endParaRPr lang="en-GB"/>
            </a:p>
          </p:txBody>
        </p:sp>
        <p:sp>
          <p:nvSpPr>
            <p:cNvPr id="118801" name="Line 17"/>
            <p:cNvSpPr>
              <a:spLocks noChangeShapeType="1"/>
            </p:cNvSpPr>
            <p:nvPr/>
          </p:nvSpPr>
          <p:spPr bwMode="auto">
            <a:xfrm>
              <a:off x="3855" y="1715"/>
              <a:ext cx="1061" cy="246"/>
            </a:xfrm>
            <a:prstGeom prst="line">
              <a:avLst/>
            </a:prstGeom>
            <a:noFill/>
            <a:ln w="9525">
              <a:solidFill>
                <a:schemeClr val="tx1"/>
              </a:solidFill>
              <a:round/>
              <a:headEnd/>
              <a:tailEnd type="triangle" w="med" len="med"/>
            </a:ln>
            <a:effectLst/>
          </p:spPr>
          <p:txBody>
            <a:bodyPr wrap="none" lIns="58205" tIns="29102" rIns="58205" bIns="29102">
              <a:prstTxWarp prst="textNoShape">
                <a:avLst/>
              </a:prstTxWarp>
              <a:spAutoFit/>
            </a:bodyPr>
            <a:lstStyle/>
            <a:p>
              <a:endParaRPr lang="en-GB"/>
            </a:p>
          </p:txBody>
        </p:sp>
        <p:sp>
          <p:nvSpPr>
            <p:cNvPr id="118802" name="Line 18"/>
            <p:cNvSpPr>
              <a:spLocks noChangeShapeType="1"/>
            </p:cNvSpPr>
            <p:nvPr/>
          </p:nvSpPr>
          <p:spPr bwMode="auto">
            <a:xfrm flipH="1">
              <a:off x="3846" y="1991"/>
              <a:ext cx="1054" cy="254"/>
            </a:xfrm>
            <a:prstGeom prst="line">
              <a:avLst/>
            </a:prstGeom>
            <a:noFill/>
            <a:ln w="9525">
              <a:solidFill>
                <a:schemeClr val="tx1"/>
              </a:solidFill>
              <a:round/>
              <a:headEnd/>
              <a:tailEnd type="triangle" w="med" len="med"/>
            </a:ln>
            <a:effectLst/>
          </p:spPr>
          <p:txBody>
            <a:bodyPr wrap="none" lIns="58205" tIns="29102" rIns="58205" bIns="29102">
              <a:prstTxWarp prst="textNoShape">
                <a:avLst/>
              </a:prstTxWarp>
              <a:spAutoFit/>
            </a:bodyPr>
            <a:lstStyle/>
            <a:p>
              <a:endParaRPr lang="en-GB"/>
            </a:p>
          </p:txBody>
        </p:sp>
        <p:sp>
          <p:nvSpPr>
            <p:cNvPr id="118803" name="Line 19"/>
            <p:cNvSpPr>
              <a:spLocks noChangeShapeType="1"/>
            </p:cNvSpPr>
            <p:nvPr/>
          </p:nvSpPr>
          <p:spPr bwMode="auto">
            <a:xfrm>
              <a:off x="3851" y="2311"/>
              <a:ext cx="1061" cy="246"/>
            </a:xfrm>
            <a:prstGeom prst="line">
              <a:avLst/>
            </a:prstGeom>
            <a:noFill/>
            <a:ln w="9525">
              <a:solidFill>
                <a:schemeClr val="tx1"/>
              </a:solidFill>
              <a:round/>
              <a:headEnd/>
              <a:tailEnd type="triangle" w="med" len="med"/>
            </a:ln>
            <a:effectLst/>
          </p:spPr>
          <p:txBody>
            <a:bodyPr wrap="none" lIns="58205" tIns="29102" rIns="58205" bIns="29102">
              <a:prstTxWarp prst="textNoShape">
                <a:avLst/>
              </a:prstTxWarp>
              <a:spAutoFit/>
            </a:bodyPr>
            <a:lstStyle/>
            <a:p>
              <a:endParaRPr lang="en-GB"/>
            </a:p>
          </p:txBody>
        </p:sp>
        <p:sp>
          <p:nvSpPr>
            <p:cNvPr id="118804" name="Line 20"/>
            <p:cNvSpPr>
              <a:spLocks noChangeShapeType="1"/>
            </p:cNvSpPr>
            <p:nvPr/>
          </p:nvSpPr>
          <p:spPr bwMode="auto">
            <a:xfrm flipH="1">
              <a:off x="3861" y="2615"/>
              <a:ext cx="1054" cy="239"/>
            </a:xfrm>
            <a:prstGeom prst="line">
              <a:avLst/>
            </a:prstGeom>
            <a:noFill/>
            <a:ln w="127000">
              <a:solidFill>
                <a:schemeClr val="tx1"/>
              </a:solidFill>
              <a:round/>
              <a:headEnd/>
              <a:tailEnd/>
            </a:ln>
            <a:effectLst/>
          </p:spPr>
          <p:txBody>
            <a:bodyPr wrap="none" lIns="58205" tIns="29102" rIns="58205" bIns="29102">
              <a:prstTxWarp prst="textNoShape">
                <a:avLst/>
              </a:prstTxWarp>
              <a:spAutoFit/>
            </a:bodyPr>
            <a:lstStyle/>
            <a:p>
              <a:endParaRPr lang="en-GB"/>
            </a:p>
          </p:txBody>
        </p:sp>
        <p:sp>
          <p:nvSpPr>
            <p:cNvPr id="118805" name="AutoShape 21"/>
            <p:cNvSpPr>
              <a:spLocks/>
            </p:cNvSpPr>
            <p:nvPr/>
          </p:nvSpPr>
          <p:spPr bwMode="auto">
            <a:xfrm>
              <a:off x="4961" y="2551"/>
              <a:ext cx="121" cy="130"/>
            </a:xfrm>
            <a:prstGeom prst="rightBrace">
              <a:avLst>
                <a:gd name="adj1" fmla="val 20390"/>
                <a:gd name="adj2" fmla="val 50000"/>
              </a:avLst>
            </a:prstGeom>
            <a:noFill/>
            <a:ln w="9525">
              <a:solidFill>
                <a:schemeClr val="tx1"/>
              </a:solidFill>
              <a:round/>
              <a:headEnd/>
              <a:tailEnd/>
            </a:ln>
            <a:effectLst/>
          </p:spPr>
          <p:txBody>
            <a:bodyPr wrap="square" lIns="58205" tIns="29102" rIns="58205" bIns="29102">
              <a:prstTxWarp prst="textNoShape">
                <a:avLst/>
              </a:prstTxWarp>
              <a:spAutoFit/>
            </a:bodyPr>
            <a:lstStyle/>
            <a:p>
              <a:endParaRPr lang="en-GB"/>
            </a:p>
          </p:txBody>
        </p:sp>
        <p:sp>
          <p:nvSpPr>
            <p:cNvPr id="118806" name="Text Box 22"/>
            <p:cNvSpPr txBox="1">
              <a:spLocks noChangeArrowheads="1"/>
            </p:cNvSpPr>
            <p:nvPr/>
          </p:nvSpPr>
          <p:spPr bwMode="auto">
            <a:xfrm>
              <a:off x="5052" y="2356"/>
              <a:ext cx="619" cy="502"/>
            </a:xfrm>
            <a:prstGeom prst="rect">
              <a:avLst/>
            </a:prstGeom>
            <a:noFill/>
            <a:ln w="9525">
              <a:noFill/>
              <a:miter lim="800000"/>
              <a:headEnd/>
              <a:tailEnd/>
            </a:ln>
            <a:effectLst/>
          </p:spPr>
          <p:txBody>
            <a:bodyPr wrap="none" lIns="58205" tIns="29102" rIns="58205" bIns="29102">
              <a:prstTxWarp prst="textNoShape">
                <a:avLst/>
              </a:prstTxWarp>
              <a:spAutoFit/>
            </a:bodyPr>
            <a:lstStyle/>
            <a:p>
              <a:pPr defTabSz="913689"/>
              <a:r>
                <a:rPr lang="en-US" sz="1600" dirty="0">
                  <a:solidFill>
                    <a:srgbClr val="FF0000"/>
                  </a:solidFill>
                  <a:latin typeface="Verdana"/>
                  <a:cs typeface="Verdana"/>
                </a:rPr>
                <a:t>time to </a:t>
              </a:r>
            </a:p>
            <a:p>
              <a:pPr defTabSz="913689"/>
              <a:r>
                <a:rPr lang="en-US" sz="1600" dirty="0">
                  <a:solidFill>
                    <a:srgbClr val="FF0000"/>
                  </a:solidFill>
                  <a:latin typeface="Verdana"/>
                  <a:cs typeface="Verdana"/>
                </a:rPr>
                <a:t>transmit </a:t>
              </a:r>
            </a:p>
            <a:p>
              <a:pPr defTabSz="913689"/>
              <a:r>
                <a:rPr lang="en-US" sz="1600" dirty="0">
                  <a:solidFill>
                    <a:srgbClr val="FF0000"/>
                  </a:solidFill>
                  <a:latin typeface="Verdana"/>
                  <a:cs typeface="Verdana"/>
                </a:rPr>
                <a:t>file</a:t>
              </a:r>
              <a:endParaRPr lang="en-US" sz="1600" dirty="0">
                <a:latin typeface="Verdana"/>
                <a:cs typeface="Verdana"/>
              </a:endParaRPr>
            </a:p>
          </p:txBody>
        </p:sp>
        <p:sp>
          <p:nvSpPr>
            <p:cNvPr id="118807" name="Line 23"/>
            <p:cNvSpPr>
              <a:spLocks noChangeShapeType="1"/>
            </p:cNvSpPr>
            <p:nvPr/>
          </p:nvSpPr>
          <p:spPr bwMode="auto">
            <a:xfrm>
              <a:off x="3600" y="1699"/>
              <a:ext cx="246" cy="1"/>
            </a:xfrm>
            <a:prstGeom prst="line">
              <a:avLst/>
            </a:prstGeom>
            <a:noFill/>
            <a:ln w="9525">
              <a:solidFill>
                <a:schemeClr val="tx1"/>
              </a:solidFill>
              <a:round/>
              <a:headEnd/>
              <a:tailEnd/>
            </a:ln>
            <a:effectLst/>
          </p:spPr>
          <p:txBody>
            <a:bodyPr wrap="none" lIns="58205" tIns="29102" rIns="58205" bIns="29102">
              <a:prstTxWarp prst="textNoShape">
                <a:avLst/>
              </a:prstTxWarp>
              <a:spAutoFit/>
            </a:bodyPr>
            <a:lstStyle/>
            <a:p>
              <a:endParaRPr lang="en-GB"/>
            </a:p>
          </p:txBody>
        </p:sp>
        <p:sp>
          <p:nvSpPr>
            <p:cNvPr id="118808" name="Text Box 24"/>
            <p:cNvSpPr txBox="1">
              <a:spLocks noChangeArrowheads="1"/>
            </p:cNvSpPr>
            <p:nvPr/>
          </p:nvSpPr>
          <p:spPr bwMode="auto">
            <a:xfrm>
              <a:off x="2888" y="1517"/>
              <a:ext cx="812" cy="347"/>
            </a:xfrm>
            <a:prstGeom prst="rect">
              <a:avLst/>
            </a:prstGeom>
            <a:noFill/>
            <a:ln w="9525">
              <a:noFill/>
              <a:miter lim="800000"/>
              <a:headEnd/>
              <a:tailEnd/>
            </a:ln>
            <a:effectLst/>
          </p:spPr>
          <p:txBody>
            <a:bodyPr wrap="none" lIns="58205" tIns="29102" rIns="58205" bIns="29102">
              <a:prstTxWarp prst="textNoShape">
                <a:avLst/>
              </a:prstTxWarp>
              <a:spAutoFit/>
            </a:bodyPr>
            <a:lstStyle/>
            <a:p>
              <a:pPr defTabSz="913689"/>
              <a:r>
                <a:rPr lang="en-US" sz="1600" dirty="0">
                  <a:solidFill>
                    <a:srgbClr val="FF0000"/>
                  </a:solidFill>
                  <a:latin typeface="Verdana"/>
                  <a:cs typeface="Verdana"/>
                </a:rPr>
                <a:t>initiate TCP</a:t>
              </a:r>
            </a:p>
            <a:p>
              <a:pPr defTabSz="913689"/>
              <a:r>
                <a:rPr lang="en-US" sz="1600" dirty="0">
                  <a:solidFill>
                    <a:srgbClr val="FF0000"/>
                  </a:solidFill>
                  <a:latin typeface="Verdana"/>
                  <a:cs typeface="Verdana"/>
                </a:rPr>
                <a:t>connection</a:t>
              </a:r>
              <a:endParaRPr lang="en-US" sz="1600" dirty="0">
                <a:latin typeface="Verdana"/>
                <a:cs typeface="Verdana"/>
              </a:endParaRPr>
            </a:p>
          </p:txBody>
        </p:sp>
        <p:sp>
          <p:nvSpPr>
            <p:cNvPr id="118809" name="AutoShape 25"/>
            <p:cNvSpPr>
              <a:spLocks/>
            </p:cNvSpPr>
            <p:nvPr/>
          </p:nvSpPr>
          <p:spPr bwMode="auto">
            <a:xfrm>
              <a:off x="3685" y="1731"/>
              <a:ext cx="208" cy="491"/>
            </a:xfrm>
            <a:prstGeom prst="leftBrace">
              <a:avLst>
                <a:gd name="adj1" fmla="val 52058"/>
                <a:gd name="adj2" fmla="val 50000"/>
              </a:avLst>
            </a:prstGeom>
            <a:noFill/>
            <a:ln w="9525">
              <a:solidFill>
                <a:schemeClr val="tx1"/>
              </a:solidFill>
              <a:round/>
              <a:headEnd/>
              <a:tailEnd/>
            </a:ln>
            <a:effectLst/>
          </p:spPr>
          <p:txBody>
            <a:bodyPr wrap="square" lIns="58205" tIns="29102" rIns="58205" bIns="29102">
              <a:prstTxWarp prst="textNoShape">
                <a:avLst/>
              </a:prstTxWarp>
              <a:spAutoFit/>
            </a:bodyPr>
            <a:lstStyle/>
            <a:p>
              <a:endParaRPr lang="en-GB"/>
            </a:p>
          </p:txBody>
        </p:sp>
        <p:sp>
          <p:nvSpPr>
            <p:cNvPr id="118810" name="Text Box 26"/>
            <p:cNvSpPr txBox="1">
              <a:spLocks noChangeArrowheads="1"/>
            </p:cNvSpPr>
            <p:nvPr/>
          </p:nvSpPr>
          <p:spPr bwMode="auto">
            <a:xfrm>
              <a:off x="3381" y="1862"/>
              <a:ext cx="331" cy="192"/>
            </a:xfrm>
            <a:prstGeom prst="rect">
              <a:avLst/>
            </a:prstGeom>
            <a:noFill/>
            <a:ln w="9525">
              <a:noFill/>
              <a:miter lim="800000"/>
              <a:headEnd/>
              <a:tailEnd/>
            </a:ln>
            <a:effectLst/>
          </p:spPr>
          <p:txBody>
            <a:bodyPr wrap="none" lIns="58205" tIns="29102" rIns="58205" bIns="29102">
              <a:prstTxWarp prst="textNoShape">
                <a:avLst/>
              </a:prstTxWarp>
              <a:spAutoFit/>
            </a:bodyPr>
            <a:lstStyle/>
            <a:p>
              <a:pPr defTabSz="913689"/>
              <a:r>
                <a:rPr lang="en-US" sz="1600" dirty="0">
                  <a:latin typeface="Verdana"/>
                  <a:cs typeface="Verdana"/>
                </a:rPr>
                <a:t>RTT</a:t>
              </a:r>
            </a:p>
          </p:txBody>
        </p:sp>
        <p:sp>
          <p:nvSpPr>
            <p:cNvPr id="118811" name="Line 27"/>
            <p:cNvSpPr>
              <a:spLocks noChangeShapeType="1"/>
            </p:cNvSpPr>
            <p:nvPr/>
          </p:nvSpPr>
          <p:spPr bwMode="auto">
            <a:xfrm>
              <a:off x="3631" y="2269"/>
              <a:ext cx="223" cy="0"/>
            </a:xfrm>
            <a:prstGeom prst="line">
              <a:avLst/>
            </a:prstGeom>
            <a:noFill/>
            <a:ln w="9525">
              <a:solidFill>
                <a:schemeClr val="tx1"/>
              </a:solidFill>
              <a:round/>
              <a:headEnd/>
              <a:tailEnd/>
            </a:ln>
            <a:effectLst/>
          </p:spPr>
          <p:txBody>
            <a:bodyPr wrap="none" lIns="58205" tIns="29102" rIns="58205" bIns="29102">
              <a:prstTxWarp prst="textNoShape">
                <a:avLst/>
              </a:prstTxWarp>
              <a:spAutoFit/>
            </a:bodyPr>
            <a:lstStyle/>
            <a:p>
              <a:endParaRPr lang="en-GB"/>
            </a:p>
          </p:txBody>
        </p:sp>
        <p:sp>
          <p:nvSpPr>
            <p:cNvPr id="118812" name="Text Box 28"/>
            <p:cNvSpPr txBox="1">
              <a:spLocks noChangeArrowheads="1"/>
            </p:cNvSpPr>
            <p:nvPr/>
          </p:nvSpPr>
          <p:spPr bwMode="auto">
            <a:xfrm>
              <a:off x="3158" y="2078"/>
              <a:ext cx="564" cy="347"/>
            </a:xfrm>
            <a:prstGeom prst="rect">
              <a:avLst/>
            </a:prstGeom>
            <a:noFill/>
            <a:ln w="9525">
              <a:noFill/>
              <a:miter lim="800000"/>
              <a:headEnd/>
              <a:tailEnd/>
            </a:ln>
            <a:effectLst/>
          </p:spPr>
          <p:txBody>
            <a:bodyPr wrap="none" lIns="58205" tIns="29102" rIns="58205" bIns="29102">
              <a:prstTxWarp prst="textNoShape">
                <a:avLst/>
              </a:prstTxWarp>
              <a:spAutoFit/>
            </a:bodyPr>
            <a:lstStyle/>
            <a:p>
              <a:pPr defTabSz="913689"/>
              <a:r>
                <a:rPr lang="en-US" sz="1600" dirty="0">
                  <a:solidFill>
                    <a:srgbClr val="FF0000"/>
                  </a:solidFill>
                  <a:latin typeface="Verdana"/>
                  <a:cs typeface="Verdana"/>
                </a:rPr>
                <a:t>request</a:t>
              </a:r>
            </a:p>
            <a:p>
              <a:pPr defTabSz="913689"/>
              <a:r>
                <a:rPr lang="en-US" sz="1600" dirty="0">
                  <a:solidFill>
                    <a:srgbClr val="FF0000"/>
                  </a:solidFill>
                  <a:latin typeface="Verdana"/>
                  <a:cs typeface="Verdana"/>
                </a:rPr>
                <a:t>file</a:t>
              </a:r>
              <a:endParaRPr lang="en-US" sz="1600" dirty="0">
                <a:latin typeface="Verdana"/>
                <a:cs typeface="Verdana"/>
              </a:endParaRPr>
            </a:p>
          </p:txBody>
        </p:sp>
        <p:sp>
          <p:nvSpPr>
            <p:cNvPr id="118813" name="AutoShape 29"/>
            <p:cNvSpPr>
              <a:spLocks/>
            </p:cNvSpPr>
            <p:nvPr/>
          </p:nvSpPr>
          <p:spPr bwMode="auto">
            <a:xfrm>
              <a:off x="3689" y="2304"/>
              <a:ext cx="208" cy="519"/>
            </a:xfrm>
            <a:prstGeom prst="leftBrace">
              <a:avLst>
                <a:gd name="adj1" fmla="val 52058"/>
                <a:gd name="adj2" fmla="val 50000"/>
              </a:avLst>
            </a:prstGeom>
            <a:noFill/>
            <a:ln w="9525">
              <a:solidFill>
                <a:schemeClr val="tx1"/>
              </a:solidFill>
              <a:round/>
              <a:headEnd/>
              <a:tailEnd/>
            </a:ln>
            <a:effectLst/>
          </p:spPr>
          <p:txBody>
            <a:bodyPr wrap="square" lIns="58205" tIns="29102" rIns="58205" bIns="29102">
              <a:prstTxWarp prst="textNoShape">
                <a:avLst/>
              </a:prstTxWarp>
              <a:spAutoFit/>
            </a:bodyPr>
            <a:lstStyle/>
            <a:p>
              <a:endParaRPr lang="en-GB"/>
            </a:p>
          </p:txBody>
        </p:sp>
        <p:sp>
          <p:nvSpPr>
            <p:cNvPr id="118814" name="Text Box 30"/>
            <p:cNvSpPr txBox="1">
              <a:spLocks noChangeArrowheads="1"/>
            </p:cNvSpPr>
            <p:nvPr/>
          </p:nvSpPr>
          <p:spPr bwMode="auto">
            <a:xfrm>
              <a:off x="3393" y="2443"/>
              <a:ext cx="331" cy="192"/>
            </a:xfrm>
            <a:prstGeom prst="rect">
              <a:avLst/>
            </a:prstGeom>
            <a:noFill/>
            <a:ln w="9525">
              <a:noFill/>
              <a:miter lim="800000"/>
              <a:headEnd/>
              <a:tailEnd/>
            </a:ln>
            <a:effectLst/>
          </p:spPr>
          <p:txBody>
            <a:bodyPr wrap="none" lIns="58205" tIns="29102" rIns="58205" bIns="29102">
              <a:prstTxWarp prst="textNoShape">
                <a:avLst/>
              </a:prstTxWarp>
              <a:spAutoFit/>
            </a:bodyPr>
            <a:lstStyle/>
            <a:p>
              <a:pPr defTabSz="913689"/>
              <a:r>
                <a:rPr lang="en-US" sz="1600" dirty="0">
                  <a:latin typeface="Verdana"/>
                  <a:cs typeface="Verdana"/>
                </a:rPr>
                <a:t>RTT</a:t>
              </a:r>
            </a:p>
          </p:txBody>
        </p:sp>
        <p:sp>
          <p:nvSpPr>
            <p:cNvPr id="118815" name="Line 31"/>
            <p:cNvSpPr>
              <a:spLocks noChangeShapeType="1"/>
            </p:cNvSpPr>
            <p:nvPr/>
          </p:nvSpPr>
          <p:spPr bwMode="auto">
            <a:xfrm flipH="1">
              <a:off x="3638" y="2892"/>
              <a:ext cx="216" cy="1"/>
            </a:xfrm>
            <a:prstGeom prst="line">
              <a:avLst/>
            </a:prstGeom>
            <a:noFill/>
            <a:ln w="9525">
              <a:solidFill>
                <a:schemeClr val="tx1"/>
              </a:solidFill>
              <a:round/>
              <a:headEnd/>
              <a:tailEnd/>
            </a:ln>
            <a:effectLst/>
          </p:spPr>
          <p:txBody>
            <a:bodyPr wrap="none" lIns="58205" tIns="29102" rIns="58205" bIns="29102">
              <a:prstTxWarp prst="textNoShape">
                <a:avLst/>
              </a:prstTxWarp>
              <a:spAutoFit/>
            </a:bodyPr>
            <a:lstStyle/>
            <a:p>
              <a:endParaRPr lang="en-GB"/>
            </a:p>
          </p:txBody>
        </p:sp>
        <p:sp>
          <p:nvSpPr>
            <p:cNvPr id="118816" name="Text Box 32"/>
            <p:cNvSpPr txBox="1">
              <a:spLocks noChangeArrowheads="1"/>
            </p:cNvSpPr>
            <p:nvPr/>
          </p:nvSpPr>
          <p:spPr bwMode="auto">
            <a:xfrm>
              <a:off x="3296" y="2794"/>
              <a:ext cx="620" cy="347"/>
            </a:xfrm>
            <a:prstGeom prst="rect">
              <a:avLst/>
            </a:prstGeom>
            <a:noFill/>
            <a:ln w="9525">
              <a:noFill/>
              <a:miter lim="800000"/>
              <a:headEnd/>
              <a:tailEnd/>
            </a:ln>
            <a:effectLst/>
          </p:spPr>
          <p:txBody>
            <a:bodyPr wrap="none" lIns="58205" tIns="29102" rIns="58205" bIns="29102">
              <a:prstTxWarp prst="textNoShape">
                <a:avLst/>
              </a:prstTxWarp>
              <a:spAutoFit/>
            </a:bodyPr>
            <a:lstStyle/>
            <a:p>
              <a:pPr defTabSz="913689"/>
              <a:r>
                <a:rPr lang="en-US" sz="1600" dirty="0">
                  <a:solidFill>
                    <a:srgbClr val="FF0000"/>
                  </a:solidFill>
                  <a:latin typeface="Verdana"/>
                  <a:cs typeface="Verdana"/>
                </a:rPr>
                <a:t>file</a:t>
              </a:r>
            </a:p>
            <a:p>
              <a:pPr defTabSz="913689"/>
              <a:r>
                <a:rPr lang="en-US" sz="1600" dirty="0">
                  <a:solidFill>
                    <a:srgbClr val="FF0000"/>
                  </a:solidFill>
                  <a:latin typeface="Verdana"/>
                  <a:cs typeface="Verdana"/>
                </a:rPr>
                <a:t>received</a:t>
              </a:r>
              <a:endParaRPr lang="en-US" sz="1600" dirty="0">
                <a:latin typeface="Verdana"/>
                <a:cs typeface="Verdana"/>
              </a:endParaRPr>
            </a:p>
          </p:txBody>
        </p:sp>
        <p:sp>
          <p:nvSpPr>
            <p:cNvPr id="118817" name="Text Box 33"/>
            <p:cNvSpPr txBox="1">
              <a:spLocks noChangeArrowheads="1"/>
            </p:cNvSpPr>
            <p:nvPr/>
          </p:nvSpPr>
          <p:spPr bwMode="auto">
            <a:xfrm>
              <a:off x="3704" y="3362"/>
              <a:ext cx="363" cy="192"/>
            </a:xfrm>
            <a:prstGeom prst="rect">
              <a:avLst/>
            </a:prstGeom>
            <a:noFill/>
            <a:ln w="9525">
              <a:noFill/>
              <a:miter lim="800000"/>
              <a:headEnd/>
              <a:tailEnd/>
            </a:ln>
            <a:effectLst/>
          </p:spPr>
          <p:txBody>
            <a:bodyPr wrap="none" lIns="58205" tIns="29102" rIns="58205" bIns="29102">
              <a:prstTxWarp prst="textNoShape">
                <a:avLst/>
              </a:prstTxWarp>
              <a:spAutoFit/>
            </a:bodyPr>
            <a:lstStyle/>
            <a:p>
              <a:pPr defTabSz="913689"/>
              <a:r>
                <a:rPr lang="en-US" sz="1600" dirty="0">
                  <a:latin typeface="Verdana"/>
                  <a:cs typeface="Verdana"/>
                </a:rPr>
                <a:t>time</a:t>
              </a:r>
            </a:p>
          </p:txBody>
        </p:sp>
        <p:sp>
          <p:nvSpPr>
            <p:cNvPr id="118818" name="Text Box 34"/>
            <p:cNvSpPr txBox="1">
              <a:spLocks noChangeArrowheads="1"/>
            </p:cNvSpPr>
            <p:nvPr/>
          </p:nvSpPr>
          <p:spPr bwMode="auto">
            <a:xfrm>
              <a:off x="4761" y="3351"/>
              <a:ext cx="363" cy="192"/>
            </a:xfrm>
            <a:prstGeom prst="rect">
              <a:avLst/>
            </a:prstGeom>
            <a:noFill/>
            <a:ln w="9525">
              <a:noFill/>
              <a:miter lim="800000"/>
              <a:headEnd/>
              <a:tailEnd/>
            </a:ln>
            <a:effectLst/>
          </p:spPr>
          <p:txBody>
            <a:bodyPr wrap="none" lIns="58205" tIns="29102" rIns="58205" bIns="29102">
              <a:prstTxWarp prst="textNoShape">
                <a:avLst/>
              </a:prstTxWarp>
              <a:spAutoFit/>
            </a:bodyPr>
            <a:lstStyle/>
            <a:p>
              <a:pPr defTabSz="913689"/>
              <a:r>
                <a:rPr lang="en-US" sz="1600" dirty="0">
                  <a:latin typeface="Verdana"/>
                  <a:cs typeface="Verdana"/>
                </a:rPr>
                <a:t>time</a:t>
              </a:r>
            </a:p>
          </p:txBody>
        </p:sp>
      </p:grpSp>
      <p:grpSp>
        <p:nvGrpSpPr>
          <p:cNvPr id="35" name="Group 26"/>
          <p:cNvGrpSpPr>
            <a:grpSpLocks/>
          </p:cNvGrpSpPr>
          <p:nvPr/>
        </p:nvGrpSpPr>
        <p:grpSpPr bwMode="auto">
          <a:xfrm>
            <a:off x="7680279" y="1615068"/>
            <a:ext cx="346071" cy="742222"/>
            <a:chOff x="4180" y="783"/>
            <a:chExt cx="150" cy="307"/>
          </a:xfrm>
        </p:grpSpPr>
        <p:sp>
          <p:nvSpPr>
            <p:cNvPr id="36"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8"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39"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40"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41"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42"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43"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GB" smtClean="0"/>
              <a:t>Internet Exchange Point</a:t>
            </a:r>
            <a:br>
              <a:rPr lang="en-GB" smtClean="0"/>
            </a:br>
            <a:r>
              <a:rPr lang="en-GB" smtClean="0"/>
              <a:t>Why peer?</a:t>
            </a:r>
            <a:endParaRPr lang="en-GB"/>
          </a:p>
        </p:txBody>
      </p:sp>
      <p:sp>
        <p:nvSpPr>
          <p:cNvPr id="143363" name="Rectangle 3"/>
          <p:cNvSpPr>
            <a:spLocks noGrp="1" noChangeArrowheads="1"/>
          </p:cNvSpPr>
          <p:nvPr>
            <p:ph idx="1"/>
          </p:nvPr>
        </p:nvSpPr>
        <p:spPr/>
        <p:txBody>
          <a:bodyPr/>
          <a:lstStyle/>
          <a:p>
            <a:r>
              <a:rPr lang="en-GB" smtClean="0"/>
              <a:t>Yes, International Connections…</a:t>
            </a:r>
          </a:p>
          <a:p>
            <a:pPr lvl="1"/>
            <a:r>
              <a:rPr lang="en-GB" smtClean="0"/>
              <a:t>If satellite, RTT is around 550ms per hop</a:t>
            </a:r>
          </a:p>
          <a:p>
            <a:pPr lvl="1"/>
            <a:r>
              <a:rPr lang="en-GB" smtClean="0"/>
              <a:t>So local traffic takes over 1s round trip</a:t>
            </a:r>
          </a:p>
          <a:p>
            <a:r>
              <a:rPr lang="en-GB" smtClean="0"/>
              <a:t>International bandwidth…</a:t>
            </a:r>
          </a:p>
          <a:p>
            <a:pPr lvl="1"/>
            <a:r>
              <a:rPr lang="en-GB" smtClean="0"/>
              <a:t>Costs order of magnitude or two more than domestic bandwidth</a:t>
            </a:r>
          </a:p>
          <a:p>
            <a:pPr lvl="1"/>
            <a:r>
              <a:rPr lang="en-GB" smtClean="0"/>
              <a:t>Becomes congested with local traffic</a:t>
            </a:r>
          </a:p>
          <a:p>
            <a:r>
              <a:rPr lang="en-GB" smtClean="0"/>
              <a:t>Wastes money, harms performance</a:t>
            </a:r>
            <a:endParaRPr lang="en-GB"/>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3200" smtClean="0"/>
              <a:t>Persistent HTTP</a:t>
            </a:r>
            <a:endParaRPr lang="en-US" dirty="0"/>
          </a:p>
        </p:txBody>
      </p:sp>
      <p:sp>
        <p:nvSpPr>
          <p:cNvPr id="119811" name="Rectangle 3"/>
          <p:cNvSpPr>
            <a:spLocks noGrp="1" noChangeArrowheads="1"/>
          </p:cNvSpPr>
          <p:nvPr>
            <p:ph idx="1"/>
          </p:nvPr>
        </p:nvSpPr>
        <p:spPr>
          <a:xfrm>
            <a:off x="482257" y="1736568"/>
            <a:ext cx="4650685" cy="4648200"/>
          </a:xfrm>
        </p:spPr>
        <p:txBody>
          <a:bodyPr lIns="96744" tIns="48372" rIns="96744" bIns="48372"/>
          <a:lstStyle/>
          <a:p>
            <a:pPr>
              <a:lnSpc>
                <a:spcPct val="90000"/>
              </a:lnSpc>
              <a:buFont typeface="Wingdings" charset="2"/>
              <a:buNone/>
            </a:pPr>
            <a:r>
              <a:rPr lang="en-US" sz="2000" u="sng" dirty="0" err="1" smtClean="0">
                <a:solidFill>
                  <a:srgbClr val="FF0000"/>
                </a:solidFill>
              </a:rPr>
              <a:t>Nonpersistent</a:t>
            </a:r>
            <a:r>
              <a:rPr lang="en-US" sz="2000" u="sng" dirty="0" smtClean="0">
                <a:solidFill>
                  <a:srgbClr val="FF0000"/>
                </a:solidFill>
              </a:rPr>
              <a:t> HTTP issues:</a:t>
            </a:r>
            <a:endParaRPr lang="en-US" sz="2000" dirty="0" smtClean="0"/>
          </a:p>
          <a:p>
            <a:pPr>
              <a:lnSpc>
                <a:spcPct val="90000"/>
              </a:lnSpc>
            </a:pPr>
            <a:r>
              <a:rPr lang="en-US" sz="2000" dirty="0" smtClean="0"/>
              <a:t>requires 2 </a:t>
            </a:r>
            <a:r>
              <a:rPr lang="en-US" sz="2000" dirty="0" err="1" smtClean="0"/>
              <a:t>RTTs</a:t>
            </a:r>
            <a:r>
              <a:rPr lang="en-US" sz="2000" dirty="0" smtClean="0"/>
              <a:t> per object</a:t>
            </a:r>
          </a:p>
          <a:p>
            <a:pPr>
              <a:lnSpc>
                <a:spcPct val="90000"/>
              </a:lnSpc>
            </a:pPr>
            <a:r>
              <a:rPr lang="en-US" sz="2000" dirty="0" smtClean="0"/>
              <a:t>OS must work and allocate host resources for each TCP connection</a:t>
            </a:r>
          </a:p>
          <a:p>
            <a:pPr>
              <a:lnSpc>
                <a:spcPct val="90000"/>
              </a:lnSpc>
            </a:pPr>
            <a:r>
              <a:rPr lang="en-US" sz="2000" dirty="0" smtClean="0"/>
              <a:t>but browsers often open parallel TCP connections to fetch referenced objects</a:t>
            </a:r>
          </a:p>
          <a:p>
            <a:pPr>
              <a:lnSpc>
                <a:spcPct val="90000"/>
              </a:lnSpc>
              <a:buFont typeface="Wingdings" charset="2"/>
              <a:buNone/>
            </a:pPr>
            <a:r>
              <a:rPr lang="en-US" sz="2000" u="sng" dirty="0" smtClean="0">
                <a:solidFill>
                  <a:srgbClr val="FF0000"/>
                </a:solidFill>
              </a:rPr>
              <a:t>Persistent  HTTP</a:t>
            </a:r>
            <a:endParaRPr lang="en-US" sz="2000" dirty="0" smtClean="0"/>
          </a:p>
          <a:p>
            <a:pPr>
              <a:lnSpc>
                <a:spcPct val="90000"/>
              </a:lnSpc>
            </a:pPr>
            <a:r>
              <a:rPr lang="en-US" sz="2000" dirty="0" smtClean="0"/>
              <a:t>server leaves connection open after sending response</a:t>
            </a:r>
          </a:p>
          <a:p>
            <a:pPr>
              <a:lnSpc>
                <a:spcPct val="90000"/>
              </a:lnSpc>
            </a:pPr>
            <a:r>
              <a:rPr lang="en-US" sz="2000" dirty="0" smtClean="0"/>
              <a:t>subsequent HTTP messages  between same client/server are sent over connection</a:t>
            </a:r>
          </a:p>
          <a:p>
            <a:pPr>
              <a:lnSpc>
                <a:spcPct val="90000"/>
              </a:lnSpc>
            </a:pPr>
            <a:endParaRPr lang="en-US" sz="2000" dirty="0"/>
          </a:p>
        </p:txBody>
      </p:sp>
      <p:sp>
        <p:nvSpPr>
          <p:cNvPr id="119812" name="Rectangle 4"/>
          <p:cNvSpPr>
            <a:spLocks noGrp="1" noChangeArrowheads="1"/>
          </p:cNvSpPr>
          <p:nvPr>
            <p:ph type="body" sz="half" idx="4294967295"/>
          </p:nvPr>
        </p:nvSpPr>
        <p:spPr>
          <a:xfrm>
            <a:off x="5282856" y="1758727"/>
            <a:ext cx="3810000" cy="4648200"/>
          </a:xfrm>
        </p:spPr>
        <p:txBody>
          <a:bodyPr lIns="96744" tIns="48372" rIns="96744" bIns="48372"/>
          <a:lstStyle/>
          <a:p>
            <a:pPr>
              <a:lnSpc>
                <a:spcPct val="90000"/>
              </a:lnSpc>
              <a:buFont typeface="Wingdings" charset="2"/>
              <a:buNone/>
            </a:pPr>
            <a:r>
              <a:rPr lang="en-US" sz="2000" u="sng" dirty="0">
                <a:solidFill>
                  <a:srgbClr val="FF0000"/>
                </a:solidFill>
              </a:rPr>
              <a:t>Persistent without pipelining:</a:t>
            </a:r>
            <a:endParaRPr lang="en-US" sz="2000" dirty="0"/>
          </a:p>
          <a:p>
            <a:pPr>
              <a:lnSpc>
                <a:spcPct val="90000"/>
              </a:lnSpc>
            </a:pPr>
            <a:r>
              <a:rPr lang="en-US" sz="2000" dirty="0"/>
              <a:t>client issues new request only when previous response has been received</a:t>
            </a:r>
          </a:p>
          <a:p>
            <a:pPr>
              <a:lnSpc>
                <a:spcPct val="90000"/>
              </a:lnSpc>
            </a:pPr>
            <a:r>
              <a:rPr lang="en-US" sz="2000" dirty="0"/>
              <a:t>one RTT for each referenced object</a:t>
            </a:r>
          </a:p>
          <a:p>
            <a:pPr>
              <a:lnSpc>
                <a:spcPct val="90000"/>
              </a:lnSpc>
              <a:buFont typeface="Wingdings" charset="2"/>
              <a:buNone/>
            </a:pPr>
            <a:r>
              <a:rPr lang="en-US" sz="2000" u="sng" dirty="0">
                <a:solidFill>
                  <a:srgbClr val="FF0000"/>
                </a:solidFill>
              </a:rPr>
              <a:t>Persistent with pipelining:</a:t>
            </a:r>
            <a:endParaRPr lang="en-US" sz="2000" dirty="0"/>
          </a:p>
          <a:p>
            <a:pPr>
              <a:lnSpc>
                <a:spcPct val="90000"/>
              </a:lnSpc>
            </a:pPr>
            <a:r>
              <a:rPr lang="en-US" sz="2000" dirty="0"/>
              <a:t>default in HTTP/1.1</a:t>
            </a:r>
          </a:p>
          <a:p>
            <a:pPr>
              <a:lnSpc>
                <a:spcPct val="90000"/>
              </a:lnSpc>
            </a:pPr>
            <a:r>
              <a:rPr lang="en-US" sz="2000" dirty="0"/>
              <a:t>client sends requests as soon as it encounters a referenced object</a:t>
            </a:r>
          </a:p>
          <a:p>
            <a:pPr>
              <a:lnSpc>
                <a:spcPct val="90000"/>
              </a:lnSpc>
            </a:pPr>
            <a:r>
              <a:rPr lang="en-US" sz="2000" dirty="0"/>
              <a:t>as little as one RTT for all the referenced objects</a:t>
            </a:r>
          </a:p>
          <a:p>
            <a:pPr>
              <a:lnSpc>
                <a:spcPct val="90000"/>
              </a:lnSpc>
            </a:pPr>
            <a:endParaRPr lang="en-US"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a:t>HTTP request message</a:t>
            </a:r>
            <a:endParaRPr lang="en-US" dirty="0"/>
          </a:p>
        </p:txBody>
      </p:sp>
      <p:sp>
        <p:nvSpPr>
          <p:cNvPr id="120835" name="Rectangle 3"/>
          <p:cNvSpPr>
            <a:spLocks noGrp="1" noChangeArrowheads="1"/>
          </p:cNvSpPr>
          <p:nvPr>
            <p:ph idx="1"/>
          </p:nvPr>
        </p:nvSpPr>
        <p:spPr>
          <a:xfrm>
            <a:off x="533401" y="1600200"/>
            <a:ext cx="8126868" cy="4648200"/>
          </a:xfrm>
        </p:spPr>
        <p:txBody>
          <a:bodyPr lIns="96744" tIns="48372" rIns="96744" bIns="48372"/>
          <a:lstStyle/>
          <a:p>
            <a:r>
              <a:rPr lang="en-US" sz="2400" dirty="0"/>
              <a:t>two types of HTTP messages: </a:t>
            </a:r>
            <a:r>
              <a:rPr lang="en-US" sz="2400" i="1" dirty="0">
                <a:solidFill>
                  <a:srgbClr val="FF0000"/>
                </a:solidFill>
              </a:rPr>
              <a:t>request</a:t>
            </a:r>
            <a:r>
              <a:rPr lang="en-US" sz="2400" dirty="0">
                <a:solidFill>
                  <a:srgbClr val="FF0000"/>
                </a:solidFill>
              </a:rPr>
              <a:t>, </a:t>
            </a:r>
            <a:r>
              <a:rPr lang="en-US" sz="2400" i="1" dirty="0">
                <a:solidFill>
                  <a:srgbClr val="FF0000"/>
                </a:solidFill>
              </a:rPr>
              <a:t>response</a:t>
            </a:r>
            <a:endParaRPr lang="en-US" sz="2400" i="1" dirty="0">
              <a:solidFill>
                <a:schemeClr val="accent2"/>
              </a:solidFill>
            </a:endParaRPr>
          </a:p>
          <a:p>
            <a:r>
              <a:rPr lang="en-US" sz="2400" dirty="0">
                <a:solidFill>
                  <a:srgbClr val="FF0000"/>
                </a:solidFill>
              </a:rPr>
              <a:t>HTTP request message:</a:t>
            </a:r>
            <a:endParaRPr lang="en-US" sz="2400" dirty="0"/>
          </a:p>
          <a:p>
            <a:pPr lvl="1"/>
            <a:r>
              <a:rPr lang="en-US" sz="2000" dirty="0"/>
              <a:t>ASCII (human-readable format)</a:t>
            </a:r>
            <a:endParaRPr lang="en-US" dirty="0">
              <a:solidFill>
                <a:schemeClr val="accent2"/>
              </a:solidFill>
            </a:endParaRPr>
          </a:p>
        </p:txBody>
      </p:sp>
      <p:sp>
        <p:nvSpPr>
          <p:cNvPr id="120836" name="Text Box 4"/>
          <p:cNvSpPr txBox="1">
            <a:spLocks noChangeArrowheads="1"/>
          </p:cNvSpPr>
          <p:nvPr/>
        </p:nvSpPr>
        <p:spPr bwMode="auto">
          <a:xfrm>
            <a:off x="2924804" y="3444114"/>
            <a:ext cx="4920590" cy="2361006"/>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sz="2000" b="1" dirty="0">
                <a:latin typeface="Courier New" charset="0"/>
              </a:rPr>
              <a:t>GET /</a:t>
            </a:r>
            <a:r>
              <a:rPr lang="en-US" sz="2000" b="1" dirty="0" err="1">
                <a:latin typeface="Courier New" charset="0"/>
              </a:rPr>
              <a:t>somedir/page.html</a:t>
            </a:r>
            <a:r>
              <a:rPr lang="en-US" sz="2000" b="1" dirty="0">
                <a:latin typeface="Courier New" charset="0"/>
              </a:rPr>
              <a:t> HTTP/1.1</a:t>
            </a:r>
          </a:p>
          <a:p>
            <a:pPr defTabSz="913689"/>
            <a:r>
              <a:rPr lang="en-US" sz="2000" b="1" dirty="0">
                <a:latin typeface="Courier New" charset="0"/>
              </a:rPr>
              <a:t>Host: </a:t>
            </a:r>
            <a:r>
              <a:rPr lang="en-US" sz="2000" b="1" dirty="0" err="1">
                <a:latin typeface="Courier New" charset="0"/>
              </a:rPr>
              <a:t>www.someschool.edu</a:t>
            </a:r>
            <a:r>
              <a:rPr lang="en-US" sz="2000" b="1" dirty="0">
                <a:latin typeface="Courier New" charset="0"/>
              </a:rPr>
              <a:t> </a:t>
            </a:r>
          </a:p>
          <a:p>
            <a:pPr defTabSz="913689"/>
            <a:r>
              <a:rPr lang="en-US" sz="2000" b="1" dirty="0">
                <a:latin typeface="Courier New" charset="0"/>
              </a:rPr>
              <a:t>User-agent: Mozilla/4.0</a:t>
            </a:r>
          </a:p>
          <a:p>
            <a:pPr defTabSz="913689"/>
            <a:r>
              <a:rPr lang="en-US" sz="2000" b="1" dirty="0">
                <a:latin typeface="Courier New" charset="0"/>
              </a:rPr>
              <a:t>Connection: close </a:t>
            </a:r>
          </a:p>
          <a:p>
            <a:pPr defTabSz="913689"/>
            <a:r>
              <a:rPr lang="en-US" sz="2000" b="1" dirty="0">
                <a:latin typeface="Courier New" charset="0"/>
              </a:rPr>
              <a:t>Accept-</a:t>
            </a:r>
            <a:r>
              <a:rPr lang="en-US" sz="2000" b="1" dirty="0" err="1" smtClean="0">
                <a:latin typeface="Courier New" charset="0"/>
              </a:rPr>
              <a:t>language:en</a:t>
            </a:r>
            <a:r>
              <a:rPr lang="en-US" sz="2000" b="1" dirty="0" smtClean="0">
                <a:latin typeface="Courier New" charset="0"/>
              </a:rPr>
              <a:t> </a:t>
            </a:r>
            <a:endParaRPr lang="en-US" sz="2000" b="1" dirty="0">
              <a:latin typeface="Courier New" charset="0"/>
            </a:endParaRPr>
          </a:p>
          <a:p>
            <a:pPr defTabSz="913689"/>
            <a:endParaRPr lang="en-US" sz="2400" dirty="0"/>
          </a:p>
          <a:p>
            <a:pPr defTabSz="913689"/>
            <a:r>
              <a:rPr lang="en-US" sz="2000" dirty="0">
                <a:latin typeface="Arial" charset="0"/>
              </a:rPr>
              <a:t>(extra carriage return, line feed)</a:t>
            </a:r>
            <a:r>
              <a:rPr lang="en-US" sz="2400" dirty="0"/>
              <a:t> </a:t>
            </a:r>
          </a:p>
        </p:txBody>
      </p:sp>
      <p:sp>
        <p:nvSpPr>
          <p:cNvPr id="120837" name="Text Box 5"/>
          <p:cNvSpPr txBox="1">
            <a:spLocks noChangeArrowheads="1"/>
          </p:cNvSpPr>
          <p:nvPr/>
        </p:nvSpPr>
        <p:spPr bwMode="auto">
          <a:xfrm>
            <a:off x="74474" y="3103229"/>
            <a:ext cx="2517144" cy="1015655"/>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000" dirty="0">
                <a:solidFill>
                  <a:schemeClr val="accent2"/>
                </a:solidFill>
                <a:latin typeface="Verdana"/>
                <a:cs typeface="Verdana"/>
              </a:rPr>
              <a:t>request line</a:t>
            </a:r>
          </a:p>
          <a:p>
            <a:pPr algn="ctr" defTabSz="913689"/>
            <a:r>
              <a:rPr lang="en-US" sz="2000" dirty="0">
                <a:solidFill>
                  <a:schemeClr val="accent2"/>
                </a:solidFill>
                <a:latin typeface="Verdana"/>
                <a:cs typeface="Verdana"/>
              </a:rPr>
              <a:t>(GET, POST, </a:t>
            </a:r>
          </a:p>
          <a:p>
            <a:pPr algn="ctr" defTabSz="913689"/>
            <a:r>
              <a:rPr lang="en-US" sz="2000" dirty="0">
                <a:solidFill>
                  <a:schemeClr val="accent2"/>
                </a:solidFill>
                <a:latin typeface="Verdana"/>
                <a:cs typeface="Verdana"/>
              </a:rPr>
              <a:t>HEAD commands)</a:t>
            </a:r>
            <a:endParaRPr lang="en-US" sz="2400" dirty="0">
              <a:latin typeface="Verdana"/>
              <a:cs typeface="Verdana"/>
            </a:endParaRPr>
          </a:p>
        </p:txBody>
      </p:sp>
      <p:sp>
        <p:nvSpPr>
          <p:cNvPr id="120838" name="Line 6"/>
          <p:cNvSpPr>
            <a:spLocks noChangeShapeType="1"/>
          </p:cNvSpPr>
          <p:nvPr/>
        </p:nvSpPr>
        <p:spPr bwMode="auto">
          <a:xfrm>
            <a:off x="2037787" y="3314812"/>
            <a:ext cx="923976" cy="256924"/>
          </a:xfrm>
          <a:prstGeom prst="line">
            <a:avLst/>
          </a:prstGeom>
          <a:noFill/>
          <a:ln w="1905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20839" name="Freeform 7"/>
          <p:cNvSpPr>
            <a:spLocks/>
          </p:cNvSpPr>
          <p:nvPr/>
        </p:nvSpPr>
        <p:spPr bwMode="auto">
          <a:xfrm>
            <a:off x="2943283" y="3753094"/>
            <a:ext cx="226795" cy="1311483"/>
          </a:xfrm>
          <a:custGeom>
            <a:avLst/>
            <a:gdLst/>
            <a:ahLst/>
            <a:cxnLst>
              <a:cxn ang="0">
                <a:pos x="122" y="6"/>
              </a:cxn>
              <a:cxn ang="0">
                <a:pos x="0" y="0"/>
              </a:cxn>
              <a:cxn ang="0">
                <a:pos x="0" y="924"/>
              </a:cxn>
              <a:cxn ang="0">
                <a:pos x="150" y="918"/>
              </a:cxn>
            </a:cxnLst>
            <a:rect l="0" t="0" r="r" b="b"/>
            <a:pathLst>
              <a:path w="150" h="924">
                <a:moveTo>
                  <a:pt x="122" y="6"/>
                </a:moveTo>
                <a:lnTo>
                  <a:pt x="0" y="0"/>
                </a:lnTo>
                <a:lnTo>
                  <a:pt x="0" y="924"/>
                </a:lnTo>
                <a:lnTo>
                  <a:pt x="150" y="918"/>
                </a:lnTo>
              </a:path>
            </a:pathLst>
          </a:custGeom>
          <a:noFill/>
          <a:ln w="19050" cap="flat" cmpd="sng">
            <a:solidFill>
              <a:schemeClr val="accent2"/>
            </a:solidFill>
            <a:prstDash val="solid"/>
            <a:round/>
            <a:headEnd/>
            <a:tailEnd/>
          </a:ln>
          <a:effectLst/>
        </p:spPr>
        <p:txBody>
          <a:bodyPr wrap="none" lIns="96744" tIns="48372" rIns="96744" bIns="48372" anchor="ctr">
            <a:prstTxWarp prst="textNoShape">
              <a:avLst/>
            </a:prstTxWarp>
          </a:bodyPr>
          <a:lstStyle/>
          <a:p>
            <a:endParaRPr lang="en-GB"/>
          </a:p>
        </p:txBody>
      </p:sp>
      <p:sp>
        <p:nvSpPr>
          <p:cNvPr id="120840" name="Text Box 8"/>
          <p:cNvSpPr txBox="1">
            <a:spLocks noChangeArrowheads="1"/>
          </p:cNvSpPr>
          <p:nvPr/>
        </p:nvSpPr>
        <p:spPr bwMode="auto">
          <a:xfrm>
            <a:off x="1867672" y="4256864"/>
            <a:ext cx="1082331" cy="707878"/>
          </a:xfrm>
          <a:prstGeom prst="rect">
            <a:avLst/>
          </a:prstGeom>
          <a:noFill/>
          <a:ln w="9525">
            <a:noFill/>
            <a:miter lim="800000"/>
            <a:headEnd/>
            <a:tailEnd/>
          </a:ln>
          <a:effectLst/>
        </p:spPr>
        <p:txBody>
          <a:bodyPr wrap="none" lIns="91432" tIns="45716" rIns="91432" bIns="45716">
            <a:prstTxWarp prst="textNoShape">
              <a:avLst/>
            </a:prstTxWarp>
            <a:spAutoFit/>
          </a:bodyPr>
          <a:lstStyle/>
          <a:p>
            <a:pPr algn="r" defTabSz="913689"/>
            <a:r>
              <a:rPr lang="en-US" sz="2000" dirty="0">
                <a:solidFill>
                  <a:schemeClr val="accent2"/>
                </a:solidFill>
                <a:latin typeface="Verdana"/>
                <a:cs typeface="Verdana"/>
              </a:rPr>
              <a:t>header</a:t>
            </a:r>
          </a:p>
          <a:p>
            <a:pPr algn="r" defTabSz="913689"/>
            <a:r>
              <a:rPr lang="en-US" sz="2000" dirty="0">
                <a:solidFill>
                  <a:schemeClr val="accent2"/>
                </a:solidFill>
                <a:latin typeface="Verdana"/>
                <a:cs typeface="Verdana"/>
              </a:rPr>
              <a:t> lines</a:t>
            </a:r>
            <a:endParaRPr lang="en-US" sz="2400" dirty="0">
              <a:latin typeface="Verdana"/>
              <a:cs typeface="Verdana"/>
            </a:endParaRPr>
          </a:p>
        </p:txBody>
      </p:sp>
      <p:sp>
        <p:nvSpPr>
          <p:cNvPr id="120841" name="Line 9"/>
          <p:cNvSpPr>
            <a:spLocks noChangeShapeType="1"/>
          </p:cNvSpPr>
          <p:nvPr/>
        </p:nvSpPr>
        <p:spPr bwMode="auto">
          <a:xfrm flipV="1">
            <a:off x="2162104" y="5324858"/>
            <a:ext cx="923976" cy="256923"/>
          </a:xfrm>
          <a:prstGeom prst="line">
            <a:avLst/>
          </a:prstGeom>
          <a:noFill/>
          <a:ln w="1905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20842" name="Text Box 10"/>
          <p:cNvSpPr txBox="1">
            <a:spLocks noChangeArrowheads="1"/>
          </p:cNvSpPr>
          <p:nvPr/>
        </p:nvSpPr>
        <p:spPr bwMode="auto">
          <a:xfrm>
            <a:off x="410736" y="5208991"/>
            <a:ext cx="2254527" cy="1323431"/>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000" dirty="0">
                <a:solidFill>
                  <a:schemeClr val="accent2"/>
                </a:solidFill>
                <a:latin typeface="Verdana"/>
                <a:cs typeface="Verdana"/>
              </a:rPr>
              <a:t>Carriage return, </a:t>
            </a:r>
          </a:p>
          <a:p>
            <a:pPr algn="ctr" defTabSz="913689"/>
            <a:r>
              <a:rPr lang="en-US" sz="2000" dirty="0">
                <a:solidFill>
                  <a:schemeClr val="accent2"/>
                </a:solidFill>
                <a:latin typeface="Verdana"/>
                <a:cs typeface="Verdana"/>
              </a:rPr>
              <a:t>line feed </a:t>
            </a:r>
          </a:p>
          <a:p>
            <a:pPr algn="ctr" defTabSz="913689"/>
            <a:r>
              <a:rPr lang="en-US" sz="2000" dirty="0">
                <a:solidFill>
                  <a:schemeClr val="accent2"/>
                </a:solidFill>
                <a:latin typeface="Verdana"/>
                <a:cs typeface="Verdana"/>
              </a:rPr>
              <a:t>indicates end </a:t>
            </a:r>
          </a:p>
          <a:p>
            <a:pPr algn="ctr" defTabSz="913689"/>
            <a:r>
              <a:rPr lang="en-US" sz="2000" dirty="0">
                <a:solidFill>
                  <a:schemeClr val="accent2"/>
                </a:solidFill>
                <a:latin typeface="Verdana"/>
                <a:cs typeface="Verdana"/>
              </a:rPr>
              <a:t>of message</a:t>
            </a:r>
            <a:endParaRPr lang="en-US" sz="2400" dirty="0">
              <a:latin typeface="Verdana"/>
              <a:cs typeface="Verdana"/>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dirty="0" smtClean="0"/>
              <a:t>HTTP request message: general format</a:t>
            </a:r>
            <a:endParaRPr lang="en-US" dirty="0"/>
          </a:p>
        </p:txBody>
      </p:sp>
      <p:pic>
        <p:nvPicPr>
          <p:cNvPr id="121859" name="Picture 3" descr="HTTPrequest"/>
          <p:cNvPicPr>
            <a:picLocks noChangeAspect="1" noChangeArrowheads="1"/>
          </p:cNvPicPr>
          <p:nvPr/>
        </p:nvPicPr>
        <p:blipFill>
          <a:blip r:embed="rId3"/>
          <a:srcRect/>
          <a:stretch>
            <a:fillRect/>
          </a:stretch>
        </p:blipFill>
        <p:spPr bwMode="auto">
          <a:xfrm>
            <a:off x="1120531" y="1785381"/>
            <a:ext cx="7512762" cy="3778281"/>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Uploading form input</a:t>
            </a:r>
          </a:p>
        </p:txBody>
      </p:sp>
      <p:sp>
        <p:nvSpPr>
          <p:cNvPr id="122883" name="Rectangle 3"/>
          <p:cNvSpPr>
            <a:spLocks noGrp="1" noChangeArrowheads="1"/>
          </p:cNvSpPr>
          <p:nvPr>
            <p:ph idx="1"/>
          </p:nvPr>
        </p:nvSpPr>
        <p:spPr>
          <a:xfrm>
            <a:off x="533401" y="1745091"/>
            <a:ext cx="4398871" cy="4648200"/>
          </a:xfrm>
        </p:spPr>
        <p:txBody>
          <a:bodyPr lIns="96744" tIns="48372" rIns="96744" bIns="48372"/>
          <a:lstStyle/>
          <a:p>
            <a:pPr>
              <a:buFont typeface="Wingdings" charset="2"/>
              <a:buNone/>
            </a:pPr>
            <a:r>
              <a:rPr lang="en-US" sz="2400" u="sng" dirty="0">
                <a:solidFill>
                  <a:srgbClr val="FF0000"/>
                </a:solidFill>
              </a:rPr>
              <a:t>Post method:</a:t>
            </a:r>
            <a:endParaRPr lang="en-US" sz="2400" dirty="0"/>
          </a:p>
          <a:p>
            <a:r>
              <a:rPr lang="en-US" sz="2400" dirty="0"/>
              <a:t>Web page often includes form input</a:t>
            </a:r>
          </a:p>
          <a:p>
            <a:r>
              <a:rPr lang="en-US" sz="2400" dirty="0"/>
              <a:t>Input is uploaded to server in entity body</a:t>
            </a:r>
          </a:p>
        </p:txBody>
      </p:sp>
      <p:sp>
        <p:nvSpPr>
          <p:cNvPr id="122884" name="Rectangle 4"/>
          <p:cNvSpPr>
            <a:spLocks noGrp="1" noChangeArrowheads="1"/>
          </p:cNvSpPr>
          <p:nvPr>
            <p:ph type="body" sz="half" idx="4294967295"/>
          </p:nvPr>
        </p:nvSpPr>
        <p:spPr>
          <a:xfrm>
            <a:off x="5146475" y="3919613"/>
            <a:ext cx="3810000" cy="2206625"/>
          </a:xfrm>
        </p:spPr>
        <p:txBody>
          <a:bodyPr lIns="96744" tIns="48372" rIns="96744" bIns="48372"/>
          <a:lstStyle/>
          <a:p>
            <a:pPr>
              <a:lnSpc>
                <a:spcPct val="90000"/>
              </a:lnSpc>
              <a:buFont typeface="Wingdings" charset="2"/>
              <a:buNone/>
            </a:pPr>
            <a:r>
              <a:rPr lang="en-US" sz="2200" u="sng" dirty="0">
                <a:solidFill>
                  <a:srgbClr val="FF0000"/>
                </a:solidFill>
              </a:rPr>
              <a:t>URL method:</a:t>
            </a:r>
          </a:p>
          <a:p>
            <a:pPr>
              <a:lnSpc>
                <a:spcPct val="90000"/>
              </a:lnSpc>
            </a:pPr>
            <a:r>
              <a:rPr lang="en-US" sz="2200" dirty="0"/>
              <a:t>Uses GET method</a:t>
            </a:r>
          </a:p>
          <a:p>
            <a:pPr>
              <a:lnSpc>
                <a:spcPct val="90000"/>
              </a:lnSpc>
            </a:pPr>
            <a:r>
              <a:rPr lang="en-US" sz="2200" dirty="0"/>
              <a:t>Input is uploaded in URL field of request line:</a:t>
            </a:r>
          </a:p>
          <a:p>
            <a:pPr>
              <a:lnSpc>
                <a:spcPct val="90000"/>
              </a:lnSpc>
              <a:buFont typeface="Wingdings" charset="2"/>
              <a:buNone/>
            </a:pPr>
            <a:endParaRPr lang="en-US" sz="2200" dirty="0"/>
          </a:p>
        </p:txBody>
      </p:sp>
      <p:sp>
        <p:nvSpPr>
          <p:cNvPr id="122885" name="Text Box 5"/>
          <p:cNvSpPr txBox="1">
            <a:spLocks noChangeArrowheads="1"/>
          </p:cNvSpPr>
          <p:nvPr/>
        </p:nvSpPr>
        <p:spPr bwMode="auto">
          <a:xfrm>
            <a:off x="1966236" y="5658042"/>
            <a:ext cx="6907978" cy="396300"/>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sz="2000" dirty="0" err="1">
                <a:latin typeface="Courier New" charset="0"/>
              </a:rPr>
              <a:t>www.somesite.com/animalsearch?monkeys&amp;banana</a:t>
            </a:r>
            <a:endParaRPr lang="en-US" sz="1600" dirty="0">
              <a:latin typeface="Courier New"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Method types</a:t>
            </a:r>
          </a:p>
        </p:txBody>
      </p:sp>
      <p:sp>
        <p:nvSpPr>
          <p:cNvPr id="123907" name="Rectangle 3"/>
          <p:cNvSpPr>
            <a:spLocks noGrp="1" noChangeArrowheads="1"/>
          </p:cNvSpPr>
          <p:nvPr>
            <p:ph idx="1"/>
          </p:nvPr>
        </p:nvSpPr>
        <p:spPr>
          <a:xfrm>
            <a:off x="533401" y="1600200"/>
            <a:ext cx="4700266" cy="4648200"/>
          </a:xfrm>
        </p:spPr>
        <p:txBody>
          <a:bodyPr lIns="96744" tIns="48372" rIns="96744" bIns="48372"/>
          <a:lstStyle/>
          <a:p>
            <a:pPr>
              <a:buFont typeface="Wingdings" charset="2"/>
              <a:buNone/>
            </a:pPr>
            <a:r>
              <a:rPr lang="en-US" sz="2400" u="sng" dirty="0">
                <a:solidFill>
                  <a:srgbClr val="FF0000"/>
                </a:solidFill>
              </a:rPr>
              <a:t>HTTP/1.0</a:t>
            </a:r>
            <a:endParaRPr lang="en-US" sz="2400" dirty="0"/>
          </a:p>
          <a:p>
            <a:r>
              <a:rPr lang="en-US" sz="2400" dirty="0"/>
              <a:t>GET</a:t>
            </a:r>
          </a:p>
          <a:p>
            <a:r>
              <a:rPr lang="en-US" sz="2400" dirty="0"/>
              <a:t>POST</a:t>
            </a:r>
          </a:p>
          <a:p>
            <a:r>
              <a:rPr lang="en-US" sz="2400" dirty="0"/>
              <a:t>HEAD</a:t>
            </a:r>
          </a:p>
          <a:p>
            <a:pPr lvl="1"/>
            <a:r>
              <a:rPr lang="en-US" sz="2000" dirty="0"/>
              <a:t>asks server to leave requested object out of response</a:t>
            </a:r>
          </a:p>
        </p:txBody>
      </p:sp>
      <p:sp>
        <p:nvSpPr>
          <p:cNvPr id="123908" name="Rectangle 4"/>
          <p:cNvSpPr>
            <a:spLocks noGrp="1" noChangeArrowheads="1"/>
          </p:cNvSpPr>
          <p:nvPr>
            <p:ph type="body" sz="half" idx="4294967295"/>
          </p:nvPr>
        </p:nvSpPr>
        <p:spPr>
          <a:xfrm>
            <a:off x="5334000" y="1600200"/>
            <a:ext cx="3810000" cy="4648200"/>
          </a:xfrm>
        </p:spPr>
        <p:txBody>
          <a:bodyPr lIns="96744" tIns="48372" rIns="96744" bIns="48372"/>
          <a:lstStyle/>
          <a:p>
            <a:pPr>
              <a:buFont typeface="Wingdings" charset="2"/>
              <a:buNone/>
            </a:pPr>
            <a:r>
              <a:rPr lang="en-US" sz="2400" u="sng" dirty="0">
                <a:solidFill>
                  <a:srgbClr val="FF0000"/>
                </a:solidFill>
              </a:rPr>
              <a:t>HTTP/1.1</a:t>
            </a:r>
            <a:endParaRPr lang="en-US" sz="2400" dirty="0"/>
          </a:p>
          <a:p>
            <a:r>
              <a:rPr lang="en-US" sz="2400" dirty="0"/>
              <a:t>GET, POST, HEAD</a:t>
            </a:r>
          </a:p>
          <a:p>
            <a:r>
              <a:rPr lang="en-US" sz="2400" dirty="0"/>
              <a:t>PUT</a:t>
            </a:r>
          </a:p>
          <a:p>
            <a:pPr lvl="1"/>
            <a:r>
              <a:rPr lang="en-US" sz="2000" dirty="0"/>
              <a:t>uploads file in entity body to path specified in URL field</a:t>
            </a:r>
          </a:p>
          <a:p>
            <a:r>
              <a:rPr lang="en-US" sz="2400" dirty="0"/>
              <a:t>DELETE</a:t>
            </a:r>
          </a:p>
          <a:p>
            <a:pPr lvl="1"/>
            <a:r>
              <a:rPr lang="en-US" sz="2000" dirty="0"/>
              <a:t>deletes file specified in the URL field</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t>Conditional GET: client-side caching</a:t>
            </a:r>
            <a:endParaRPr lang="en-US" dirty="0"/>
          </a:p>
        </p:txBody>
      </p:sp>
      <p:sp>
        <p:nvSpPr>
          <p:cNvPr id="132099" name="Rectangle 3"/>
          <p:cNvSpPr>
            <a:spLocks noGrp="1" noChangeArrowheads="1"/>
          </p:cNvSpPr>
          <p:nvPr>
            <p:ph idx="4294967295"/>
          </p:nvPr>
        </p:nvSpPr>
        <p:spPr>
          <a:xfrm>
            <a:off x="416024" y="1600200"/>
            <a:ext cx="3506788" cy="4648200"/>
          </a:xfrm>
        </p:spPr>
        <p:txBody>
          <a:bodyPr lIns="96744" tIns="48372" rIns="96744" bIns="48372"/>
          <a:lstStyle/>
          <a:p>
            <a:r>
              <a:rPr lang="en-US" sz="2000" dirty="0">
                <a:solidFill>
                  <a:srgbClr val="FF0000"/>
                </a:solidFill>
              </a:rPr>
              <a:t>Goal:</a:t>
            </a:r>
            <a:r>
              <a:rPr lang="en-US" sz="2000" dirty="0"/>
              <a:t> don’t send object if client has up-to-date cached version</a:t>
            </a:r>
          </a:p>
          <a:p>
            <a:r>
              <a:rPr lang="en-US" sz="2000" dirty="0"/>
              <a:t>client: specify date of cached copy in HTTP request</a:t>
            </a:r>
          </a:p>
          <a:p>
            <a:pPr lvl="1">
              <a:buFontTx/>
              <a:buNone/>
            </a:pPr>
            <a:r>
              <a:rPr lang="en-US" sz="1800" b="1" dirty="0">
                <a:latin typeface="Courier New" charset="0"/>
              </a:rPr>
              <a:t>If-modified-since: &lt;date&gt;</a:t>
            </a:r>
          </a:p>
          <a:p>
            <a:r>
              <a:rPr lang="en-US" sz="2000" dirty="0"/>
              <a:t>server: response contains no object if cached copy is up-to-date: </a:t>
            </a:r>
          </a:p>
          <a:p>
            <a:pPr lvl="1">
              <a:buFontTx/>
              <a:buNone/>
            </a:pPr>
            <a:r>
              <a:rPr lang="en-US" sz="1800" b="1" dirty="0">
                <a:latin typeface="Courier New" charset="0"/>
              </a:rPr>
              <a:t>HTTP/1.0 304 Not Modified</a:t>
            </a:r>
            <a:endParaRPr lang="en-US" sz="2000" dirty="0"/>
          </a:p>
        </p:txBody>
      </p:sp>
      <p:sp>
        <p:nvSpPr>
          <p:cNvPr id="132100" name="Line 4"/>
          <p:cNvSpPr>
            <a:spLocks noChangeShapeType="1"/>
          </p:cNvSpPr>
          <p:nvPr/>
        </p:nvSpPr>
        <p:spPr bwMode="auto">
          <a:xfrm>
            <a:off x="4375700" y="2114159"/>
            <a:ext cx="3304474" cy="381186"/>
          </a:xfrm>
          <a:prstGeom prst="line">
            <a:avLst/>
          </a:prstGeom>
          <a:noFill/>
          <a:ln w="19050">
            <a:solidFill>
              <a:schemeClr val="tx1"/>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32101" name="Text Box 5"/>
          <p:cNvSpPr txBox="1">
            <a:spLocks noChangeArrowheads="1"/>
          </p:cNvSpPr>
          <p:nvPr/>
        </p:nvSpPr>
        <p:spPr bwMode="auto">
          <a:xfrm>
            <a:off x="3959767" y="1437426"/>
            <a:ext cx="1013302" cy="461657"/>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400" u="sng" dirty="0">
                <a:latin typeface="Verdana"/>
                <a:cs typeface="Verdana"/>
              </a:rPr>
              <a:t>client</a:t>
            </a:r>
            <a:endParaRPr lang="en-US" sz="2400" dirty="0">
              <a:latin typeface="Verdana"/>
              <a:cs typeface="Verdana"/>
            </a:endParaRPr>
          </a:p>
        </p:txBody>
      </p:sp>
      <p:sp>
        <p:nvSpPr>
          <p:cNvPr id="132102" name="Text Box 6"/>
          <p:cNvSpPr txBox="1">
            <a:spLocks noChangeArrowheads="1"/>
          </p:cNvSpPr>
          <p:nvPr/>
        </p:nvSpPr>
        <p:spPr bwMode="auto">
          <a:xfrm>
            <a:off x="7392848" y="1408880"/>
            <a:ext cx="1159276" cy="461657"/>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400" u="sng" dirty="0">
                <a:latin typeface="Verdana"/>
                <a:cs typeface="Verdana"/>
              </a:rPr>
              <a:t>server</a:t>
            </a:r>
            <a:endParaRPr lang="en-US" sz="2400" dirty="0">
              <a:latin typeface="Verdana"/>
              <a:cs typeface="Verdana"/>
            </a:endParaRPr>
          </a:p>
        </p:txBody>
      </p:sp>
      <p:sp>
        <p:nvSpPr>
          <p:cNvPr id="132103" name="Text Box 7"/>
          <p:cNvSpPr txBox="1">
            <a:spLocks noChangeArrowheads="1"/>
          </p:cNvSpPr>
          <p:nvPr/>
        </p:nvSpPr>
        <p:spPr bwMode="auto">
          <a:xfrm>
            <a:off x="4681452" y="1998291"/>
            <a:ext cx="2681209" cy="861766"/>
          </a:xfrm>
          <a:prstGeom prst="rect">
            <a:avLst/>
          </a:prstGeom>
          <a:solidFill>
            <a:schemeClr val="bg1"/>
          </a:solidFill>
          <a:ln w="9525">
            <a:solidFill>
              <a:schemeClr val="tx1"/>
            </a:solidFill>
            <a:miter lim="800000"/>
            <a:headEnd/>
            <a:tailEnd/>
          </a:ln>
          <a:effectLst/>
        </p:spPr>
        <p:txBody>
          <a:bodyPr lIns="91432" tIns="45716" rIns="91432" bIns="45716">
            <a:prstTxWarp prst="textNoShape">
              <a:avLst/>
            </a:prstTxWarp>
            <a:spAutoFit/>
          </a:bodyPr>
          <a:lstStyle/>
          <a:p>
            <a:pPr algn="ctr" defTabSz="913689"/>
            <a:r>
              <a:rPr lang="en-US" dirty="0">
                <a:latin typeface="Verdana"/>
                <a:cs typeface="Verdana"/>
              </a:rPr>
              <a:t>HTTP request </a:t>
            </a:r>
            <a:r>
              <a:rPr lang="en-US" dirty="0" err="1">
                <a:latin typeface="Verdana"/>
                <a:cs typeface="Verdana"/>
              </a:rPr>
              <a:t>msg</a:t>
            </a:r>
            <a:endParaRPr lang="en-US" dirty="0">
              <a:latin typeface="Verdana"/>
              <a:cs typeface="Verdana"/>
            </a:endParaRPr>
          </a:p>
          <a:p>
            <a:pPr algn="ctr" defTabSz="913689"/>
            <a:r>
              <a:rPr lang="en-US" sz="1600" b="1" dirty="0">
                <a:latin typeface="Verdana"/>
                <a:cs typeface="Verdana"/>
              </a:rPr>
              <a:t>If-modified-since: &lt;date&gt;</a:t>
            </a:r>
            <a:endParaRPr lang="en-US" sz="2000" b="1" dirty="0">
              <a:latin typeface="Verdana"/>
              <a:cs typeface="Verdana"/>
            </a:endParaRPr>
          </a:p>
        </p:txBody>
      </p:sp>
      <p:sp>
        <p:nvSpPr>
          <p:cNvPr id="132104" name="Line 8"/>
          <p:cNvSpPr>
            <a:spLocks noChangeShapeType="1"/>
          </p:cNvSpPr>
          <p:nvPr/>
        </p:nvSpPr>
        <p:spPr bwMode="auto">
          <a:xfrm flipH="1">
            <a:off x="4394179" y="3104908"/>
            <a:ext cx="3304473" cy="381186"/>
          </a:xfrm>
          <a:prstGeom prst="line">
            <a:avLst/>
          </a:prstGeom>
          <a:noFill/>
          <a:ln w="19050">
            <a:solidFill>
              <a:schemeClr val="tx1"/>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grpSp>
        <p:nvGrpSpPr>
          <p:cNvPr id="2" name="Group 9"/>
          <p:cNvGrpSpPr>
            <a:grpSpLocks/>
          </p:cNvGrpSpPr>
          <p:nvPr/>
        </p:nvGrpSpPr>
        <p:grpSpPr bwMode="auto">
          <a:xfrm>
            <a:off x="4662973" y="3098193"/>
            <a:ext cx="2642570" cy="856947"/>
            <a:chOff x="2698" y="2036"/>
            <a:chExt cx="1665" cy="539"/>
          </a:xfrm>
        </p:grpSpPr>
        <p:sp>
          <p:nvSpPr>
            <p:cNvPr id="132106" name="Rectangle 10"/>
            <p:cNvSpPr>
              <a:spLocks noChangeArrowheads="1"/>
            </p:cNvSpPr>
            <p:nvPr/>
          </p:nvSpPr>
          <p:spPr bwMode="auto">
            <a:xfrm>
              <a:off x="2760" y="2071"/>
              <a:ext cx="1578" cy="229"/>
            </a:xfrm>
            <a:prstGeom prst="rect">
              <a:avLst/>
            </a:prstGeom>
            <a:solidFill>
              <a:schemeClr val="bg1"/>
            </a:solidFill>
            <a:ln w="9525">
              <a:solidFill>
                <a:schemeClr val="tx1"/>
              </a:solidFill>
              <a:miter lim="800000"/>
              <a:headEnd/>
              <a:tailEnd/>
            </a:ln>
            <a:effectLst/>
          </p:spPr>
          <p:txBody>
            <a:bodyPr lIns="86420" tIns="43210" rIns="86420" bIns="43210">
              <a:prstTxWarp prst="textNoShape">
                <a:avLst/>
              </a:prstTxWarp>
              <a:spAutoFit/>
            </a:bodyPr>
            <a:lstStyle/>
            <a:p>
              <a:endParaRPr lang="en-GB">
                <a:latin typeface="Verdana"/>
                <a:cs typeface="Verdana"/>
              </a:endParaRPr>
            </a:p>
          </p:txBody>
        </p:sp>
        <p:sp>
          <p:nvSpPr>
            <p:cNvPr id="132107" name="Text Box 11"/>
            <p:cNvSpPr txBox="1">
              <a:spLocks noChangeArrowheads="1"/>
            </p:cNvSpPr>
            <p:nvPr/>
          </p:nvSpPr>
          <p:spPr bwMode="auto">
            <a:xfrm>
              <a:off x="2698" y="2036"/>
              <a:ext cx="1665" cy="539"/>
            </a:xfrm>
            <a:prstGeom prst="rect">
              <a:avLst/>
            </a:prstGeom>
            <a:solidFill>
              <a:schemeClr val="bg1"/>
            </a:solidFill>
            <a:ln w="9525">
              <a:solidFill>
                <a:schemeClr val="tx1"/>
              </a:solidFill>
              <a:miter lim="800000"/>
              <a:headEnd/>
              <a:tailEnd/>
            </a:ln>
            <a:effectLst/>
          </p:spPr>
          <p:txBody>
            <a:bodyPr lIns="86420" tIns="43210" rIns="86420" bIns="43210">
              <a:prstTxWarp prst="textNoShape">
                <a:avLst/>
              </a:prstTxWarp>
              <a:spAutoFit/>
            </a:bodyPr>
            <a:lstStyle/>
            <a:p>
              <a:pPr algn="ctr" defTabSz="913689"/>
              <a:r>
                <a:rPr lang="en-US" dirty="0">
                  <a:latin typeface="Verdana"/>
                  <a:cs typeface="Verdana"/>
                </a:rPr>
                <a:t>HTTP response</a:t>
              </a:r>
            </a:p>
            <a:p>
              <a:pPr algn="ctr" defTabSz="913689"/>
              <a:r>
                <a:rPr lang="en-US" sz="1600" b="1" dirty="0">
                  <a:latin typeface="Verdana"/>
                  <a:cs typeface="Verdana"/>
                </a:rPr>
                <a:t>HTTP/1.0 </a:t>
              </a:r>
            </a:p>
            <a:p>
              <a:pPr algn="ctr" defTabSz="913689"/>
              <a:r>
                <a:rPr lang="en-US" sz="1600" b="1" dirty="0">
                  <a:latin typeface="Verdana"/>
                  <a:cs typeface="Verdana"/>
                </a:rPr>
                <a:t>304 Not Modified</a:t>
              </a:r>
              <a:endParaRPr lang="en-US" sz="2000" b="1" dirty="0">
                <a:latin typeface="Verdana"/>
                <a:cs typeface="Verdana"/>
              </a:endParaRPr>
            </a:p>
          </p:txBody>
        </p:sp>
      </p:grpSp>
      <p:sp>
        <p:nvSpPr>
          <p:cNvPr id="132108" name="Text Box 12"/>
          <p:cNvSpPr txBox="1">
            <a:spLocks noChangeArrowheads="1"/>
          </p:cNvSpPr>
          <p:nvPr/>
        </p:nvSpPr>
        <p:spPr bwMode="auto">
          <a:xfrm>
            <a:off x="7649327" y="2361006"/>
            <a:ext cx="1293101" cy="1015655"/>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000" dirty="0">
                <a:solidFill>
                  <a:schemeClr val="accent2"/>
                </a:solidFill>
                <a:latin typeface="Verdana"/>
                <a:cs typeface="Verdana"/>
              </a:rPr>
              <a:t>object </a:t>
            </a:r>
          </a:p>
          <a:p>
            <a:pPr algn="ctr" defTabSz="913689"/>
            <a:r>
              <a:rPr lang="en-US" sz="2000" dirty="0">
                <a:solidFill>
                  <a:schemeClr val="accent2"/>
                </a:solidFill>
                <a:latin typeface="Verdana"/>
                <a:cs typeface="Verdana"/>
              </a:rPr>
              <a:t>not </a:t>
            </a:r>
          </a:p>
          <a:p>
            <a:pPr algn="ctr" defTabSz="913689"/>
            <a:r>
              <a:rPr lang="en-US" sz="2000" dirty="0">
                <a:solidFill>
                  <a:schemeClr val="accent2"/>
                </a:solidFill>
                <a:latin typeface="Verdana"/>
                <a:cs typeface="Verdana"/>
              </a:rPr>
              <a:t>modified</a:t>
            </a:r>
            <a:endParaRPr lang="en-US" sz="2400" dirty="0">
              <a:latin typeface="Verdana"/>
              <a:cs typeface="Verdana"/>
            </a:endParaRPr>
          </a:p>
        </p:txBody>
      </p:sp>
      <p:sp>
        <p:nvSpPr>
          <p:cNvPr id="132109" name="Line 13"/>
          <p:cNvSpPr>
            <a:spLocks noChangeShapeType="1"/>
          </p:cNvSpPr>
          <p:nvPr/>
        </p:nvSpPr>
        <p:spPr bwMode="auto">
          <a:xfrm>
            <a:off x="4498337" y="4171222"/>
            <a:ext cx="3905897" cy="0"/>
          </a:xfrm>
          <a:prstGeom prst="line">
            <a:avLst/>
          </a:prstGeom>
          <a:noFill/>
          <a:ln w="28575">
            <a:solidFill>
              <a:schemeClr val="accent2"/>
            </a:solidFill>
            <a:prstDash val="dash"/>
            <a:round/>
            <a:headEnd/>
            <a:tailEnd/>
          </a:ln>
          <a:effectLst/>
        </p:spPr>
        <p:txBody>
          <a:bodyPr wrap="none" lIns="96744" tIns="48372" rIns="96744" bIns="48372" anchor="ctr">
            <a:prstTxWarp prst="textNoShape">
              <a:avLst/>
            </a:prstTxWarp>
          </a:bodyPr>
          <a:lstStyle/>
          <a:p>
            <a:endParaRPr lang="en-GB">
              <a:latin typeface="Verdana"/>
              <a:cs typeface="Verdana"/>
            </a:endParaRPr>
          </a:p>
        </p:txBody>
      </p:sp>
      <p:sp>
        <p:nvSpPr>
          <p:cNvPr id="132110" name="Line 14"/>
          <p:cNvSpPr>
            <a:spLocks noChangeShapeType="1"/>
          </p:cNvSpPr>
          <p:nvPr/>
        </p:nvSpPr>
        <p:spPr bwMode="auto">
          <a:xfrm>
            <a:off x="4441218" y="4466768"/>
            <a:ext cx="3306153" cy="381187"/>
          </a:xfrm>
          <a:prstGeom prst="line">
            <a:avLst/>
          </a:prstGeom>
          <a:noFill/>
          <a:ln w="19050">
            <a:solidFill>
              <a:schemeClr val="tx1"/>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32111" name="Text Box 15"/>
          <p:cNvSpPr txBox="1">
            <a:spLocks noChangeArrowheads="1"/>
          </p:cNvSpPr>
          <p:nvPr/>
        </p:nvSpPr>
        <p:spPr bwMode="auto">
          <a:xfrm>
            <a:off x="4686492" y="4350901"/>
            <a:ext cx="2681209" cy="861766"/>
          </a:xfrm>
          <a:prstGeom prst="rect">
            <a:avLst/>
          </a:prstGeom>
          <a:solidFill>
            <a:schemeClr val="bg1"/>
          </a:solidFill>
          <a:ln w="9525">
            <a:solidFill>
              <a:schemeClr val="tx1"/>
            </a:solidFill>
            <a:miter lim="800000"/>
            <a:headEnd/>
            <a:tailEnd/>
          </a:ln>
          <a:effectLst/>
        </p:spPr>
        <p:txBody>
          <a:bodyPr lIns="91432" tIns="45716" rIns="91432" bIns="45716">
            <a:prstTxWarp prst="textNoShape">
              <a:avLst/>
            </a:prstTxWarp>
            <a:spAutoFit/>
          </a:bodyPr>
          <a:lstStyle/>
          <a:p>
            <a:pPr algn="ctr" defTabSz="913689"/>
            <a:r>
              <a:rPr lang="en-US" dirty="0">
                <a:latin typeface="Verdana"/>
                <a:cs typeface="Verdana"/>
              </a:rPr>
              <a:t>HTTP request </a:t>
            </a:r>
            <a:r>
              <a:rPr lang="en-US" dirty="0" err="1">
                <a:latin typeface="Verdana"/>
                <a:cs typeface="Verdana"/>
              </a:rPr>
              <a:t>msg</a:t>
            </a:r>
            <a:endParaRPr lang="en-US" dirty="0">
              <a:latin typeface="Verdana"/>
              <a:cs typeface="Verdana"/>
            </a:endParaRPr>
          </a:p>
          <a:p>
            <a:pPr algn="ctr" defTabSz="913689"/>
            <a:r>
              <a:rPr lang="en-US" sz="1600" b="1" dirty="0">
                <a:latin typeface="Verdana"/>
                <a:cs typeface="Verdana"/>
              </a:rPr>
              <a:t>If-modified-since: &lt;date&gt;</a:t>
            </a:r>
            <a:endParaRPr lang="en-US" sz="2000" b="1" dirty="0">
              <a:latin typeface="Verdana"/>
              <a:cs typeface="Verdana"/>
            </a:endParaRPr>
          </a:p>
        </p:txBody>
      </p:sp>
      <p:sp>
        <p:nvSpPr>
          <p:cNvPr id="132112" name="Line 16"/>
          <p:cNvSpPr>
            <a:spLocks noChangeShapeType="1"/>
          </p:cNvSpPr>
          <p:nvPr/>
        </p:nvSpPr>
        <p:spPr bwMode="auto">
          <a:xfrm flipH="1">
            <a:off x="4461378" y="5457518"/>
            <a:ext cx="3304473" cy="381187"/>
          </a:xfrm>
          <a:prstGeom prst="line">
            <a:avLst/>
          </a:prstGeom>
          <a:noFill/>
          <a:ln w="19050">
            <a:solidFill>
              <a:schemeClr val="tx1"/>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32113" name="Text Box 17"/>
          <p:cNvSpPr txBox="1">
            <a:spLocks noChangeArrowheads="1"/>
          </p:cNvSpPr>
          <p:nvPr/>
        </p:nvSpPr>
        <p:spPr bwMode="auto">
          <a:xfrm>
            <a:off x="4704972" y="5402103"/>
            <a:ext cx="2644250" cy="925259"/>
          </a:xfrm>
          <a:prstGeom prst="rect">
            <a:avLst/>
          </a:prstGeom>
          <a:solidFill>
            <a:schemeClr val="bg1"/>
          </a:solidFill>
          <a:ln w="9525">
            <a:solidFill>
              <a:schemeClr val="tx1"/>
            </a:solidFill>
            <a:miter lim="800000"/>
            <a:headEnd/>
            <a:tailEnd/>
          </a:ln>
          <a:effectLst/>
        </p:spPr>
        <p:txBody>
          <a:bodyPr lIns="91432" tIns="45716" rIns="91432" bIns="45716">
            <a:prstTxWarp prst="textNoShape">
              <a:avLst/>
            </a:prstTxWarp>
            <a:spAutoFit/>
          </a:bodyPr>
          <a:lstStyle/>
          <a:p>
            <a:pPr algn="ctr" defTabSz="913689"/>
            <a:r>
              <a:rPr lang="en-US" dirty="0">
                <a:latin typeface="Verdana"/>
                <a:cs typeface="Verdana"/>
              </a:rPr>
              <a:t>HTTP response</a:t>
            </a:r>
          </a:p>
          <a:p>
            <a:pPr algn="ctr" defTabSz="913689"/>
            <a:r>
              <a:rPr lang="en-US" sz="1600" b="1" dirty="0">
                <a:latin typeface="Verdana"/>
                <a:cs typeface="Verdana"/>
              </a:rPr>
              <a:t>HTTP/1.0 200 OK</a:t>
            </a:r>
          </a:p>
          <a:p>
            <a:pPr algn="ctr" defTabSz="913689"/>
            <a:r>
              <a:rPr lang="en-US" sz="2000" b="1" dirty="0">
                <a:latin typeface="Verdana"/>
                <a:cs typeface="Verdana"/>
              </a:rPr>
              <a:t>&lt;data&gt;</a:t>
            </a:r>
          </a:p>
        </p:txBody>
      </p:sp>
      <p:sp>
        <p:nvSpPr>
          <p:cNvPr id="132114" name="Text Box 18"/>
          <p:cNvSpPr txBox="1">
            <a:spLocks noChangeArrowheads="1"/>
          </p:cNvSpPr>
          <p:nvPr/>
        </p:nvSpPr>
        <p:spPr bwMode="auto">
          <a:xfrm>
            <a:off x="7715685" y="4809332"/>
            <a:ext cx="1293101" cy="707878"/>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000" dirty="0">
                <a:solidFill>
                  <a:schemeClr val="accent2"/>
                </a:solidFill>
                <a:latin typeface="Verdana"/>
                <a:cs typeface="Verdana"/>
              </a:rPr>
              <a:t>object </a:t>
            </a:r>
          </a:p>
          <a:p>
            <a:pPr algn="ctr" defTabSz="913689"/>
            <a:r>
              <a:rPr lang="en-US" sz="2000" dirty="0">
                <a:solidFill>
                  <a:schemeClr val="accent2"/>
                </a:solidFill>
                <a:latin typeface="Verdana"/>
                <a:cs typeface="Verdana"/>
              </a:rPr>
              <a:t>modified</a:t>
            </a:r>
            <a:endParaRPr lang="en-US" sz="2400" dirty="0">
              <a:latin typeface="Verdana"/>
              <a:cs typeface="Verdana"/>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3600" dirty="0"/>
              <a:t>HTTP response message</a:t>
            </a:r>
            <a:endParaRPr lang="en-US" dirty="0"/>
          </a:p>
        </p:txBody>
      </p:sp>
      <p:sp>
        <p:nvSpPr>
          <p:cNvPr id="124931" name="Text Box 3"/>
          <p:cNvSpPr txBox="1">
            <a:spLocks noChangeArrowheads="1"/>
          </p:cNvSpPr>
          <p:nvPr/>
        </p:nvSpPr>
        <p:spPr bwMode="auto">
          <a:xfrm>
            <a:off x="3181837" y="2226860"/>
            <a:ext cx="5571616" cy="2862314"/>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sz="2000" b="1" dirty="0">
                <a:latin typeface="Courier New" charset="0"/>
              </a:rPr>
              <a:t>HTTP/1.1 200 OK </a:t>
            </a:r>
          </a:p>
          <a:p>
            <a:pPr defTabSz="913689"/>
            <a:r>
              <a:rPr lang="en-US" sz="2000" b="1" dirty="0">
                <a:latin typeface="Courier New" charset="0"/>
              </a:rPr>
              <a:t>Connection close</a:t>
            </a:r>
          </a:p>
          <a:p>
            <a:pPr defTabSz="913689"/>
            <a:r>
              <a:rPr lang="en-US" sz="2000" b="1" dirty="0">
                <a:latin typeface="Courier New" charset="0"/>
              </a:rPr>
              <a:t>Date:</a:t>
            </a:r>
            <a:r>
              <a:rPr lang="en-US" sz="2000" b="1" dirty="0" smtClean="0">
                <a:latin typeface="Courier New" charset="0"/>
              </a:rPr>
              <a:t> Sun, </a:t>
            </a:r>
            <a:r>
              <a:rPr lang="en-US" sz="2000" b="1" dirty="0">
                <a:latin typeface="Courier New" charset="0"/>
              </a:rPr>
              <a:t>06</a:t>
            </a:r>
            <a:r>
              <a:rPr lang="en-US" sz="2000" b="1" dirty="0" smtClean="0">
                <a:latin typeface="Courier New" charset="0"/>
              </a:rPr>
              <a:t> Dec 2009 12</a:t>
            </a:r>
            <a:r>
              <a:rPr lang="en-US" sz="2000" b="1" dirty="0">
                <a:latin typeface="Courier New" charset="0"/>
              </a:rPr>
              <a:t>:00:15 GMT </a:t>
            </a:r>
          </a:p>
          <a:p>
            <a:pPr defTabSz="913689"/>
            <a:r>
              <a:rPr lang="en-US" sz="2000" b="1" dirty="0">
                <a:latin typeface="Courier New" charset="0"/>
              </a:rPr>
              <a:t>Server: Apache/1.3.0 (Unix) </a:t>
            </a:r>
          </a:p>
          <a:p>
            <a:pPr defTabSz="913689"/>
            <a:r>
              <a:rPr lang="en-US" sz="2000" b="1" dirty="0">
                <a:latin typeface="Courier New" charset="0"/>
              </a:rPr>
              <a:t>Last-Modified:</a:t>
            </a:r>
            <a:r>
              <a:rPr lang="en-US" sz="2000" b="1" dirty="0" smtClean="0">
                <a:latin typeface="Courier New" charset="0"/>
              </a:rPr>
              <a:t> Fri, 04 Dec 2009.</a:t>
            </a:r>
            <a:r>
              <a:rPr lang="en-US" sz="2000" b="1" dirty="0">
                <a:latin typeface="Courier New" charset="0"/>
              </a:rPr>
              <a:t>.. </a:t>
            </a:r>
          </a:p>
          <a:p>
            <a:pPr defTabSz="913689"/>
            <a:r>
              <a:rPr lang="en-US" sz="2000" b="1" dirty="0">
                <a:latin typeface="Courier New" charset="0"/>
              </a:rPr>
              <a:t>Content-Length: 6821 </a:t>
            </a:r>
          </a:p>
          <a:p>
            <a:pPr defTabSz="913689"/>
            <a:r>
              <a:rPr lang="en-US" sz="2000" b="1" dirty="0">
                <a:latin typeface="Courier New" charset="0"/>
              </a:rPr>
              <a:t>Content-Type: text/html</a:t>
            </a:r>
          </a:p>
          <a:p>
            <a:pPr defTabSz="913689"/>
            <a:r>
              <a:rPr lang="en-US" sz="2000" b="1" dirty="0">
                <a:latin typeface="Courier New" charset="0"/>
              </a:rPr>
              <a:t> </a:t>
            </a:r>
          </a:p>
          <a:p>
            <a:pPr defTabSz="913689"/>
            <a:r>
              <a:rPr lang="en-US" sz="2000" b="1" dirty="0">
                <a:latin typeface="Courier New" charset="0"/>
              </a:rPr>
              <a:t>data data data data data ... </a:t>
            </a:r>
          </a:p>
        </p:txBody>
      </p:sp>
      <p:sp>
        <p:nvSpPr>
          <p:cNvPr id="124932" name="Text Box 4"/>
          <p:cNvSpPr txBox="1">
            <a:spLocks noChangeArrowheads="1"/>
          </p:cNvSpPr>
          <p:nvPr/>
        </p:nvSpPr>
        <p:spPr bwMode="auto">
          <a:xfrm>
            <a:off x="679808" y="1647524"/>
            <a:ext cx="2049017" cy="1323431"/>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000" dirty="0">
                <a:solidFill>
                  <a:schemeClr val="accent2"/>
                </a:solidFill>
                <a:latin typeface="Verdana"/>
                <a:cs typeface="Verdana"/>
              </a:rPr>
              <a:t>status line</a:t>
            </a:r>
          </a:p>
          <a:p>
            <a:pPr algn="ctr" defTabSz="913689"/>
            <a:r>
              <a:rPr lang="en-US" sz="2000" dirty="0">
                <a:solidFill>
                  <a:schemeClr val="accent2"/>
                </a:solidFill>
                <a:latin typeface="Verdana"/>
                <a:cs typeface="Verdana"/>
              </a:rPr>
              <a:t>(protocol</a:t>
            </a:r>
          </a:p>
          <a:p>
            <a:pPr algn="ctr" defTabSz="913689"/>
            <a:r>
              <a:rPr lang="en-US" sz="2000" dirty="0">
                <a:solidFill>
                  <a:schemeClr val="accent2"/>
                </a:solidFill>
                <a:latin typeface="Verdana"/>
                <a:cs typeface="Verdana"/>
              </a:rPr>
              <a:t>status code</a:t>
            </a:r>
          </a:p>
          <a:p>
            <a:pPr algn="ctr" defTabSz="913689"/>
            <a:r>
              <a:rPr lang="en-US" sz="2000" dirty="0">
                <a:solidFill>
                  <a:schemeClr val="accent2"/>
                </a:solidFill>
                <a:latin typeface="Verdana"/>
                <a:cs typeface="Verdana"/>
              </a:rPr>
              <a:t>status phrase)</a:t>
            </a:r>
            <a:endParaRPr lang="en-US" sz="2400" dirty="0">
              <a:latin typeface="Verdana"/>
              <a:cs typeface="Verdana"/>
            </a:endParaRPr>
          </a:p>
        </p:txBody>
      </p:sp>
      <p:sp>
        <p:nvSpPr>
          <p:cNvPr id="124933" name="Line 5"/>
          <p:cNvSpPr>
            <a:spLocks noChangeShapeType="1"/>
          </p:cNvSpPr>
          <p:nvPr/>
        </p:nvSpPr>
        <p:spPr bwMode="auto">
          <a:xfrm>
            <a:off x="2294820" y="2152973"/>
            <a:ext cx="923976" cy="256924"/>
          </a:xfrm>
          <a:prstGeom prst="line">
            <a:avLst/>
          </a:prstGeom>
          <a:noFill/>
          <a:ln w="1905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24934" name="Freeform 6"/>
          <p:cNvSpPr>
            <a:spLocks/>
          </p:cNvSpPr>
          <p:nvPr/>
        </p:nvSpPr>
        <p:spPr bwMode="auto">
          <a:xfrm>
            <a:off x="3096159" y="2587896"/>
            <a:ext cx="257033" cy="1858914"/>
          </a:xfrm>
          <a:custGeom>
            <a:avLst/>
            <a:gdLst/>
            <a:ahLst/>
            <a:cxnLst>
              <a:cxn ang="0">
                <a:pos x="132" y="9"/>
              </a:cxn>
              <a:cxn ang="0">
                <a:pos x="0" y="0"/>
              </a:cxn>
              <a:cxn ang="0">
                <a:pos x="0" y="1428"/>
              </a:cxn>
              <a:cxn ang="0">
                <a:pos x="162" y="1425"/>
              </a:cxn>
            </a:cxnLst>
            <a:rect l="0" t="0" r="r" b="b"/>
            <a:pathLst>
              <a:path w="162" h="1428">
                <a:moveTo>
                  <a:pt x="132" y="9"/>
                </a:moveTo>
                <a:lnTo>
                  <a:pt x="0" y="0"/>
                </a:lnTo>
                <a:lnTo>
                  <a:pt x="0" y="1428"/>
                </a:lnTo>
                <a:lnTo>
                  <a:pt x="162" y="1425"/>
                </a:lnTo>
              </a:path>
            </a:pathLst>
          </a:custGeom>
          <a:noFill/>
          <a:ln w="19050" cap="flat" cmpd="sng">
            <a:solidFill>
              <a:schemeClr val="accent2"/>
            </a:solidFill>
            <a:prstDash val="solid"/>
            <a:round/>
            <a:headEnd/>
            <a:tailEnd/>
          </a:ln>
          <a:effectLst/>
        </p:spPr>
        <p:txBody>
          <a:bodyPr wrap="none" lIns="96744" tIns="48372" rIns="96744" bIns="48372" anchor="ctr">
            <a:prstTxWarp prst="textNoShape">
              <a:avLst/>
            </a:prstTxWarp>
          </a:bodyPr>
          <a:lstStyle/>
          <a:p>
            <a:endParaRPr lang="en-GB"/>
          </a:p>
        </p:txBody>
      </p:sp>
      <p:sp>
        <p:nvSpPr>
          <p:cNvPr id="124935" name="Text Box 7"/>
          <p:cNvSpPr txBox="1">
            <a:spLocks noChangeArrowheads="1"/>
          </p:cNvSpPr>
          <p:nvPr/>
        </p:nvSpPr>
        <p:spPr bwMode="auto">
          <a:xfrm>
            <a:off x="1933191" y="3256232"/>
            <a:ext cx="1082331" cy="707878"/>
          </a:xfrm>
          <a:prstGeom prst="rect">
            <a:avLst/>
          </a:prstGeom>
          <a:noFill/>
          <a:ln w="9525">
            <a:noFill/>
            <a:miter lim="800000"/>
            <a:headEnd/>
            <a:tailEnd/>
          </a:ln>
          <a:effectLst/>
        </p:spPr>
        <p:txBody>
          <a:bodyPr wrap="none" lIns="91432" tIns="45716" rIns="91432" bIns="45716">
            <a:prstTxWarp prst="textNoShape">
              <a:avLst/>
            </a:prstTxWarp>
            <a:spAutoFit/>
          </a:bodyPr>
          <a:lstStyle/>
          <a:p>
            <a:pPr algn="r" defTabSz="913689"/>
            <a:r>
              <a:rPr lang="en-US" sz="2000" dirty="0">
                <a:solidFill>
                  <a:schemeClr val="accent2"/>
                </a:solidFill>
                <a:latin typeface="Verdana"/>
                <a:cs typeface="Verdana"/>
              </a:rPr>
              <a:t>header</a:t>
            </a:r>
          </a:p>
          <a:p>
            <a:pPr algn="r" defTabSz="913689"/>
            <a:r>
              <a:rPr lang="en-US" sz="2000" dirty="0">
                <a:solidFill>
                  <a:schemeClr val="accent2"/>
                </a:solidFill>
                <a:latin typeface="Verdana"/>
                <a:cs typeface="Verdana"/>
              </a:rPr>
              <a:t> lines</a:t>
            </a:r>
            <a:endParaRPr lang="en-US" sz="2400" dirty="0">
              <a:latin typeface="Verdana"/>
              <a:cs typeface="Verdana"/>
            </a:endParaRPr>
          </a:p>
        </p:txBody>
      </p:sp>
      <p:sp>
        <p:nvSpPr>
          <p:cNvPr id="124936" name="Line 8"/>
          <p:cNvSpPr>
            <a:spLocks noChangeShapeType="1"/>
          </p:cNvSpPr>
          <p:nvPr/>
        </p:nvSpPr>
        <p:spPr bwMode="auto">
          <a:xfrm flipV="1">
            <a:off x="2190663" y="4619772"/>
            <a:ext cx="923976" cy="256923"/>
          </a:xfrm>
          <a:prstGeom prst="line">
            <a:avLst/>
          </a:prstGeom>
          <a:noFill/>
          <a:ln w="1905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24937" name="Text Box 9"/>
          <p:cNvSpPr txBox="1">
            <a:spLocks noChangeArrowheads="1"/>
          </p:cNvSpPr>
          <p:nvPr/>
        </p:nvSpPr>
        <p:spPr bwMode="auto">
          <a:xfrm>
            <a:off x="776588" y="4599620"/>
            <a:ext cx="1529544" cy="1015655"/>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000" dirty="0">
                <a:solidFill>
                  <a:schemeClr val="accent2"/>
                </a:solidFill>
                <a:latin typeface="Verdana"/>
                <a:cs typeface="Verdana"/>
              </a:rPr>
              <a:t>data, e.g., </a:t>
            </a:r>
          </a:p>
          <a:p>
            <a:pPr algn="ctr" defTabSz="913689"/>
            <a:r>
              <a:rPr lang="en-US" sz="2000" dirty="0">
                <a:solidFill>
                  <a:schemeClr val="accent2"/>
                </a:solidFill>
                <a:latin typeface="Verdana"/>
                <a:cs typeface="Verdana"/>
              </a:rPr>
              <a:t>requested</a:t>
            </a:r>
          </a:p>
          <a:p>
            <a:pPr algn="ctr" defTabSz="913689"/>
            <a:r>
              <a:rPr lang="en-US" sz="2000" dirty="0">
                <a:solidFill>
                  <a:schemeClr val="accent2"/>
                </a:solidFill>
                <a:latin typeface="Verdana"/>
                <a:cs typeface="Verdana"/>
              </a:rPr>
              <a:t>HTML file</a:t>
            </a:r>
            <a:endParaRPr lang="en-US" sz="2400" dirty="0">
              <a:latin typeface="Verdana"/>
              <a:cs typeface="Verdana"/>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z="3600" dirty="0"/>
              <a:t>HTTP response status codes</a:t>
            </a:r>
            <a:endParaRPr lang="en-US" dirty="0"/>
          </a:p>
        </p:txBody>
      </p:sp>
      <p:sp>
        <p:nvSpPr>
          <p:cNvPr id="125955" name="Rectangle 3"/>
          <p:cNvSpPr>
            <a:spLocks noGrp="1" noChangeArrowheads="1"/>
          </p:cNvSpPr>
          <p:nvPr>
            <p:ph idx="1"/>
          </p:nvPr>
        </p:nvSpPr>
        <p:spPr>
          <a:xfrm>
            <a:off x="653834" y="2322751"/>
            <a:ext cx="7772400" cy="4648200"/>
          </a:xfrm>
        </p:spPr>
        <p:txBody>
          <a:bodyPr lIns="96744" tIns="48372" rIns="96744" bIns="48372"/>
          <a:lstStyle/>
          <a:p>
            <a:pPr>
              <a:buFont typeface="Wingdings" charset="2"/>
              <a:buNone/>
            </a:pPr>
            <a:r>
              <a:rPr lang="en-US" sz="2400" b="1" dirty="0">
                <a:solidFill>
                  <a:srgbClr val="FF0000"/>
                </a:solidFill>
                <a:latin typeface="Courier New" charset="0"/>
              </a:rPr>
              <a:t>200 OK</a:t>
            </a:r>
            <a:endParaRPr lang="en-US" sz="2400" dirty="0"/>
          </a:p>
          <a:p>
            <a:pPr lvl="1"/>
            <a:r>
              <a:rPr lang="en-US" sz="2000" dirty="0"/>
              <a:t>request succeeded, requested object later in this message</a:t>
            </a:r>
          </a:p>
          <a:p>
            <a:pPr>
              <a:buFont typeface="Wingdings" charset="2"/>
              <a:buNone/>
            </a:pPr>
            <a:r>
              <a:rPr lang="en-US" sz="2400" b="1" dirty="0">
                <a:solidFill>
                  <a:srgbClr val="FF0000"/>
                </a:solidFill>
                <a:latin typeface="Courier New" charset="0"/>
              </a:rPr>
              <a:t>301 Moved Permanently</a:t>
            </a:r>
            <a:endParaRPr lang="en-US" sz="2400" dirty="0"/>
          </a:p>
          <a:p>
            <a:pPr lvl="1"/>
            <a:r>
              <a:rPr lang="en-US" sz="2000" dirty="0"/>
              <a:t>requested object moved, new location specified later in this message (Location:)</a:t>
            </a:r>
          </a:p>
          <a:p>
            <a:pPr>
              <a:buFont typeface="Wingdings" charset="2"/>
              <a:buNone/>
            </a:pPr>
            <a:r>
              <a:rPr lang="en-US" sz="2400" b="1" dirty="0">
                <a:solidFill>
                  <a:srgbClr val="FF0000"/>
                </a:solidFill>
                <a:latin typeface="Courier New" charset="0"/>
              </a:rPr>
              <a:t>400 Bad Request</a:t>
            </a:r>
            <a:endParaRPr lang="en-US" sz="2400" dirty="0"/>
          </a:p>
          <a:p>
            <a:pPr lvl="1"/>
            <a:r>
              <a:rPr lang="en-US" sz="2000" dirty="0"/>
              <a:t>request message not understood by server</a:t>
            </a:r>
          </a:p>
          <a:p>
            <a:pPr>
              <a:buFont typeface="Wingdings" charset="2"/>
              <a:buNone/>
            </a:pPr>
            <a:r>
              <a:rPr lang="en-US" sz="2400" b="1" dirty="0">
                <a:solidFill>
                  <a:srgbClr val="FF0000"/>
                </a:solidFill>
                <a:latin typeface="Courier New" charset="0"/>
              </a:rPr>
              <a:t>404 Not Found</a:t>
            </a:r>
            <a:endParaRPr lang="en-US" sz="2400" dirty="0"/>
          </a:p>
          <a:p>
            <a:pPr lvl="1"/>
            <a:r>
              <a:rPr lang="en-US" sz="2000" dirty="0"/>
              <a:t>requested document not found on this server</a:t>
            </a:r>
          </a:p>
          <a:p>
            <a:pPr>
              <a:buFont typeface="Wingdings" charset="2"/>
              <a:buNone/>
            </a:pPr>
            <a:r>
              <a:rPr lang="en-US" sz="2400" b="1" dirty="0">
                <a:solidFill>
                  <a:srgbClr val="FF0000"/>
                </a:solidFill>
                <a:latin typeface="Courier New" charset="0"/>
              </a:rPr>
              <a:t>505 HTTP Version Not Supported</a:t>
            </a:r>
            <a:endParaRPr lang="en-US" sz="2400" dirty="0"/>
          </a:p>
        </p:txBody>
      </p:sp>
      <p:sp>
        <p:nvSpPr>
          <p:cNvPr id="125956" name="Rectangle 4"/>
          <p:cNvSpPr>
            <a:spLocks noChangeArrowheads="1"/>
          </p:cNvSpPr>
          <p:nvPr/>
        </p:nvSpPr>
        <p:spPr bwMode="auto">
          <a:xfrm>
            <a:off x="644580" y="1514812"/>
            <a:ext cx="7685798" cy="515526"/>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r>
              <a:rPr lang="en-US" sz="2300" dirty="0">
                <a:latin typeface="Verdana"/>
                <a:cs typeface="Verdana"/>
              </a:rPr>
              <a:t>In first line in server-&gt;client response message.</a:t>
            </a:r>
          </a:p>
          <a:p>
            <a:pPr marL="324159" indent="-324159" defTabSz="863302">
              <a:spcBef>
                <a:spcPct val="20000"/>
              </a:spcBef>
              <a:buClr>
                <a:schemeClr val="accent2"/>
              </a:buClr>
              <a:buSzPct val="85000"/>
            </a:pPr>
            <a:r>
              <a:rPr lang="en-US" sz="2300" dirty="0">
                <a:latin typeface="Verdana"/>
                <a:cs typeface="Verdana"/>
              </a:rPr>
              <a:t>A few sample codes:</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z="3200" dirty="0"/>
              <a:t>Trying out HTTP (client side) for yourself</a:t>
            </a:r>
            <a:endParaRPr lang="en-US" dirty="0"/>
          </a:p>
        </p:txBody>
      </p:sp>
      <p:sp>
        <p:nvSpPr>
          <p:cNvPr id="126979" name="Rectangle 3"/>
          <p:cNvSpPr>
            <a:spLocks noGrp="1" noChangeArrowheads="1"/>
          </p:cNvSpPr>
          <p:nvPr>
            <p:ph idx="1"/>
          </p:nvPr>
        </p:nvSpPr>
        <p:spPr/>
        <p:txBody>
          <a:bodyPr lIns="96744" tIns="48372" rIns="96744" bIns="48372"/>
          <a:lstStyle/>
          <a:p>
            <a:pPr>
              <a:lnSpc>
                <a:spcPct val="90000"/>
              </a:lnSpc>
              <a:buFont typeface="Wingdings" charset="2"/>
              <a:buNone/>
            </a:pPr>
            <a:r>
              <a:rPr lang="en-US" sz="2200" dirty="0"/>
              <a:t>1. Telnet to your favorite Web server:</a:t>
            </a:r>
          </a:p>
          <a:p>
            <a:pPr lvl="2">
              <a:lnSpc>
                <a:spcPct val="90000"/>
              </a:lnSpc>
              <a:buFontTx/>
              <a:buNone/>
            </a:pPr>
            <a:endParaRPr lang="en-US" sz="1600" dirty="0"/>
          </a:p>
        </p:txBody>
      </p:sp>
      <p:sp>
        <p:nvSpPr>
          <p:cNvPr id="126980" name="Text Box 4"/>
          <p:cNvSpPr txBox="1">
            <a:spLocks noChangeArrowheads="1"/>
          </p:cNvSpPr>
          <p:nvPr/>
        </p:nvSpPr>
        <p:spPr bwMode="auto">
          <a:xfrm>
            <a:off x="3981496" y="2156139"/>
            <a:ext cx="4011080" cy="1200321"/>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dirty="0">
                <a:latin typeface="Verdana"/>
                <a:cs typeface="Verdana"/>
              </a:rPr>
              <a:t>Opens TCP connection to port 80</a:t>
            </a:r>
          </a:p>
          <a:p>
            <a:pPr defTabSz="913689"/>
            <a:r>
              <a:rPr lang="en-US" dirty="0">
                <a:latin typeface="Verdana"/>
                <a:cs typeface="Verdana"/>
              </a:rPr>
              <a:t>(default HTTP server port</a:t>
            </a:r>
            <a:r>
              <a:rPr lang="en-US" dirty="0" smtClean="0">
                <a:latin typeface="Verdana"/>
                <a:cs typeface="Verdana"/>
              </a:rPr>
              <a:t>).</a:t>
            </a:r>
          </a:p>
          <a:p>
            <a:pPr defTabSz="913689"/>
            <a:r>
              <a:rPr lang="en-US" dirty="0">
                <a:latin typeface="Verdana"/>
                <a:cs typeface="Verdana"/>
              </a:rPr>
              <a:t>Anything typed in sent </a:t>
            </a:r>
          </a:p>
          <a:p>
            <a:pPr defTabSz="913689"/>
            <a:r>
              <a:rPr lang="en-US" dirty="0">
                <a:latin typeface="Verdana"/>
                <a:cs typeface="Verdana"/>
              </a:rPr>
              <a:t>to port 80 at </a:t>
            </a:r>
            <a:r>
              <a:rPr lang="en-US" dirty="0" err="1" smtClean="0">
                <a:latin typeface="Verdana"/>
                <a:cs typeface="Verdana"/>
              </a:rPr>
              <a:t>www.lut.ac.uk</a:t>
            </a:r>
            <a:r>
              <a:rPr lang="en-US" dirty="0" smtClean="0">
                <a:latin typeface="Verdana"/>
                <a:cs typeface="Verdana"/>
              </a:rPr>
              <a:t>.</a:t>
            </a:r>
            <a:endParaRPr lang="en-US" sz="2400" dirty="0">
              <a:latin typeface="Verdana"/>
              <a:cs typeface="Verdana"/>
            </a:endParaRPr>
          </a:p>
        </p:txBody>
      </p:sp>
      <p:sp>
        <p:nvSpPr>
          <p:cNvPr id="126981" name="Text Box 5"/>
          <p:cNvSpPr txBox="1">
            <a:spLocks noChangeArrowheads="1"/>
          </p:cNvSpPr>
          <p:nvPr/>
        </p:nvSpPr>
        <p:spPr bwMode="auto">
          <a:xfrm>
            <a:off x="461733" y="2191404"/>
            <a:ext cx="3647700" cy="369324"/>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b="1" dirty="0" smtClean="0">
                <a:solidFill>
                  <a:srgbClr val="FF0000"/>
                </a:solidFill>
                <a:latin typeface="Courier New" charset="0"/>
              </a:rPr>
              <a:t>telnet </a:t>
            </a:r>
            <a:r>
              <a:rPr lang="en-US" b="1" dirty="0" err="1" smtClean="0">
                <a:solidFill>
                  <a:srgbClr val="FF0000"/>
                </a:solidFill>
                <a:latin typeface="Courier New" charset="0"/>
              </a:rPr>
              <a:t>www.lboro.ac.uk</a:t>
            </a:r>
            <a:r>
              <a:rPr lang="en-US" b="1" dirty="0" smtClean="0">
                <a:solidFill>
                  <a:srgbClr val="FF0000"/>
                </a:solidFill>
                <a:latin typeface="Courier New" charset="0"/>
              </a:rPr>
              <a:t> 80</a:t>
            </a:r>
            <a:endParaRPr lang="en-US" sz="2800" dirty="0">
              <a:latin typeface="Arial" charset="0"/>
            </a:endParaRPr>
          </a:p>
        </p:txBody>
      </p:sp>
      <p:sp>
        <p:nvSpPr>
          <p:cNvPr id="126982" name="Rectangle 6"/>
          <p:cNvSpPr>
            <a:spLocks noChangeArrowheads="1"/>
          </p:cNvSpPr>
          <p:nvPr/>
        </p:nvSpPr>
        <p:spPr bwMode="auto">
          <a:xfrm>
            <a:off x="361191" y="3600282"/>
            <a:ext cx="8097387" cy="466828"/>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r>
              <a:rPr lang="en-US" sz="2300" dirty="0">
                <a:latin typeface="Verdana"/>
                <a:cs typeface="Verdana"/>
              </a:rPr>
              <a:t>2. Type in a GET HTTP request:</a:t>
            </a:r>
          </a:p>
          <a:p>
            <a:pPr marL="1079967" lvl="2" indent="-216666" defTabSz="863302">
              <a:spcBef>
                <a:spcPct val="20000"/>
              </a:spcBef>
            </a:pPr>
            <a:endParaRPr lang="en-US" sz="1700" dirty="0">
              <a:latin typeface="Verdana"/>
              <a:ea typeface="ヒラギノ角ゴ Pro W3" charset="-128"/>
              <a:cs typeface="Verdana"/>
            </a:endParaRPr>
          </a:p>
        </p:txBody>
      </p:sp>
      <p:sp>
        <p:nvSpPr>
          <p:cNvPr id="126983" name="Text Box 7"/>
          <p:cNvSpPr txBox="1">
            <a:spLocks noChangeArrowheads="1"/>
          </p:cNvSpPr>
          <p:nvPr/>
        </p:nvSpPr>
        <p:spPr bwMode="auto">
          <a:xfrm>
            <a:off x="948460" y="4201449"/>
            <a:ext cx="3509178" cy="369324"/>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b="1" dirty="0">
                <a:solidFill>
                  <a:srgbClr val="FF0000"/>
                </a:solidFill>
                <a:latin typeface="Courier New" charset="0"/>
              </a:rPr>
              <a:t>GET /</a:t>
            </a:r>
            <a:r>
              <a:rPr lang="en-US" b="1" dirty="0" err="1">
                <a:solidFill>
                  <a:srgbClr val="FF0000"/>
                </a:solidFill>
                <a:latin typeface="Courier New" charset="0"/>
              </a:rPr>
              <a:t>index.html</a:t>
            </a:r>
            <a:r>
              <a:rPr lang="en-US" b="1" dirty="0">
                <a:solidFill>
                  <a:srgbClr val="FF0000"/>
                </a:solidFill>
                <a:latin typeface="Courier New" charset="0"/>
              </a:rPr>
              <a:t> HTTP/1.0</a:t>
            </a:r>
            <a:endParaRPr lang="en-US" dirty="0">
              <a:latin typeface="Arial" charset="0"/>
            </a:endParaRPr>
          </a:p>
        </p:txBody>
      </p:sp>
      <p:sp>
        <p:nvSpPr>
          <p:cNvPr id="126984" name="Text Box 8"/>
          <p:cNvSpPr txBox="1">
            <a:spLocks noChangeArrowheads="1"/>
          </p:cNvSpPr>
          <p:nvPr/>
        </p:nvSpPr>
        <p:spPr bwMode="auto">
          <a:xfrm>
            <a:off x="4848352" y="4099016"/>
            <a:ext cx="3584356" cy="1200321"/>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dirty="0">
                <a:latin typeface="Verdana"/>
                <a:cs typeface="Verdana"/>
              </a:rPr>
              <a:t>By typing this in (hit carriage</a:t>
            </a:r>
          </a:p>
          <a:p>
            <a:pPr defTabSz="913689"/>
            <a:r>
              <a:rPr lang="en-US" dirty="0">
                <a:latin typeface="Verdana"/>
                <a:cs typeface="Verdana"/>
              </a:rPr>
              <a:t>return twice), you send</a:t>
            </a:r>
          </a:p>
          <a:p>
            <a:pPr defTabSz="913689"/>
            <a:r>
              <a:rPr lang="en-US" dirty="0">
                <a:latin typeface="Verdana"/>
                <a:cs typeface="Verdana"/>
              </a:rPr>
              <a:t>this minimal (but complete) </a:t>
            </a:r>
          </a:p>
          <a:p>
            <a:pPr defTabSz="913689"/>
            <a:r>
              <a:rPr lang="en-US" dirty="0">
                <a:latin typeface="Verdana"/>
                <a:cs typeface="Verdana"/>
              </a:rPr>
              <a:t>GET request to HTTP server</a:t>
            </a:r>
            <a:endParaRPr lang="en-US" sz="2400" dirty="0">
              <a:latin typeface="Verdana"/>
              <a:cs typeface="Verdana"/>
            </a:endParaRPr>
          </a:p>
        </p:txBody>
      </p:sp>
      <p:sp>
        <p:nvSpPr>
          <p:cNvPr id="126985" name="Freeform 9"/>
          <p:cNvSpPr>
            <a:spLocks/>
          </p:cNvSpPr>
          <p:nvPr/>
        </p:nvSpPr>
        <p:spPr bwMode="auto">
          <a:xfrm>
            <a:off x="4028534" y="2162857"/>
            <a:ext cx="248633" cy="1180503"/>
          </a:xfrm>
          <a:custGeom>
            <a:avLst/>
            <a:gdLst/>
            <a:ahLst/>
            <a:cxnLst>
              <a:cxn ang="0">
                <a:pos x="132" y="9"/>
              </a:cxn>
              <a:cxn ang="0">
                <a:pos x="0" y="0"/>
              </a:cxn>
              <a:cxn ang="0">
                <a:pos x="0" y="1428"/>
              </a:cxn>
              <a:cxn ang="0">
                <a:pos x="162" y="1425"/>
              </a:cxn>
            </a:cxnLst>
            <a:rect l="0" t="0" r="r" b="b"/>
            <a:pathLst>
              <a:path w="162" h="1428">
                <a:moveTo>
                  <a:pt x="132" y="9"/>
                </a:moveTo>
                <a:lnTo>
                  <a:pt x="0" y="0"/>
                </a:lnTo>
                <a:lnTo>
                  <a:pt x="0" y="1428"/>
                </a:lnTo>
                <a:lnTo>
                  <a:pt x="162" y="1425"/>
                </a:lnTo>
              </a:path>
            </a:pathLst>
          </a:custGeom>
          <a:noFill/>
          <a:ln w="19050" cap="flat" cmpd="sng">
            <a:solidFill>
              <a:schemeClr val="accent2"/>
            </a:solidFill>
            <a:prstDash val="solid"/>
            <a:round/>
            <a:headEnd/>
            <a:tailEnd/>
          </a:ln>
          <a:effectLst/>
        </p:spPr>
        <p:txBody>
          <a:bodyPr wrap="none" lIns="96744" tIns="48372" rIns="96744" bIns="48372" anchor="ctr">
            <a:prstTxWarp prst="textNoShape">
              <a:avLst/>
            </a:prstTxWarp>
          </a:bodyPr>
          <a:lstStyle/>
          <a:p>
            <a:endParaRPr lang="en-GB"/>
          </a:p>
        </p:txBody>
      </p:sp>
      <p:sp>
        <p:nvSpPr>
          <p:cNvPr id="126986" name="Freeform 10"/>
          <p:cNvSpPr>
            <a:spLocks/>
          </p:cNvSpPr>
          <p:nvPr/>
        </p:nvSpPr>
        <p:spPr bwMode="auto">
          <a:xfrm>
            <a:off x="4829874" y="4067110"/>
            <a:ext cx="257033" cy="1190579"/>
          </a:xfrm>
          <a:custGeom>
            <a:avLst/>
            <a:gdLst/>
            <a:ahLst/>
            <a:cxnLst>
              <a:cxn ang="0">
                <a:pos x="132" y="9"/>
              </a:cxn>
              <a:cxn ang="0">
                <a:pos x="0" y="0"/>
              </a:cxn>
              <a:cxn ang="0">
                <a:pos x="0" y="1428"/>
              </a:cxn>
              <a:cxn ang="0">
                <a:pos x="162" y="1425"/>
              </a:cxn>
            </a:cxnLst>
            <a:rect l="0" t="0" r="r" b="b"/>
            <a:pathLst>
              <a:path w="162" h="1428">
                <a:moveTo>
                  <a:pt x="132" y="9"/>
                </a:moveTo>
                <a:lnTo>
                  <a:pt x="0" y="0"/>
                </a:lnTo>
                <a:lnTo>
                  <a:pt x="0" y="1428"/>
                </a:lnTo>
                <a:lnTo>
                  <a:pt x="162" y="1425"/>
                </a:lnTo>
              </a:path>
            </a:pathLst>
          </a:custGeom>
          <a:noFill/>
          <a:ln w="19050" cap="flat" cmpd="sng">
            <a:solidFill>
              <a:schemeClr val="accent2"/>
            </a:solidFill>
            <a:prstDash val="solid"/>
            <a:round/>
            <a:headEnd/>
            <a:tailEnd/>
          </a:ln>
          <a:effectLst/>
        </p:spPr>
        <p:txBody>
          <a:bodyPr wrap="none" lIns="96744" tIns="48372" rIns="96744" bIns="48372" anchor="ctr">
            <a:prstTxWarp prst="textNoShape">
              <a:avLst/>
            </a:prstTxWarp>
          </a:bodyPr>
          <a:lstStyle/>
          <a:p>
            <a:endParaRPr lang="en-GB"/>
          </a:p>
        </p:txBody>
      </p:sp>
      <p:sp>
        <p:nvSpPr>
          <p:cNvPr id="126987" name="Rectangle 11"/>
          <p:cNvSpPr>
            <a:spLocks noChangeArrowheads="1"/>
          </p:cNvSpPr>
          <p:nvPr/>
        </p:nvSpPr>
        <p:spPr bwMode="auto">
          <a:xfrm>
            <a:off x="361191" y="5428971"/>
            <a:ext cx="8097387" cy="466828"/>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r>
              <a:rPr lang="en-US" sz="2300" dirty="0">
                <a:latin typeface="Verdana"/>
                <a:cs typeface="Verdana"/>
              </a:rPr>
              <a:t>3. Look at response message sent by HTTP server!</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Cookies: keeping “state”</a:t>
            </a:r>
          </a:p>
        </p:txBody>
      </p:sp>
      <p:sp>
        <p:nvSpPr>
          <p:cNvPr id="129027" name="Rectangle 3"/>
          <p:cNvSpPr>
            <a:spLocks noGrp="1" noChangeArrowheads="1"/>
          </p:cNvSpPr>
          <p:nvPr>
            <p:ph idx="1"/>
          </p:nvPr>
        </p:nvSpPr>
        <p:spPr>
          <a:xfrm>
            <a:off x="533401" y="1600200"/>
            <a:ext cx="4787541" cy="4648200"/>
          </a:xfrm>
        </p:spPr>
        <p:txBody>
          <a:bodyPr lIns="96744" tIns="48372" rIns="96744" bIns="48372"/>
          <a:lstStyle/>
          <a:p>
            <a:pPr>
              <a:buFont typeface="Wingdings" charset="2"/>
              <a:buNone/>
            </a:pPr>
            <a:r>
              <a:rPr lang="en-US" sz="2200" dirty="0"/>
              <a:t>Many major Web sites use cookies</a:t>
            </a:r>
          </a:p>
          <a:p>
            <a:pPr>
              <a:buFont typeface="Wingdings" charset="2"/>
              <a:buNone/>
            </a:pPr>
            <a:r>
              <a:rPr lang="en-US" sz="2200" u="sng" dirty="0">
                <a:solidFill>
                  <a:srgbClr val="FF0000"/>
                </a:solidFill>
              </a:rPr>
              <a:t>Four components:</a:t>
            </a:r>
            <a:endParaRPr lang="en-US" sz="2200" dirty="0">
              <a:solidFill>
                <a:srgbClr val="FF0000"/>
              </a:solidFill>
            </a:endParaRPr>
          </a:p>
          <a:p>
            <a:pPr lvl="1">
              <a:buFontTx/>
              <a:buNone/>
            </a:pPr>
            <a:r>
              <a:rPr lang="en-US" sz="1800" dirty="0"/>
              <a:t>1) cookie header line in the HTTP response message</a:t>
            </a:r>
          </a:p>
          <a:p>
            <a:pPr lvl="1">
              <a:buFontTx/>
              <a:buNone/>
            </a:pPr>
            <a:r>
              <a:rPr lang="en-US" sz="1800" dirty="0"/>
              <a:t>2) cookie header line in HTTP request message</a:t>
            </a:r>
          </a:p>
          <a:p>
            <a:pPr lvl="1">
              <a:buFontTx/>
              <a:buNone/>
            </a:pPr>
            <a:r>
              <a:rPr lang="en-US" sz="1800" dirty="0"/>
              <a:t>3) cookie file kept on user’s host and managed by user’s browser</a:t>
            </a:r>
          </a:p>
          <a:p>
            <a:pPr lvl="1">
              <a:buFontTx/>
              <a:buNone/>
            </a:pPr>
            <a:r>
              <a:rPr lang="en-US" sz="1800" dirty="0"/>
              <a:t>4) back-end database at Web site</a:t>
            </a:r>
          </a:p>
        </p:txBody>
      </p:sp>
      <p:sp>
        <p:nvSpPr>
          <p:cNvPr id="129028" name="Rectangle 4"/>
          <p:cNvSpPr>
            <a:spLocks noGrp="1" noChangeArrowheads="1"/>
          </p:cNvSpPr>
          <p:nvPr>
            <p:ph type="body" sz="half" idx="4294967295"/>
          </p:nvPr>
        </p:nvSpPr>
        <p:spPr>
          <a:xfrm>
            <a:off x="5102229" y="1600200"/>
            <a:ext cx="3810000" cy="4648200"/>
          </a:xfrm>
        </p:spPr>
        <p:txBody>
          <a:bodyPr lIns="96744" tIns="48372" rIns="96744" bIns="48372"/>
          <a:lstStyle/>
          <a:p>
            <a:pPr>
              <a:lnSpc>
                <a:spcPct val="90000"/>
              </a:lnSpc>
              <a:buFont typeface="Wingdings" charset="2"/>
              <a:buNone/>
            </a:pPr>
            <a:r>
              <a:rPr lang="en-US" sz="2400" u="sng" dirty="0">
                <a:solidFill>
                  <a:srgbClr val="FF0000"/>
                </a:solidFill>
              </a:rPr>
              <a:t>Example:</a:t>
            </a:r>
            <a:endParaRPr lang="en-US" sz="2400" u="sng" dirty="0" smtClean="0">
              <a:solidFill>
                <a:srgbClr val="FF0000"/>
              </a:solidFill>
            </a:endParaRPr>
          </a:p>
          <a:p>
            <a:pPr lvl="1">
              <a:lnSpc>
                <a:spcPct val="90000"/>
              </a:lnSpc>
            </a:pPr>
            <a:r>
              <a:rPr lang="en-US" sz="2000" dirty="0" smtClean="0"/>
              <a:t>Susan access </a:t>
            </a:r>
            <a:r>
              <a:rPr lang="en-US" sz="2000" dirty="0"/>
              <a:t>Internet always from same PC</a:t>
            </a:r>
          </a:p>
          <a:p>
            <a:pPr lvl="1">
              <a:lnSpc>
                <a:spcPct val="90000"/>
              </a:lnSpc>
            </a:pPr>
            <a:r>
              <a:rPr lang="en-US" sz="2000" dirty="0"/>
              <a:t>She visits a specific</a:t>
            </a:r>
            <a:r>
              <a:rPr lang="en-US" sz="2000" dirty="0" smtClean="0"/>
              <a:t> </a:t>
            </a:r>
            <a:br>
              <a:rPr lang="en-US" sz="2000" dirty="0" smtClean="0"/>
            </a:br>
            <a:r>
              <a:rPr lang="en-US" sz="2000" dirty="0" err="1" smtClean="0"/>
              <a:t>e</a:t>
            </a:r>
            <a:r>
              <a:rPr lang="en-US" sz="2000" dirty="0"/>
              <a:t>-commerce site for first time</a:t>
            </a:r>
          </a:p>
          <a:p>
            <a:pPr lvl="1">
              <a:lnSpc>
                <a:spcPct val="90000"/>
              </a:lnSpc>
            </a:pPr>
            <a:r>
              <a:rPr lang="en-US" sz="2000" dirty="0"/>
              <a:t>When initial HTTP requests arrives at site, site creates a unique ID and creates an entry in backend database for ID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73100" y="4302125"/>
            <a:ext cx="8228013" cy="2298700"/>
          </a:xfrm>
          <a:prstGeom prst="rect">
            <a:avLst/>
          </a:prstGeom>
          <a:solidFill>
            <a:srgbClr val="9C9388"/>
          </a:solidFill>
          <a:ln w="12700">
            <a:noFill/>
            <a:miter lim="800000"/>
            <a:headEnd type="none" w="sm" len="sm"/>
            <a:tailEnd type="none" w="sm" len="sm"/>
          </a:ln>
          <a:effectLst>
            <a:prstShdw prst="shdw17" dist="17961" dir="2700000">
              <a:srgbClr val="9C9388">
                <a:gamma/>
                <a:shade val="60000"/>
                <a:invGamma/>
                <a:alpha val="74998"/>
              </a:srgbClr>
            </a:prstShdw>
          </a:effectLst>
        </p:spPr>
        <p:txBody>
          <a:bodyPr wrap="none" anchor="ctr">
            <a:prstTxWarp prst="textNoShape">
              <a:avLst/>
            </a:prstTxWarp>
          </a:bodyPr>
          <a:lstStyle/>
          <a:p>
            <a:endParaRPr lang="en-GB"/>
          </a:p>
        </p:txBody>
      </p:sp>
      <p:sp>
        <p:nvSpPr>
          <p:cNvPr id="18435" name="Rectangle 3"/>
          <p:cNvSpPr>
            <a:spLocks noGrp="1" noChangeArrowheads="1"/>
          </p:cNvSpPr>
          <p:nvPr>
            <p:ph type="title"/>
          </p:nvPr>
        </p:nvSpPr>
        <p:spPr/>
        <p:txBody>
          <a:bodyPr/>
          <a:lstStyle/>
          <a:p>
            <a:r>
              <a:rPr lang="en-GB" smtClean="0"/>
              <a:t>Internet Exchange Point</a:t>
            </a:r>
            <a:br>
              <a:rPr lang="en-GB" smtClean="0"/>
            </a:br>
            <a:r>
              <a:rPr lang="en-GB" smtClean="0"/>
              <a:t>Why peer?</a:t>
            </a:r>
            <a:endParaRPr lang="en-AU"/>
          </a:p>
        </p:txBody>
      </p:sp>
      <p:sp>
        <p:nvSpPr>
          <p:cNvPr id="18436" name="Rectangle 4"/>
          <p:cNvSpPr>
            <a:spLocks noGrp="1" noChangeArrowheads="1"/>
          </p:cNvSpPr>
          <p:nvPr>
            <p:ph idx="1"/>
          </p:nvPr>
        </p:nvSpPr>
        <p:spPr/>
        <p:txBody>
          <a:bodyPr/>
          <a:lstStyle/>
          <a:p>
            <a:r>
              <a:rPr lang="en-AU" smtClean="0"/>
              <a:t>Multiple service providers</a:t>
            </a:r>
          </a:p>
          <a:p>
            <a:r>
              <a:rPr lang="en-AU" smtClean="0"/>
              <a:t>Each with Internet connectivity</a:t>
            </a:r>
            <a:endParaRPr lang="en-AU"/>
          </a:p>
        </p:txBody>
      </p:sp>
      <p:grpSp>
        <p:nvGrpSpPr>
          <p:cNvPr id="2" name="Group 5"/>
          <p:cNvGrpSpPr>
            <a:grpSpLocks/>
          </p:cNvGrpSpPr>
          <p:nvPr/>
        </p:nvGrpSpPr>
        <p:grpSpPr bwMode="auto">
          <a:xfrm>
            <a:off x="1166813" y="3355975"/>
            <a:ext cx="7693025" cy="3213100"/>
            <a:chOff x="735" y="2114"/>
            <a:chExt cx="4846" cy="2024"/>
          </a:xfrm>
        </p:grpSpPr>
        <p:grpSp>
          <p:nvGrpSpPr>
            <p:cNvPr id="3" name="Group 6"/>
            <p:cNvGrpSpPr>
              <a:grpSpLocks/>
            </p:cNvGrpSpPr>
            <p:nvPr/>
          </p:nvGrpSpPr>
          <p:grpSpPr bwMode="auto">
            <a:xfrm>
              <a:off x="2379" y="2114"/>
              <a:ext cx="1077" cy="430"/>
              <a:chOff x="2379" y="2114"/>
              <a:chExt cx="1077" cy="430"/>
            </a:xfrm>
          </p:grpSpPr>
          <p:grpSp>
            <p:nvGrpSpPr>
              <p:cNvPr id="4" name="Group 7"/>
              <p:cNvGrpSpPr>
                <a:grpSpLocks/>
              </p:cNvGrpSpPr>
              <p:nvPr/>
            </p:nvGrpSpPr>
            <p:grpSpPr bwMode="auto">
              <a:xfrm>
                <a:off x="2408" y="2136"/>
                <a:ext cx="1048" cy="408"/>
                <a:chOff x="2408" y="2136"/>
                <a:chExt cx="1048" cy="408"/>
              </a:xfrm>
            </p:grpSpPr>
            <p:sp>
              <p:nvSpPr>
                <p:cNvPr id="18440" name="Oval 8"/>
                <p:cNvSpPr>
                  <a:spLocks noChangeArrowheads="1"/>
                </p:cNvSpPr>
                <p:nvPr/>
              </p:nvSpPr>
              <p:spPr bwMode="auto">
                <a:xfrm>
                  <a:off x="2408" y="2265"/>
                  <a:ext cx="384"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41" name="Oval 9"/>
                <p:cNvSpPr>
                  <a:spLocks noChangeArrowheads="1"/>
                </p:cNvSpPr>
                <p:nvPr/>
              </p:nvSpPr>
              <p:spPr bwMode="auto">
                <a:xfrm>
                  <a:off x="2582" y="2205"/>
                  <a:ext cx="385"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42" name="Oval 10"/>
                <p:cNvSpPr>
                  <a:spLocks noChangeArrowheads="1"/>
                </p:cNvSpPr>
                <p:nvPr/>
              </p:nvSpPr>
              <p:spPr bwMode="auto">
                <a:xfrm>
                  <a:off x="2954" y="2337"/>
                  <a:ext cx="384" cy="186"/>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43" name="Oval 11"/>
                <p:cNvSpPr>
                  <a:spLocks noChangeArrowheads="1"/>
                </p:cNvSpPr>
                <p:nvPr/>
              </p:nvSpPr>
              <p:spPr bwMode="auto">
                <a:xfrm>
                  <a:off x="2871" y="2237"/>
                  <a:ext cx="388" cy="19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44" name="Oval 12"/>
                <p:cNvSpPr>
                  <a:spLocks noChangeArrowheads="1"/>
                </p:cNvSpPr>
                <p:nvPr/>
              </p:nvSpPr>
              <p:spPr bwMode="auto">
                <a:xfrm>
                  <a:off x="2649" y="2355"/>
                  <a:ext cx="385"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45" name="Oval 13"/>
                <p:cNvSpPr>
                  <a:spLocks noChangeArrowheads="1"/>
                </p:cNvSpPr>
                <p:nvPr/>
              </p:nvSpPr>
              <p:spPr bwMode="auto">
                <a:xfrm>
                  <a:off x="2770" y="2136"/>
                  <a:ext cx="387"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46" name="Oval 14"/>
                <p:cNvSpPr>
                  <a:spLocks noChangeArrowheads="1"/>
                </p:cNvSpPr>
                <p:nvPr/>
              </p:nvSpPr>
              <p:spPr bwMode="auto">
                <a:xfrm>
                  <a:off x="2992" y="2235"/>
                  <a:ext cx="384" cy="188"/>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47" name="Oval 15"/>
                <p:cNvSpPr>
                  <a:spLocks noChangeArrowheads="1"/>
                </p:cNvSpPr>
                <p:nvPr/>
              </p:nvSpPr>
              <p:spPr bwMode="auto">
                <a:xfrm>
                  <a:off x="3072" y="2313"/>
                  <a:ext cx="384"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5" name="Group 16"/>
              <p:cNvGrpSpPr>
                <a:grpSpLocks/>
              </p:cNvGrpSpPr>
              <p:nvPr/>
            </p:nvGrpSpPr>
            <p:grpSpPr bwMode="auto">
              <a:xfrm>
                <a:off x="2379" y="2114"/>
                <a:ext cx="1048" cy="408"/>
                <a:chOff x="2379" y="2114"/>
                <a:chExt cx="1048" cy="408"/>
              </a:xfrm>
            </p:grpSpPr>
            <p:sp>
              <p:nvSpPr>
                <p:cNvPr id="18449" name="Oval 17"/>
                <p:cNvSpPr>
                  <a:spLocks noChangeArrowheads="1"/>
                </p:cNvSpPr>
                <p:nvPr/>
              </p:nvSpPr>
              <p:spPr bwMode="auto">
                <a:xfrm>
                  <a:off x="2379" y="2243"/>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50" name="Oval 18"/>
                <p:cNvSpPr>
                  <a:spLocks noChangeArrowheads="1"/>
                </p:cNvSpPr>
                <p:nvPr/>
              </p:nvSpPr>
              <p:spPr bwMode="auto">
                <a:xfrm>
                  <a:off x="2554" y="2183"/>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51" name="Oval 19"/>
                <p:cNvSpPr>
                  <a:spLocks noChangeArrowheads="1"/>
                </p:cNvSpPr>
                <p:nvPr/>
              </p:nvSpPr>
              <p:spPr bwMode="auto">
                <a:xfrm>
                  <a:off x="2925" y="2315"/>
                  <a:ext cx="384" cy="186"/>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52" name="Oval 20"/>
                <p:cNvSpPr>
                  <a:spLocks noChangeArrowheads="1"/>
                </p:cNvSpPr>
                <p:nvPr/>
              </p:nvSpPr>
              <p:spPr bwMode="auto">
                <a:xfrm>
                  <a:off x="2843" y="2217"/>
                  <a:ext cx="387" cy="188"/>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53" name="Oval 21"/>
                <p:cNvSpPr>
                  <a:spLocks noChangeArrowheads="1"/>
                </p:cNvSpPr>
                <p:nvPr/>
              </p:nvSpPr>
              <p:spPr bwMode="auto">
                <a:xfrm>
                  <a:off x="2621" y="2333"/>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54" name="Oval 22"/>
                <p:cNvSpPr>
                  <a:spLocks noChangeArrowheads="1"/>
                </p:cNvSpPr>
                <p:nvPr/>
              </p:nvSpPr>
              <p:spPr bwMode="auto">
                <a:xfrm>
                  <a:off x="2741" y="2114"/>
                  <a:ext cx="388"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55" name="Oval 23"/>
                <p:cNvSpPr>
                  <a:spLocks noChangeArrowheads="1"/>
                </p:cNvSpPr>
                <p:nvPr/>
              </p:nvSpPr>
              <p:spPr bwMode="auto">
                <a:xfrm>
                  <a:off x="2964" y="2213"/>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56" name="Oval 24"/>
                <p:cNvSpPr>
                  <a:spLocks noChangeArrowheads="1"/>
                </p:cNvSpPr>
                <p:nvPr/>
              </p:nvSpPr>
              <p:spPr bwMode="auto">
                <a:xfrm>
                  <a:off x="3043" y="2291"/>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sp>
          <p:nvSpPr>
            <p:cNvPr id="18457" name="Rectangle 25"/>
            <p:cNvSpPr>
              <a:spLocks noChangeArrowheads="1"/>
            </p:cNvSpPr>
            <p:nvPr/>
          </p:nvSpPr>
          <p:spPr bwMode="auto">
            <a:xfrm>
              <a:off x="2523" y="2160"/>
              <a:ext cx="767"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dirty="0">
                  <a:solidFill>
                    <a:srgbClr val="081D58"/>
                  </a:solidFill>
                  <a:effectLst>
                    <a:outerShdw blurRad="38100" dist="38100" dir="2700000" algn="tl">
                      <a:srgbClr val="DDDDDD"/>
                    </a:outerShdw>
                  </a:effectLst>
                  <a:latin typeface="Arial" charset="0"/>
                </a:rPr>
                <a:t>Internet</a:t>
              </a:r>
            </a:p>
          </p:txBody>
        </p:sp>
        <p:sp>
          <p:nvSpPr>
            <p:cNvPr id="18458" name="Line 26"/>
            <p:cNvSpPr>
              <a:spLocks noChangeShapeType="1"/>
            </p:cNvSpPr>
            <p:nvPr/>
          </p:nvSpPr>
          <p:spPr bwMode="auto">
            <a:xfrm flipH="1" flipV="1">
              <a:off x="3360" y="2496"/>
              <a:ext cx="960" cy="480"/>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18459" name="Line 27"/>
            <p:cNvSpPr>
              <a:spLocks noChangeShapeType="1"/>
            </p:cNvSpPr>
            <p:nvPr/>
          </p:nvSpPr>
          <p:spPr bwMode="auto">
            <a:xfrm flipV="1">
              <a:off x="1968" y="2448"/>
              <a:ext cx="624" cy="62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6" name="Group 28"/>
            <p:cNvGrpSpPr>
              <a:grpSpLocks/>
            </p:cNvGrpSpPr>
            <p:nvPr/>
          </p:nvGrpSpPr>
          <p:grpSpPr bwMode="auto">
            <a:xfrm>
              <a:off x="1179" y="3074"/>
              <a:ext cx="1461" cy="478"/>
              <a:chOff x="1179" y="3074"/>
              <a:chExt cx="1461" cy="478"/>
            </a:xfrm>
          </p:grpSpPr>
          <p:grpSp>
            <p:nvGrpSpPr>
              <p:cNvPr id="7" name="Group 29"/>
              <p:cNvGrpSpPr>
                <a:grpSpLocks/>
              </p:cNvGrpSpPr>
              <p:nvPr/>
            </p:nvGrpSpPr>
            <p:grpSpPr bwMode="auto">
              <a:xfrm>
                <a:off x="1218" y="3098"/>
                <a:ext cx="1422" cy="454"/>
                <a:chOff x="1218" y="3098"/>
                <a:chExt cx="1422" cy="454"/>
              </a:xfrm>
            </p:grpSpPr>
            <p:sp>
              <p:nvSpPr>
                <p:cNvPr id="18462" name="Oval 30"/>
                <p:cNvSpPr>
                  <a:spLocks noChangeArrowheads="1"/>
                </p:cNvSpPr>
                <p:nvPr/>
              </p:nvSpPr>
              <p:spPr bwMode="auto">
                <a:xfrm>
                  <a:off x="1218" y="3242"/>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63" name="Oval 31"/>
                <p:cNvSpPr>
                  <a:spLocks noChangeArrowheads="1"/>
                </p:cNvSpPr>
                <p:nvPr/>
              </p:nvSpPr>
              <p:spPr bwMode="auto">
                <a:xfrm>
                  <a:off x="1455" y="3175"/>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64" name="Oval 32"/>
                <p:cNvSpPr>
                  <a:spLocks noChangeArrowheads="1"/>
                </p:cNvSpPr>
                <p:nvPr/>
              </p:nvSpPr>
              <p:spPr bwMode="auto">
                <a:xfrm>
                  <a:off x="1959" y="3322"/>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65" name="Oval 33"/>
                <p:cNvSpPr>
                  <a:spLocks noChangeArrowheads="1"/>
                </p:cNvSpPr>
                <p:nvPr/>
              </p:nvSpPr>
              <p:spPr bwMode="auto">
                <a:xfrm>
                  <a:off x="1847" y="3211"/>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66" name="Oval 34"/>
                <p:cNvSpPr>
                  <a:spLocks noChangeArrowheads="1"/>
                </p:cNvSpPr>
                <p:nvPr/>
              </p:nvSpPr>
              <p:spPr bwMode="auto">
                <a:xfrm>
                  <a:off x="1545" y="3342"/>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67" name="Oval 35"/>
                <p:cNvSpPr>
                  <a:spLocks noChangeArrowheads="1"/>
                </p:cNvSpPr>
                <p:nvPr/>
              </p:nvSpPr>
              <p:spPr bwMode="auto">
                <a:xfrm>
                  <a:off x="1709" y="3098"/>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68" name="Oval 36"/>
                <p:cNvSpPr>
                  <a:spLocks noChangeArrowheads="1"/>
                </p:cNvSpPr>
                <p:nvPr/>
              </p:nvSpPr>
              <p:spPr bwMode="auto">
                <a:xfrm>
                  <a:off x="2011" y="3208"/>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469" name="Oval 37"/>
                <p:cNvSpPr>
                  <a:spLocks noChangeArrowheads="1"/>
                </p:cNvSpPr>
                <p:nvPr/>
              </p:nvSpPr>
              <p:spPr bwMode="auto">
                <a:xfrm>
                  <a:off x="2119" y="3295"/>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8" name="Group 38"/>
              <p:cNvGrpSpPr>
                <a:grpSpLocks/>
              </p:cNvGrpSpPr>
              <p:nvPr/>
            </p:nvGrpSpPr>
            <p:grpSpPr bwMode="auto">
              <a:xfrm>
                <a:off x="1179" y="3074"/>
                <a:ext cx="1422" cy="454"/>
                <a:chOff x="1179" y="3074"/>
                <a:chExt cx="1422" cy="454"/>
              </a:xfrm>
            </p:grpSpPr>
            <p:sp>
              <p:nvSpPr>
                <p:cNvPr id="18471" name="Oval 39"/>
                <p:cNvSpPr>
                  <a:spLocks noChangeArrowheads="1"/>
                </p:cNvSpPr>
                <p:nvPr/>
              </p:nvSpPr>
              <p:spPr bwMode="auto">
                <a:xfrm>
                  <a:off x="1179" y="3217"/>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72" name="Oval 40"/>
                <p:cNvSpPr>
                  <a:spLocks noChangeArrowheads="1"/>
                </p:cNvSpPr>
                <p:nvPr/>
              </p:nvSpPr>
              <p:spPr bwMode="auto">
                <a:xfrm>
                  <a:off x="1416" y="3151"/>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73" name="Oval 41"/>
                <p:cNvSpPr>
                  <a:spLocks noChangeArrowheads="1"/>
                </p:cNvSpPr>
                <p:nvPr/>
              </p:nvSpPr>
              <p:spPr bwMode="auto">
                <a:xfrm>
                  <a:off x="1920" y="3297"/>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74" name="Oval 42"/>
                <p:cNvSpPr>
                  <a:spLocks noChangeArrowheads="1"/>
                </p:cNvSpPr>
                <p:nvPr/>
              </p:nvSpPr>
              <p:spPr bwMode="auto">
                <a:xfrm>
                  <a:off x="1808" y="3188"/>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75" name="Oval 43"/>
                <p:cNvSpPr>
                  <a:spLocks noChangeArrowheads="1"/>
                </p:cNvSpPr>
                <p:nvPr/>
              </p:nvSpPr>
              <p:spPr bwMode="auto">
                <a:xfrm>
                  <a:off x="1507" y="3317"/>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76" name="Oval 44"/>
                <p:cNvSpPr>
                  <a:spLocks noChangeArrowheads="1"/>
                </p:cNvSpPr>
                <p:nvPr/>
              </p:nvSpPr>
              <p:spPr bwMode="auto">
                <a:xfrm>
                  <a:off x="1670" y="3074"/>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77" name="Oval 45"/>
                <p:cNvSpPr>
                  <a:spLocks noChangeArrowheads="1"/>
                </p:cNvSpPr>
                <p:nvPr/>
              </p:nvSpPr>
              <p:spPr bwMode="auto">
                <a:xfrm>
                  <a:off x="1972" y="3184"/>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478" name="Oval 46"/>
                <p:cNvSpPr>
                  <a:spLocks noChangeArrowheads="1"/>
                </p:cNvSpPr>
                <p:nvPr/>
              </p:nvSpPr>
              <p:spPr bwMode="auto">
                <a:xfrm>
                  <a:off x="2080" y="3271"/>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9" name="Group 47"/>
            <p:cNvGrpSpPr>
              <a:grpSpLocks/>
            </p:cNvGrpSpPr>
            <p:nvPr/>
          </p:nvGrpSpPr>
          <p:grpSpPr bwMode="auto">
            <a:xfrm>
              <a:off x="2448" y="2392"/>
              <a:ext cx="215" cy="109"/>
              <a:chOff x="2448" y="2392"/>
              <a:chExt cx="215" cy="109"/>
            </a:xfrm>
          </p:grpSpPr>
          <p:sp>
            <p:nvSpPr>
              <p:cNvPr id="18480" name="Oval 48"/>
              <p:cNvSpPr>
                <a:spLocks noChangeArrowheads="1"/>
              </p:cNvSpPr>
              <p:nvPr/>
            </p:nvSpPr>
            <p:spPr bwMode="auto">
              <a:xfrm>
                <a:off x="2454" y="2426"/>
                <a:ext cx="206" cy="75"/>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481" name="Rectangle 49"/>
              <p:cNvSpPr>
                <a:spLocks noChangeArrowheads="1"/>
              </p:cNvSpPr>
              <p:nvPr/>
            </p:nvSpPr>
            <p:spPr bwMode="auto">
              <a:xfrm>
                <a:off x="2448" y="2434"/>
                <a:ext cx="215"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482" name="Oval 50"/>
              <p:cNvSpPr>
                <a:spLocks noChangeArrowheads="1"/>
              </p:cNvSpPr>
              <p:nvPr/>
            </p:nvSpPr>
            <p:spPr bwMode="auto">
              <a:xfrm>
                <a:off x="2454" y="2394"/>
                <a:ext cx="206" cy="7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18483" name="Freeform 51"/>
              <p:cNvSpPr>
                <a:spLocks/>
              </p:cNvSpPr>
              <p:nvPr/>
            </p:nvSpPr>
            <p:spPr bwMode="auto">
              <a:xfrm>
                <a:off x="2453" y="2409"/>
                <a:ext cx="91" cy="40"/>
              </a:xfrm>
              <a:custGeom>
                <a:avLst/>
                <a:gdLst/>
                <a:ahLst/>
                <a:cxnLst>
                  <a:cxn ang="0">
                    <a:pos x="2" y="10"/>
                  </a:cxn>
                  <a:cxn ang="0">
                    <a:pos x="57" y="10"/>
                  </a:cxn>
                  <a:cxn ang="0">
                    <a:pos x="59" y="0"/>
                  </a:cxn>
                  <a:cxn ang="0">
                    <a:pos x="90" y="19"/>
                  </a:cxn>
                  <a:cxn ang="0">
                    <a:pos x="52" y="39"/>
                  </a:cxn>
                  <a:cxn ang="0">
                    <a:pos x="52" y="30"/>
                  </a:cxn>
                  <a:cxn ang="0">
                    <a:pos x="0" y="30"/>
                  </a:cxn>
                  <a:cxn ang="0">
                    <a:pos x="0" y="19"/>
                  </a:cxn>
                  <a:cxn ang="0">
                    <a:pos x="2" y="10"/>
                  </a:cxn>
                </a:cxnLst>
                <a:rect l="0" t="0" r="r" b="b"/>
                <a:pathLst>
                  <a:path w="91" h="40">
                    <a:moveTo>
                      <a:pt x="2" y="10"/>
                    </a:moveTo>
                    <a:lnTo>
                      <a:pt x="57" y="10"/>
                    </a:lnTo>
                    <a:lnTo>
                      <a:pt x="59" y="0"/>
                    </a:lnTo>
                    <a:lnTo>
                      <a:pt x="90" y="19"/>
                    </a:lnTo>
                    <a:lnTo>
                      <a:pt x="52" y="39"/>
                    </a:lnTo>
                    <a:lnTo>
                      <a:pt x="52" y="30"/>
                    </a:lnTo>
                    <a:lnTo>
                      <a:pt x="0" y="30"/>
                    </a:lnTo>
                    <a:lnTo>
                      <a:pt x="0" y="19"/>
                    </a:lnTo>
                    <a:lnTo>
                      <a:pt x="2" y="1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484" name="Freeform 52"/>
              <p:cNvSpPr>
                <a:spLocks/>
              </p:cNvSpPr>
              <p:nvPr/>
            </p:nvSpPr>
            <p:spPr bwMode="auto">
              <a:xfrm>
                <a:off x="2568" y="2410"/>
                <a:ext cx="91" cy="40"/>
              </a:xfrm>
              <a:custGeom>
                <a:avLst/>
                <a:gdLst/>
                <a:ahLst/>
                <a:cxnLst>
                  <a:cxn ang="0">
                    <a:pos x="85" y="10"/>
                  </a:cxn>
                  <a:cxn ang="0">
                    <a:pos x="33" y="10"/>
                  </a:cxn>
                  <a:cxn ang="0">
                    <a:pos x="30" y="0"/>
                  </a:cxn>
                  <a:cxn ang="0">
                    <a:pos x="0" y="19"/>
                  </a:cxn>
                  <a:cxn ang="0">
                    <a:pos x="37" y="39"/>
                  </a:cxn>
                  <a:cxn ang="0">
                    <a:pos x="35" y="28"/>
                  </a:cxn>
                  <a:cxn ang="0">
                    <a:pos x="90" y="28"/>
                  </a:cxn>
                  <a:cxn ang="0">
                    <a:pos x="85" y="8"/>
                  </a:cxn>
                  <a:cxn ang="0">
                    <a:pos x="85" y="10"/>
                  </a:cxn>
                </a:cxnLst>
                <a:rect l="0" t="0" r="r" b="b"/>
                <a:pathLst>
                  <a:path w="91" h="40">
                    <a:moveTo>
                      <a:pt x="85" y="10"/>
                    </a:moveTo>
                    <a:lnTo>
                      <a:pt x="33" y="10"/>
                    </a:lnTo>
                    <a:lnTo>
                      <a:pt x="30" y="0"/>
                    </a:lnTo>
                    <a:lnTo>
                      <a:pt x="0" y="19"/>
                    </a:lnTo>
                    <a:lnTo>
                      <a:pt x="37" y="39"/>
                    </a:lnTo>
                    <a:lnTo>
                      <a:pt x="35" y="28"/>
                    </a:lnTo>
                    <a:lnTo>
                      <a:pt x="90" y="28"/>
                    </a:lnTo>
                    <a:lnTo>
                      <a:pt x="85" y="8"/>
                    </a:lnTo>
                    <a:lnTo>
                      <a:pt x="85" y="10"/>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485" name="Freeform 53"/>
              <p:cNvSpPr>
                <a:spLocks/>
              </p:cNvSpPr>
              <p:nvPr/>
            </p:nvSpPr>
            <p:spPr bwMode="auto">
              <a:xfrm>
                <a:off x="2526" y="2436"/>
                <a:ext cx="65" cy="33"/>
              </a:xfrm>
              <a:custGeom>
                <a:avLst/>
                <a:gdLst/>
                <a:ahLst/>
                <a:cxnLst>
                  <a:cxn ang="0">
                    <a:pos x="22" y="0"/>
                  </a:cxn>
                  <a:cxn ang="0">
                    <a:pos x="22" y="16"/>
                  </a:cxn>
                  <a:cxn ang="0">
                    <a:pos x="0" y="16"/>
                  </a:cxn>
                  <a:cxn ang="0">
                    <a:pos x="30" y="32"/>
                  </a:cxn>
                  <a:cxn ang="0">
                    <a:pos x="64" y="16"/>
                  </a:cxn>
                  <a:cxn ang="0">
                    <a:pos x="41" y="16"/>
                  </a:cxn>
                  <a:cxn ang="0">
                    <a:pos x="41" y="0"/>
                  </a:cxn>
                  <a:cxn ang="0">
                    <a:pos x="33" y="0"/>
                  </a:cxn>
                  <a:cxn ang="0">
                    <a:pos x="22" y="0"/>
                  </a:cxn>
                </a:cxnLst>
                <a:rect l="0" t="0" r="r" b="b"/>
                <a:pathLst>
                  <a:path w="65" h="33">
                    <a:moveTo>
                      <a:pt x="22" y="0"/>
                    </a:moveTo>
                    <a:lnTo>
                      <a:pt x="22" y="16"/>
                    </a:lnTo>
                    <a:lnTo>
                      <a:pt x="0" y="16"/>
                    </a:lnTo>
                    <a:lnTo>
                      <a:pt x="30" y="32"/>
                    </a:lnTo>
                    <a:lnTo>
                      <a:pt x="64" y="16"/>
                    </a:lnTo>
                    <a:lnTo>
                      <a:pt x="41" y="16"/>
                    </a:lnTo>
                    <a:lnTo>
                      <a:pt x="41" y="0"/>
                    </a:lnTo>
                    <a:lnTo>
                      <a:pt x="33" y="0"/>
                    </a:lnTo>
                    <a:lnTo>
                      <a:pt x="22"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486" name="Freeform 54"/>
              <p:cNvSpPr>
                <a:spLocks/>
              </p:cNvSpPr>
              <p:nvPr/>
            </p:nvSpPr>
            <p:spPr bwMode="auto">
              <a:xfrm>
                <a:off x="2526" y="2392"/>
                <a:ext cx="65" cy="36"/>
              </a:xfrm>
              <a:custGeom>
                <a:avLst/>
                <a:gdLst/>
                <a:ahLst/>
                <a:cxnLst>
                  <a:cxn ang="0">
                    <a:pos x="41" y="35"/>
                  </a:cxn>
                  <a:cxn ang="0">
                    <a:pos x="41" y="16"/>
                  </a:cxn>
                  <a:cxn ang="0">
                    <a:pos x="64" y="16"/>
                  </a:cxn>
                  <a:cxn ang="0">
                    <a:pos x="30" y="0"/>
                  </a:cxn>
                  <a:cxn ang="0">
                    <a:pos x="0" y="16"/>
                  </a:cxn>
                  <a:cxn ang="0">
                    <a:pos x="19" y="16"/>
                  </a:cxn>
                  <a:cxn ang="0">
                    <a:pos x="19" y="35"/>
                  </a:cxn>
                  <a:cxn ang="0">
                    <a:pos x="30" y="35"/>
                  </a:cxn>
                  <a:cxn ang="0">
                    <a:pos x="41" y="35"/>
                  </a:cxn>
                </a:cxnLst>
                <a:rect l="0" t="0" r="r" b="b"/>
                <a:pathLst>
                  <a:path w="65" h="36">
                    <a:moveTo>
                      <a:pt x="41" y="35"/>
                    </a:moveTo>
                    <a:lnTo>
                      <a:pt x="41" y="16"/>
                    </a:lnTo>
                    <a:lnTo>
                      <a:pt x="64" y="16"/>
                    </a:lnTo>
                    <a:lnTo>
                      <a:pt x="30" y="0"/>
                    </a:lnTo>
                    <a:lnTo>
                      <a:pt x="0" y="16"/>
                    </a:lnTo>
                    <a:lnTo>
                      <a:pt x="19" y="16"/>
                    </a:lnTo>
                    <a:lnTo>
                      <a:pt x="19" y="35"/>
                    </a:lnTo>
                    <a:lnTo>
                      <a:pt x="30" y="35"/>
                    </a:lnTo>
                    <a:lnTo>
                      <a:pt x="41"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0" name="Group 55"/>
            <p:cNvGrpSpPr>
              <a:grpSpLocks/>
            </p:cNvGrpSpPr>
            <p:nvPr/>
          </p:nvGrpSpPr>
          <p:grpSpPr bwMode="auto">
            <a:xfrm>
              <a:off x="1752" y="2979"/>
              <a:ext cx="359" cy="185"/>
              <a:chOff x="1752" y="2979"/>
              <a:chExt cx="359" cy="185"/>
            </a:xfrm>
          </p:grpSpPr>
          <p:sp>
            <p:nvSpPr>
              <p:cNvPr id="18488" name="Oval 56"/>
              <p:cNvSpPr>
                <a:spLocks noChangeArrowheads="1"/>
              </p:cNvSpPr>
              <p:nvPr/>
            </p:nvSpPr>
            <p:spPr bwMode="auto">
              <a:xfrm>
                <a:off x="1760" y="3034"/>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489" name="Rectangle 57"/>
              <p:cNvSpPr>
                <a:spLocks noChangeArrowheads="1"/>
              </p:cNvSpPr>
              <p:nvPr/>
            </p:nvSpPr>
            <p:spPr bwMode="auto">
              <a:xfrm>
                <a:off x="1752" y="3049"/>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490" name="Oval 58"/>
              <p:cNvSpPr>
                <a:spLocks noChangeArrowheads="1"/>
              </p:cNvSpPr>
              <p:nvPr/>
            </p:nvSpPr>
            <p:spPr bwMode="auto">
              <a:xfrm>
                <a:off x="1760" y="2980"/>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18491" name="Freeform 59"/>
              <p:cNvSpPr>
                <a:spLocks/>
              </p:cNvSpPr>
              <p:nvPr/>
            </p:nvSpPr>
            <p:spPr bwMode="auto">
              <a:xfrm>
                <a:off x="1760" y="3008"/>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492" name="Freeform 60"/>
              <p:cNvSpPr>
                <a:spLocks/>
              </p:cNvSpPr>
              <p:nvPr/>
            </p:nvSpPr>
            <p:spPr bwMode="auto">
              <a:xfrm>
                <a:off x="1952" y="3010"/>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493" name="Freeform 61"/>
              <p:cNvSpPr>
                <a:spLocks/>
              </p:cNvSpPr>
              <p:nvPr/>
            </p:nvSpPr>
            <p:spPr bwMode="auto">
              <a:xfrm>
                <a:off x="1882" y="3053"/>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494" name="Freeform 62"/>
              <p:cNvSpPr>
                <a:spLocks/>
              </p:cNvSpPr>
              <p:nvPr/>
            </p:nvSpPr>
            <p:spPr bwMode="auto">
              <a:xfrm>
                <a:off x="1882" y="2979"/>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1" name="Group 63"/>
            <p:cNvGrpSpPr>
              <a:grpSpLocks/>
            </p:cNvGrpSpPr>
            <p:nvPr/>
          </p:nvGrpSpPr>
          <p:grpSpPr bwMode="auto">
            <a:xfrm>
              <a:off x="1359" y="3987"/>
              <a:ext cx="238" cy="151"/>
              <a:chOff x="1359" y="3987"/>
              <a:chExt cx="238" cy="151"/>
            </a:xfrm>
          </p:grpSpPr>
          <p:sp>
            <p:nvSpPr>
              <p:cNvPr id="18496" name="Oval 64"/>
              <p:cNvSpPr>
                <a:spLocks noChangeArrowheads="1"/>
              </p:cNvSpPr>
              <p:nvPr/>
            </p:nvSpPr>
            <p:spPr bwMode="auto">
              <a:xfrm>
                <a:off x="1365" y="4034"/>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497" name="Rectangle 65"/>
              <p:cNvSpPr>
                <a:spLocks noChangeArrowheads="1"/>
              </p:cNvSpPr>
              <p:nvPr/>
            </p:nvSpPr>
            <p:spPr bwMode="auto">
              <a:xfrm>
                <a:off x="1359" y="4045"/>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498" name="Oval 66"/>
              <p:cNvSpPr>
                <a:spLocks noChangeArrowheads="1"/>
              </p:cNvSpPr>
              <p:nvPr/>
            </p:nvSpPr>
            <p:spPr bwMode="auto">
              <a:xfrm>
                <a:off x="1365" y="3989"/>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18499" name="Freeform 67"/>
              <p:cNvSpPr>
                <a:spLocks/>
              </p:cNvSpPr>
              <p:nvPr/>
            </p:nvSpPr>
            <p:spPr bwMode="auto">
              <a:xfrm>
                <a:off x="1365" y="4011"/>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00" name="Freeform 68"/>
              <p:cNvSpPr>
                <a:spLocks/>
              </p:cNvSpPr>
              <p:nvPr/>
            </p:nvSpPr>
            <p:spPr bwMode="auto">
              <a:xfrm>
                <a:off x="1492" y="4012"/>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501" name="Freeform 69"/>
              <p:cNvSpPr>
                <a:spLocks/>
              </p:cNvSpPr>
              <p:nvPr/>
            </p:nvSpPr>
            <p:spPr bwMode="auto">
              <a:xfrm>
                <a:off x="1446" y="4047"/>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02" name="Freeform 70"/>
              <p:cNvSpPr>
                <a:spLocks/>
              </p:cNvSpPr>
              <p:nvPr/>
            </p:nvSpPr>
            <p:spPr bwMode="auto">
              <a:xfrm>
                <a:off x="1446" y="3987"/>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2" name="Group 71"/>
            <p:cNvGrpSpPr>
              <a:grpSpLocks/>
            </p:cNvGrpSpPr>
            <p:nvPr/>
          </p:nvGrpSpPr>
          <p:grpSpPr bwMode="auto">
            <a:xfrm>
              <a:off x="735" y="3331"/>
              <a:ext cx="2206" cy="759"/>
              <a:chOff x="735" y="3331"/>
              <a:chExt cx="2206" cy="759"/>
            </a:xfrm>
          </p:grpSpPr>
          <p:sp>
            <p:nvSpPr>
              <p:cNvPr id="18504" name="Line 72"/>
              <p:cNvSpPr>
                <a:spLocks noChangeShapeType="1"/>
              </p:cNvSpPr>
              <p:nvPr/>
            </p:nvSpPr>
            <p:spPr bwMode="auto">
              <a:xfrm flipV="1">
                <a:off x="912" y="3504"/>
                <a:ext cx="384" cy="336"/>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18505" name="Line 73"/>
              <p:cNvSpPr>
                <a:spLocks noChangeShapeType="1"/>
              </p:cNvSpPr>
              <p:nvPr/>
            </p:nvSpPr>
            <p:spPr bwMode="auto">
              <a:xfrm flipV="1">
                <a:off x="1488" y="3600"/>
                <a:ext cx="336" cy="38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18506" name="Line 74"/>
              <p:cNvSpPr>
                <a:spLocks noChangeShapeType="1"/>
              </p:cNvSpPr>
              <p:nvPr/>
            </p:nvSpPr>
            <p:spPr bwMode="auto">
              <a:xfrm flipV="1">
                <a:off x="2208" y="3552"/>
                <a:ext cx="288"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18507" name="Line 75"/>
              <p:cNvSpPr>
                <a:spLocks noChangeShapeType="1"/>
              </p:cNvSpPr>
              <p:nvPr/>
            </p:nvSpPr>
            <p:spPr bwMode="auto">
              <a:xfrm flipH="1" flipV="1">
                <a:off x="2544" y="3552"/>
                <a:ext cx="336"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13" name="Group 76"/>
              <p:cNvGrpSpPr>
                <a:grpSpLocks/>
              </p:cNvGrpSpPr>
              <p:nvPr/>
            </p:nvGrpSpPr>
            <p:grpSpPr bwMode="auto">
              <a:xfrm>
                <a:off x="735" y="3795"/>
                <a:ext cx="238" cy="151"/>
                <a:chOff x="735" y="3795"/>
                <a:chExt cx="238" cy="151"/>
              </a:xfrm>
            </p:grpSpPr>
            <p:sp>
              <p:nvSpPr>
                <p:cNvPr id="18509" name="Oval 77"/>
                <p:cNvSpPr>
                  <a:spLocks noChangeArrowheads="1"/>
                </p:cNvSpPr>
                <p:nvPr/>
              </p:nvSpPr>
              <p:spPr bwMode="auto">
                <a:xfrm>
                  <a:off x="741" y="3842"/>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510" name="Rectangle 78"/>
                <p:cNvSpPr>
                  <a:spLocks noChangeArrowheads="1"/>
                </p:cNvSpPr>
                <p:nvPr/>
              </p:nvSpPr>
              <p:spPr bwMode="auto">
                <a:xfrm>
                  <a:off x="735" y="3853"/>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511" name="Oval 79"/>
                <p:cNvSpPr>
                  <a:spLocks noChangeArrowheads="1"/>
                </p:cNvSpPr>
                <p:nvPr/>
              </p:nvSpPr>
              <p:spPr bwMode="auto">
                <a:xfrm>
                  <a:off x="741" y="3797"/>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18512" name="Freeform 80"/>
                <p:cNvSpPr>
                  <a:spLocks/>
                </p:cNvSpPr>
                <p:nvPr/>
              </p:nvSpPr>
              <p:spPr bwMode="auto">
                <a:xfrm>
                  <a:off x="741" y="3819"/>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13" name="Freeform 81"/>
                <p:cNvSpPr>
                  <a:spLocks/>
                </p:cNvSpPr>
                <p:nvPr/>
              </p:nvSpPr>
              <p:spPr bwMode="auto">
                <a:xfrm>
                  <a:off x="868" y="3820"/>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514" name="Freeform 82"/>
                <p:cNvSpPr>
                  <a:spLocks/>
                </p:cNvSpPr>
                <p:nvPr/>
              </p:nvSpPr>
              <p:spPr bwMode="auto">
                <a:xfrm>
                  <a:off x="822" y="3855"/>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15" name="Freeform 83"/>
                <p:cNvSpPr>
                  <a:spLocks/>
                </p:cNvSpPr>
                <p:nvPr/>
              </p:nvSpPr>
              <p:spPr bwMode="auto">
                <a:xfrm>
                  <a:off x="822" y="3795"/>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4" name="Group 84"/>
              <p:cNvGrpSpPr>
                <a:grpSpLocks/>
              </p:cNvGrpSpPr>
              <p:nvPr/>
            </p:nvGrpSpPr>
            <p:grpSpPr bwMode="auto">
              <a:xfrm>
                <a:off x="1128" y="3331"/>
                <a:ext cx="340" cy="217"/>
                <a:chOff x="1128" y="3331"/>
                <a:chExt cx="340" cy="217"/>
              </a:xfrm>
            </p:grpSpPr>
            <p:sp>
              <p:nvSpPr>
                <p:cNvPr id="18517" name="Oval 85"/>
                <p:cNvSpPr>
                  <a:spLocks noChangeArrowheads="1"/>
                </p:cNvSpPr>
                <p:nvPr/>
              </p:nvSpPr>
              <p:spPr bwMode="auto">
                <a:xfrm>
                  <a:off x="1135" y="3396"/>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518" name="Rectangle 86"/>
                <p:cNvSpPr>
                  <a:spLocks noChangeArrowheads="1"/>
                </p:cNvSpPr>
                <p:nvPr/>
              </p:nvSpPr>
              <p:spPr bwMode="auto">
                <a:xfrm>
                  <a:off x="1128" y="3413"/>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519" name="Oval 87"/>
                <p:cNvSpPr>
                  <a:spLocks noChangeArrowheads="1"/>
                </p:cNvSpPr>
                <p:nvPr/>
              </p:nvSpPr>
              <p:spPr bwMode="auto">
                <a:xfrm>
                  <a:off x="1135" y="3332"/>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18520" name="Freeform 88"/>
                <p:cNvSpPr>
                  <a:spLocks/>
                </p:cNvSpPr>
                <p:nvPr/>
              </p:nvSpPr>
              <p:spPr bwMode="auto">
                <a:xfrm>
                  <a:off x="1136" y="3365"/>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21" name="Freeform 89"/>
                <p:cNvSpPr>
                  <a:spLocks/>
                </p:cNvSpPr>
                <p:nvPr/>
              </p:nvSpPr>
              <p:spPr bwMode="auto">
                <a:xfrm>
                  <a:off x="1318" y="3367"/>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522" name="Freeform 90"/>
                <p:cNvSpPr>
                  <a:spLocks/>
                </p:cNvSpPr>
                <p:nvPr/>
              </p:nvSpPr>
              <p:spPr bwMode="auto">
                <a:xfrm>
                  <a:off x="1252" y="3417"/>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23" name="Freeform 91"/>
                <p:cNvSpPr>
                  <a:spLocks/>
                </p:cNvSpPr>
                <p:nvPr/>
              </p:nvSpPr>
              <p:spPr bwMode="auto">
                <a:xfrm>
                  <a:off x="1252" y="3331"/>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5" name="Group 92"/>
              <p:cNvGrpSpPr>
                <a:grpSpLocks/>
              </p:cNvGrpSpPr>
              <p:nvPr/>
            </p:nvGrpSpPr>
            <p:grpSpPr bwMode="auto">
              <a:xfrm>
                <a:off x="1656" y="3427"/>
                <a:ext cx="340" cy="217"/>
                <a:chOff x="1656" y="3427"/>
                <a:chExt cx="340" cy="217"/>
              </a:xfrm>
            </p:grpSpPr>
            <p:sp>
              <p:nvSpPr>
                <p:cNvPr id="18525" name="Oval 93"/>
                <p:cNvSpPr>
                  <a:spLocks noChangeArrowheads="1"/>
                </p:cNvSpPr>
                <p:nvPr/>
              </p:nvSpPr>
              <p:spPr bwMode="auto">
                <a:xfrm>
                  <a:off x="1663" y="3492"/>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526" name="Rectangle 94"/>
                <p:cNvSpPr>
                  <a:spLocks noChangeArrowheads="1"/>
                </p:cNvSpPr>
                <p:nvPr/>
              </p:nvSpPr>
              <p:spPr bwMode="auto">
                <a:xfrm>
                  <a:off x="1656" y="3509"/>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527" name="Oval 95"/>
                <p:cNvSpPr>
                  <a:spLocks noChangeArrowheads="1"/>
                </p:cNvSpPr>
                <p:nvPr/>
              </p:nvSpPr>
              <p:spPr bwMode="auto">
                <a:xfrm>
                  <a:off x="1663" y="3428"/>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18528" name="Freeform 96"/>
                <p:cNvSpPr>
                  <a:spLocks/>
                </p:cNvSpPr>
                <p:nvPr/>
              </p:nvSpPr>
              <p:spPr bwMode="auto">
                <a:xfrm>
                  <a:off x="1664" y="3461"/>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29" name="Freeform 97"/>
                <p:cNvSpPr>
                  <a:spLocks/>
                </p:cNvSpPr>
                <p:nvPr/>
              </p:nvSpPr>
              <p:spPr bwMode="auto">
                <a:xfrm>
                  <a:off x="1846" y="3463"/>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530" name="Freeform 98"/>
                <p:cNvSpPr>
                  <a:spLocks/>
                </p:cNvSpPr>
                <p:nvPr/>
              </p:nvSpPr>
              <p:spPr bwMode="auto">
                <a:xfrm>
                  <a:off x="1780" y="3513"/>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31" name="Freeform 99"/>
                <p:cNvSpPr>
                  <a:spLocks/>
                </p:cNvSpPr>
                <p:nvPr/>
              </p:nvSpPr>
              <p:spPr bwMode="auto">
                <a:xfrm>
                  <a:off x="1780" y="3427"/>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6" name="Group 100"/>
              <p:cNvGrpSpPr>
                <a:grpSpLocks/>
              </p:cNvGrpSpPr>
              <p:nvPr/>
            </p:nvGrpSpPr>
            <p:grpSpPr bwMode="auto">
              <a:xfrm>
                <a:off x="2280" y="3379"/>
                <a:ext cx="340" cy="217"/>
                <a:chOff x="2280" y="3379"/>
                <a:chExt cx="340" cy="217"/>
              </a:xfrm>
            </p:grpSpPr>
            <p:sp>
              <p:nvSpPr>
                <p:cNvPr id="18533" name="Oval 101"/>
                <p:cNvSpPr>
                  <a:spLocks noChangeArrowheads="1"/>
                </p:cNvSpPr>
                <p:nvPr/>
              </p:nvSpPr>
              <p:spPr bwMode="auto">
                <a:xfrm>
                  <a:off x="2287" y="3444"/>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534" name="Rectangle 102"/>
                <p:cNvSpPr>
                  <a:spLocks noChangeArrowheads="1"/>
                </p:cNvSpPr>
                <p:nvPr/>
              </p:nvSpPr>
              <p:spPr bwMode="auto">
                <a:xfrm>
                  <a:off x="2280" y="3461"/>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535" name="Oval 103"/>
                <p:cNvSpPr>
                  <a:spLocks noChangeArrowheads="1"/>
                </p:cNvSpPr>
                <p:nvPr/>
              </p:nvSpPr>
              <p:spPr bwMode="auto">
                <a:xfrm>
                  <a:off x="2287" y="3380"/>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18536" name="Freeform 104"/>
                <p:cNvSpPr>
                  <a:spLocks/>
                </p:cNvSpPr>
                <p:nvPr/>
              </p:nvSpPr>
              <p:spPr bwMode="auto">
                <a:xfrm>
                  <a:off x="2288" y="3413"/>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37" name="Freeform 105"/>
                <p:cNvSpPr>
                  <a:spLocks/>
                </p:cNvSpPr>
                <p:nvPr/>
              </p:nvSpPr>
              <p:spPr bwMode="auto">
                <a:xfrm>
                  <a:off x="2470" y="3415"/>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538" name="Freeform 106"/>
                <p:cNvSpPr>
                  <a:spLocks/>
                </p:cNvSpPr>
                <p:nvPr/>
              </p:nvSpPr>
              <p:spPr bwMode="auto">
                <a:xfrm>
                  <a:off x="2404" y="3465"/>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39" name="Freeform 107"/>
                <p:cNvSpPr>
                  <a:spLocks/>
                </p:cNvSpPr>
                <p:nvPr/>
              </p:nvSpPr>
              <p:spPr bwMode="auto">
                <a:xfrm>
                  <a:off x="2404" y="3379"/>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7" name="Group 108"/>
              <p:cNvGrpSpPr>
                <a:grpSpLocks/>
              </p:cNvGrpSpPr>
              <p:nvPr/>
            </p:nvGrpSpPr>
            <p:grpSpPr bwMode="auto">
              <a:xfrm>
                <a:off x="2031" y="3939"/>
                <a:ext cx="239" cy="151"/>
                <a:chOff x="2031" y="3939"/>
                <a:chExt cx="239" cy="151"/>
              </a:xfrm>
            </p:grpSpPr>
            <p:sp>
              <p:nvSpPr>
                <p:cNvPr id="18541" name="Oval 109"/>
                <p:cNvSpPr>
                  <a:spLocks noChangeArrowheads="1"/>
                </p:cNvSpPr>
                <p:nvPr/>
              </p:nvSpPr>
              <p:spPr bwMode="auto">
                <a:xfrm>
                  <a:off x="2037" y="3986"/>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542" name="Rectangle 110"/>
                <p:cNvSpPr>
                  <a:spLocks noChangeArrowheads="1"/>
                </p:cNvSpPr>
                <p:nvPr/>
              </p:nvSpPr>
              <p:spPr bwMode="auto">
                <a:xfrm>
                  <a:off x="2031" y="3997"/>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543" name="Oval 111"/>
                <p:cNvSpPr>
                  <a:spLocks noChangeArrowheads="1"/>
                </p:cNvSpPr>
                <p:nvPr/>
              </p:nvSpPr>
              <p:spPr bwMode="auto">
                <a:xfrm>
                  <a:off x="2037" y="3941"/>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18544" name="Freeform 112"/>
                <p:cNvSpPr>
                  <a:spLocks/>
                </p:cNvSpPr>
                <p:nvPr/>
              </p:nvSpPr>
              <p:spPr bwMode="auto">
                <a:xfrm>
                  <a:off x="2037" y="3963"/>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45" name="Freeform 113"/>
                <p:cNvSpPr>
                  <a:spLocks/>
                </p:cNvSpPr>
                <p:nvPr/>
              </p:nvSpPr>
              <p:spPr bwMode="auto">
                <a:xfrm>
                  <a:off x="2164" y="3964"/>
                  <a:ext cx="102" cy="55"/>
                </a:xfrm>
                <a:custGeom>
                  <a:avLst/>
                  <a:gdLst/>
                  <a:ahLst/>
                  <a:cxnLst>
                    <a:cxn ang="0">
                      <a:pos x="96" y="14"/>
                    </a:cxn>
                    <a:cxn ang="0">
                      <a:pos x="37" y="14"/>
                    </a:cxn>
                    <a:cxn ang="0">
                      <a:pos x="34" y="0"/>
                    </a:cxn>
                    <a:cxn ang="0">
                      <a:pos x="0" y="27"/>
                    </a:cxn>
                    <a:cxn ang="0">
                      <a:pos x="42" y="54"/>
                    </a:cxn>
                    <a:cxn ang="0">
                      <a:pos x="39" y="39"/>
                    </a:cxn>
                    <a:cxn ang="0">
                      <a:pos x="101" y="39"/>
                    </a:cxn>
                    <a:cxn ang="0">
                      <a:pos x="96" y="12"/>
                    </a:cxn>
                    <a:cxn ang="0">
                      <a:pos x="96" y="14"/>
                    </a:cxn>
                  </a:cxnLst>
                  <a:rect l="0" t="0" r="r" b="b"/>
                  <a:pathLst>
                    <a:path w="102" h="55">
                      <a:moveTo>
                        <a:pt x="96" y="14"/>
                      </a:moveTo>
                      <a:lnTo>
                        <a:pt x="37" y="14"/>
                      </a:lnTo>
                      <a:lnTo>
                        <a:pt x="34" y="0"/>
                      </a:lnTo>
                      <a:lnTo>
                        <a:pt x="0" y="27"/>
                      </a:lnTo>
                      <a:lnTo>
                        <a:pt x="42" y="54"/>
                      </a:lnTo>
                      <a:lnTo>
                        <a:pt x="39" y="39"/>
                      </a:lnTo>
                      <a:lnTo>
                        <a:pt x="101" y="39"/>
                      </a:lnTo>
                      <a:lnTo>
                        <a:pt x="96" y="12"/>
                      </a:lnTo>
                      <a:lnTo>
                        <a:pt x="96"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546" name="Freeform 114"/>
                <p:cNvSpPr>
                  <a:spLocks/>
                </p:cNvSpPr>
                <p:nvPr/>
              </p:nvSpPr>
              <p:spPr bwMode="auto">
                <a:xfrm>
                  <a:off x="2118" y="3999"/>
                  <a:ext cx="72" cy="46"/>
                </a:xfrm>
                <a:custGeom>
                  <a:avLst/>
                  <a:gdLst/>
                  <a:ahLst/>
                  <a:cxnLst>
                    <a:cxn ang="0">
                      <a:pos x="24" y="0"/>
                    </a:cxn>
                    <a:cxn ang="0">
                      <a:pos x="24" y="22"/>
                    </a:cxn>
                    <a:cxn ang="0">
                      <a:pos x="0" y="22"/>
                    </a:cxn>
                    <a:cxn ang="0">
                      <a:pos x="34" y="45"/>
                    </a:cxn>
                    <a:cxn ang="0">
                      <a:pos x="71" y="22"/>
                    </a:cxn>
                    <a:cxn ang="0">
                      <a:pos x="46" y="22"/>
                    </a:cxn>
                    <a:cxn ang="0">
                      <a:pos x="46" y="0"/>
                    </a:cxn>
                    <a:cxn ang="0">
                      <a:pos x="36" y="0"/>
                    </a:cxn>
                    <a:cxn ang="0">
                      <a:pos x="24" y="0"/>
                    </a:cxn>
                  </a:cxnLst>
                  <a:rect l="0" t="0" r="r" b="b"/>
                  <a:pathLst>
                    <a:path w="72" h="46">
                      <a:moveTo>
                        <a:pt x="24" y="0"/>
                      </a:moveTo>
                      <a:lnTo>
                        <a:pt x="24" y="22"/>
                      </a:lnTo>
                      <a:lnTo>
                        <a:pt x="0" y="22"/>
                      </a:lnTo>
                      <a:lnTo>
                        <a:pt x="34" y="45"/>
                      </a:lnTo>
                      <a:lnTo>
                        <a:pt x="71" y="22"/>
                      </a:lnTo>
                      <a:lnTo>
                        <a:pt x="46" y="22"/>
                      </a:lnTo>
                      <a:lnTo>
                        <a:pt x="46"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47" name="Freeform 115"/>
                <p:cNvSpPr>
                  <a:spLocks/>
                </p:cNvSpPr>
                <p:nvPr/>
              </p:nvSpPr>
              <p:spPr bwMode="auto">
                <a:xfrm>
                  <a:off x="2118" y="3939"/>
                  <a:ext cx="72" cy="48"/>
                </a:xfrm>
                <a:custGeom>
                  <a:avLst/>
                  <a:gdLst/>
                  <a:ahLst/>
                  <a:cxnLst>
                    <a:cxn ang="0">
                      <a:pos x="46" y="47"/>
                    </a:cxn>
                    <a:cxn ang="0">
                      <a:pos x="46" y="22"/>
                    </a:cxn>
                    <a:cxn ang="0">
                      <a:pos x="71" y="22"/>
                    </a:cxn>
                    <a:cxn ang="0">
                      <a:pos x="34" y="0"/>
                    </a:cxn>
                    <a:cxn ang="0">
                      <a:pos x="0" y="22"/>
                    </a:cxn>
                    <a:cxn ang="0">
                      <a:pos x="22" y="22"/>
                    </a:cxn>
                    <a:cxn ang="0">
                      <a:pos x="22" y="47"/>
                    </a:cxn>
                    <a:cxn ang="0">
                      <a:pos x="34" y="47"/>
                    </a:cxn>
                    <a:cxn ang="0">
                      <a:pos x="46" y="47"/>
                    </a:cxn>
                  </a:cxnLst>
                  <a:rect l="0" t="0" r="r" b="b"/>
                  <a:pathLst>
                    <a:path w="72" h="48">
                      <a:moveTo>
                        <a:pt x="46" y="47"/>
                      </a:moveTo>
                      <a:lnTo>
                        <a:pt x="46" y="22"/>
                      </a:lnTo>
                      <a:lnTo>
                        <a:pt x="71" y="22"/>
                      </a:lnTo>
                      <a:lnTo>
                        <a:pt x="34" y="0"/>
                      </a:lnTo>
                      <a:lnTo>
                        <a:pt x="0" y="22"/>
                      </a:lnTo>
                      <a:lnTo>
                        <a:pt x="22" y="22"/>
                      </a:lnTo>
                      <a:lnTo>
                        <a:pt x="22" y="47"/>
                      </a:lnTo>
                      <a:lnTo>
                        <a:pt x="34" y="47"/>
                      </a:lnTo>
                      <a:lnTo>
                        <a:pt x="46"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8" name="Group 116"/>
              <p:cNvGrpSpPr>
                <a:grpSpLocks/>
              </p:cNvGrpSpPr>
              <p:nvPr/>
            </p:nvGrpSpPr>
            <p:grpSpPr bwMode="auto">
              <a:xfrm>
                <a:off x="2703" y="3891"/>
                <a:ext cx="238" cy="151"/>
                <a:chOff x="2703" y="3891"/>
                <a:chExt cx="238" cy="151"/>
              </a:xfrm>
            </p:grpSpPr>
            <p:sp>
              <p:nvSpPr>
                <p:cNvPr id="18549" name="Oval 117"/>
                <p:cNvSpPr>
                  <a:spLocks noChangeArrowheads="1"/>
                </p:cNvSpPr>
                <p:nvPr/>
              </p:nvSpPr>
              <p:spPr bwMode="auto">
                <a:xfrm>
                  <a:off x="2709" y="3938"/>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550" name="Rectangle 118"/>
                <p:cNvSpPr>
                  <a:spLocks noChangeArrowheads="1"/>
                </p:cNvSpPr>
                <p:nvPr/>
              </p:nvSpPr>
              <p:spPr bwMode="auto">
                <a:xfrm>
                  <a:off x="2703" y="3949"/>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551" name="Oval 119"/>
                <p:cNvSpPr>
                  <a:spLocks noChangeArrowheads="1"/>
                </p:cNvSpPr>
                <p:nvPr/>
              </p:nvSpPr>
              <p:spPr bwMode="auto">
                <a:xfrm>
                  <a:off x="2709" y="3893"/>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18552" name="Freeform 120"/>
                <p:cNvSpPr>
                  <a:spLocks/>
                </p:cNvSpPr>
                <p:nvPr/>
              </p:nvSpPr>
              <p:spPr bwMode="auto">
                <a:xfrm>
                  <a:off x="2709" y="3915"/>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53" name="Freeform 121"/>
                <p:cNvSpPr>
                  <a:spLocks/>
                </p:cNvSpPr>
                <p:nvPr/>
              </p:nvSpPr>
              <p:spPr bwMode="auto">
                <a:xfrm>
                  <a:off x="2836" y="3916"/>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554" name="Freeform 122"/>
                <p:cNvSpPr>
                  <a:spLocks/>
                </p:cNvSpPr>
                <p:nvPr/>
              </p:nvSpPr>
              <p:spPr bwMode="auto">
                <a:xfrm>
                  <a:off x="2790" y="3951"/>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55" name="Freeform 123"/>
                <p:cNvSpPr>
                  <a:spLocks/>
                </p:cNvSpPr>
                <p:nvPr/>
              </p:nvSpPr>
              <p:spPr bwMode="auto">
                <a:xfrm>
                  <a:off x="2790" y="3891"/>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sp>
          <p:nvSpPr>
            <p:cNvPr id="18556" name="Rectangle 124"/>
            <p:cNvSpPr>
              <a:spLocks noChangeArrowheads="1"/>
            </p:cNvSpPr>
            <p:nvPr/>
          </p:nvSpPr>
          <p:spPr bwMode="auto">
            <a:xfrm>
              <a:off x="1754" y="3158"/>
              <a:ext cx="244"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a:solidFill>
                    <a:srgbClr val="081D58"/>
                  </a:solidFill>
                  <a:effectLst>
                    <a:outerShdw blurRad="38100" dist="38100" dir="2700000" algn="tl">
                      <a:srgbClr val="DDDDDD"/>
                    </a:outerShdw>
                  </a:effectLst>
                  <a:latin typeface="Arial" charset="0"/>
                </a:rPr>
                <a:t>A</a:t>
              </a:r>
            </a:p>
          </p:txBody>
        </p:sp>
        <p:grpSp>
          <p:nvGrpSpPr>
            <p:cNvPr id="19" name="Group 125"/>
            <p:cNvGrpSpPr>
              <a:grpSpLocks/>
            </p:cNvGrpSpPr>
            <p:nvPr/>
          </p:nvGrpSpPr>
          <p:grpSpPr bwMode="auto">
            <a:xfrm>
              <a:off x="3627" y="2978"/>
              <a:ext cx="1461" cy="478"/>
              <a:chOff x="3627" y="2978"/>
              <a:chExt cx="1461" cy="478"/>
            </a:xfrm>
          </p:grpSpPr>
          <p:grpSp>
            <p:nvGrpSpPr>
              <p:cNvPr id="20" name="Group 126"/>
              <p:cNvGrpSpPr>
                <a:grpSpLocks/>
              </p:cNvGrpSpPr>
              <p:nvPr/>
            </p:nvGrpSpPr>
            <p:grpSpPr bwMode="auto">
              <a:xfrm>
                <a:off x="3666" y="3002"/>
                <a:ext cx="1422" cy="454"/>
                <a:chOff x="3666" y="3002"/>
                <a:chExt cx="1422" cy="454"/>
              </a:xfrm>
            </p:grpSpPr>
            <p:sp>
              <p:nvSpPr>
                <p:cNvPr id="18559" name="Oval 127"/>
                <p:cNvSpPr>
                  <a:spLocks noChangeArrowheads="1"/>
                </p:cNvSpPr>
                <p:nvPr/>
              </p:nvSpPr>
              <p:spPr bwMode="auto">
                <a:xfrm>
                  <a:off x="3666" y="3146"/>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560" name="Oval 128"/>
                <p:cNvSpPr>
                  <a:spLocks noChangeArrowheads="1"/>
                </p:cNvSpPr>
                <p:nvPr/>
              </p:nvSpPr>
              <p:spPr bwMode="auto">
                <a:xfrm>
                  <a:off x="3903" y="3079"/>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561" name="Oval 129"/>
                <p:cNvSpPr>
                  <a:spLocks noChangeArrowheads="1"/>
                </p:cNvSpPr>
                <p:nvPr/>
              </p:nvSpPr>
              <p:spPr bwMode="auto">
                <a:xfrm>
                  <a:off x="4407" y="3226"/>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562" name="Oval 130"/>
                <p:cNvSpPr>
                  <a:spLocks noChangeArrowheads="1"/>
                </p:cNvSpPr>
                <p:nvPr/>
              </p:nvSpPr>
              <p:spPr bwMode="auto">
                <a:xfrm>
                  <a:off x="4295" y="3115"/>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563" name="Oval 131"/>
                <p:cNvSpPr>
                  <a:spLocks noChangeArrowheads="1"/>
                </p:cNvSpPr>
                <p:nvPr/>
              </p:nvSpPr>
              <p:spPr bwMode="auto">
                <a:xfrm>
                  <a:off x="3993" y="3246"/>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564" name="Oval 132"/>
                <p:cNvSpPr>
                  <a:spLocks noChangeArrowheads="1"/>
                </p:cNvSpPr>
                <p:nvPr/>
              </p:nvSpPr>
              <p:spPr bwMode="auto">
                <a:xfrm>
                  <a:off x="4157" y="3002"/>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565" name="Oval 133"/>
                <p:cNvSpPr>
                  <a:spLocks noChangeArrowheads="1"/>
                </p:cNvSpPr>
                <p:nvPr/>
              </p:nvSpPr>
              <p:spPr bwMode="auto">
                <a:xfrm>
                  <a:off x="4459" y="3112"/>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18566" name="Oval 134"/>
                <p:cNvSpPr>
                  <a:spLocks noChangeArrowheads="1"/>
                </p:cNvSpPr>
                <p:nvPr/>
              </p:nvSpPr>
              <p:spPr bwMode="auto">
                <a:xfrm>
                  <a:off x="4567" y="3199"/>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21" name="Group 135"/>
              <p:cNvGrpSpPr>
                <a:grpSpLocks/>
              </p:cNvGrpSpPr>
              <p:nvPr/>
            </p:nvGrpSpPr>
            <p:grpSpPr bwMode="auto">
              <a:xfrm>
                <a:off x="3627" y="2978"/>
                <a:ext cx="1422" cy="454"/>
                <a:chOff x="3627" y="2978"/>
                <a:chExt cx="1422" cy="454"/>
              </a:xfrm>
            </p:grpSpPr>
            <p:sp>
              <p:nvSpPr>
                <p:cNvPr id="18568" name="Oval 136"/>
                <p:cNvSpPr>
                  <a:spLocks noChangeArrowheads="1"/>
                </p:cNvSpPr>
                <p:nvPr/>
              </p:nvSpPr>
              <p:spPr bwMode="auto">
                <a:xfrm>
                  <a:off x="3627" y="3121"/>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569" name="Oval 137"/>
                <p:cNvSpPr>
                  <a:spLocks noChangeArrowheads="1"/>
                </p:cNvSpPr>
                <p:nvPr/>
              </p:nvSpPr>
              <p:spPr bwMode="auto">
                <a:xfrm>
                  <a:off x="3864" y="3055"/>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570" name="Oval 138"/>
                <p:cNvSpPr>
                  <a:spLocks noChangeArrowheads="1"/>
                </p:cNvSpPr>
                <p:nvPr/>
              </p:nvSpPr>
              <p:spPr bwMode="auto">
                <a:xfrm>
                  <a:off x="4368" y="3201"/>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571" name="Oval 139"/>
                <p:cNvSpPr>
                  <a:spLocks noChangeArrowheads="1"/>
                </p:cNvSpPr>
                <p:nvPr/>
              </p:nvSpPr>
              <p:spPr bwMode="auto">
                <a:xfrm>
                  <a:off x="4256" y="3092"/>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572" name="Oval 140"/>
                <p:cNvSpPr>
                  <a:spLocks noChangeArrowheads="1"/>
                </p:cNvSpPr>
                <p:nvPr/>
              </p:nvSpPr>
              <p:spPr bwMode="auto">
                <a:xfrm>
                  <a:off x="3955" y="3221"/>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573" name="Oval 141"/>
                <p:cNvSpPr>
                  <a:spLocks noChangeArrowheads="1"/>
                </p:cNvSpPr>
                <p:nvPr/>
              </p:nvSpPr>
              <p:spPr bwMode="auto">
                <a:xfrm>
                  <a:off x="4118" y="2978"/>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574" name="Oval 142"/>
                <p:cNvSpPr>
                  <a:spLocks noChangeArrowheads="1"/>
                </p:cNvSpPr>
                <p:nvPr/>
              </p:nvSpPr>
              <p:spPr bwMode="auto">
                <a:xfrm>
                  <a:off x="4420" y="3088"/>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18575" name="Oval 143"/>
                <p:cNvSpPr>
                  <a:spLocks noChangeArrowheads="1"/>
                </p:cNvSpPr>
                <p:nvPr/>
              </p:nvSpPr>
              <p:spPr bwMode="auto">
                <a:xfrm>
                  <a:off x="4528" y="3175"/>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22" name="Group 144"/>
            <p:cNvGrpSpPr>
              <a:grpSpLocks/>
            </p:cNvGrpSpPr>
            <p:nvPr/>
          </p:nvGrpSpPr>
          <p:grpSpPr bwMode="auto">
            <a:xfrm>
              <a:off x="4200" y="2883"/>
              <a:ext cx="359" cy="185"/>
              <a:chOff x="4200" y="2883"/>
              <a:chExt cx="359" cy="185"/>
            </a:xfrm>
          </p:grpSpPr>
          <p:sp>
            <p:nvSpPr>
              <p:cNvPr id="18577" name="Oval 145"/>
              <p:cNvSpPr>
                <a:spLocks noChangeArrowheads="1"/>
              </p:cNvSpPr>
              <p:nvPr/>
            </p:nvSpPr>
            <p:spPr bwMode="auto">
              <a:xfrm>
                <a:off x="4208" y="2938"/>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578" name="Rectangle 146"/>
              <p:cNvSpPr>
                <a:spLocks noChangeArrowheads="1"/>
              </p:cNvSpPr>
              <p:nvPr/>
            </p:nvSpPr>
            <p:spPr bwMode="auto">
              <a:xfrm>
                <a:off x="4200" y="2953"/>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579" name="Oval 147"/>
              <p:cNvSpPr>
                <a:spLocks noChangeArrowheads="1"/>
              </p:cNvSpPr>
              <p:nvPr/>
            </p:nvSpPr>
            <p:spPr bwMode="auto">
              <a:xfrm>
                <a:off x="4208" y="2884"/>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18580" name="Freeform 148"/>
              <p:cNvSpPr>
                <a:spLocks/>
              </p:cNvSpPr>
              <p:nvPr/>
            </p:nvSpPr>
            <p:spPr bwMode="auto">
              <a:xfrm>
                <a:off x="4208" y="2912"/>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81" name="Freeform 149"/>
              <p:cNvSpPr>
                <a:spLocks/>
              </p:cNvSpPr>
              <p:nvPr/>
            </p:nvSpPr>
            <p:spPr bwMode="auto">
              <a:xfrm>
                <a:off x="4400" y="2914"/>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582" name="Freeform 150"/>
              <p:cNvSpPr>
                <a:spLocks/>
              </p:cNvSpPr>
              <p:nvPr/>
            </p:nvSpPr>
            <p:spPr bwMode="auto">
              <a:xfrm>
                <a:off x="4330" y="2957"/>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83" name="Freeform 151"/>
              <p:cNvSpPr>
                <a:spLocks/>
              </p:cNvSpPr>
              <p:nvPr/>
            </p:nvSpPr>
            <p:spPr bwMode="auto">
              <a:xfrm>
                <a:off x="4330" y="2883"/>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sp>
          <p:nvSpPr>
            <p:cNvPr id="18584" name="Rectangle 152"/>
            <p:cNvSpPr>
              <a:spLocks noChangeArrowheads="1"/>
            </p:cNvSpPr>
            <p:nvPr/>
          </p:nvSpPr>
          <p:spPr bwMode="auto">
            <a:xfrm>
              <a:off x="4202" y="3062"/>
              <a:ext cx="244"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a:solidFill>
                    <a:srgbClr val="081D58"/>
                  </a:solidFill>
                  <a:effectLst>
                    <a:outerShdw blurRad="38100" dist="38100" dir="2700000" algn="tl">
                      <a:srgbClr val="DDDDDD"/>
                    </a:outerShdw>
                  </a:effectLst>
                  <a:latin typeface="Arial" charset="0"/>
                </a:rPr>
                <a:t>B</a:t>
              </a:r>
            </a:p>
          </p:txBody>
        </p:sp>
        <p:grpSp>
          <p:nvGrpSpPr>
            <p:cNvPr id="23" name="Group 153"/>
            <p:cNvGrpSpPr>
              <a:grpSpLocks/>
            </p:cNvGrpSpPr>
            <p:nvPr/>
          </p:nvGrpSpPr>
          <p:grpSpPr bwMode="auto">
            <a:xfrm>
              <a:off x="3375" y="3235"/>
              <a:ext cx="2206" cy="759"/>
              <a:chOff x="3375" y="3235"/>
              <a:chExt cx="2206" cy="759"/>
            </a:xfrm>
          </p:grpSpPr>
          <p:sp>
            <p:nvSpPr>
              <p:cNvPr id="18586" name="Line 154"/>
              <p:cNvSpPr>
                <a:spLocks noChangeShapeType="1"/>
              </p:cNvSpPr>
              <p:nvPr/>
            </p:nvSpPr>
            <p:spPr bwMode="auto">
              <a:xfrm flipH="1" flipV="1">
                <a:off x="5020" y="3408"/>
                <a:ext cx="384" cy="336"/>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18587" name="Line 155"/>
              <p:cNvSpPr>
                <a:spLocks noChangeShapeType="1"/>
              </p:cNvSpPr>
              <p:nvPr/>
            </p:nvSpPr>
            <p:spPr bwMode="auto">
              <a:xfrm flipH="1" flipV="1">
                <a:off x="4492" y="3504"/>
                <a:ext cx="336" cy="38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18588" name="Line 156"/>
              <p:cNvSpPr>
                <a:spLocks noChangeShapeType="1"/>
              </p:cNvSpPr>
              <p:nvPr/>
            </p:nvSpPr>
            <p:spPr bwMode="auto">
              <a:xfrm flipH="1" flipV="1">
                <a:off x="3820" y="3456"/>
                <a:ext cx="288"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18589" name="Line 157"/>
              <p:cNvSpPr>
                <a:spLocks noChangeShapeType="1"/>
              </p:cNvSpPr>
              <p:nvPr/>
            </p:nvSpPr>
            <p:spPr bwMode="auto">
              <a:xfrm flipV="1">
                <a:off x="3436" y="3456"/>
                <a:ext cx="336"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24" name="Group 158"/>
              <p:cNvGrpSpPr>
                <a:grpSpLocks/>
              </p:cNvGrpSpPr>
              <p:nvPr/>
            </p:nvGrpSpPr>
            <p:grpSpPr bwMode="auto">
              <a:xfrm>
                <a:off x="5343" y="3699"/>
                <a:ext cx="238" cy="151"/>
                <a:chOff x="5343" y="3699"/>
                <a:chExt cx="238" cy="151"/>
              </a:xfrm>
            </p:grpSpPr>
            <p:sp>
              <p:nvSpPr>
                <p:cNvPr id="18591" name="Oval 159"/>
                <p:cNvSpPr>
                  <a:spLocks noChangeArrowheads="1"/>
                </p:cNvSpPr>
                <p:nvPr/>
              </p:nvSpPr>
              <p:spPr bwMode="auto">
                <a:xfrm>
                  <a:off x="5346" y="3746"/>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592" name="Rectangle 160"/>
                <p:cNvSpPr>
                  <a:spLocks noChangeArrowheads="1"/>
                </p:cNvSpPr>
                <p:nvPr/>
              </p:nvSpPr>
              <p:spPr bwMode="auto">
                <a:xfrm>
                  <a:off x="5343" y="3757"/>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593" name="Oval 161"/>
                <p:cNvSpPr>
                  <a:spLocks noChangeArrowheads="1"/>
                </p:cNvSpPr>
                <p:nvPr/>
              </p:nvSpPr>
              <p:spPr bwMode="auto">
                <a:xfrm>
                  <a:off x="5346" y="3701"/>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18594" name="Freeform 162"/>
                <p:cNvSpPr>
                  <a:spLocks/>
                </p:cNvSpPr>
                <p:nvPr/>
              </p:nvSpPr>
              <p:spPr bwMode="auto">
                <a:xfrm>
                  <a:off x="5475" y="3723"/>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95" name="Freeform 163"/>
                <p:cNvSpPr>
                  <a:spLocks/>
                </p:cNvSpPr>
                <p:nvPr/>
              </p:nvSpPr>
              <p:spPr bwMode="auto">
                <a:xfrm>
                  <a:off x="5348" y="3724"/>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596" name="Freeform 164"/>
                <p:cNvSpPr>
                  <a:spLocks/>
                </p:cNvSpPr>
                <p:nvPr/>
              </p:nvSpPr>
              <p:spPr bwMode="auto">
                <a:xfrm>
                  <a:off x="5424" y="3759"/>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597" name="Freeform 165"/>
                <p:cNvSpPr>
                  <a:spLocks/>
                </p:cNvSpPr>
                <p:nvPr/>
              </p:nvSpPr>
              <p:spPr bwMode="auto">
                <a:xfrm>
                  <a:off x="5424" y="3699"/>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5" name="Group 166"/>
              <p:cNvGrpSpPr>
                <a:grpSpLocks/>
              </p:cNvGrpSpPr>
              <p:nvPr/>
            </p:nvGrpSpPr>
            <p:grpSpPr bwMode="auto">
              <a:xfrm>
                <a:off x="4848" y="3235"/>
                <a:ext cx="340" cy="217"/>
                <a:chOff x="4848" y="3235"/>
                <a:chExt cx="340" cy="217"/>
              </a:xfrm>
            </p:grpSpPr>
            <p:sp>
              <p:nvSpPr>
                <p:cNvPr id="18599" name="Oval 167"/>
                <p:cNvSpPr>
                  <a:spLocks noChangeArrowheads="1"/>
                </p:cNvSpPr>
                <p:nvPr/>
              </p:nvSpPr>
              <p:spPr bwMode="auto">
                <a:xfrm>
                  <a:off x="4850" y="3300"/>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600" name="Rectangle 168"/>
                <p:cNvSpPr>
                  <a:spLocks noChangeArrowheads="1"/>
                </p:cNvSpPr>
                <p:nvPr/>
              </p:nvSpPr>
              <p:spPr bwMode="auto">
                <a:xfrm>
                  <a:off x="4848" y="3317"/>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601" name="Oval 169"/>
                <p:cNvSpPr>
                  <a:spLocks noChangeArrowheads="1"/>
                </p:cNvSpPr>
                <p:nvPr/>
              </p:nvSpPr>
              <p:spPr bwMode="auto">
                <a:xfrm>
                  <a:off x="4850" y="3236"/>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18602" name="Freeform 170"/>
                <p:cNvSpPr>
                  <a:spLocks/>
                </p:cNvSpPr>
                <p:nvPr/>
              </p:nvSpPr>
              <p:spPr bwMode="auto">
                <a:xfrm>
                  <a:off x="5037" y="3269"/>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03" name="Freeform 171"/>
                <p:cNvSpPr>
                  <a:spLocks/>
                </p:cNvSpPr>
                <p:nvPr/>
              </p:nvSpPr>
              <p:spPr bwMode="auto">
                <a:xfrm>
                  <a:off x="4855" y="3271"/>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604" name="Freeform 172"/>
                <p:cNvSpPr>
                  <a:spLocks/>
                </p:cNvSpPr>
                <p:nvPr/>
              </p:nvSpPr>
              <p:spPr bwMode="auto">
                <a:xfrm>
                  <a:off x="4963" y="3321"/>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05" name="Freeform 173"/>
                <p:cNvSpPr>
                  <a:spLocks/>
                </p:cNvSpPr>
                <p:nvPr/>
              </p:nvSpPr>
              <p:spPr bwMode="auto">
                <a:xfrm>
                  <a:off x="4963" y="3235"/>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6" name="Group 174"/>
              <p:cNvGrpSpPr>
                <a:grpSpLocks/>
              </p:cNvGrpSpPr>
              <p:nvPr/>
            </p:nvGrpSpPr>
            <p:grpSpPr bwMode="auto">
              <a:xfrm>
                <a:off x="4320" y="3331"/>
                <a:ext cx="340" cy="217"/>
                <a:chOff x="4320" y="3331"/>
                <a:chExt cx="340" cy="217"/>
              </a:xfrm>
            </p:grpSpPr>
            <p:sp>
              <p:nvSpPr>
                <p:cNvPr id="18607" name="Oval 175"/>
                <p:cNvSpPr>
                  <a:spLocks noChangeArrowheads="1"/>
                </p:cNvSpPr>
                <p:nvPr/>
              </p:nvSpPr>
              <p:spPr bwMode="auto">
                <a:xfrm>
                  <a:off x="4322" y="3396"/>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608" name="Rectangle 176"/>
                <p:cNvSpPr>
                  <a:spLocks noChangeArrowheads="1"/>
                </p:cNvSpPr>
                <p:nvPr/>
              </p:nvSpPr>
              <p:spPr bwMode="auto">
                <a:xfrm>
                  <a:off x="4320" y="3413"/>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609" name="Oval 177"/>
                <p:cNvSpPr>
                  <a:spLocks noChangeArrowheads="1"/>
                </p:cNvSpPr>
                <p:nvPr/>
              </p:nvSpPr>
              <p:spPr bwMode="auto">
                <a:xfrm>
                  <a:off x="4322" y="3332"/>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18610" name="Freeform 178"/>
                <p:cNvSpPr>
                  <a:spLocks/>
                </p:cNvSpPr>
                <p:nvPr/>
              </p:nvSpPr>
              <p:spPr bwMode="auto">
                <a:xfrm>
                  <a:off x="4509" y="3365"/>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11" name="Freeform 179"/>
                <p:cNvSpPr>
                  <a:spLocks/>
                </p:cNvSpPr>
                <p:nvPr/>
              </p:nvSpPr>
              <p:spPr bwMode="auto">
                <a:xfrm>
                  <a:off x="4327" y="3367"/>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612" name="Freeform 180"/>
                <p:cNvSpPr>
                  <a:spLocks/>
                </p:cNvSpPr>
                <p:nvPr/>
              </p:nvSpPr>
              <p:spPr bwMode="auto">
                <a:xfrm>
                  <a:off x="4435" y="3417"/>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13" name="Freeform 181"/>
                <p:cNvSpPr>
                  <a:spLocks/>
                </p:cNvSpPr>
                <p:nvPr/>
              </p:nvSpPr>
              <p:spPr bwMode="auto">
                <a:xfrm>
                  <a:off x="4435" y="3331"/>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7" name="Group 182"/>
              <p:cNvGrpSpPr>
                <a:grpSpLocks/>
              </p:cNvGrpSpPr>
              <p:nvPr/>
            </p:nvGrpSpPr>
            <p:grpSpPr bwMode="auto">
              <a:xfrm>
                <a:off x="3696" y="3283"/>
                <a:ext cx="340" cy="217"/>
                <a:chOff x="3696" y="3283"/>
                <a:chExt cx="340" cy="217"/>
              </a:xfrm>
            </p:grpSpPr>
            <p:sp>
              <p:nvSpPr>
                <p:cNvPr id="18615" name="Oval 183"/>
                <p:cNvSpPr>
                  <a:spLocks noChangeArrowheads="1"/>
                </p:cNvSpPr>
                <p:nvPr/>
              </p:nvSpPr>
              <p:spPr bwMode="auto">
                <a:xfrm>
                  <a:off x="3698" y="3348"/>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616" name="Rectangle 184"/>
                <p:cNvSpPr>
                  <a:spLocks noChangeArrowheads="1"/>
                </p:cNvSpPr>
                <p:nvPr/>
              </p:nvSpPr>
              <p:spPr bwMode="auto">
                <a:xfrm>
                  <a:off x="3696" y="3365"/>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617" name="Oval 185"/>
                <p:cNvSpPr>
                  <a:spLocks noChangeArrowheads="1"/>
                </p:cNvSpPr>
                <p:nvPr/>
              </p:nvSpPr>
              <p:spPr bwMode="auto">
                <a:xfrm>
                  <a:off x="3698" y="3284"/>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18618" name="Freeform 186"/>
                <p:cNvSpPr>
                  <a:spLocks/>
                </p:cNvSpPr>
                <p:nvPr/>
              </p:nvSpPr>
              <p:spPr bwMode="auto">
                <a:xfrm>
                  <a:off x="3885" y="3317"/>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19" name="Freeform 187"/>
                <p:cNvSpPr>
                  <a:spLocks/>
                </p:cNvSpPr>
                <p:nvPr/>
              </p:nvSpPr>
              <p:spPr bwMode="auto">
                <a:xfrm>
                  <a:off x="3703" y="3319"/>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620" name="Freeform 188"/>
                <p:cNvSpPr>
                  <a:spLocks/>
                </p:cNvSpPr>
                <p:nvPr/>
              </p:nvSpPr>
              <p:spPr bwMode="auto">
                <a:xfrm>
                  <a:off x="3811" y="3369"/>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21" name="Freeform 189"/>
                <p:cNvSpPr>
                  <a:spLocks/>
                </p:cNvSpPr>
                <p:nvPr/>
              </p:nvSpPr>
              <p:spPr bwMode="auto">
                <a:xfrm>
                  <a:off x="3811" y="3283"/>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8" name="Group 190"/>
              <p:cNvGrpSpPr>
                <a:grpSpLocks/>
              </p:cNvGrpSpPr>
              <p:nvPr/>
            </p:nvGrpSpPr>
            <p:grpSpPr bwMode="auto">
              <a:xfrm>
                <a:off x="4046" y="3843"/>
                <a:ext cx="239" cy="151"/>
                <a:chOff x="4046" y="3843"/>
                <a:chExt cx="239" cy="151"/>
              </a:xfrm>
            </p:grpSpPr>
            <p:sp>
              <p:nvSpPr>
                <p:cNvPr id="18623" name="Oval 191"/>
                <p:cNvSpPr>
                  <a:spLocks noChangeArrowheads="1"/>
                </p:cNvSpPr>
                <p:nvPr/>
              </p:nvSpPr>
              <p:spPr bwMode="auto">
                <a:xfrm>
                  <a:off x="4049" y="3890"/>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624" name="Rectangle 192"/>
                <p:cNvSpPr>
                  <a:spLocks noChangeArrowheads="1"/>
                </p:cNvSpPr>
                <p:nvPr/>
              </p:nvSpPr>
              <p:spPr bwMode="auto">
                <a:xfrm>
                  <a:off x="4046" y="3901"/>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625" name="Oval 193"/>
                <p:cNvSpPr>
                  <a:spLocks noChangeArrowheads="1"/>
                </p:cNvSpPr>
                <p:nvPr/>
              </p:nvSpPr>
              <p:spPr bwMode="auto">
                <a:xfrm>
                  <a:off x="4049" y="3845"/>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18626" name="Freeform 194"/>
                <p:cNvSpPr>
                  <a:spLocks/>
                </p:cNvSpPr>
                <p:nvPr/>
              </p:nvSpPr>
              <p:spPr bwMode="auto">
                <a:xfrm>
                  <a:off x="4179" y="3867"/>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27" name="Freeform 195"/>
                <p:cNvSpPr>
                  <a:spLocks/>
                </p:cNvSpPr>
                <p:nvPr/>
              </p:nvSpPr>
              <p:spPr bwMode="auto">
                <a:xfrm>
                  <a:off x="4051" y="3868"/>
                  <a:ext cx="102" cy="55"/>
                </a:xfrm>
                <a:custGeom>
                  <a:avLst/>
                  <a:gdLst/>
                  <a:ahLst/>
                  <a:cxnLst>
                    <a:cxn ang="0">
                      <a:pos x="5" y="15"/>
                    </a:cxn>
                    <a:cxn ang="0">
                      <a:pos x="64" y="15"/>
                    </a:cxn>
                    <a:cxn ang="0">
                      <a:pos x="67" y="0"/>
                    </a:cxn>
                    <a:cxn ang="0">
                      <a:pos x="101" y="27"/>
                    </a:cxn>
                    <a:cxn ang="0">
                      <a:pos x="59" y="54"/>
                    </a:cxn>
                    <a:cxn ang="0">
                      <a:pos x="62" y="39"/>
                    </a:cxn>
                    <a:cxn ang="0">
                      <a:pos x="0" y="39"/>
                    </a:cxn>
                    <a:cxn ang="0">
                      <a:pos x="5" y="12"/>
                    </a:cxn>
                    <a:cxn ang="0">
                      <a:pos x="5" y="15"/>
                    </a:cxn>
                  </a:cxnLst>
                  <a:rect l="0" t="0" r="r" b="b"/>
                  <a:pathLst>
                    <a:path w="102" h="55">
                      <a:moveTo>
                        <a:pt x="5" y="15"/>
                      </a:moveTo>
                      <a:lnTo>
                        <a:pt x="64" y="15"/>
                      </a:lnTo>
                      <a:lnTo>
                        <a:pt x="67" y="0"/>
                      </a:lnTo>
                      <a:lnTo>
                        <a:pt x="101" y="27"/>
                      </a:lnTo>
                      <a:lnTo>
                        <a:pt x="59" y="54"/>
                      </a:lnTo>
                      <a:lnTo>
                        <a:pt x="62" y="39"/>
                      </a:lnTo>
                      <a:lnTo>
                        <a:pt x="0" y="39"/>
                      </a:lnTo>
                      <a:lnTo>
                        <a:pt x="5" y="12"/>
                      </a:lnTo>
                      <a:lnTo>
                        <a:pt x="5"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628" name="Freeform 196"/>
                <p:cNvSpPr>
                  <a:spLocks/>
                </p:cNvSpPr>
                <p:nvPr/>
              </p:nvSpPr>
              <p:spPr bwMode="auto">
                <a:xfrm>
                  <a:off x="4127" y="3903"/>
                  <a:ext cx="72" cy="46"/>
                </a:xfrm>
                <a:custGeom>
                  <a:avLst/>
                  <a:gdLst/>
                  <a:ahLst/>
                  <a:cxnLst>
                    <a:cxn ang="0">
                      <a:pos x="47" y="0"/>
                    </a:cxn>
                    <a:cxn ang="0">
                      <a:pos x="47" y="22"/>
                    </a:cxn>
                    <a:cxn ang="0">
                      <a:pos x="71" y="22"/>
                    </a:cxn>
                    <a:cxn ang="0">
                      <a:pos x="37" y="45"/>
                    </a:cxn>
                    <a:cxn ang="0">
                      <a:pos x="0" y="22"/>
                    </a:cxn>
                    <a:cxn ang="0">
                      <a:pos x="25" y="22"/>
                    </a:cxn>
                    <a:cxn ang="0">
                      <a:pos x="25" y="0"/>
                    </a:cxn>
                    <a:cxn ang="0">
                      <a:pos x="35" y="0"/>
                    </a:cxn>
                    <a:cxn ang="0">
                      <a:pos x="47" y="0"/>
                    </a:cxn>
                  </a:cxnLst>
                  <a:rect l="0" t="0" r="r" b="b"/>
                  <a:pathLst>
                    <a:path w="72" h="46">
                      <a:moveTo>
                        <a:pt x="47" y="0"/>
                      </a:moveTo>
                      <a:lnTo>
                        <a:pt x="47" y="22"/>
                      </a:lnTo>
                      <a:lnTo>
                        <a:pt x="71" y="22"/>
                      </a:lnTo>
                      <a:lnTo>
                        <a:pt x="37" y="45"/>
                      </a:lnTo>
                      <a:lnTo>
                        <a:pt x="0" y="22"/>
                      </a:lnTo>
                      <a:lnTo>
                        <a:pt x="25" y="22"/>
                      </a:lnTo>
                      <a:lnTo>
                        <a:pt x="25" y="0"/>
                      </a:lnTo>
                      <a:lnTo>
                        <a:pt x="35" y="0"/>
                      </a:lnTo>
                      <a:lnTo>
                        <a:pt x="4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29" name="Freeform 197"/>
                <p:cNvSpPr>
                  <a:spLocks/>
                </p:cNvSpPr>
                <p:nvPr/>
              </p:nvSpPr>
              <p:spPr bwMode="auto">
                <a:xfrm>
                  <a:off x="4127" y="3843"/>
                  <a:ext cx="72" cy="48"/>
                </a:xfrm>
                <a:custGeom>
                  <a:avLst/>
                  <a:gdLst/>
                  <a:ahLst/>
                  <a:cxnLst>
                    <a:cxn ang="0">
                      <a:pos x="25" y="47"/>
                    </a:cxn>
                    <a:cxn ang="0">
                      <a:pos x="25" y="22"/>
                    </a:cxn>
                    <a:cxn ang="0">
                      <a:pos x="0" y="22"/>
                    </a:cxn>
                    <a:cxn ang="0">
                      <a:pos x="37" y="0"/>
                    </a:cxn>
                    <a:cxn ang="0">
                      <a:pos x="71" y="22"/>
                    </a:cxn>
                    <a:cxn ang="0">
                      <a:pos x="49" y="22"/>
                    </a:cxn>
                    <a:cxn ang="0">
                      <a:pos x="49" y="47"/>
                    </a:cxn>
                    <a:cxn ang="0">
                      <a:pos x="37" y="47"/>
                    </a:cxn>
                    <a:cxn ang="0">
                      <a:pos x="25" y="47"/>
                    </a:cxn>
                  </a:cxnLst>
                  <a:rect l="0" t="0" r="r" b="b"/>
                  <a:pathLst>
                    <a:path w="72" h="48">
                      <a:moveTo>
                        <a:pt x="25" y="47"/>
                      </a:moveTo>
                      <a:lnTo>
                        <a:pt x="25" y="22"/>
                      </a:lnTo>
                      <a:lnTo>
                        <a:pt x="0" y="22"/>
                      </a:lnTo>
                      <a:lnTo>
                        <a:pt x="37" y="0"/>
                      </a:lnTo>
                      <a:lnTo>
                        <a:pt x="71" y="22"/>
                      </a:lnTo>
                      <a:lnTo>
                        <a:pt x="49" y="22"/>
                      </a:lnTo>
                      <a:lnTo>
                        <a:pt x="49" y="47"/>
                      </a:lnTo>
                      <a:lnTo>
                        <a:pt x="37" y="47"/>
                      </a:lnTo>
                      <a:lnTo>
                        <a:pt x="2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9" name="Group 198"/>
              <p:cNvGrpSpPr>
                <a:grpSpLocks/>
              </p:cNvGrpSpPr>
              <p:nvPr/>
            </p:nvGrpSpPr>
            <p:grpSpPr bwMode="auto">
              <a:xfrm>
                <a:off x="3375" y="3795"/>
                <a:ext cx="238" cy="151"/>
                <a:chOff x="3375" y="3795"/>
                <a:chExt cx="238" cy="151"/>
              </a:xfrm>
            </p:grpSpPr>
            <p:sp>
              <p:nvSpPr>
                <p:cNvPr id="18631" name="Oval 199"/>
                <p:cNvSpPr>
                  <a:spLocks noChangeArrowheads="1"/>
                </p:cNvSpPr>
                <p:nvPr/>
              </p:nvSpPr>
              <p:spPr bwMode="auto">
                <a:xfrm>
                  <a:off x="3378" y="3842"/>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632" name="Rectangle 200"/>
                <p:cNvSpPr>
                  <a:spLocks noChangeArrowheads="1"/>
                </p:cNvSpPr>
                <p:nvPr/>
              </p:nvSpPr>
              <p:spPr bwMode="auto">
                <a:xfrm>
                  <a:off x="3375" y="3853"/>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633" name="Oval 201"/>
                <p:cNvSpPr>
                  <a:spLocks noChangeArrowheads="1"/>
                </p:cNvSpPr>
                <p:nvPr/>
              </p:nvSpPr>
              <p:spPr bwMode="auto">
                <a:xfrm>
                  <a:off x="3378" y="3797"/>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18634" name="Freeform 202"/>
                <p:cNvSpPr>
                  <a:spLocks/>
                </p:cNvSpPr>
                <p:nvPr/>
              </p:nvSpPr>
              <p:spPr bwMode="auto">
                <a:xfrm>
                  <a:off x="3507" y="3819"/>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35" name="Freeform 203"/>
                <p:cNvSpPr>
                  <a:spLocks/>
                </p:cNvSpPr>
                <p:nvPr/>
              </p:nvSpPr>
              <p:spPr bwMode="auto">
                <a:xfrm>
                  <a:off x="3380" y="3820"/>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636" name="Freeform 204"/>
                <p:cNvSpPr>
                  <a:spLocks/>
                </p:cNvSpPr>
                <p:nvPr/>
              </p:nvSpPr>
              <p:spPr bwMode="auto">
                <a:xfrm>
                  <a:off x="3456" y="3855"/>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37" name="Freeform 205"/>
                <p:cNvSpPr>
                  <a:spLocks/>
                </p:cNvSpPr>
                <p:nvPr/>
              </p:nvSpPr>
              <p:spPr bwMode="auto">
                <a:xfrm>
                  <a:off x="3456" y="3795"/>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grpSp>
          <p:nvGrpSpPr>
            <p:cNvPr id="30" name="Group 206"/>
            <p:cNvGrpSpPr>
              <a:grpSpLocks/>
            </p:cNvGrpSpPr>
            <p:nvPr/>
          </p:nvGrpSpPr>
          <p:grpSpPr bwMode="auto">
            <a:xfrm>
              <a:off x="4719" y="3843"/>
              <a:ext cx="238" cy="151"/>
              <a:chOff x="4719" y="3843"/>
              <a:chExt cx="238" cy="151"/>
            </a:xfrm>
          </p:grpSpPr>
          <p:sp>
            <p:nvSpPr>
              <p:cNvPr id="18639" name="Oval 207"/>
              <p:cNvSpPr>
                <a:spLocks noChangeArrowheads="1"/>
              </p:cNvSpPr>
              <p:nvPr/>
            </p:nvSpPr>
            <p:spPr bwMode="auto">
              <a:xfrm>
                <a:off x="4725" y="3890"/>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640" name="Rectangle 208"/>
              <p:cNvSpPr>
                <a:spLocks noChangeArrowheads="1"/>
              </p:cNvSpPr>
              <p:nvPr/>
            </p:nvSpPr>
            <p:spPr bwMode="auto">
              <a:xfrm>
                <a:off x="4719" y="3901"/>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641" name="Oval 209"/>
              <p:cNvSpPr>
                <a:spLocks noChangeArrowheads="1"/>
              </p:cNvSpPr>
              <p:nvPr/>
            </p:nvSpPr>
            <p:spPr bwMode="auto">
              <a:xfrm>
                <a:off x="4725" y="3845"/>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18642" name="Freeform 210"/>
              <p:cNvSpPr>
                <a:spLocks/>
              </p:cNvSpPr>
              <p:nvPr/>
            </p:nvSpPr>
            <p:spPr bwMode="auto">
              <a:xfrm>
                <a:off x="4725" y="3867"/>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43" name="Freeform 211"/>
              <p:cNvSpPr>
                <a:spLocks/>
              </p:cNvSpPr>
              <p:nvPr/>
            </p:nvSpPr>
            <p:spPr bwMode="auto">
              <a:xfrm>
                <a:off x="4852" y="3868"/>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644" name="Freeform 212"/>
              <p:cNvSpPr>
                <a:spLocks/>
              </p:cNvSpPr>
              <p:nvPr/>
            </p:nvSpPr>
            <p:spPr bwMode="auto">
              <a:xfrm>
                <a:off x="4806" y="3903"/>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45" name="Freeform 213"/>
              <p:cNvSpPr>
                <a:spLocks/>
              </p:cNvSpPr>
              <p:nvPr/>
            </p:nvSpPr>
            <p:spPr bwMode="auto">
              <a:xfrm>
                <a:off x="4806" y="3843"/>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31" name="Group 214"/>
            <p:cNvGrpSpPr>
              <a:grpSpLocks/>
            </p:cNvGrpSpPr>
            <p:nvPr/>
          </p:nvGrpSpPr>
          <p:grpSpPr bwMode="auto">
            <a:xfrm>
              <a:off x="3264" y="2392"/>
              <a:ext cx="215" cy="109"/>
              <a:chOff x="3264" y="2392"/>
              <a:chExt cx="215" cy="109"/>
            </a:xfrm>
          </p:grpSpPr>
          <p:sp>
            <p:nvSpPr>
              <p:cNvPr id="18647" name="Oval 215"/>
              <p:cNvSpPr>
                <a:spLocks noChangeArrowheads="1"/>
              </p:cNvSpPr>
              <p:nvPr/>
            </p:nvSpPr>
            <p:spPr bwMode="auto">
              <a:xfrm>
                <a:off x="3270" y="2426"/>
                <a:ext cx="206" cy="75"/>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18648" name="Rectangle 216"/>
              <p:cNvSpPr>
                <a:spLocks noChangeArrowheads="1"/>
              </p:cNvSpPr>
              <p:nvPr/>
            </p:nvSpPr>
            <p:spPr bwMode="auto">
              <a:xfrm>
                <a:off x="3264" y="2434"/>
                <a:ext cx="215"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18649" name="Oval 217"/>
              <p:cNvSpPr>
                <a:spLocks noChangeArrowheads="1"/>
              </p:cNvSpPr>
              <p:nvPr/>
            </p:nvSpPr>
            <p:spPr bwMode="auto">
              <a:xfrm>
                <a:off x="3270" y="2394"/>
                <a:ext cx="206" cy="7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18650" name="Freeform 218"/>
              <p:cNvSpPr>
                <a:spLocks/>
              </p:cNvSpPr>
              <p:nvPr/>
            </p:nvSpPr>
            <p:spPr bwMode="auto">
              <a:xfrm>
                <a:off x="3269" y="2409"/>
                <a:ext cx="91" cy="40"/>
              </a:xfrm>
              <a:custGeom>
                <a:avLst/>
                <a:gdLst/>
                <a:ahLst/>
                <a:cxnLst>
                  <a:cxn ang="0">
                    <a:pos x="2" y="10"/>
                  </a:cxn>
                  <a:cxn ang="0">
                    <a:pos x="57" y="10"/>
                  </a:cxn>
                  <a:cxn ang="0">
                    <a:pos x="59" y="0"/>
                  </a:cxn>
                  <a:cxn ang="0">
                    <a:pos x="90" y="19"/>
                  </a:cxn>
                  <a:cxn ang="0">
                    <a:pos x="52" y="39"/>
                  </a:cxn>
                  <a:cxn ang="0">
                    <a:pos x="52" y="30"/>
                  </a:cxn>
                  <a:cxn ang="0">
                    <a:pos x="0" y="30"/>
                  </a:cxn>
                  <a:cxn ang="0">
                    <a:pos x="0" y="19"/>
                  </a:cxn>
                  <a:cxn ang="0">
                    <a:pos x="2" y="10"/>
                  </a:cxn>
                </a:cxnLst>
                <a:rect l="0" t="0" r="r" b="b"/>
                <a:pathLst>
                  <a:path w="91" h="40">
                    <a:moveTo>
                      <a:pt x="2" y="10"/>
                    </a:moveTo>
                    <a:lnTo>
                      <a:pt x="57" y="10"/>
                    </a:lnTo>
                    <a:lnTo>
                      <a:pt x="59" y="0"/>
                    </a:lnTo>
                    <a:lnTo>
                      <a:pt x="90" y="19"/>
                    </a:lnTo>
                    <a:lnTo>
                      <a:pt x="52" y="39"/>
                    </a:lnTo>
                    <a:lnTo>
                      <a:pt x="52" y="30"/>
                    </a:lnTo>
                    <a:lnTo>
                      <a:pt x="0" y="30"/>
                    </a:lnTo>
                    <a:lnTo>
                      <a:pt x="0" y="19"/>
                    </a:lnTo>
                    <a:lnTo>
                      <a:pt x="2" y="1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51" name="Freeform 219"/>
              <p:cNvSpPr>
                <a:spLocks/>
              </p:cNvSpPr>
              <p:nvPr/>
            </p:nvSpPr>
            <p:spPr bwMode="auto">
              <a:xfrm>
                <a:off x="3384" y="2410"/>
                <a:ext cx="91" cy="40"/>
              </a:xfrm>
              <a:custGeom>
                <a:avLst/>
                <a:gdLst/>
                <a:ahLst/>
                <a:cxnLst>
                  <a:cxn ang="0">
                    <a:pos x="85" y="10"/>
                  </a:cxn>
                  <a:cxn ang="0">
                    <a:pos x="33" y="10"/>
                  </a:cxn>
                  <a:cxn ang="0">
                    <a:pos x="30" y="0"/>
                  </a:cxn>
                  <a:cxn ang="0">
                    <a:pos x="0" y="19"/>
                  </a:cxn>
                  <a:cxn ang="0">
                    <a:pos x="37" y="39"/>
                  </a:cxn>
                  <a:cxn ang="0">
                    <a:pos x="35" y="28"/>
                  </a:cxn>
                  <a:cxn ang="0">
                    <a:pos x="90" y="28"/>
                  </a:cxn>
                  <a:cxn ang="0">
                    <a:pos x="85" y="8"/>
                  </a:cxn>
                  <a:cxn ang="0">
                    <a:pos x="85" y="10"/>
                  </a:cxn>
                </a:cxnLst>
                <a:rect l="0" t="0" r="r" b="b"/>
                <a:pathLst>
                  <a:path w="91" h="40">
                    <a:moveTo>
                      <a:pt x="85" y="10"/>
                    </a:moveTo>
                    <a:lnTo>
                      <a:pt x="33" y="10"/>
                    </a:lnTo>
                    <a:lnTo>
                      <a:pt x="30" y="0"/>
                    </a:lnTo>
                    <a:lnTo>
                      <a:pt x="0" y="19"/>
                    </a:lnTo>
                    <a:lnTo>
                      <a:pt x="37" y="39"/>
                    </a:lnTo>
                    <a:lnTo>
                      <a:pt x="35" y="28"/>
                    </a:lnTo>
                    <a:lnTo>
                      <a:pt x="90" y="28"/>
                    </a:lnTo>
                    <a:lnTo>
                      <a:pt x="85" y="8"/>
                    </a:lnTo>
                    <a:lnTo>
                      <a:pt x="85" y="10"/>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18652" name="Freeform 220"/>
              <p:cNvSpPr>
                <a:spLocks/>
              </p:cNvSpPr>
              <p:nvPr/>
            </p:nvSpPr>
            <p:spPr bwMode="auto">
              <a:xfrm>
                <a:off x="3342" y="2436"/>
                <a:ext cx="65" cy="33"/>
              </a:xfrm>
              <a:custGeom>
                <a:avLst/>
                <a:gdLst/>
                <a:ahLst/>
                <a:cxnLst>
                  <a:cxn ang="0">
                    <a:pos x="22" y="0"/>
                  </a:cxn>
                  <a:cxn ang="0">
                    <a:pos x="22" y="16"/>
                  </a:cxn>
                  <a:cxn ang="0">
                    <a:pos x="0" y="16"/>
                  </a:cxn>
                  <a:cxn ang="0">
                    <a:pos x="30" y="32"/>
                  </a:cxn>
                  <a:cxn ang="0">
                    <a:pos x="64" y="16"/>
                  </a:cxn>
                  <a:cxn ang="0">
                    <a:pos x="41" y="16"/>
                  </a:cxn>
                  <a:cxn ang="0">
                    <a:pos x="41" y="0"/>
                  </a:cxn>
                  <a:cxn ang="0">
                    <a:pos x="33" y="0"/>
                  </a:cxn>
                  <a:cxn ang="0">
                    <a:pos x="22" y="0"/>
                  </a:cxn>
                </a:cxnLst>
                <a:rect l="0" t="0" r="r" b="b"/>
                <a:pathLst>
                  <a:path w="65" h="33">
                    <a:moveTo>
                      <a:pt x="22" y="0"/>
                    </a:moveTo>
                    <a:lnTo>
                      <a:pt x="22" y="16"/>
                    </a:lnTo>
                    <a:lnTo>
                      <a:pt x="0" y="16"/>
                    </a:lnTo>
                    <a:lnTo>
                      <a:pt x="30" y="32"/>
                    </a:lnTo>
                    <a:lnTo>
                      <a:pt x="64" y="16"/>
                    </a:lnTo>
                    <a:lnTo>
                      <a:pt x="41" y="16"/>
                    </a:lnTo>
                    <a:lnTo>
                      <a:pt x="41" y="0"/>
                    </a:lnTo>
                    <a:lnTo>
                      <a:pt x="33" y="0"/>
                    </a:lnTo>
                    <a:lnTo>
                      <a:pt x="22"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18653" name="Freeform 221"/>
              <p:cNvSpPr>
                <a:spLocks/>
              </p:cNvSpPr>
              <p:nvPr/>
            </p:nvSpPr>
            <p:spPr bwMode="auto">
              <a:xfrm>
                <a:off x="3342" y="2392"/>
                <a:ext cx="65" cy="36"/>
              </a:xfrm>
              <a:custGeom>
                <a:avLst/>
                <a:gdLst/>
                <a:ahLst/>
                <a:cxnLst>
                  <a:cxn ang="0">
                    <a:pos x="41" y="35"/>
                  </a:cxn>
                  <a:cxn ang="0">
                    <a:pos x="41" y="16"/>
                  </a:cxn>
                  <a:cxn ang="0">
                    <a:pos x="64" y="16"/>
                  </a:cxn>
                  <a:cxn ang="0">
                    <a:pos x="30" y="0"/>
                  </a:cxn>
                  <a:cxn ang="0">
                    <a:pos x="0" y="16"/>
                  </a:cxn>
                  <a:cxn ang="0">
                    <a:pos x="19" y="16"/>
                  </a:cxn>
                  <a:cxn ang="0">
                    <a:pos x="19" y="35"/>
                  </a:cxn>
                  <a:cxn ang="0">
                    <a:pos x="30" y="35"/>
                  </a:cxn>
                  <a:cxn ang="0">
                    <a:pos x="41" y="35"/>
                  </a:cxn>
                </a:cxnLst>
                <a:rect l="0" t="0" r="r" b="b"/>
                <a:pathLst>
                  <a:path w="65" h="36">
                    <a:moveTo>
                      <a:pt x="41" y="35"/>
                    </a:moveTo>
                    <a:lnTo>
                      <a:pt x="41" y="16"/>
                    </a:lnTo>
                    <a:lnTo>
                      <a:pt x="64" y="16"/>
                    </a:lnTo>
                    <a:lnTo>
                      <a:pt x="30" y="0"/>
                    </a:lnTo>
                    <a:lnTo>
                      <a:pt x="0" y="16"/>
                    </a:lnTo>
                    <a:lnTo>
                      <a:pt x="19" y="16"/>
                    </a:lnTo>
                    <a:lnTo>
                      <a:pt x="19" y="35"/>
                    </a:lnTo>
                    <a:lnTo>
                      <a:pt x="30" y="35"/>
                    </a:lnTo>
                    <a:lnTo>
                      <a:pt x="41"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33401" y="228600"/>
            <a:ext cx="8467824" cy="1143000"/>
          </a:xfrm>
        </p:spPr>
        <p:txBody>
          <a:bodyPr/>
          <a:lstStyle/>
          <a:p>
            <a:r>
              <a:rPr lang="en-US" dirty="0" smtClean="0"/>
              <a:t>Cookies: keeping “state” (cont.)</a:t>
            </a:r>
            <a:endParaRPr lang="en-US" dirty="0"/>
          </a:p>
        </p:txBody>
      </p:sp>
      <p:grpSp>
        <p:nvGrpSpPr>
          <p:cNvPr id="2" name="Group 3"/>
          <p:cNvGrpSpPr>
            <a:grpSpLocks/>
          </p:cNvGrpSpPr>
          <p:nvPr/>
        </p:nvGrpSpPr>
        <p:grpSpPr bwMode="auto">
          <a:xfrm>
            <a:off x="2339983" y="1756400"/>
            <a:ext cx="4913924" cy="4587738"/>
            <a:chOff x="2457" y="874"/>
            <a:chExt cx="3095" cy="2890"/>
          </a:xfrm>
        </p:grpSpPr>
        <p:sp>
          <p:nvSpPr>
            <p:cNvPr id="130052" name="Line 4"/>
            <p:cNvSpPr>
              <a:spLocks noChangeShapeType="1"/>
            </p:cNvSpPr>
            <p:nvPr/>
          </p:nvSpPr>
          <p:spPr bwMode="auto">
            <a:xfrm>
              <a:off x="2688" y="1242"/>
              <a:ext cx="2082" cy="240"/>
            </a:xfrm>
            <a:prstGeom prst="line">
              <a:avLst/>
            </a:prstGeom>
            <a:noFill/>
            <a:ln w="19050">
              <a:solidFill>
                <a:schemeClr val="tx1"/>
              </a:solidFill>
              <a:round/>
              <a:headEnd/>
              <a:tailEnd type="triangle" w="med" len="med"/>
            </a:ln>
            <a:effectLst/>
          </p:spPr>
          <p:txBody>
            <a:bodyPr wrap="none" lIns="51990" tIns="25994" rIns="51990" bIns="25994">
              <a:prstTxWarp prst="textNoShape">
                <a:avLst/>
              </a:prstTxWarp>
              <a:spAutoFit/>
            </a:bodyPr>
            <a:lstStyle/>
            <a:p>
              <a:endParaRPr lang="en-GB">
                <a:latin typeface="Verdana"/>
                <a:cs typeface="Verdana"/>
              </a:endParaRPr>
            </a:p>
          </p:txBody>
        </p:sp>
        <p:sp>
          <p:nvSpPr>
            <p:cNvPr id="130053" name="Text Box 5"/>
            <p:cNvSpPr txBox="1">
              <a:spLocks noChangeArrowheads="1"/>
            </p:cNvSpPr>
            <p:nvPr/>
          </p:nvSpPr>
          <p:spPr bwMode="auto">
            <a:xfrm>
              <a:off x="2457" y="874"/>
              <a:ext cx="588" cy="266"/>
            </a:xfrm>
            <a:prstGeom prst="rect">
              <a:avLst/>
            </a:prstGeom>
            <a:noFill/>
            <a:ln w="9525">
              <a:noFill/>
              <a:miter lim="800000"/>
              <a:headEnd/>
              <a:tailEnd/>
            </a:ln>
            <a:effectLst/>
          </p:spPr>
          <p:txBody>
            <a:bodyPr wrap="none" lIns="51990" tIns="25994" rIns="51990" bIns="25994">
              <a:prstTxWarp prst="textNoShape">
                <a:avLst/>
              </a:prstTxWarp>
              <a:spAutoFit/>
            </a:bodyPr>
            <a:lstStyle/>
            <a:p>
              <a:pPr algn="ctr" defTabSz="913689"/>
              <a:r>
                <a:rPr lang="en-US" sz="2400" u="sng" dirty="0">
                  <a:latin typeface="Verdana"/>
                  <a:cs typeface="Verdana"/>
                </a:rPr>
                <a:t>client</a:t>
              </a:r>
              <a:endParaRPr lang="en-US" sz="2400" dirty="0">
                <a:latin typeface="Verdana"/>
                <a:cs typeface="Verdana"/>
              </a:endParaRPr>
            </a:p>
          </p:txBody>
        </p:sp>
        <p:sp>
          <p:nvSpPr>
            <p:cNvPr id="130054" name="Text Box 6"/>
            <p:cNvSpPr txBox="1">
              <a:spLocks noChangeArrowheads="1"/>
            </p:cNvSpPr>
            <p:nvPr/>
          </p:nvSpPr>
          <p:spPr bwMode="auto">
            <a:xfrm>
              <a:off x="4620" y="887"/>
              <a:ext cx="680" cy="266"/>
            </a:xfrm>
            <a:prstGeom prst="rect">
              <a:avLst/>
            </a:prstGeom>
            <a:noFill/>
            <a:ln w="9525">
              <a:noFill/>
              <a:miter lim="800000"/>
              <a:headEnd/>
              <a:tailEnd/>
            </a:ln>
            <a:effectLst/>
          </p:spPr>
          <p:txBody>
            <a:bodyPr wrap="none" lIns="51990" tIns="25994" rIns="51990" bIns="25994">
              <a:prstTxWarp prst="textNoShape">
                <a:avLst/>
              </a:prstTxWarp>
              <a:spAutoFit/>
            </a:bodyPr>
            <a:lstStyle/>
            <a:p>
              <a:pPr algn="ctr" defTabSz="913689"/>
              <a:r>
                <a:rPr lang="en-US" sz="2400" u="sng" dirty="0">
                  <a:latin typeface="Verdana"/>
                  <a:cs typeface="Verdana"/>
                </a:rPr>
                <a:t>server</a:t>
              </a:r>
              <a:endParaRPr lang="en-US" sz="2400" dirty="0">
                <a:latin typeface="Verdana"/>
                <a:cs typeface="Verdana"/>
              </a:endParaRPr>
            </a:p>
          </p:txBody>
        </p:sp>
        <p:sp>
          <p:nvSpPr>
            <p:cNvPr id="130056" name="Text Box 8"/>
            <p:cNvSpPr txBox="1">
              <a:spLocks noChangeArrowheads="1"/>
            </p:cNvSpPr>
            <p:nvPr/>
          </p:nvSpPr>
          <p:spPr bwMode="auto">
            <a:xfrm>
              <a:off x="2806" y="1232"/>
              <a:ext cx="1762" cy="208"/>
            </a:xfrm>
            <a:prstGeom prst="rect">
              <a:avLst/>
            </a:prstGeom>
            <a:solidFill>
              <a:schemeClr val="bg1"/>
            </a:solidFill>
            <a:ln w="9525">
              <a:solidFill>
                <a:schemeClr val="tx1"/>
              </a:solidFill>
              <a:miter lim="800000"/>
              <a:headEnd/>
              <a:tailEnd/>
            </a:ln>
            <a:effectLst/>
          </p:spPr>
          <p:txBody>
            <a:bodyPr wrap="none" lIns="51990" tIns="25994" rIns="51990" bIns="25994">
              <a:prstTxWarp prst="textNoShape">
                <a:avLst/>
              </a:prstTxWarp>
              <a:spAutoFit/>
            </a:bodyPr>
            <a:lstStyle/>
            <a:p>
              <a:pPr algn="ctr" defTabSz="913689"/>
              <a:r>
                <a:rPr lang="en-US" dirty="0">
                  <a:latin typeface="Verdana"/>
                  <a:cs typeface="Verdana"/>
                </a:rPr>
                <a:t>usual http request </a:t>
              </a:r>
              <a:r>
                <a:rPr lang="en-US" dirty="0" err="1">
                  <a:latin typeface="Verdana"/>
                  <a:cs typeface="Verdana"/>
                </a:rPr>
                <a:t>msg</a:t>
              </a:r>
              <a:endParaRPr lang="en-US" sz="2400" dirty="0">
                <a:latin typeface="Verdana"/>
                <a:cs typeface="Verdana"/>
              </a:endParaRPr>
            </a:p>
          </p:txBody>
        </p:sp>
        <p:sp>
          <p:nvSpPr>
            <p:cNvPr id="130057" name="Line 9"/>
            <p:cNvSpPr>
              <a:spLocks noChangeShapeType="1"/>
            </p:cNvSpPr>
            <p:nvPr/>
          </p:nvSpPr>
          <p:spPr bwMode="auto">
            <a:xfrm flipH="1">
              <a:off x="2706" y="1524"/>
              <a:ext cx="2082" cy="240"/>
            </a:xfrm>
            <a:prstGeom prst="line">
              <a:avLst/>
            </a:prstGeom>
            <a:noFill/>
            <a:ln w="19050">
              <a:solidFill>
                <a:schemeClr val="tx1"/>
              </a:solidFill>
              <a:round/>
              <a:headEnd/>
              <a:tailEnd type="triangle" w="med" len="med"/>
            </a:ln>
            <a:effectLst/>
          </p:spPr>
          <p:txBody>
            <a:bodyPr wrap="none" lIns="51990" tIns="25994" rIns="51990" bIns="25994">
              <a:prstTxWarp prst="textNoShape">
                <a:avLst/>
              </a:prstTxWarp>
              <a:spAutoFit/>
            </a:bodyPr>
            <a:lstStyle/>
            <a:p>
              <a:endParaRPr lang="en-GB">
                <a:latin typeface="Verdana"/>
                <a:cs typeface="Verdana"/>
              </a:endParaRPr>
            </a:p>
          </p:txBody>
        </p:sp>
        <p:sp>
          <p:nvSpPr>
            <p:cNvPr id="130058" name="Rectangle 10"/>
            <p:cNvSpPr>
              <a:spLocks noChangeArrowheads="1"/>
            </p:cNvSpPr>
            <p:nvPr/>
          </p:nvSpPr>
          <p:spPr bwMode="auto">
            <a:xfrm>
              <a:off x="2916" y="1507"/>
              <a:ext cx="66" cy="208"/>
            </a:xfrm>
            <a:prstGeom prst="rect">
              <a:avLst/>
            </a:prstGeom>
            <a:solidFill>
              <a:schemeClr val="accent1"/>
            </a:solidFill>
            <a:ln w="9525">
              <a:solidFill>
                <a:schemeClr val="tx1"/>
              </a:solidFill>
              <a:miter lim="800000"/>
              <a:headEnd/>
              <a:tailEnd/>
            </a:ln>
            <a:effectLst/>
          </p:spPr>
          <p:txBody>
            <a:bodyPr wrap="none" lIns="51990" tIns="25994" rIns="51990" bIns="25994">
              <a:prstTxWarp prst="textNoShape">
                <a:avLst/>
              </a:prstTxWarp>
              <a:spAutoFit/>
            </a:bodyPr>
            <a:lstStyle/>
            <a:p>
              <a:endParaRPr lang="en-GB">
                <a:latin typeface="Verdana"/>
                <a:cs typeface="Verdana"/>
              </a:endParaRPr>
            </a:p>
          </p:txBody>
        </p:sp>
        <p:sp>
          <p:nvSpPr>
            <p:cNvPr id="130059" name="Text Box 11"/>
            <p:cNvSpPr txBox="1">
              <a:spLocks noChangeArrowheads="1"/>
            </p:cNvSpPr>
            <p:nvPr/>
          </p:nvSpPr>
          <p:spPr bwMode="auto">
            <a:xfrm>
              <a:off x="2858" y="1484"/>
              <a:ext cx="1680" cy="401"/>
            </a:xfrm>
            <a:prstGeom prst="rect">
              <a:avLst/>
            </a:prstGeom>
            <a:solidFill>
              <a:schemeClr val="bg1"/>
            </a:solidFill>
            <a:ln w="9525">
              <a:solidFill>
                <a:schemeClr val="tx1"/>
              </a:solidFill>
              <a:miter lim="800000"/>
              <a:headEnd/>
              <a:tailEnd/>
            </a:ln>
            <a:effectLst/>
          </p:spPr>
          <p:txBody>
            <a:bodyPr wrap="none" lIns="51990" tIns="25994" rIns="51990" bIns="25994">
              <a:prstTxWarp prst="textNoShape">
                <a:avLst/>
              </a:prstTxWarp>
              <a:spAutoFit/>
            </a:bodyPr>
            <a:lstStyle/>
            <a:p>
              <a:pPr algn="ctr" defTabSz="913689"/>
              <a:r>
                <a:rPr lang="en-US" dirty="0">
                  <a:latin typeface="Verdana"/>
                  <a:cs typeface="Verdana"/>
                </a:rPr>
                <a:t>usual http response +</a:t>
              </a:r>
            </a:p>
            <a:p>
              <a:pPr algn="ctr" defTabSz="913689"/>
              <a:r>
                <a:rPr lang="en-US" sz="2000" b="1" dirty="0">
                  <a:latin typeface="Verdana"/>
                  <a:cs typeface="Verdana"/>
                </a:rPr>
                <a:t>Set-cookie: 1678 </a:t>
              </a:r>
            </a:p>
          </p:txBody>
        </p:sp>
        <p:sp>
          <p:nvSpPr>
            <p:cNvPr id="130060" name="Line 12"/>
            <p:cNvSpPr>
              <a:spLocks noChangeShapeType="1"/>
            </p:cNvSpPr>
            <p:nvPr/>
          </p:nvSpPr>
          <p:spPr bwMode="auto">
            <a:xfrm>
              <a:off x="2694" y="2244"/>
              <a:ext cx="2082" cy="240"/>
            </a:xfrm>
            <a:prstGeom prst="line">
              <a:avLst/>
            </a:prstGeom>
            <a:noFill/>
            <a:ln w="19050">
              <a:solidFill>
                <a:schemeClr val="tx1"/>
              </a:solidFill>
              <a:round/>
              <a:headEnd/>
              <a:tailEnd type="triangle" w="med" len="med"/>
            </a:ln>
            <a:effectLst/>
          </p:spPr>
          <p:txBody>
            <a:bodyPr wrap="none" lIns="51990" tIns="25994" rIns="51990" bIns="25994">
              <a:prstTxWarp prst="textNoShape">
                <a:avLst/>
              </a:prstTxWarp>
              <a:spAutoFit/>
            </a:bodyPr>
            <a:lstStyle/>
            <a:p>
              <a:endParaRPr lang="en-GB">
                <a:latin typeface="Verdana"/>
                <a:cs typeface="Verdana"/>
              </a:endParaRPr>
            </a:p>
          </p:txBody>
        </p:sp>
        <p:grpSp>
          <p:nvGrpSpPr>
            <p:cNvPr id="3" name="Group 13"/>
            <p:cNvGrpSpPr>
              <a:grpSpLocks/>
            </p:cNvGrpSpPr>
            <p:nvPr/>
          </p:nvGrpSpPr>
          <p:grpSpPr bwMode="auto">
            <a:xfrm>
              <a:off x="2824" y="2120"/>
              <a:ext cx="1762" cy="401"/>
              <a:chOff x="3088" y="2762"/>
              <a:chExt cx="1762" cy="401"/>
            </a:xfrm>
          </p:grpSpPr>
          <p:sp>
            <p:nvSpPr>
              <p:cNvPr id="130062" name="Rectangle 14"/>
              <p:cNvSpPr>
                <a:spLocks noChangeArrowheads="1"/>
              </p:cNvSpPr>
              <p:nvPr/>
            </p:nvSpPr>
            <p:spPr bwMode="auto">
              <a:xfrm>
                <a:off x="3186" y="2791"/>
                <a:ext cx="66" cy="208"/>
              </a:xfrm>
              <a:prstGeom prst="rect">
                <a:avLst/>
              </a:prstGeom>
              <a:solidFill>
                <a:schemeClr val="bg1"/>
              </a:solidFill>
              <a:ln w="9525">
                <a:solidFill>
                  <a:schemeClr val="tx1"/>
                </a:solidFill>
                <a:miter lim="800000"/>
                <a:headEnd/>
                <a:tailEnd/>
              </a:ln>
              <a:effectLst/>
            </p:spPr>
            <p:txBody>
              <a:bodyPr wrap="none" lIns="51990" tIns="25994" rIns="51990" bIns="25994">
                <a:prstTxWarp prst="textNoShape">
                  <a:avLst/>
                </a:prstTxWarp>
                <a:spAutoFit/>
              </a:bodyPr>
              <a:lstStyle/>
              <a:p>
                <a:endParaRPr lang="en-GB">
                  <a:latin typeface="Verdana"/>
                  <a:cs typeface="Verdana"/>
                </a:endParaRPr>
              </a:p>
            </p:txBody>
          </p:sp>
          <p:sp>
            <p:nvSpPr>
              <p:cNvPr id="130063" name="Text Box 15"/>
              <p:cNvSpPr txBox="1">
                <a:spLocks noChangeArrowheads="1"/>
              </p:cNvSpPr>
              <p:nvPr/>
            </p:nvSpPr>
            <p:spPr bwMode="auto">
              <a:xfrm>
                <a:off x="3088" y="2762"/>
                <a:ext cx="1762" cy="401"/>
              </a:xfrm>
              <a:prstGeom prst="rect">
                <a:avLst/>
              </a:prstGeom>
              <a:solidFill>
                <a:schemeClr val="bg1"/>
              </a:solidFill>
              <a:ln w="9525">
                <a:solidFill>
                  <a:schemeClr val="tx1"/>
                </a:solidFill>
                <a:miter lim="800000"/>
                <a:headEnd/>
                <a:tailEnd/>
              </a:ln>
              <a:effectLst/>
            </p:spPr>
            <p:txBody>
              <a:bodyPr wrap="none" lIns="51990" tIns="25994" rIns="51990" bIns="25994">
                <a:prstTxWarp prst="textNoShape">
                  <a:avLst/>
                </a:prstTxWarp>
                <a:spAutoFit/>
              </a:bodyPr>
              <a:lstStyle/>
              <a:p>
                <a:pPr algn="ctr" defTabSz="913689"/>
                <a:r>
                  <a:rPr lang="en-US" dirty="0">
                    <a:latin typeface="Verdana"/>
                    <a:cs typeface="Verdana"/>
                  </a:rPr>
                  <a:t>usual http request </a:t>
                </a:r>
                <a:r>
                  <a:rPr lang="en-US" dirty="0" err="1">
                    <a:latin typeface="Verdana"/>
                    <a:cs typeface="Verdana"/>
                  </a:rPr>
                  <a:t>msg</a:t>
                </a:r>
                <a:endParaRPr lang="en-US" dirty="0">
                  <a:latin typeface="Verdana"/>
                  <a:cs typeface="Verdana"/>
                </a:endParaRPr>
              </a:p>
              <a:p>
                <a:pPr algn="ctr" defTabSz="913689"/>
                <a:r>
                  <a:rPr lang="en-US" sz="2000" b="1" dirty="0">
                    <a:latin typeface="Verdana"/>
                    <a:cs typeface="Verdana"/>
                  </a:rPr>
                  <a:t>cookie: 1678</a:t>
                </a:r>
              </a:p>
            </p:txBody>
          </p:sp>
        </p:grpSp>
        <p:sp>
          <p:nvSpPr>
            <p:cNvPr id="130064" name="Line 16"/>
            <p:cNvSpPr>
              <a:spLocks noChangeShapeType="1"/>
            </p:cNvSpPr>
            <p:nvPr/>
          </p:nvSpPr>
          <p:spPr bwMode="auto">
            <a:xfrm flipH="1">
              <a:off x="2688" y="2550"/>
              <a:ext cx="2082" cy="240"/>
            </a:xfrm>
            <a:prstGeom prst="line">
              <a:avLst/>
            </a:prstGeom>
            <a:noFill/>
            <a:ln w="19050">
              <a:solidFill>
                <a:schemeClr val="tx1"/>
              </a:solidFill>
              <a:round/>
              <a:headEnd/>
              <a:tailEnd type="triangle" w="med" len="med"/>
            </a:ln>
            <a:effectLst/>
          </p:spPr>
          <p:txBody>
            <a:bodyPr wrap="none" lIns="51990" tIns="25994" rIns="51990" bIns="25994">
              <a:prstTxWarp prst="textNoShape">
                <a:avLst/>
              </a:prstTxWarp>
              <a:spAutoFit/>
            </a:bodyPr>
            <a:lstStyle/>
            <a:p>
              <a:endParaRPr lang="en-GB">
                <a:latin typeface="Verdana"/>
                <a:cs typeface="Verdana"/>
              </a:endParaRPr>
            </a:p>
          </p:txBody>
        </p:sp>
        <p:sp>
          <p:nvSpPr>
            <p:cNvPr id="130067" name="Text Box 19"/>
            <p:cNvSpPr txBox="1">
              <a:spLocks noChangeArrowheads="1"/>
            </p:cNvSpPr>
            <p:nvPr/>
          </p:nvSpPr>
          <p:spPr bwMode="auto">
            <a:xfrm>
              <a:off x="2761" y="2570"/>
              <a:ext cx="1869" cy="208"/>
            </a:xfrm>
            <a:prstGeom prst="rect">
              <a:avLst/>
            </a:prstGeom>
            <a:solidFill>
              <a:schemeClr val="bg1"/>
            </a:solidFill>
            <a:ln w="9525">
              <a:solidFill>
                <a:schemeClr val="tx1"/>
              </a:solidFill>
              <a:miter lim="800000"/>
              <a:headEnd/>
              <a:tailEnd/>
            </a:ln>
            <a:effectLst/>
          </p:spPr>
          <p:txBody>
            <a:bodyPr wrap="none" lIns="51990" tIns="25994" rIns="51990" bIns="25994">
              <a:prstTxWarp prst="textNoShape">
                <a:avLst/>
              </a:prstTxWarp>
              <a:spAutoFit/>
            </a:bodyPr>
            <a:lstStyle/>
            <a:p>
              <a:pPr algn="ctr" defTabSz="913689"/>
              <a:r>
                <a:rPr lang="en-US" dirty="0">
                  <a:latin typeface="Verdana"/>
                  <a:cs typeface="Verdana"/>
                </a:rPr>
                <a:t>usual http response </a:t>
              </a:r>
              <a:r>
                <a:rPr lang="en-US" dirty="0" err="1">
                  <a:latin typeface="Verdana"/>
                  <a:cs typeface="Verdana"/>
                </a:rPr>
                <a:t>msg</a:t>
              </a:r>
              <a:endParaRPr lang="en-US" sz="2400" dirty="0">
                <a:latin typeface="Verdana"/>
                <a:cs typeface="Verdana"/>
              </a:endParaRPr>
            </a:p>
          </p:txBody>
        </p:sp>
        <p:sp>
          <p:nvSpPr>
            <p:cNvPr id="130068" name="Line 20"/>
            <p:cNvSpPr>
              <a:spLocks noChangeShapeType="1"/>
            </p:cNvSpPr>
            <p:nvPr/>
          </p:nvSpPr>
          <p:spPr bwMode="auto">
            <a:xfrm>
              <a:off x="2676" y="3180"/>
              <a:ext cx="2082" cy="240"/>
            </a:xfrm>
            <a:prstGeom prst="line">
              <a:avLst/>
            </a:prstGeom>
            <a:noFill/>
            <a:ln w="19050">
              <a:solidFill>
                <a:schemeClr val="tx1"/>
              </a:solidFill>
              <a:round/>
              <a:headEnd/>
              <a:tailEnd type="triangle" w="med" len="med"/>
            </a:ln>
            <a:effectLst/>
          </p:spPr>
          <p:txBody>
            <a:bodyPr wrap="none" lIns="51990" tIns="25994" rIns="51990" bIns="25994">
              <a:prstTxWarp prst="textNoShape">
                <a:avLst/>
              </a:prstTxWarp>
              <a:spAutoFit/>
            </a:bodyPr>
            <a:lstStyle/>
            <a:p>
              <a:endParaRPr lang="en-GB">
                <a:latin typeface="Verdana"/>
                <a:cs typeface="Verdana"/>
              </a:endParaRPr>
            </a:p>
          </p:txBody>
        </p:sp>
        <p:grpSp>
          <p:nvGrpSpPr>
            <p:cNvPr id="5" name="Group 21"/>
            <p:cNvGrpSpPr>
              <a:grpSpLocks/>
            </p:cNvGrpSpPr>
            <p:nvPr/>
          </p:nvGrpSpPr>
          <p:grpSpPr bwMode="auto">
            <a:xfrm>
              <a:off x="2812" y="3068"/>
              <a:ext cx="1762" cy="401"/>
              <a:chOff x="3088" y="2762"/>
              <a:chExt cx="1762" cy="401"/>
            </a:xfrm>
          </p:grpSpPr>
          <p:sp>
            <p:nvSpPr>
              <p:cNvPr id="130070" name="Rectangle 22"/>
              <p:cNvSpPr>
                <a:spLocks noChangeArrowheads="1"/>
              </p:cNvSpPr>
              <p:nvPr/>
            </p:nvSpPr>
            <p:spPr bwMode="auto">
              <a:xfrm>
                <a:off x="3186" y="2791"/>
                <a:ext cx="66" cy="208"/>
              </a:xfrm>
              <a:prstGeom prst="rect">
                <a:avLst/>
              </a:prstGeom>
              <a:solidFill>
                <a:schemeClr val="bg1"/>
              </a:solidFill>
              <a:ln w="9525">
                <a:solidFill>
                  <a:schemeClr val="tx1"/>
                </a:solidFill>
                <a:miter lim="800000"/>
                <a:headEnd/>
                <a:tailEnd/>
              </a:ln>
              <a:effectLst/>
            </p:spPr>
            <p:txBody>
              <a:bodyPr wrap="none" lIns="51990" tIns="25994" rIns="51990" bIns="25994">
                <a:prstTxWarp prst="textNoShape">
                  <a:avLst/>
                </a:prstTxWarp>
                <a:spAutoFit/>
              </a:bodyPr>
              <a:lstStyle/>
              <a:p>
                <a:endParaRPr lang="en-GB">
                  <a:latin typeface="Verdana"/>
                  <a:cs typeface="Verdana"/>
                </a:endParaRPr>
              </a:p>
            </p:txBody>
          </p:sp>
          <p:sp>
            <p:nvSpPr>
              <p:cNvPr id="130071" name="Text Box 23"/>
              <p:cNvSpPr txBox="1">
                <a:spLocks noChangeArrowheads="1"/>
              </p:cNvSpPr>
              <p:nvPr/>
            </p:nvSpPr>
            <p:spPr bwMode="auto">
              <a:xfrm>
                <a:off x="3088" y="2762"/>
                <a:ext cx="1762" cy="401"/>
              </a:xfrm>
              <a:prstGeom prst="rect">
                <a:avLst/>
              </a:prstGeom>
              <a:solidFill>
                <a:schemeClr val="bg1"/>
              </a:solidFill>
              <a:ln w="9525">
                <a:solidFill>
                  <a:schemeClr val="tx1"/>
                </a:solidFill>
                <a:miter lim="800000"/>
                <a:headEnd/>
                <a:tailEnd/>
              </a:ln>
              <a:effectLst/>
            </p:spPr>
            <p:txBody>
              <a:bodyPr wrap="none" lIns="51990" tIns="25994" rIns="51990" bIns="25994">
                <a:prstTxWarp prst="textNoShape">
                  <a:avLst/>
                </a:prstTxWarp>
                <a:spAutoFit/>
              </a:bodyPr>
              <a:lstStyle/>
              <a:p>
                <a:pPr algn="ctr" defTabSz="913689"/>
                <a:r>
                  <a:rPr lang="en-US" dirty="0">
                    <a:latin typeface="Verdana"/>
                    <a:cs typeface="Verdana"/>
                  </a:rPr>
                  <a:t>usual http request </a:t>
                </a:r>
                <a:r>
                  <a:rPr lang="en-US" dirty="0" err="1">
                    <a:latin typeface="Verdana"/>
                    <a:cs typeface="Verdana"/>
                  </a:rPr>
                  <a:t>msg</a:t>
                </a:r>
                <a:endParaRPr lang="en-US" dirty="0">
                  <a:latin typeface="Verdana"/>
                  <a:cs typeface="Verdana"/>
                </a:endParaRPr>
              </a:p>
              <a:p>
                <a:pPr algn="ctr" defTabSz="913689"/>
                <a:r>
                  <a:rPr lang="en-US" sz="2000" b="1" dirty="0">
                    <a:latin typeface="Verdana"/>
                    <a:cs typeface="Verdana"/>
                  </a:rPr>
                  <a:t>cookie: 1678</a:t>
                </a:r>
              </a:p>
            </p:txBody>
          </p:sp>
        </p:grpSp>
        <p:sp>
          <p:nvSpPr>
            <p:cNvPr id="130072" name="Line 24"/>
            <p:cNvSpPr>
              <a:spLocks noChangeShapeType="1"/>
            </p:cNvSpPr>
            <p:nvPr/>
          </p:nvSpPr>
          <p:spPr bwMode="auto">
            <a:xfrm flipH="1">
              <a:off x="2694" y="3492"/>
              <a:ext cx="2082" cy="240"/>
            </a:xfrm>
            <a:prstGeom prst="line">
              <a:avLst/>
            </a:prstGeom>
            <a:noFill/>
            <a:ln w="19050">
              <a:solidFill>
                <a:schemeClr val="tx1"/>
              </a:solidFill>
              <a:round/>
              <a:headEnd/>
              <a:tailEnd type="triangle" w="med" len="med"/>
            </a:ln>
            <a:effectLst/>
          </p:spPr>
          <p:txBody>
            <a:bodyPr wrap="none" lIns="51990" tIns="25994" rIns="51990" bIns="25994">
              <a:prstTxWarp prst="textNoShape">
                <a:avLst/>
              </a:prstTxWarp>
              <a:spAutoFit/>
            </a:bodyPr>
            <a:lstStyle/>
            <a:p>
              <a:endParaRPr lang="en-GB">
                <a:latin typeface="Verdana"/>
                <a:cs typeface="Verdana"/>
              </a:endParaRPr>
            </a:p>
          </p:txBody>
        </p:sp>
        <p:sp>
          <p:nvSpPr>
            <p:cNvPr id="130075" name="Text Box 27"/>
            <p:cNvSpPr txBox="1">
              <a:spLocks noChangeArrowheads="1"/>
            </p:cNvSpPr>
            <p:nvPr/>
          </p:nvSpPr>
          <p:spPr bwMode="auto">
            <a:xfrm>
              <a:off x="2767" y="3512"/>
              <a:ext cx="1869" cy="208"/>
            </a:xfrm>
            <a:prstGeom prst="rect">
              <a:avLst/>
            </a:prstGeom>
            <a:solidFill>
              <a:schemeClr val="bg1"/>
            </a:solidFill>
            <a:ln w="9525">
              <a:solidFill>
                <a:schemeClr val="tx1"/>
              </a:solidFill>
              <a:miter lim="800000"/>
              <a:headEnd/>
              <a:tailEnd/>
            </a:ln>
            <a:effectLst/>
          </p:spPr>
          <p:txBody>
            <a:bodyPr wrap="none" lIns="51990" tIns="25994" rIns="51990" bIns="25994">
              <a:prstTxWarp prst="textNoShape">
                <a:avLst/>
              </a:prstTxWarp>
              <a:spAutoFit/>
            </a:bodyPr>
            <a:lstStyle/>
            <a:p>
              <a:pPr algn="ctr" defTabSz="913689"/>
              <a:r>
                <a:rPr lang="en-US" dirty="0">
                  <a:latin typeface="Verdana"/>
                  <a:cs typeface="Verdana"/>
                </a:rPr>
                <a:t>usual http response </a:t>
              </a:r>
              <a:r>
                <a:rPr lang="en-US" dirty="0" err="1">
                  <a:latin typeface="Verdana"/>
                  <a:cs typeface="Verdana"/>
                </a:rPr>
                <a:t>msg</a:t>
              </a:r>
              <a:endParaRPr lang="en-US" sz="2400" dirty="0">
                <a:latin typeface="Verdana"/>
                <a:cs typeface="Verdana"/>
              </a:endParaRPr>
            </a:p>
          </p:txBody>
        </p:sp>
        <p:sp>
          <p:nvSpPr>
            <p:cNvPr id="130076" name="Text Box 28"/>
            <p:cNvSpPr txBox="1">
              <a:spLocks noChangeArrowheads="1"/>
            </p:cNvSpPr>
            <p:nvPr/>
          </p:nvSpPr>
          <p:spPr bwMode="auto">
            <a:xfrm>
              <a:off x="4825" y="2219"/>
              <a:ext cx="658" cy="615"/>
            </a:xfrm>
            <a:prstGeom prst="rect">
              <a:avLst/>
            </a:prstGeom>
            <a:noFill/>
            <a:ln w="9525">
              <a:noFill/>
              <a:miter lim="800000"/>
              <a:headEnd/>
              <a:tailEnd/>
            </a:ln>
            <a:effectLst/>
          </p:spPr>
          <p:txBody>
            <a:bodyPr wrap="none" lIns="51990" tIns="25994" rIns="51990" bIns="25994">
              <a:prstTxWarp prst="textNoShape">
                <a:avLst/>
              </a:prstTxWarp>
              <a:spAutoFit/>
            </a:bodyPr>
            <a:lstStyle/>
            <a:p>
              <a:pPr algn="ctr" defTabSz="913689"/>
              <a:r>
                <a:rPr lang="en-US" sz="2000" dirty="0">
                  <a:solidFill>
                    <a:schemeClr val="accent2"/>
                  </a:solidFill>
                  <a:latin typeface="Verdana"/>
                  <a:cs typeface="Verdana"/>
                </a:rPr>
                <a:t>cookie-</a:t>
              </a:r>
            </a:p>
            <a:p>
              <a:pPr algn="ctr" defTabSz="913689"/>
              <a:r>
                <a:rPr lang="en-US" sz="2000" dirty="0">
                  <a:solidFill>
                    <a:schemeClr val="accent2"/>
                  </a:solidFill>
                  <a:latin typeface="Verdana"/>
                  <a:cs typeface="Verdana"/>
                </a:rPr>
                <a:t>specific</a:t>
              </a:r>
            </a:p>
            <a:p>
              <a:pPr algn="ctr" defTabSz="913689"/>
              <a:r>
                <a:rPr lang="en-US" sz="2000" dirty="0">
                  <a:solidFill>
                    <a:schemeClr val="accent2"/>
                  </a:solidFill>
                  <a:latin typeface="Verdana"/>
                  <a:cs typeface="Verdana"/>
                </a:rPr>
                <a:t>action</a:t>
              </a:r>
              <a:endParaRPr lang="en-US" sz="2400" dirty="0">
                <a:latin typeface="Verdana"/>
                <a:cs typeface="Verdana"/>
              </a:endParaRPr>
            </a:p>
          </p:txBody>
        </p:sp>
        <p:sp>
          <p:nvSpPr>
            <p:cNvPr id="130077" name="Text Box 29"/>
            <p:cNvSpPr txBox="1">
              <a:spLocks noChangeArrowheads="1"/>
            </p:cNvSpPr>
            <p:nvPr/>
          </p:nvSpPr>
          <p:spPr bwMode="auto">
            <a:xfrm>
              <a:off x="4818" y="3149"/>
              <a:ext cx="734" cy="615"/>
            </a:xfrm>
            <a:prstGeom prst="rect">
              <a:avLst/>
            </a:prstGeom>
            <a:noFill/>
            <a:ln w="9525">
              <a:noFill/>
              <a:miter lim="800000"/>
              <a:headEnd/>
              <a:tailEnd/>
            </a:ln>
            <a:effectLst/>
          </p:spPr>
          <p:txBody>
            <a:bodyPr wrap="none" lIns="51990" tIns="25994" rIns="51990" bIns="25994">
              <a:prstTxWarp prst="textNoShape">
                <a:avLst/>
              </a:prstTxWarp>
              <a:spAutoFit/>
            </a:bodyPr>
            <a:lstStyle/>
            <a:p>
              <a:pPr algn="ctr" defTabSz="913689"/>
              <a:r>
                <a:rPr lang="en-US" sz="2000" dirty="0">
                  <a:solidFill>
                    <a:schemeClr val="accent2"/>
                  </a:solidFill>
                  <a:latin typeface="Verdana"/>
                  <a:cs typeface="Verdana"/>
                </a:rPr>
                <a:t>cookie-</a:t>
              </a:r>
            </a:p>
            <a:p>
              <a:pPr algn="ctr" defTabSz="913689"/>
              <a:r>
                <a:rPr lang="en-US" sz="2000" dirty="0" err="1">
                  <a:solidFill>
                    <a:schemeClr val="accent2"/>
                  </a:solidFill>
                  <a:latin typeface="Verdana"/>
                  <a:cs typeface="Verdana"/>
                </a:rPr>
                <a:t>spectific</a:t>
              </a:r>
              <a:endParaRPr lang="en-US" sz="2000" dirty="0">
                <a:solidFill>
                  <a:schemeClr val="accent2"/>
                </a:solidFill>
                <a:latin typeface="Verdana"/>
                <a:cs typeface="Verdana"/>
              </a:endParaRPr>
            </a:p>
            <a:p>
              <a:pPr algn="ctr" defTabSz="913689"/>
              <a:r>
                <a:rPr lang="en-US" sz="2000" dirty="0">
                  <a:solidFill>
                    <a:schemeClr val="accent2"/>
                  </a:solidFill>
                  <a:latin typeface="Verdana"/>
                  <a:cs typeface="Verdana"/>
                </a:rPr>
                <a:t>action</a:t>
              </a:r>
              <a:endParaRPr lang="en-US" sz="2400" dirty="0">
                <a:latin typeface="Verdana"/>
                <a:cs typeface="Verdana"/>
              </a:endParaRPr>
            </a:p>
          </p:txBody>
        </p:sp>
      </p:grpSp>
      <p:sp>
        <p:nvSpPr>
          <p:cNvPr id="130078" name="Text Box 30"/>
          <p:cNvSpPr txBox="1">
            <a:spLocks noChangeArrowheads="1"/>
          </p:cNvSpPr>
          <p:nvPr/>
        </p:nvSpPr>
        <p:spPr bwMode="auto">
          <a:xfrm>
            <a:off x="5699003" y="2396189"/>
            <a:ext cx="1941541" cy="1015655"/>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000" dirty="0">
                <a:solidFill>
                  <a:schemeClr val="accent2"/>
                </a:solidFill>
                <a:latin typeface="Verdana"/>
                <a:cs typeface="Verdana"/>
              </a:rPr>
              <a:t>server</a:t>
            </a:r>
          </a:p>
          <a:p>
            <a:pPr algn="ctr" defTabSz="913689"/>
            <a:r>
              <a:rPr lang="en-US" sz="2000" dirty="0">
                <a:solidFill>
                  <a:schemeClr val="accent2"/>
                </a:solidFill>
                <a:latin typeface="Verdana"/>
                <a:cs typeface="Verdana"/>
              </a:rPr>
              <a:t>creates ID</a:t>
            </a:r>
          </a:p>
          <a:p>
            <a:pPr algn="ctr" defTabSz="913689"/>
            <a:r>
              <a:rPr lang="en-US" sz="2000" dirty="0">
                <a:solidFill>
                  <a:schemeClr val="accent2"/>
                </a:solidFill>
                <a:latin typeface="Verdana"/>
                <a:cs typeface="Verdana"/>
              </a:rPr>
              <a:t>1678 for user</a:t>
            </a:r>
            <a:endParaRPr lang="en-US" sz="2000" dirty="0">
              <a:latin typeface="Verdana"/>
              <a:cs typeface="Verdana"/>
            </a:endParaRPr>
          </a:p>
        </p:txBody>
      </p:sp>
      <p:grpSp>
        <p:nvGrpSpPr>
          <p:cNvPr id="7" name="Group 31"/>
          <p:cNvGrpSpPr>
            <a:grpSpLocks/>
          </p:cNvGrpSpPr>
          <p:nvPr/>
        </p:nvGrpSpPr>
        <p:grpSpPr bwMode="auto">
          <a:xfrm>
            <a:off x="8537044" y="3652257"/>
            <a:ext cx="293992" cy="394620"/>
            <a:chOff x="5115" y="1292"/>
            <a:chExt cx="185" cy="249"/>
          </a:xfrm>
        </p:grpSpPr>
        <p:sp>
          <p:nvSpPr>
            <p:cNvPr id="130080" name="Oval 32"/>
            <p:cNvSpPr>
              <a:spLocks noChangeArrowheads="1"/>
            </p:cNvSpPr>
            <p:nvPr/>
          </p:nvSpPr>
          <p:spPr bwMode="auto">
            <a:xfrm>
              <a:off x="5115" y="1292"/>
              <a:ext cx="177" cy="6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GB"/>
            </a:p>
          </p:txBody>
        </p:sp>
        <p:sp>
          <p:nvSpPr>
            <p:cNvPr id="130081" name="Oval 33"/>
            <p:cNvSpPr>
              <a:spLocks noChangeArrowheads="1"/>
            </p:cNvSpPr>
            <p:nvPr/>
          </p:nvSpPr>
          <p:spPr bwMode="auto">
            <a:xfrm>
              <a:off x="5119" y="1472"/>
              <a:ext cx="177" cy="6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GB"/>
            </a:p>
          </p:txBody>
        </p:sp>
        <p:sp>
          <p:nvSpPr>
            <p:cNvPr id="130082" name="Line 34"/>
            <p:cNvSpPr>
              <a:spLocks noChangeShapeType="1"/>
            </p:cNvSpPr>
            <p:nvPr/>
          </p:nvSpPr>
          <p:spPr bwMode="auto">
            <a:xfrm>
              <a:off x="5300" y="1315"/>
              <a:ext cx="0" cy="193"/>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30083" name="Line 35"/>
            <p:cNvSpPr>
              <a:spLocks noChangeShapeType="1"/>
            </p:cNvSpPr>
            <p:nvPr/>
          </p:nvSpPr>
          <p:spPr bwMode="auto">
            <a:xfrm>
              <a:off x="5115" y="1331"/>
              <a:ext cx="0" cy="192"/>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grpSp>
      <p:sp>
        <p:nvSpPr>
          <p:cNvPr id="130084" name="Line 36"/>
          <p:cNvSpPr>
            <a:spLocks noChangeShapeType="1"/>
          </p:cNvSpPr>
          <p:nvPr/>
        </p:nvSpPr>
        <p:spPr bwMode="auto">
          <a:xfrm>
            <a:off x="7634908" y="3019185"/>
            <a:ext cx="865178" cy="574299"/>
          </a:xfrm>
          <a:prstGeom prst="line">
            <a:avLst/>
          </a:prstGeom>
          <a:noFill/>
          <a:ln w="9525">
            <a:solidFill>
              <a:schemeClr val="tx1"/>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30085" name="Text Box 37"/>
          <p:cNvSpPr txBox="1">
            <a:spLocks noChangeArrowheads="1"/>
          </p:cNvSpPr>
          <p:nvPr/>
        </p:nvSpPr>
        <p:spPr bwMode="auto">
          <a:xfrm rot="2225390">
            <a:off x="7327506" y="2720085"/>
            <a:ext cx="1777333" cy="584767"/>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sz="1600" dirty="0"/>
              <a:t>entry in backend </a:t>
            </a:r>
          </a:p>
          <a:p>
            <a:pPr defTabSz="913689"/>
            <a:r>
              <a:rPr lang="en-US" sz="1600" dirty="0"/>
              <a:t>database</a:t>
            </a:r>
          </a:p>
        </p:txBody>
      </p:sp>
      <p:sp>
        <p:nvSpPr>
          <p:cNvPr id="130086" name="Line 38"/>
          <p:cNvSpPr>
            <a:spLocks noChangeShapeType="1"/>
          </p:cNvSpPr>
          <p:nvPr/>
        </p:nvSpPr>
        <p:spPr bwMode="auto">
          <a:xfrm flipV="1">
            <a:off x="7256918" y="3947803"/>
            <a:ext cx="1098691" cy="426526"/>
          </a:xfrm>
          <a:prstGeom prst="line">
            <a:avLst/>
          </a:prstGeom>
          <a:noFill/>
          <a:ln w="9525">
            <a:solidFill>
              <a:schemeClr val="tx1"/>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sp>
        <p:nvSpPr>
          <p:cNvPr id="130087" name="Text Box 39"/>
          <p:cNvSpPr txBox="1">
            <a:spLocks noChangeArrowheads="1"/>
          </p:cNvSpPr>
          <p:nvPr/>
        </p:nvSpPr>
        <p:spPr bwMode="auto">
          <a:xfrm rot="-1144414">
            <a:off x="7500747" y="4103462"/>
            <a:ext cx="812626" cy="338546"/>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sz="1600" dirty="0"/>
              <a:t>access</a:t>
            </a:r>
          </a:p>
        </p:txBody>
      </p:sp>
      <p:sp>
        <p:nvSpPr>
          <p:cNvPr id="130088" name="Line 40"/>
          <p:cNvSpPr>
            <a:spLocks noChangeShapeType="1"/>
          </p:cNvSpPr>
          <p:nvPr/>
        </p:nvSpPr>
        <p:spPr bwMode="auto">
          <a:xfrm flipV="1">
            <a:off x="7377874" y="4203047"/>
            <a:ext cx="1196129" cy="1282936"/>
          </a:xfrm>
          <a:prstGeom prst="line">
            <a:avLst/>
          </a:prstGeom>
          <a:noFill/>
          <a:ln w="9525">
            <a:solidFill>
              <a:schemeClr val="tx1"/>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sp>
        <p:nvSpPr>
          <p:cNvPr id="130089" name="Text Box 41"/>
          <p:cNvSpPr txBox="1">
            <a:spLocks noChangeArrowheads="1"/>
          </p:cNvSpPr>
          <p:nvPr/>
        </p:nvSpPr>
        <p:spPr bwMode="auto">
          <a:xfrm rot="-2728275">
            <a:off x="7762821" y="4792789"/>
            <a:ext cx="812626" cy="338546"/>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sz="1600" dirty="0"/>
              <a:t>access</a:t>
            </a:r>
          </a:p>
        </p:txBody>
      </p:sp>
      <p:grpSp>
        <p:nvGrpSpPr>
          <p:cNvPr id="8" name="Group 42"/>
          <p:cNvGrpSpPr>
            <a:grpSpLocks/>
          </p:cNvGrpSpPr>
          <p:nvPr/>
        </p:nvGrpSpPr>
        <p:grpSpPr bwMode="auto">
          <a:xfrm>
            <a:off x="386561" y="3642182"/>
            <a:ext cx="1787473" cy="933655"/>
            <a:chOff x="665" y="1693"/>
            <a:chExt cx="1126" cy="588"/>
          </a:xfrm>
        </p:grpSpPr>
        <p:sp>
          <p:nvSpPr>
            <p:cNvPr id="130091" name="AutoShape 43"/>
            <p:cNvSpPr>
              <a:spLocks noChangeArrowheads="1"/>
            </p:cNvSpPr>
            <p:nvPr/>
          </p:nvSpPr>
          <p:spPr bwMode="auto">
            <a:xfrm>
              <a:off x="665" y="1700"/>
              <a:ext cx="1126" cy="576"/>
            </a:xfrm>
            <a:prstGeom prst="parallelogram">
              <a:avLst>
                <a:gd name="adj" fmla="val 48872"/>
              </a:avLst>
            </a:prstGeom>
            <a:solidFill>
              <a:srgbClr val="FFFF00"/>
            </a:solidFill>
            <a:ln w="9525">
              <a:solidFill>
                <a:schemeClr val="tx1"/>
              </a:solidFill>
              <a:miter lim="800000"/>
              <a:headEnd/>
              <a:tailEnd/>
            </a:ln>
            <a:effectLst/>
          </p:spPr>
          <p:txBody>
            <a:bodyPr wrap="none" lIns="77192" tIns="38596" rIns="77192" bIns="38596" anchor="ctr">
              <a:prstTxWarp prst="textNoShape">
                <a:avLst/>
              </a:prstTxWarp>
            </a:bodyPr>
            <a:lstStyle/>
            <a:p>
              <a:pPr algn="ctr" defTabSz="913689"/>
              <a:endParaRPr lang="en-GB" sz="1400" dirty="0">
                <a:latin typeface="Verdana"/>
                <a:cs typeface="Verdana"/>
              </a:endParaRPr>
            </a:p>
          </p:txBody>
        </p:sp>
        <p:grpSp>
          <p:nvGrpSpPr>
            <p:cNvPr id="9" name="Group 44"/>
            <p:cNvGrpSpPr>
              <a:grpSpLocks/>
            </p:cNvGrpSpPr>
            <p:nvPr/>
          </p:nvGrpSpPr>
          <p:grpSpPr bwMode="auto">
            <a:xfrm>
              <a:off x="738" y="1693"/>
              <a:ext cx="925" cy="588"/>
              <a:chOff x="738" y="1693"/>
              <a:chExt cx="925" cy="588"/>
            </a:xfrm>
          </p:grpSpPr>
          <p:sp>
            <p:nvSpPr>
              <p:cNvPr id="130093" name="Text Box 45"/>
              <p:cNvSpPr txBox="1">
                <a:spLocks noChangeArrowheads="1"/>
              </p:cNvSpPr>
              <p:nvPr/>
            </p:nvSpPr>
            <p:spPr bwMode="auto">
              <a:xfrm>
                <a:off x="959" y="1693"/>
                <a:ext cx="704" cy="212"/>
              </a:xfrm>
              <a:prstGeom prst="rect">
                <a:avLst/>
              </a:prstGeom>
              <a:noFill/>
              <a:ln w="9525">
                <a:noFill/>
                <a:miter lim="800000"/>
                <a:headEnd/>
                <a:tailEnd/>
              </a:ln>
              <a:effectLst/>
            </p:spPr>
            <p:txBody>
              <a:bodyPr wrap="none" lIns="77192" tIns="38596" rIns="77192" bIns="38596" anchor="ctr">
                <a:prstTxWarp prst="textNoShape">
                  <a:avLst/>
                </a:prstTxWarp>
              </a:bodyPr>
              <a:lstStyle/>
              <a:p>
                <a:pPr defTabSz="913689"/>
                <a:r>
                  <a:rPr lang="en-US" sz="1400" b="1" dirty="0">
                    <a:latin typeface="Verdana"/>
                    <a:cs typeface="Verdana"/>
                  </a:rPr>
                  <a:t>Cookie file</a:t>
                </a:r>
                <a:endParaRPr lang="en-US" sz="1400" dirty="0">
                  <a:latin typeface="Verdana"/>
                  <a:cs typeface="Verdana"/>
                </a:endParaRPr>
              </a:p>
            </p:txBody>
          </p:sp>
          <p:sp>
            <p:nvSpPr>
              <p:cNvPr id="130094" name="Text Box 46"/>
              <p:cNvSpPr txBox="1">
                <a:spLocks noChangeArrowheads="1"/>
              </p:cNvSpPr>
              <p:nvPr/>
            </p:nvSpPr>
            <p:spPr bwMode="auto">
              <a:xfrm>
                <a:off x="738" y="1915"/>
                <a:ext cx="839" cy="366"/>
              </a:xfrm>
              <a:prstGeom prst="rect">
                <a:avLst/>
              </a:prstGeom>
              <a:noFill/>
              <a:ln w="9525">
                <a:noFill/>
                <a:miter lim="800000"/>
                <a:headEnd/>
                <a:tailEnd/>
              </a:ln>
              <a:effectLst/>
            </p:spPr>
            <p:txBody>
              <a:bodyPr wrap="none" lIns="77192" tIns="38596" rIns="77192" bIns="38596" anchor="ctr">
                <a:prstTxWarp prst="textNoShape">
                  <a:avLst/>
                </a:prstTxWarp>
              </a:bodyPr>
              <a:lstStyle/>
              <a:p>
                <a:pPr defTabSz="913689"/>
                <a:r>
                  <a:rPr lang="en-US" sz="1400" dirty="0" err="1">
                    <a:latin typeface="Verdana"/>
                    <a:cs typeface="Verdana"/>
                  </a:rPr>
                  <a:t>amazon</a:t>
                </a:r>
                <a:r>
                  <a:rPr lang="en-US" sz="1400" dirty="0">
                    <a:latin typeface="Verdana"/>
                    <a:cs typeface="Verdana"/>
                  </a:rPr>
                  <a:t>: 1678</a:t>
                </a:r>
              </a:p>
              <a:p>
                <a:pPr defTabSz="913689"/>
                <a:r>
                  <a:rPr lang="en-US" sz="1400" dirty="0" err="1">
                    <a:latin typeface="Verdana"/>
                    <a:cs typeface="Verdana"/>
                  </a:rPr>
                  <a:t>ebay</a:t>
                </a:r>
                <a:r>
                  <a:rPr lang="en-US" sz="1400" dirty="0">
                    <a:latin typeface="Verdana"/>
                    <a:cs typeface="Verdana"/>
                  </a:rPr>
                  <a:t>: 8734</a:t>
                </a:r>
              </a:p>
            </p:txBody>
          </p:sp>
        </p:grpSp>
      </p:grpSp>
      <p:sp>
        <p:nvSpPr>
          <p:cNvPr id="130095" name="AutoShape 47"/>
          <p:cNvSpPr>
            <a:spLocks noChangeArrowheads="1"/>
          </p:cNvSpPr>
          <p:nvPr/>
        </p:nvSpPr>
        <p:spPr bwMode="auto">
          <a:xfrm>
            <a:off x="436297" y="2389472"/>
            <a:ext cx="1787473" cy="915183"/>
          </a:xfrm>
          <a:prstGeom prst="parallelogram">
            <a:avLst>
              <a:gd name="adj" fmla="val 48807"/>
            </a:avLst>
          </a:prstGeom>
          <a:solidFill>
            <a:srgbClr val="FFFF00"/>
          </a:solidFill>
          <a:ln w="9525">
            <a:solidFill>
              <a:schemeClr val="tx1"/>
            </a:solidFill>
            <a:miter lim="800000"/>
            <a:headEnd/>
            <a:tailEnd/>
          </a:ln>
          <a:effectLst/>
        </p:spPr>
        <p:txBody>
          <a:bodyPr wrap="none" lIns="91432" tIns="45716" rIns="91432" bIns="45716" anchor="ctr">
            <a:prstTxWarp prst="textNoShape">
              <a:avLst/>
            </a:prstTxWarp>
          </a:bodyPr>
          <a:lstStyle/>
          <a:p>
            <a:pPr algn="ctr" defTabSz="913689"/>
            <a:endParaRPr lang="en-GB" sz="1400" dirty="0">
              <a:latin typeface="Verdana"/>
              <a:cs typeface="Verdana"/>
            </a:endParaRPr>
          </a:p>
        </p:txBody>
      </p:sp>
      <p:grpSp>
        <p:nvGrpSpPr>
          <p:cNvPr id="10" name="Group 48"/>
          <p:cNvGrpSpPr>
            <a:grpSpLocks/>
          </p:cNvGrpSpPr>
          <p:nvPr/>
        </p:nvGrpSpPr>
        <p:grpSpPr bwMode="auto">
          <a:xfrm>
            <a:off x="587305" y="2365961"/>
            <a:ext cx="1486762" cy="897134"/>
            <a:chOff x="749" y="1693"/>
            <a:chExt cx="937" cy="565"/>
          </a:xfrm>
        </p:grpSpPr>
        <p:sp>
          <p:nvSpPr>
            <p:cNvPr id="130097" name="Text Box 49"/>
            <p:cNvSpPr txBox="1">
              <a:spLocks noChangeArrowheads="1"/>
            </p:cNvSpPr>
            <p:nvPr/>
          </p:nvSpPr>
          <p:spPr bwMode="auto">
            <a:xfrm>
              <a:off x="916" y="1693"/>
              <a:ext cx="770" cy="188"/>
            </a:xfrm>
            <a:prstGeom prst="rect">
              <a:avLst/>
            </a:prstGeom>
            <a:noFill/>
            <a:ln w="9525">
              <a:noFill/>
              <a:miter lim="800000"/>
              <a:headEnd/>
              <a:tailEnd/>
            </a:ln>
            <a:effectLst/>
          </p:spPr>
          <p:txBody>
            <a:bodyPr wrap="none" lIns="81676" tIns="40838" rIns="81676" bIns="40838">
              <a:prstTxWarp prst="textNoShape">
                <a:avLst/>
              </a:prstTxWarp>
              <a:spAutoFit/>
            </a:bodyPr>
            <a:lstStyle/>
            <a:p>
              <a:pPr defTabSz="913689"/>
              <a:r>
                <a:rPr lang="en-US" sz="1400" b="1" dirty="0">
                  <a:latin typeface="Verdana"/>
                  <a:cs typeface="Verdana"/>
                </a:rPr>
                <a:t>Cookie file</a:t>
              </a:r>
              <a:endParaRPr lang="en-US" sz="1400" dirty="0">
                <a:latin typeface="Verdana"/>
                <a:cs typeface="Verdana"/>
              </a:endParaRPr>
            </a:p>
          </p:txBody>
        </p:sp>
        <p:sp>
          <p:nvSpPr>
            <p:cNvPr id="130098" name="Text Box 50"/>
            <p:cNvSpPr txBox="1">
              <a:spLocks noChangeArrowheads="1"/>
            </p:cNvSpPr>
            <p:nvPr/>
          </p:nvSpPr>
          <p:spPr bwMode="auto">
            <a:xfrm>
              <a:off x="749" y="1915"/>
              <a:ext cx="759" cy="343"/>
            </a:xfrm>
            <a:prstGeom prst="rect">
              <a:avLst/>
            </a:prstGeom>
            <a:noFill/>
            <a:ln w="9525">
              <a:noFill/>
              <a:miter lim="800000"/>
              <a:headEnd/>
              <a:tailEnd/>
            </a:ln>
            <a:effectLst/>
          </p:spPr>
          <p:txBody>
            <a:bodyPr wrap="none" lIns="81676" tIns="40838" rIns="81676" bIns="40838">
              <a:prstTxWarp prst="textNoShape">
                <a:avLst/>
              </a:prstTxWarp>
              <a:spAutoFit/>
            </a:bodyPr>
            <a:lstStyle/>
            <a:p>
              <a:pPr defTabSz="913689"/>
              <a:endParaRPr lang="en-US" sz="1600" dirty="0">
                <a:latin typeface="Verdana"/>
                <a:cs typeface="Verdana"/>
              </a:endParaRPr>
            </a:p>
            <a:p>
              <a:pPr defTabSz="913689"/>
              <a:r>
                <a:rPr lang="en-US" sz="1400" dirty="0" err="1">
                  <a:latin typeface="Verdana"/>
                  <a:cs typeface="Verdana"/>
                </a:rPr>
                <a:t>ebay</a:t>
              </a:r>
              <a:r>
                <a:rPr lang="en-US" sz="1400" dirty="0">
                  <a:latin typeface="Verdana"/>
                  <a:cs typeface="Verdana"/>
                </a:rPr>
                <a:t>: 8734</a:t>
              </a:r>
            </a:p>
          </p:txBody>
        </p:sp>
      </p:grpSp>
      <p:grpSp>
        <p:nvGrpSpPr>
          <p:cNvPr id="11" name="Group 51"/>
          <p:cNvGrpSpPr>
            <a:grpSpLocks/>
          </p:cNvGrpSpPr>
          <p:nvPr/>
        </p:nvGrpSpPr>
        <p:grpSpPr bwMode="auto">
          <a:xfrm>
            <a:off x="411097" y="5321418"/>
            <a:ext cx="1787473" cy="933655"/>
            <a:chOff x="654" y="1693"/>
            <a:chExt cx="1126" cy="588"/>
          </a:xfrm>
        </p:grpSpPr>
        <p:sp>
          <p:nvSpPr>
            <p:cNvPr id="130100" name="AutoShape 52"/>
            <p:cNvSpPr>
              <a:spLocks noChangeArrowheads="1"/>
            </p:cNvSpPr>
            <p:nvPr/>
          </p:nvSpPr>
          <p:spPr bwMode="auto">
            <a:xfrm>
              <a:off x="654" y="1700"/>
              <a:ext cx="1126" cy="576"/>
            </a:xfrm>
            <a:prstGeom prst="parallelogram">
              <a:avLst>
                <a:gd name="adj" fmla="val 48872"/>
              </a:avLst>
            </a:prstGeom>
            <a:solidFill>
              <a:srgbClr val="FFFF00"/>
            </a:solidFill>
            <a:ln w="9525">
              <a:solidFill>
                <a:schemeClr val="tx1"/>
              </a:solidFill>
              <a:miter lim="800000"/>
              <a:headEnd/>
              <a:tailEnd/>
            </a:ln>
            <a:effectLst/>
          </p:spPr>
          <p:txBody>
            <a:bodyPr wrap="none" lIns="77192" tIns="38596" rIns="77192" bIns="38596" anchor="ctr">
              <a:prstTxWarp prst="textNoShape">
                <a:avLst/>
              </a:prstTxWarp>
            </a:bodyPr>
            <a:lstStyle/>
            <a:p>
              <a:pPr algn="ctr" defTabSz="913689"/>
              <a:endParaRPr lang="en-GB" sz="1400" dirty="0">
                <a:latin typeface="Verdana"/>
                <a:cs typeface="Verdana"/>
              </a:endParaRPr>
            </a:p>
          </p:txBody>
        </p:sp>
        <p:grpSp>
          <p:nvGrpSpPr>
            <p:cNvPr id="12" name="Group 53"/>
            <p:cNvGrpSpPr>
              <a:grpSpLocks/>
            </p:cNvGrpSpPr>
            <p:nvPr/>
          </p:nvGrpSpPr>
          <p:grpSpPr bwMode="auto">
            <a:xfrm>
              <a:off x="749" y="1693"/>
              <a:ext cx="892" cy="588"/>
              <a:chOff x="749" y="1693"/>
              <a:chExt cx="892" cy="588"/>
            </a:xfrm>
          </p:grpSpPr>
          <p:sp>
            <p:nvSpPr>
              <p:cNvPr id="130102" name="Text Box 54"/>
              <p:cNvSpPr txBox="1">
                <a:spLocks noChangeArrowheads="1"/>
              </p:cNvSpPr>
              <p:nvPr/>
            </p:nvSpPr>
            <p:spPr bwMode="auto">
              <a:xfrm>
                <a:off x="937" y="1693"/>
                <a:ext cx="704" cy="212"/>
              </a:xfrm>
              <a:prstGeom prst="rect">
                <a:avLst/>
              </a:prstGeom>
              <a:noFill/>
              <a:ln w="9525">
                <a:noFill/>
                <a:miter lim="800000"/>
                <a:headEnd/>
                <a:tailEnd/>
              </a:ln>
              <a:effectLst/>
            </p:spPr>
            <p:txBody>
              <a:bodyPr wrap="none" lIns="77192" tIns="38596" rIns="77192" bIns="38596" anchor="ctr">
                <a:prstTxWarp prst="textNoShape">
                  <a:avLst/>
                </a:prstTxWarp>
              </a:bodyPr>
              <a:lstStyle/>
              <a:p>
                <a:pPr defTabSz="913689"/>
                <a:r>
                  <a:rPr lang="en-US" sz="1400" b="1" dirty="0">
                    <a:latin typeface="Verdana"/>
                    <a:cs typeface="Verdana"/>
                  </a:rPr>
                  <a:t>Cookie file</a:t>
                </a:r>
                <a:endParaRPr lang="en-US" sz="1400" dirty="0">
                  <a:latin typeface="Verdana"/>
                  <a:cs typeface="Verdana"/>
                </a:endParaRPr>
              </a:p>
            </p:txBody>
          </p:sp>
          <p:sp>
            <p:nvSpPr>
              <p:cNvPr id="130103" name="Text Box 55"/>
              <p:cNvSpPr txBox="1">
                <a:spLocks noChangeArrowheads="1"/>
              </p:cNvSpPr>
              <p:nvPr/>
            </p:nvSpPr>
            <p:spPr bwMode="auto">
              <a:xfrm>
                <a:off x="749" y="1915"/>
                <a:ext cx="839" cy="366"/>
              </a:xfrm>
              <a:prstGeom prst="rect">
                <a:avLst/>
              </a:prstGeom>
              <a:noFill/>
              <a:ln w="9525">
                <a:noFill/>
                <a:miter lim="800000"/>
                <a:headEnd/>
                <a:tailEnd/>
              </a:ln>
              <a:effectLst/>
            </p:spPr>
            <p:txBody>
              <a:bodyPr wrap="none" lIns="77192" tIns="38596" rIns="77192" bIns="38596" anchor="ctr">
                <a:prstTxWarp prst="textNoShape">
                  <a:avLst/>
                </a:prstTxWarp>
              </a:bodyPr>
              <a:lstStyle/>
              <a:p>
                <a:pPr defTabSz="913689"/>
                <a:r>
                  <a:rPr lang="en-US" sz="1400" dirty="0" err="1">
                    <a:latin typeface="Verdana"/>
                    <a:cs typeface="Verdana"/>
                  </a:rPr>
                  <a:t>amazon</a:t>
                </a:r>
                <a:r>
                  <a:rPr lang="en-US" sz="1400" dirty="0">
                    <a:latin typeface="Verdana"/>
                    <a:cs typeface="Verdana"/>
                  </a:rPr>
                  <a:t>: 1678</a:t>
                </a:r>
              </a:p>
              <a:p>
                <a:pPr defTabSz="913689"/>
                <a:r>
                  <a:rPr lang="en-US" sz="1400" dirty="0" err="1">
                    <a:latin typeface="Verdana"/>
                    <a:cs typeface="Verdana"/>
                  </a:rPr>
                  <a:t>ebay</a:t>
                </a:r>
                <a:r>
                  <a:rPr lang="en-US" sz="1400" dirty="0">
                    <a:latin typeface="Verdana"/>
                    <a:cs typeface="Verdana"/>
                  </a:rPr>
                  <a:t>: 8734</a:t>
                </a:r>
              </a:p>
            </p:txBody>
          </p:sp>
        </p:grpSp>
      </p:grpSp>
      <p:sp>
        <p:nvSpPr>
          <p:cNvPr id="130104" name="Text Box 56"/>
          <p:cNvSpPr txBox="1">
            <a:spLocks noChangeArrowheads="1"/>
          </p:cNvSpPr>
          <p:nvPr/>
        </p:nvSpPr>
        <p:spPr bwMode="auto">
          <a:xfrm>
            <a:off x="348939" y="4817648"/>
            <a:ext cx="2004935" cy="369324"/>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dirty="0">
                <a:latin typeface="Verdana"/>
                <a:cs typeface="Verdana"/>
              </a:rPr>
              <a:t>one week later:</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Cookies (continued)</a:t>
            </a:r>
          </a:p>
        </p:txBody>
      </p:sp>
      <p:sp>
        <p:nvSpPr>
          <p:cNvPr id="131075" name="Rectangle 3"/>
          <p:cNvSpPr>
            <a:spLocks noGrp="1" noChangeArrowheads="1"/>
          </p:cNvSpPr>
          <p:nvPr>
            <p:ph idx="1"/>
          </p:nvPr>
        </p:nvSpPr>
        <p:spPr>
          <a:xfrm>
            <a:off x="533401" y="1600200"/>
            <a:ext cx="4097789" cy="4648200"/>
          </a:xfrm>
        </p:spPr>
        <p:txBody>
          <a:bodyPr lIns="96744" tIns="48372" rIns="96744" bIns="48372"/>
          <a:lstStyle/>
          <a:p>
            <a:pPr>
              <a:buFont typeface="Wingdings" charset="2"/>
              <a:buNone/>
            </a:pPr>
            <a:r>
              <a:rPr lang="en-US" sz="2400" u="sng" dirty="0">
                <a:solidFill>
                  <a:srgbClr val="FF0000"/>
                </a:solidFill>
              </a:rPr>
              <a:t>What cookies can bring:</a:t>
            </a:r>
            <a:endParaRPr lang="en-US" sz="2400" dirty="0"/>
          </a:p>
          <a:p>
            <a:r>
              <a:rPr lang="en-US" sz="2400" dirty="0"/>
              <a:t>authorization</a:t>
            </a:r>
          </a:p>
          <a:p>
            <a:r>
              <a:rPr lang="en-US" sz="2400" dirty="0"/>
              <a:t>shopping carts</a:t>
            </a:r>
          </a:p>
          <a:p>
            <a:r>
              <a:rPr lang="en-US" sz="2400" dirty="0"/>
              <a:t>recommendations</a:t>
            </a:r>
          </a:p>
          <a:p>
            <a:r>
              <a:rPr lang="en-US" sz="2400" dirty="0"/>
              <a:t>user session state (Web e-mail)</a:t>
            </a:r>
          </a:p>
        </p:txBody>
      </p:sp>
      <p:grpSp>
        <p:nvGrpSpPr>
          <p:cNvPr id="2" name="Group 6"/>
          <p:cNvGrpSpPr>
            <a:grpSpLocks/>
          </p:cNvGrpSpPr>
          <p:nvPr/>
        </p:nvGrpSpPr>
        <p:grpSpPr bwMode="auto">
          <a:xfrm>
            <a:off x="4912191" y="1500111"/>
            <a:ext cx="3810140" cy="4319095"/>
            <a:chOff x="2924" y="701"/>
            <a:chExt cx="2268" cy="2933"/>
          </a:xfrm>
        </p:grpSpPr>
        <p:sp>
          <p:nvSpPr>
            <p:cNvPr id="131076" name="Rectangle 4"/>
            <p:cNvSpPr>
              <a:spLocks noChangeArrowheads="1"/>
            </p:cNvSpPr>
            <p:nvPr/>
          </p:nvSpPr>
          <p:spPr bwMode="auto">
            <a:xfrm>
              <a:off x="2924" y="866"/>
              <a:ext cx="2268" cy="2768"/>
            </a:xfrm>
            <a:prstGeom prst="rect">
              <a:avLst/>
            </a:prstGeom>
            <a:noFill/>
            <a:ln w="19050">
              <a:solidFill>
                <a:schemeClr val="accent2"/>
              </a:solidFill>
              <a:miter lim="800000"/>
              <a:headEnd/>
              <a:tailEnd/>
            </a:ln>
            <a:effectLst/>
          </p:spPr>
          <p:txBody>
            <a:bodyPr lIns="86420" tIns="43210" rIns="86420" bIns="43210">
              <a:prstTxWarp prst="textNoShape">
                <a:avLst/>
              </a:prstTxWarp>
            </a:bodyPr>
            <a:lstStyle/>
            <a:p>
              <a:pPr marL="324159" indent="-324159" defTabSz="863302">
                <a:spcBef>
                  <a:spcPct val="20000"/>
                </a:spcBef>
                <a:buClr>
                  <a:schemeClr val="accent2"/>
                </a:buClr>
                <a:buSzPct val="85000"/>
              </a:pPr>
              <a:r>
                <a:rPr lang="en-US" sz="2200" u="sng" dirty="0">
                  <a:solidFill>
                    <a:srgbClr val="FF0000"/>
                  </a:solidFill>
                  <a:latin typeface="Verdana"/>
                  <a:cs typeface="Verdana"/>
                </a:rPr>
                <a:t>Cookies and privacy:</a:t>
              </a:r>
              <a:endParaRPr lang="en-US" sz="2200" dirty="0">
                <a:latin typeface="Verdana"/>
                <a:cs typeface="Verdana"/>
              </a:endParaRPr>
            </a:p>
            <a:p>
              <a:pPr marL="324159" indent="-324159" defTabSz="863302">
                <a:spcBef>
                  <a:spcPct val="20000"/>
                </a:spcBef>
                <a:buClr>
                  <a:schemeClr val="accent6">
                    <a:lumMod val="60000"/>
                    <a:lumOff val="40000"/>
                  </a:schemeClr>
                </a:buClr>
                <a:buSzPct val="85000"/>
                <a:buFont typeface="Wingdings" charset="2"/>
                <a:buChar char="§"/>
              </a:pPr>
              <a:r>
                <a:rPr lang="en-US" sz="2200" dirty="0">
                  <a:latin typeface="Verdana"/>
                  <a:cs typeface="Verdana"/>
                </a:rPr>
                <a:t>cookies permit sites to learn a lot about you</a:t>
              </a:r>
            </a:p>
            <a:p>
              <a:pPr marL="324159" indent="-324159" defTabSz="863302">
                <a:spcBef>
                  <a:spcPct val="20000"/>
                </a:spcBef>
                <a:buClr>
                  <a:schemeClr val="accent6">
                    <a:lumMod val="60000"/>
                    <a:lumOff val="40000"/>
                  </a:schemeClr>
                </a:buClr>
                <a:buSzPct val="85000"/>
                <a:buFont typeface="Wingdings" charset="2"/>
                <a:buChar char="§"/>
              </a:pPr>
              <a:r>
                <a:rPr lang="en-US" sz="2200" dirty="0">
                  <a:latin typeface="Verdana"/>
                  <a:cs typeface="Verdana"/>
                </a:rPr>
                <a:t>you may supply name and e-mail to sites</a:t>
              </a:r>
            </a:p>
            <a:p>
              <a:pPr marL="324159" indent="-324159" defTabSz="863302">
                <a:spcBef>
                  <a:spcPct val="20000"/>
                </a:spcBef>
                <a:buClr>
                  <a:schemeClr val="accent6">
                    <a:lumMod val="60000"/>
                    <a:lumOff val="40000"/>
                  </a:schemeClr>
                </a:buClr>
                <a:buSzPct val="85000"/>
                <a:buFont typeface="Wingdings" charset="2"/>
                <a:buChar char="§"/>
              </a:pPr>
              <a:r>
                <a:rPr lang="en-US" sz="2200" dirty="0">
                  <a:latin typeface="Verdana"/>
                  <a:cs typeface="Verdana"/>
                </a:rPr>
                <a:t>search engines use  redirection &amp; cookies to learn yet more</a:t>
              </a:r>
            </a:p>
            <a:p>
              <a:pPr marL="324159" indent="-324159" defTabSz="863302">
                <a:spcBef>
                  <a:spcPct val="20000"/>
                </a:spcBef>
                <a:buClr>
                  <a:schemeClr val="accent6">
                    <a:lumMod val="60000"/>
                    <a:lumOff val="40000"/>
                  </a:schemeClr>
                </a:buClr>
                <a:buSzPct val="85000"/>
                <a:buFont typeface="Wingdings" charset="2"/>
                <a:buChar char="§"/>
              </a:pPr>
              <a:r>
                <a:rPr lang="en-US" sz="2200" dirty="0" smtClean="0">
                  <a:latin typeface="Verdana"/>
                  <a:cs typeface="Verdana"/>
                </a:rPr>
                <a:t>advertising </a:t>
              </a:r>
              <a:r>
                <a:rPr lang="en-US" sz="2200" dirty="0">
                  <a:latin typeface="Verdana"/>
                  <a:cs typeface="Verdana"/>
                </a:rPr>
                <a:t>companies  obtain info across sites</a:t>
              </a:r>
            </a:p>
          </p:txBody>
        </p:sp>
        <p:sp>
          <p:nvSpPr>
            <p:cNvPr id="131077" name="Text Box 5"/>
            <p:cNvSpPr txBox="1">
              <a:spLocks noChangeArrowheads="1"/>
            </p:cNvSpPr>
            <p:nvPr/>
          </p:nvSpPr>
          <p:spPr bwMode="auto">
            <a:xfrm>
              <a:off x="4358" y="701"/>
              <a:ext cx="475" cy="268"/>
            </a:xfrm>
            <a:prstGeom prst="rect">
              <a:avLst/>
            </a:prstGeom>
            <a:solidFill>
              <a:schemeClr val="bg1"/>
            </a:solidFill>
            <a:ln w="9525">
              <a:noFill/>
              <a:miter lim="800000"/>
              <a:headEnd/>
              <a:tailEnd/>
            </a:ln>
            <a:effectLst/>
          </p:spPr>
          <p:txBody>
            <a:bodyPr wrap="square" lIns="86420" tIns="43210" rIns="86420" bIns="43210">
              <a:prstTxWarp prst="textNoShape">
                <a:avLst/>
              </a:prstTxWarp>
              <a:spAutoFit/>
            </a:bodyPr>
            <a:lstStyle/>
            <a:p>
              <a:pPr defTabSz="913689"/>
              <a:r>
                <a:rPr lang="en-US" sz="2000" dirty="0">
                  <a:solidFill>
                    <a:schemeClr val="accent2"/>
                  </a:solidFill>
                </a:rPr>
                <a:t>aside</a:t>
              </a:r>
              <a:endParaRPr lang="en-US" sz="1600" dirty="0"/>
            </a:p>
          </p:txBody>
        </p:sp>
      </p:gr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User-server interaction: authorization</a:t>
            </a:r>
            <a:endParaRPr lang="en-US" dirty="0"/>
          </a:p>
        </p:txBody>
      </p:sp>
      <p:sp>
        <p:nvSpPr>
          <p:cNvPr id="128003" name="Rectangle 3"/>
          <p:cNvSpPr>
            <a:spLocks noGrp="1" noChangeArrowheads="1"/>
          </p:cNvSpPr>
          <p:nvPr>
            <p:ph idx="4294967295"/>
          </p:nvPr>
        </p:nvSpPr>
        <p:spPr>
          <a:xfrm>
            <a:off x="519957" y="1600200"/>
            <a:ext cx="3929512" cy="4648200"/>
          </a:xfrm>
        </p:spPr>
        <p:txBody>
          <a:bodyPr lIns="96744" tIns="48372" rIns="96744" bIns="48372"/>
          <a:lstStyle/>
          <a:p>
            <a:pPr>
              <a:lnSpc>
                <a:spcPct val="90000"/>
              </a:lnSpc>
              <a:buFont typeface="Wingdings" charset="2"/>
              <a:buNone/>
            </a:pPr>
            <a:r>
              <a:rPr lang="en-US" sz="2000" dirty="0" smtClean="0">
                <a:solidFill>
                  <a:srgbClr val="FF0000"/>
                </a:solidFill>
              </a:rPr>
              <a:t>Authorization:</a:t>
            </a:r>
            <a:r>
              <a:rPr lang="en-US" sz="2000" dirty="0" smtClean="0"/>
              <a:t> </a:t>
            </a:r>
            <a:r>
              <a:rPr lang="en-US" sz="2000" dirty="0"/>
              <a:t>control access to server content</a:t>
            </a:r>
          </a:p>
          <a:p>
            <a:pPr>
              <a:lnSpc>
                <a:spcPct val="90000"/>
              </a:lnSpc>
            </a:pPr>
            <a:r>
              <a:rPr lang="en-US" sz="2000" dirty="0"/>
              <a:t>authorization credentials: typically name, password</a:t>
            </a:r>
            <a:r>
              <a:rPr lang="en-US" sz="2000" dirty="0">
                <a:solidFill>
                  <a:srgbClr val="FF0000"/>
                </a:solidFill>
              </a:rPr>
              <a:t> </a:t>
            </a:r>
          </a:p>
          <a:p>
            <a:pPr>
              <a:lnSpc>
                <a:spcPct val="90000"/>
              </a:lnSpc>
            </a:pPr>
            <a:r>
              <a:rPr lang="en-US" sz="2000" dirty="0">
                <a:solidFill>
                  <a:srgbClr val="FF0000"/>
                </a:solidFill>
              </a:rPr>
              <a:t>stateless:</a:t>
            </a:r>
            <a:r>
              <a:rPr lang="en-US" sz="2000" dirty="0"/>
              <a:t> client must present authorization in </a:t>
            </a:r>
            <a:r>
              <a:rPr lang="en-US" sz="2000" i="1" dirty="0"/>
              <a:t>each</a:t>
            </a:r>
            <a:r>
              <a:rPr lang="en-US" sz="2000" dirty="0"/>
              <a:t> request</a:t>
            </a:r>
          </a:p>
          <a:p>
            <a:pPr lvl="1">
              <a:lnSpc>
                <a:spcPct val="90000"/>
              </a:lnSpc>
            </a:pPr>
            <a:r>
              <a:rPr lang="en-US" sz="1800" dirty="0">
                <a:solidFill>
                  <a:schemeClr val="accent2"/>
                </a:solidFill>
              </a:rPr>
              <a:t>authorization:</a:t>
            </a:r>
            <a:r>
              <a:rPr lang="en-US" sz="2000" dirty="0"/>
              <a:t> header line in each request</a:t>
            </a:r>
          </a:p>
          <a:p>
            <a:pPr lvl="1">
              <a:lnSpc>
                <a:spcPct val="90000"/>
              </a:lnSpc>
            </a:pPr>
            <a:r>
              <a:rPr lang="en-US" sz="2000" dirty="0"/>
              <a:t>if no </a:t>
            </a:r>
            <a:r>
              <a:rPr lang="en-US" sz="1800" dirty="0">
                <a:solidFill>
                  <a:schemeClr val="accent2"/>
                </a:solidFill>
              </a:rPr>
              <a:t>authorization:</a:t>
            </a:r>
            <a:r>
              <a:rPr lang="en-US" sz="2000" dirty="0"/>
              <a:t> header, server refuses access, sends</a:t>
            </a:r>
          </a:p>
          <a:p>
            <a:pPr lvl="2">
              <a:lnSpc>
                <a:spcPct val="90000"/>
              </a:lnSpc>
              <a:buFontTx/>
              <a:buNone/>
            </a:pPr>
            <a:r>
              <a:rPr lang="en-US" sz="1800" b="1" dirty="0"/>
              <a:t>WWW authenticate:</a:t>
            </a:r>
            <a:r>
              <a:rPr lang="en-US" sz="1800" dirty="0"/>
              <a:t> </a:t>
            </a:r>
          </a:p>
          <a:p>
            <a:pPr lvl="2">
              <a:lnSpc>
                <a:spcPct val="90000"/>
              </a:lnSpc>
              <a:buFontTx/>
              <a:buNone/>
            </a:pPr>
            <a:r>
              <a:rPr lang="en-US" dirty="0"/>
              <a:t>header line in response</a:t>
            </a:r>
          </a:p>
        </p:txBody>
      </p:sp>
      <p:sp>
        <p:nvSpPr>
          <p:cNvPr id="128004" name="Line 4"/>
          <p:cNvSpPr>
            <a:spLocks noChangeShapeType="1"/>
          </p:cNvSpPr>
          <p:nvPr/>
        </p:nvSpPr>
        <p:spPr bwMode="auto">
          <a:xfrm>
            <a:off x="4801314" y="1989895"/>
            <a:ext cx="3304474" cy="381186"/>
          </a:xfrm>
          <a:prstGeom prst="line">
            <a:avLst/>
          </a:prstGeom>
          <a:noFill/>
          <a:ln w="19050">
            <a:solidFill>
              <a:schemeClr val="tx1"/>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28005" name="Text Box 5"/>
          <p:cNvSpPr txBox="1">
            <a:spLocks noChangeArrowheads="1"/>
          </p:cNvSpPr>
          <p:nvPr/>
        </p:nvSpPr>
        <p:spPr bwMode="auto">
          <a:xfrm>
            <a:off x="4393782" y="1455898"/>
            <a:ext cx="1013302" cy="461657"/>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400" u="sng" dirty="0">
                <a:latin typeface="Verdana"/>
                <a:cs typeface="Verdana"/>
              </a:rPr>
              <a:t>client</a:t>
            </a:r>
            <a:endParaRPr lang="en-US" sz="2400" dirty="0">
              <a:latin typeface="Verdana"/>
              <a:cs typeface="Verdana"/>
            </a:endParaRPr>
          </a:p>
        </p:txBody>
      </p:sp>
      <p:sp>
        <p:nvSpPr>
          <p:cNvPr id="128006" name="Text Box 6"/>
          <p:cNvSpPr txBox="1">
            <a:spLocks noChangeArrowheads="1"/>
          </p:cNvSpPr>
          <p:nvPr/>
        </p:nvSpPr>
        <p:spPr bwMode="auto">
          <a:xfrm>
            <a:off x="7294316" y="1408880"/>
            <a:ext cx="1159276" cy="461657"/>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2400" u="sng" dirty="0">
                <a:latin typeface="Verdana"/>
                <a:cs typeface="Verdana"/>
              </a:rPr>
              <a:t>server</a:t>
            </a:r>
            <a:endParaRPr lang="en-US" sz="2400" dirty="0">
              <a:latin typeface="Verdana"/>
              <a:cs typeface="Verdana"/>
            </a:endParaRPr>
          </a:p>
        </p:txBody>
      </p:sp>
      <p:sp>
        <p:nvSpPr>
          <p:cNvPr id="128008" name="Text Box 8"/>
          <p:cNvSpPr txBox="1">
            <a:spLocks noChangeArrowheads="1"/>
          </p:cNvSpPr>
          <p:nvPr/>
        </p:nvSpPr>
        <p:spPr bwMode="auto">
          <a:xfrm>
            <a:off x="5044908" y="1974782"/>
            <a:ext cx="2681209" cy="307768"/>
          </a:xfrm>
          <a:prstGeom prst="rect">
            <a:avLst/>
          </a:prstGeom>
          <a:solidFill>
            <a:schemeClr val="bg1"/>
          </a:solidFill>
          <a:ln w="9525">
            <a:solidFill>
              <a:schemeClr val="tx1"/>
            </a:solidFill>
            <a:miter lim="800000"/>
            <a:headEnd/>
            <a:tailEnd/>
          </a:ln>
          <a:effectLst/>
        </p:spPr>
        <p:txBody>
          <a:bodyPr lIns="91432" tIns="45716" rIns="91432" bIns="45716">
            <a:prstTxWarp prst="textNoShape">
              <a:avLst/>
            </a:prstTxWarp>
            <a:spAutoFit/>
          </a:bodyPr>
          <a:lstStyle/>
          <a:p>
            <a:pPr algn="ctr" defTabSz="913689"/>
            <a:r>
              <a:rPr lang="en-US" sz="1400" dirty="0">
                <a:latin typeface="Verdana"/>
                <a:cs typeface="Verdana"/>
              </a:rPr>
              <a:t>usual http request </a:t>
            </a:r>
            <a:r>
              <a:rPr lang="en-US" sz="1400" dirty="0" err="1">
                <a:latin typeface="Verdana"/>
                <a:cs typeface="Verdana"/>
              </a:rPr>
              <a:t>msg</a:t>
            </a:r>
            <a:endParaRPr lang="en-US" sz="1400" dirty="0">
              <a:latin typeface="Verdana"/>
              <a:cs typeface="Verdana"/>
            </a:endParaRPr>
          </a:p>
        </p:txBody>
      </p:sp>
      <p:sp>
        <p:nvSpPr>
          <p:cNvPr id="128009" name="Line 9"/>
          <p:cNvSpPr>
            <a:spLocks noChangeShapeType="1"/>
          </p:cNvSpPr>
          <p:nvPr/>
        </p:nvSpPr>
        <p:spPr bwMode="auto">
          <a:xfrm flipH="1">
            <a:off x="4829873" y="2438251"/>
            <a:ext cx="3304473" cy="381187"/>
          </a:xfrm>
          <a:prstGeom prst="line">
            <a:avLst/>
          </a:prstGeom>
          <a:noFill/>
          <a:ln w="19050">
            <a:solidFill>
              <a:schemeClr val="tx1"/>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28011" name="Text Box 11"/>
          <p:cNvSpPr txBox="1">
            <a:spLocks noChangeArrowheads="1"/>
          </p:cNvSpPr>
          <p:nvPr/>
        </p:nvSpPr>
        <p:spPr bwMode="auto">
          <a:xfrm>
            <a:off x="5083546" y="2374440"/>
            <a:ext cx="2642571" cy="523212"/>
          </a:xfrm>
          <a:prstGeom prst="rect">
            <a:avLst/>
          </a:prstGeom>
          <a:solidFill>
            <a:schemeClr val="bg1"/>
          </a:solidFill>
          <a:ln w="9525">
            <a:solidFill>
              <a:schemeClr val="tx1"/>
            </a:solidFill>
            <a:miter lim="800000"/>
            <a:headEnd/>
            <a:tailEnd/>
          </a:ln>
          <a:effectLst/>
        </p:spPr>
        <p:txBody>
          <a:bodyPr lIns="91432" tIns="45716" rIns="91432" bIns="45716">
            <a:prstTxWarp prst="textNoShape">
              <a:avLst/>
            </a:prstTxWarp>
            <a:spAutoFit/>
          </a:bodyPr>
          <a:lstStyle/>
          <a:p>
            <a:pPr algn="ctr" defTabSz="913689"/>
            <a:r>
              <a:rPr lang="en-US" sz="1400" dirty="0">
                <a:latin typeface="Verdana"/>
                <a:cs typeface="Verdana"/>
              </a:rPr>
              <a:t>401: authorization req.</a:t>
            </a:r>
          </a:p>
          <a:p>
            <a:pPr algn="ctr" defTabSz="913689"/>
            <a:r>
              <a:rPr lang="en-US" sz="1400" b="1" dirty="0">
                <a:latin typeface="Verdana"/>
                <a:cs typeface="Verdana"/>
              </a:rPr>
              <a:t>WWW authenticate:</a:t>
            </a:r>
            <a:endParaRPr lang="en-US" sz="1400" dirty="0">
              <a:latin typeface="Verdana"/>
              <a:cs typeface="Verdana"/>
            </a:endParaRPr>
          </a:p>
        </p:txBody>
      </p:sp>
      <p:sp>
        <p:nvSpPr>
          <p:cNvPr id="128012" name="Line 12"/>
          <p:cNvSpPr>
            <a:spLocks noChangeShapeType="1"/>
          </p:cNvSpPr>
          <p:nvPr/>
        </p:nvSpPr>
        <p:spPr bwMode="auto">
          <a:xfrm>
            <a:off x="4809714" y="3581811"/>
            <a:ext cx="3306153" cy="381186"/>
          </a:xfrm>
          <a:prstGeom prst="line">
            <a:avLst/>
          </a:prstGeom>
          <a:noFill/>
          <a:ln w="19050">
            <a:solidFill>
              <a:schemeClr val="tx1"/>
            </a:solidFill>
            <a:round/>
            <a:headEnd/>
            <a:tailEnd type="triangle" w="med" len="med"/>
          </a:ln>
          <a:effectLst/>
        </p:spPr>
        <p:txBody>
          <a:bodyPr wrap="none" lIns="96744" tIns="48372" rIns="96744" bIns="48372" anchor="ctr">
            <a:prstTxWarp prst="textNoShape">
              <a:avLst/>
            </a:prstTxWarp>
          </a:bodyPr>
          <a:lstStyle/>
          <a:p>
            <a:endParaRPr lang="en-GB"/>
          </a:p>
        </p:txBody>
      </p:sp>
      <p:grpSp>
        <p:nvGrpSpPr>
          <p:cNvPr id="2" name="Group 13"/>
          <p:cNvGrpSpPr>
            <a:grpSpLocks/>
          </p:cNvGrpSpPr>
          <p:nvPr/>
        </p:nvGrpSpPr>
        <p:grpSpPr bwMode="auto">
          <a:xfrm>
            <a:off x="4999548" y="3385341"/>
            <a:ext cx="2755128" cy="518307"/>
            <a:chOff x="3124" y="2762"/>
            <a:chExt cx="1689" cy="327"/>
          </a:xfrm>
        </p:grpSpPr>
        <p:sp>
          <p:nvSpPr>
            <p:cNvPr id="128014" name="Rectangle 14"/>
            <p:cNvSpPr>
              <a:spLocks noChangeArrowheads="1"/>
            </p:cNvSpPr>
            <p:nvPr/>
          </p:nvSpPr>
          <p:spPr bwMode="auto">
            <a:xfrm>
              <a:off x="3186" y="2791"/>
              <a:ext cx="1578" cy="191"/>
            </a:xfrm>
            <a:prstGeom prst="rect">
              <a:avLst/>
            </a:prstGeom>
            <a:solidFill>
              <a:schemeClr val="bg1"/>
            </a:solidFill>
            <a:ln w="9525">
              <a:solidFill>
                <a:schemeClr val="tx1"/>
              </a:solidFill>
              <a:miter lim="800000"/>
              <a:headEnd/>
              <a:tailEnd/>
            </a:ln>
            <a:effectLst/>
          </p:spPr>
          <p:txBody>
            <a:bodyPr lIns="86420" tIns="43210" rIns="86420" bIns="43210">
              <a:prstTxWarp prst="textNoShape">
                <a:avLst/>
              </a:prstTxWarp>
              <a:spAutoFit/>
            </a:bodyPr>
            <a:lstStyle/>
            <a:p>
              <a:endParaRPr lang="en-GB" sz="1400">
                <a:latin typeface="Verdana"/>
                <a:cs typeface="Verdana"/>
              </a:endParaRPr>
            </a:p>
          </p:txBody>
        </p:sp>
        <p:sp>
          <p:nvSpPr>
            <p:cNvPr id="128015" name="Text Box 15"/>
            <p:cNvSpPr txBox="1">
              <a:spLocks noChangeArrowheads="1"/>
            </p:cNvSpPr>
            <p:nvPr/>
          </p:nvSpPr>
          <p:spPr bwMode="auto">
            <a:xfrm>
              <a:off x="3124" y="2762"/>
              <a:ext cx="1689" cy="327"/>
            </a:xfrm>
            <a:prstGeom prst="rect">
              <a:avLst/>
            </a:prstGeom>
            <a:solidFill>
              <a:schemeClr val="bg1"/>
            </a:solidFill>
            <a:ln w="9525">
              <a:solidFill>
                <a:schemeClr val="tx1"/>
              </a:solidFill>
              <a:miter lim="800000"/>
              <a:headEnd/>
              <a:tailEnd/>
            </a:ln>
            <a:effectLst/>
          </p:spPr>
          <p:txBody>
            <a:bodyPr lIns="86420" tIns="43210" rIns="86420" bIns="43210">
              <a:prstTxWarp prst="textNoShape">
                <a:avLst/>
              </a:prstTxWarp>
              <a:spAutoFit/>
            </a:bodyPr>
            <a:lstStyle/>
            <a:p>
              <a:pPr algn="ctr" defTabSz="913689"/>
              <a:r>
                <a:rPr lang="en-US" sz="1400" dirty="0">
                  <a:latin typeface="Verdana"/>
                  <a:cs typeface="Verdana"/>
                </a:rPr>
                <a:t>usual http request </a:t>
              </a:r>
              <a:r>
                <a:rPr lang="en-US" sz="1400" dirty="0" err="1">
                  <a:latin typeface="Verdana"/>
                  <a:cs typeface="Verdana"/>
                </a:rPr>
                <a:t>msg</a:t>
              </a:r>
              <a:endParaRPr lang="en-US" sz="1400" dirty="0">
                <a:latin typeface="Verdana"/>
                <a:cs typeface="Verdana"/>
              </a:endParaRPr>
            </a:p>
            <a:p>
              <a:pPr algn="ctr" defTabSz="913689"/>
              <a:r>
                <a:rPr lang="en-US" sz="1400" dirty="0">
                  <a:latin typeface="Verdana"/>
                  <a:cs typeface="Verdana"/>
                </a:rPr>
                <a:t>+  </a:t>
              </a:r>
              <a:r>
                <a:rPr lang="en-US" sz="1400" dirty="0">
                  <a:solidFill>
                    <a:schemeClr val="tx2"/>
                  </a:solidFill>
                  <a:latin typeface="Verdana"/>
                  <a:cs typeface="Verdana"/>
                </a:rPr>
                <a:t>Authorization: &lt;</a:t>
              </a:r>
              <a:r>
                <a:rPr lang="en-US" sz="1400" dirty="0" err="1">
                  <a:solidFill>
                    <a:schemeClr val="tx2"/>
                  </a:solidFill>
                  <a:latin typeface="Verdana"/>
                  <a:cs typeface="Verdana"/>
                </a:rPr>
                <a:t>cred</a:t>
              </a:r>
              <a:r>
                <a:rPr lang="en-US" sz="1400" dirty="0">
                  <a:solidFill>
                    <a:schemeClr val="tx2"/>
                  </a:solidFill>
                  <a:latin typeface="Verdana"/>
                  <a:cs typeface="Verdana"/>
                </a:rPr>
                <a:t>&gt;</a:t>
              </a:r>
              <a:endParaRPr lang="en-US" sz="1400" dirty="0">
                <a:latin typeface="Verdana"/>
                <a:cs typeface="Verdana"/>
              </a:endParaRPr>
            </a:p>
          </p:txBody>
        </p:sp>
      </p:grpSp>
      <p:sp>
        <p:nvSpPr>
          <p:cNvPr id="128016" name="Line 16"/>
          <p:cNvSpPr>
            <a:spLocks noChangeShapeType="1"/>
          </p:cNvSpPr>
          <p:nvPr/>
        </p:nvSpPr>
        <p:spPr bwMode="auto">
          <a:xfrm flipH="1">
            <a:off x="4801314" y="4067110"/>
            <a:ext cx="3304474" cy="381187"/>
          </a:xfrm>
          <a:prstGeom prst="line">
            <a:avLst/>
          </a:prstGeom>
          <a:noFill/>
          <a:ln w="19050">
            <a:solidFill>
              <a:schemeClr val="tx1"/>
            </a:solidFill>
            <a:round/>
            <a:headEnd/>
            <a:tailEnd type="triangle" w="med" len="med"/>
          </a:ln>
          <a:effectLst/>
        </p:spPr>
        <p:txBody>
          <a:bodyPr wrap="none" lIns="96744" tIns="48372" rIns="96744" bIns="48372" anchor="ctr">
            <a:prstTxWarp prst="textNoShape">
              <a:avLst/>
            </a:prstTxWarp>
          </a:bodyPr>
          <a:lstStyle/>
          <a:p>
            <a:endParaRPr lang="en-GB"/>
          </a:p>
        </p:txBody>
      </p:sp>
      <p:grpSp>
        <p:nvGrpSpPr>
          <p:cNvPr id="3" name="Group 17"/>
          <p:cNvGrpSpPr>
            <a:grpSpLocks/>
          </p:cNvGrpSpPr>
          <p:nvPr/>
        </p:nvGrpSpPr>
        <p:grpSpPr bwMode="auto">
          <a:xfrm>
            <a:off x="5016348" y="4099023"/>
            <a:ext cx="2766888" cy="319013"/>
            <a:chOff x="3268" y="2846"/>
            <a:chExt cx="1743" cy="201"/>
          </a:xfrm>
        </p:grpSpPr>
        <p:sp>
          <p:nvSpPr>
            <p:cNvPr id="128018" name="Rectangle 18"/>
            <p:cNvSpPr>
              <a:spLocks noChangeArrowheads="1"/>
            </p:cNvSpPr>
            <p:nvPr/>
          </p:nvSpPr>
          <p:spPr bwMode="auto">
            <a:xfrm>
              <a:off x="3282" y="2856"/>
              <a:ext cx="1692" cy="191"/>
            </a:xfrm>
            <a:prstGeom prst="rect">
              <a:avLst/>
            </a:prstGeom>
            <a:solidFill>
              <a:schemeClr val="bg1"/>
            </a:solidFill>
            <a:ln w="9525">
              <a:solidFill>
                <a:schemeClr val="tx1"/>
              </a:solidFill>
              <a:miter lim="800000"/>
              <a:headEnd/>
              <a:tailEnd/>
            </a:ln>
            <a:effectLst/>
          </p:spPr>
          <p:txBody>
            <a:bodyPr lIns="86420" tIns="43210" rIns="86420" bIns="43210">
              <a:prstTxWarp prst="textNoShape">
                <a:avLst/>
              </a:prstTxWarp>
              <a:spAutoFit/>
            </a:bodyPr>
            <a:lstStyle/>
            <a:p>
              <a:endParaRPr lang="en-GB" sz="1400">
                <a:latin typeface="Verdana"/>
                <a:cs typeface="Verdana"/>
              </a:endParaRPr>
            </a:p>
          </p:txBody>
        </p:sp>
        <p:sp>
          <p:nvSpPr>
            <p:cNvPr id="128019" name="Text Box 19"/>
            <p:cNvSpPr txBox="1">
              <a:spLocks noChangeArrowheads="1"/>
            </p:cNvSpPr>
            <p:nvPr/>
          </p:nvSpPr>
          <p:spPr bwMode="auto">
            <a:xfrm>
              <a:off x="3268" y="2846"/>
              <a:ext cx="1743" cy="191"/>
            </a:xfrm>
            <a:prstGeom prst="rect">
              <a:avLst/>
            </a:prstGeom>
            <a:solidFill>
              <a:schemeClr val="bg1"/>
            </a:solidFill>
            <a:ln w="9525">
              <a:solidFill>
                <a:schemeClr val="tx1"/>
              </a:solidFill>
              <a:miter lim="800000"/>
              <a:headEnd/>
              <a:tailEnd/>
            </a:ln>
            <a:effectLst/>
          </p:spPr>
          <p:txBody>
            <a:bodyPr lIns="86420" tIns="43210" rIns="86420" bIns="43210">
              <a:prstTxWarp prst="textNoShape">
                <a:avLst/>
              </a:prstTxWarp>
              <a:spAutoFit/>
            </a:bodyPr>
            <a:lstStyle/>
            <a:p>
              <a:pPr algn="ctr" defTabSz="913689"/>
              <a:r>
                <a:rPr lang="en-US" sz="1400" dirty="0">
                  <a:latin typeface="Verdana"/>
                  <a:cs typeface="Verdana"/>
                </a:rPr>
                <a:t>usual http response </a:t>
              </a:r>
              <a:r>
                <a:rPr lang="en-US" sz="1400" dirty="0" err="1">
                  <a:latin typeface="Verdana"/>
                  <a:cs typeface="Verdana"/>
                </a:rPr>
                <a:t>msg</a:t>
              </a:r>
              <a:endParaRPr lang="en-US" sz="1400" dirty="0">
                <a:latin typeface="Verdana"/>
                <a:cs typeface="Verdana"/>
              </a:endParaRPr>
            </a:p>
          </p:txBody>
        </p:sp>
      </p:grpSp>
      <p:sp>
        <p:nvSpPr>
          <p:cNvPr id="128020" name="Line 20"/>
          <p:cNvSpPr>
            <a:spLocks noChangeShapeType="1"/>
          </p:cNvSpPr>
          <p:nvPr/>
        </p:nvSpPr>
        <p:spPr bwMode="auto">
          <a:xfrm>
            <a:off x="4781154" y="5067935"/>
            <a:ext cx="3306153" cy="381187"/>
          </a:xfrm>
          <a:prstGeom prst="line">
            <a:avLst/>
          </a:prstGeom>
          <a:noFill/>
          <a:ln w="19050">
            <a:solidFill>
              <a:schemeClr val="tx1"/>
            </a:solidFill>
            <a:round/>
            <a:headEnd/>
            <a:tailEnd type="triangle" w="med" len="med"/>
          </a:ln>
          <a:effectLst/>
        </p:spPr>
        <p:txBody>
          <a:bodyPr wrap="none" lIns="96744" tIns="48372" rIns="96744" bIns="48372" anchor="ctr">
            <a:prstTxWarp prst="textNoShape">
              <a:avLst/>
            </a:prstTxWarp>
          </a:bodyPr>
          <a:lstStyle/>
          <a:p>
            <a:endParaRPr lang="en-GB"/>
          </a:p>
        </p:txBody>
      </p:sp>
      <p:grpSp>
        <p:nvGrpSpPr>
          <p:cNvPr id="4" name="Group 21"/>
          <p:cNvGrpSpPr>
            <a:grpSpLocks/>
          </p:cNvGrpSpPr>
          <p:nvPr/>
        </p:nvGrpSpPr>
        <p:grpSpPr bwMode="auto">
          <a:xfrm>
            <a:off x="5054988" y="4889937"/>
            <a:ext cx="2681209" cy="518307"/>
            <a:chOff x="3124" y="2762"/>
            <a:chExt cx="1689" cy="327"/>
          </a:xfrm>
        </p:grpSpPr>
        <p:sp>
          <p:nvSpPr>
            <p:cNvPr id="128022" name="Rectangle 22"/>
            <p:cNvSpPr>
              <a:spLocks noChangeArrowheads="1"/>
            </p:cNvSpPr>
            <p:nvPr/>
          </p:nvSpPr>
          <p:spPr bwMode="auto">
            <a:xfrm>
              <a:off x="3186" y="2791"/>
              <a:ext cx="1578" cy="191"/>
            </a:xfrm>
            <a:prstGeom prst="rect">
              <a:avLst/>
            </a:prstGeom>
            <a:solidFill>
              <a:schemeClr val="bg1"/>
            </a:solidFill>
            <a:ln w="9525">
              <a:solidFill>
                <a:schemeClr val="tx1"/>
              </a:solidFill>
              <a:miter lim="800000"/>
              <a:headEnd/>
              <a:tailEnd/>
            </a:ln>
            <a:effectLst/>
          </p:spPr>
          <p:txBody>
            <a:bodyPr lIns="86420" tIns="43210" rIns="86420" bIns="43210">
              <a:prstTxWarp prst="textNoShape">
                <a:avLst/>
              </a:prstTxWarp>
              <a:spAutoFit/>
            </a:bodyPr>
            <a:lstStyle/>
            <a:p>
              <a:endParaRPr lang="en-GB" sz="1400">
                <a:latin typeface="Verdana"/>
                <a:cs typeface="Verdana"/>
              </a:endParaRPr>
            </a:p>
          </p:txBody>
        </p:sp>
        <p:sp>
          <p:nvSpPr>
            <p:cNvPr id="128023" name="Text Box 23"/>
            <p:cNvSpPr txBox="1">
              <a:spLocks noChangeArrowheads="1"/>
            </p:cNvSpPr>
            <p:nvPr/>
          </p:nvSpPr>
          <p:spPr bwMode="auto">
            <a:xfrm>
              <a:off x="3124" y="2762"/>
              <a:ext cx="1689" cy="327"/>
            </a:xfrm>
            <a:prstGeom prst="rect">
              <a:avLst/>
            </a:prstGeom>
            <a:solidFill>
              <a:schemeClr val="bg1"/>
            </a:solidFill>
            <a:ln w="9525">
              <a:solidFill>
                <a:schemeClr val="tx1"/>
              </a:solidFill>
              <a:miter lim="800000"/>
              <a:headEnd/>
              <a:tailEnd/>
            </a:ln>
            <a:effectLst/>
          </p:spPr>
          <p:txBody>
            <a:bodyPr lIns="86420" tIns="43210" rIns="86420" bIns="43210">
              <a:prstTxWarp prst="textNoShape">
                <a:avLst/>
              </a:prstTxWarp>
              <a:spAutoFit/>
            </a:bodyPr>
            <a:lstStyle/>
            <a:p>
              <a:pPr algn="ctr" defTabSz="913689"/>
              <a:r>
                <a:rPr lang="en-US" sz="1400" dirty="0">
                  <a:latin typeface="Verdana"/>
                  <a:cs typeface="Verdana"/>
                </a:rPr>
                <a:t>usual http request </a:t>
              </a:r>
              <a:r>
                <a:rPr lang="en-US" sz="1400" dirty="0" err="1">
                  <a:latin typeface="Verdana"/>
                  <a:cs typeface="Verdana"/>
                </a:rPr>
                <a:t>msg</a:t>
              </a:r>
              <a:endParaRPr lang="en-US" sz="1400" dirty="0">
                <a:latin typeface="Verdana"/>
                <a:cs typeface="Verdana"/>
              </a:endParaRPr>
            </a:p>
            <a:p>
              <a:pPr algn="ctr" defTabSz="913689"/>
              <a:r>
                <a:rPr lang="en-US" sz="1400" dirty="0">
                  <a:latin typeface="Verdana"/>
                  <a:cs typeface="Verdana"/>
                </a:rPr>
                <a:t>+ Authorization: &lt;</a:t>
              </a:r>
              <a:r>
                <a:rPr lang="en-US" sz="1400" dirty="0" err="1">
                  <a:latin typeface="Verdana"/>
                  <a:cs typeface="Verdana"/>
                </a:rPr>
                <a:t>cred</a:t>
              </a:r>
              <a:r>
                <a:rPr lang="en-US" sz="1400" dirty="0">
                  <a:latin typeface="Verdana"/>
                  <a:cs typeface="Verdana"/>
                </a:rPr>
                <a:t>&gt;</a:t>
              </a:r>
            </a:p>
          </p:txBody>
        </p:sp>
      </p:grpSp>
      <p:sp>
        <p:nvSpPr>
          <p:cNvPr id="128024" name="Line 24"/>
          <p:cNvSpPr>
            <a:spLocks noChangeShapeType="1"/>
          </p:cNvSpPr>
          <p:nvPr/>
        </p:nvSpPr>
        <p:spPr bwMode="auto">
          <a:xfrm flipH="1">
            <a:off x="4809714" y="5563310"/>
            <a:ext cx="3306153" cy="379507"/>
          </a:xfrm>
          <a:prstGeom prst="line">
            <a:avLst/>
          </a:prstGeom>
          <a:noFill/>
          <a:ln w="19050">
            <a:solidFill>
              <a:schemeClr val="tx1"/>
            </a:solidFill>
            <a:round/>
            <a:headEnd/>
            <a:tailEnd type="triangle" w="med" len="med"/>
          </a:ln>
          <a:effectLst/>
        </p:spPr>
        <p:txBody>
          <a:bodyPr wrap="none" lIns="96744" tIns="48372" rIns="96744" bIns="48372" anchor="ctr">
            <a:prstTxWarp prst="textNoShape">
              <a:avLst/>
            </a:prstTxWarp>
          </a:bodyPr>
          <a:lstStyle/>
          <a:p>
            <a:endParaRPr lang="en-GB"/>
          </a:p>
        </p:txBody>
      </p:sp>
      <p:grpSp>
        <p:nvGrpSpPr>
          <p:cNvPr id="5" name="Group 25"/>
          <p:cNvGrpSpPr>
            <a:grpSpLocks/>
          </p:cNvGrpSpPr>
          <p:nvPr/>
        </p:nvGrpSpPr>
        <p:grpSpPr bwMode="auto">
          <a:xfrm>
            <a:off x="5026428" y="5593533"/>
            <a:ext cx="2766888" cy="318842"/>
            <a:chOff x="3268" y="2846"/>
            <a:chExt cx="1743" cy="200"/>
          </a:xfrm>
        </p:grpSpPr>
        <p:sp>
          <p:nvSpPr>
            <p:cNvPr id="128026" name="Rectangle 26"/>
            <p:cNvSpPr>
              <a:spLocks noChangeArrowheads="1"/>
            </p:cNvSpPr>
            <p:nvPr/>
          </p:nvSpPr>
          <p:spPr bwMode="auto">
            <a:xfrm>
              <a:off x="3282" y="2856"/>
              <a:ext cx="1692" cy="190"/>
            </a:xfrm>
            <a:prstGeom prst="rect">
              <a:avLst/>
            </a:prstGeom>
            <a:solidFill>
              <a:schemeClr val="bg1"/>
            </a:solidFill>
            <a:ln w="9525">
              <a:solidFill>
                <a:schemeClr val="tx1"/>
              </a:solidFill>
              <a:miter lim="800000"/>
              <a:headEnd/>
              <a:tailEnd/>
            </a:ln>
            <a:effectLst/>
          </p:spPr>
          <p:txBody>
            <a:bodyPr lIns="86420" tIns="43210" rIns="86420" bIns="43210">
              <a:prstTxWarp prst="textNoShape">
                <a:avLst/>
              </a:prstTxWarp>
              <a:spAutoFit/>
            </a:bodyPr>
            <a:lstStyle/>
            <a:p>
              <a:endParaRPr lang="en-GB" sz="1400">
                <a:latin typeface="Verdana"/>
                <a:cs typeface="Verdana"/>
              </a:endParaRPr>
            </a:p>
          </p:txBody>
        </p:sp>
        <p:sp>
          <p:nvSpPr>
            <p:cNvPr id="128027" name="Text Box 27"/>
            <p:cNvSpPr txBox="1">
              <a:spLocks noChangeArrowheads="1"/>
            </p:cNvSpPr>
            <p:nvPr/>
          </p:nvSpPr>
          <p:spPr bwMode="auto">
            <a:xfrm>
              <a:off x="3268" y="2846"/>
              <a:ext cx="1743" cy="190"/>
            </a:xfrm>
            <a:prstGeom prst="rect">
              <a:avLst/>
            </a:prstGeom>
            <a:solidFill>
              <a:schemeClr val="bg1"/>
            </a:solidFill>
            <a:ln w="9525">
              <a:solidFill>
                <a:schemeClr val="tx1"/>
              </a:solidFill>
              <a:miter lim="800000"/>
              <a:headEnd/>
              <a:tailEnd/>
            </a:ln>
            <a:effectLst/>
          </p:spPr>
          <p:txBody>
            <a:bodyPr lIns="86420" tIns="43210" rIns="86420" bIns="43210">
              <a:prstTxWarp prst="textNoShape">
                <a:avLst/>
              </a:prstTxWarp>
              <a:spAutoFit/>
            </a:bodyPr>
            <a:lstStyle/>
            <a:p>
              <a:pPr algn="ctr" defTabSz="913689"/>
              <a:r>
                <a:rPr lang="en-US" sz="1400" dirty="0">
                  <a:latin typeface="Verdana"/>
                  <a:cs typeface="Verdana"/>
                </a:rPr>
                <a:t>usual http response </a:t>
              </a:r>
              <a:r>
                <a:rPr lang="en-US" sz="1400" dirty="0" err="1">
                  <a:latin typeface="Verdana"/>
                  <a:cs typeface="Verdana"/>
                </a:rPr>
                <a:t>msg</a:t>
              </a:r>
              <a:endParaRPr lang="en-US" sz="1400" dirty="0">
                <a:latin typeface="Verdana"/>
                <a:cs typeface="Verdana"/>
              </a:endParaRPr>
            </a:p>
          </p:txBody>
        </p:sp>
      </p:grpSp>
      <p:sp>
        <p:nvSpPr>
          <p:cNvPr id="128028" name="Line 28"/>
          <p:cNvSpPr>
            <a:spLocks noChangeShapeType="1"/>
          </p:cNvSpPr>
          <p:nvPr/>
        </p:nvSpPr>
        <p:spPr bwMode="auto">
          <a:xfrm>
            <a:off x="8466977" y="2020121"/>
            <a:ext cx="0" cy="4142675"/>
          </a:xfrm>
          <a:prstGeom prst="line">
            <a:avLst/>
          </a:prstGeom>
          <a:noFill/>
          <a:ln w="19050">
            <a:solidFill>
              <a:srgbClr val="FF0000"/>
            </a:solidFill>
            <a:round/>
            <a:headEnd/>
            <a:tailEnd type="triangle" w="med" len="med"/>
          </a:ln>
          <a:effectLst/>
        </p:spPr>
        <p:txBody>
          <a:bodyPr wrap="none" lIns="96744" tIns="48372" rIns="96744" bIns="48372" anchor="ctr">
            <a:prstTxWarp prst="textNoShape">
              <a:avLst/>
            </a:prstTxWarp>
          </a:bodyPr>
          <a:lstStyle/>
          <a:p>
            <a:endParaRPr lang="en-GB"/>
          </a:p>
        </p:txBody>
      </p:sp>
      <p:grpSp>
        <p:nvGrpSpPr>
          <p:cNvPr id="6" name="Group 29"/>
          <p:cNvGrpSpPr>
            <a:grpSpLocks/>
          </p:cNvGrpSpPr>
          <p:nvPr/>
        </p:nvGrpSpPr>
        <p:grpSpPr bwMode="auto">
          <a:xfrm>
            <a:off x="8096833" y="5504534"/>
            <a:ext cx="748690" cy="461293"/>
            <a:chOff x="4974" y="3503"/>
            <a:chExt cx="472" cy="291"/>
          </a:xfrm>
        </p:grpSpPr>
        <p:sp>
          <p:nvSpPr>
            <p:cNvPr id="128030" name="Rectangle 30"/>
            <p:cNvSpPr>
              <a:spLocks noChangeArrowheads="1"/>
            </p:cNvSpPr>
            <p:nvPr/>
          </p:nvSpPr>
          <p:spPr bwMode="auto">
            <a:xfrm>
              <a:off x="5040" y="3564"/>
              <a:ext cx="110" cy="230"/>
            </a:xfrm>
            <a:prstGeom prst="rect">
              <a:avLst/>
            </a:prstGeom>
            <a:solidFill>
              <a:schemeClr val="bg1"/>
            </a:solidFill>
            <a:ln w="9525">
              <a:noFill/>
              <a:miter lim="800000"/>
              <a:headEnd/>
              <a:tailEnd/>
            </a:ln>
            <a:effectLst/>
          </p:spPr>
          <p:txBody>
            <a:bodyPr wrap="none" lIns="86420" tIns="43210" rIns="86420" bIns="43210">
              <a:prstTxWarp prst="textNoShape">
                <a:avLst/>
              </a:prstTxWarp>
              <a:spAutoFit/>
            </a:bodyPr>
            <a:lstStyle/>
            <a:p>
              <a:endParaRPr lang="en-GB"/>
            </a:p>
          </p:txBody>
        </p:sp>
        <p:sp>
          <p:nvSpPr>
            <p:cNvPr id="128031" name="Text Box 31"/>
            <p:cNvSpPr txBox="1">
              <a:spLocks noChangeArrowheads="1"/>
            </p:cNvSpPr>
            <p:nvPr/>
          </p:nvSpPr>
          <p:spPr bwMode="auto">
            <a:xfrm>
              <a:off x="4974" y="3503"/>
              <a:ext cx="472" cy="249"/>
            </a:xfrm>
            <a:prstGeom prst="rect">
              <a:avLst/>
            </a:prstGeom>
            <a:solidFill>
              <a:schemeClr val="bg1"/>
            </a:solidFill>
            <a:ln w="9525">
              <a:noFill/>
              <a:miter lim="800000"/>
              <a:headEnd/>
              <a:tailEnd/>
            </a:ln>
            <a:effectLst/>
          </p:spPr>
          <p:txBody>
            <a:bodyPr wrap="none" lIns="86420" tIns="43210" rIns="86420" bIns="43210">
              <a:prstTxWarp prst="textNoShape">
                <a:avLst/>
              </a:prstTxWarp>
              <a:spAutoFit/>
            </a:bodyPr>
            <a:lstStyle/>
            <a:p>
              <a:pPr algn="ctr" defTabSz="913689"/>
              <a:r>
                <a:rPr lang="en-US" sz="2000" dirty="0">
                  <a:solidFill>
                    <a:srgbClr val="FF0000"/>
                  </a:solidFill>
                  <a:latin typeface="Verdana"/>
                  <a:cs typeface="Verdana"/>
                </a:rPr>
                <a:t>time</a:t>
              </a:r>
              <a:endParaRPr lang="en-US" sz="2400" dirty="0">
                <a:latin typeface="Verdana"/>
                <a:cs typeface="Verdana"/>
              </a:endParaRPr>
            </a:p>
          </p:txBody>
        </p:sp>
      </p:gr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algn="ctr"/>
            <a:r>
              <a:rPr lang="en-GB" dirty="0" err="1" smtClean="0">
                <a:solidFill>
                  <a:schemeClr val="accent6">
                    <a:lumMod val="75000"/>
                  </a:schemeClr>
                </a:solidFill>
              </a:rPr>
              <a:t>CDNs</a:t>
            </a:r>
            <a:endParaRPr lang="en-GB" dirty="0">
              <a:solidFill>
                <a:schemeClr val="accent6">
                  <a:lumMod val="75000"/>
                </a:schemeClr>
              </a:solidFill>
            </a:endParaRPr>
          </a:p>
        </p:txBody>
      </p:sp>
      <p:sp>
        <p:nvSpPr>
          <p:cNvPr id="38" name="Rectangle 2"/>
          <p:cNvSpPr txBox="1">
            <a:spLocks noChangeArrowheads="1"/>
          </p:cNvSpPr>
          <p:nvPr/>
        </p:nvSpPr>
        <p:spPr bwMode="auto">
          <a:xfrm>
            <a:off x="528482" y="3730168"/>
            <a:ext cx="8165884"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lang="en-GB" sz="4400" kern="0" dirty="0" smtClean="0">
                <a:solidFill>
                  <a:schemeClr val="accent6">
                    <a:lumMod val="40000"/>
                    <a:lumOff val="60000"/>
                  </a:schemeClr>
                </a:solidFill>
                <a:latin typeface="+mj-lt"/>
                <a:ea typeface="+mj-ea"/>
                <a:cs typeface="+mj-cs"/>
              </a:rPr>
              <a:t>(Content Distribution Networks)</a:t>
            </a:r>
            <a:endParaRPr kumimoji="0" lang="en-GB"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mtClean="0"/>
              <a:t>Web caches (proxy server)</a:t>
            </a:r>
            <a:endParaRPr lang="en-US" dirty="0"/>
          </a:p>
        </p:txBody>
      </p:sp>
      <p:sp>
        <p:nvSpPr>
          <p:cNvPr id="186371" name="Rectangle 3"/>
          <p:cNvSpPr>
            <a:spLocks noGrp="1" noChangeArrowheads="1"/>
          </p:cNvSpPr>
          <p:nvPr>
            <p:ph idx="4294967295"/>
          </p:nvPr>
        </p:nvSpPr>
        <p:spPr>
          <a:xfrm>
            <a:off x="392104" y="1933575"/>
            <a:ext cx="3967163" cy="4648200"/>
          </a:xfrm>
        </p:spPr>
        <p:txBody>
          <a:bodyPr lIns="96744" tIns="48372" rIns="96744" bIns="48372"/>
          <a:lstStyle/>
          <a:p>
            <a:r>
              <a:rPr lang="en-US" sz="2000" dirty="0"/>
              <a:t>user sets browser: Web accesses via  cache</a:t>
            </a:r>
          </a:p>
          <a:p>
            <a:r>
              <a:rPr lang="en-US" sz="2000" dirty="0"/>
              <a:t>browser sends all HTTP requests to  cache</a:t>
            </a:r>
          </a:p>
          <a:p>
            <a:pPr lvl="1"/>
            <a:r>
              <a:rPr lang="en-US" sz="1800" dirty="0"/>
              <a:t>object in cache: cache returns object </a:t>
            </a:r>
          </a:p>
          <a:p>
            <a:pPr lvl="1"/>
            <a:r>
              <a:rPr lang="en-US" sz="1800" dirty="0"/>
              <a:t>else cache requests object from origin server, then returns object to client</a:t>
            </a:r>
            <a:endParaRPr lang="en-US" sz="2000" dirty="0"/>
          </a:p>
        </p:txBody>
      </p:sp>
      <p:sp>
        <p:nvSpPr>
          <p:cNvPr id="186372" name="Rectangle 4"/>
          <p:cNvSpPr>
            <a:spLocks noChangeArrowheads="1"/>
          </p:cNvSpPr>
          <p:nvPr/>
        </p:nvSpPr>
        <p:spPr bwMode="auto">
          <a:xfrm>
            <a:off x="527506" y="1517182"/>
            <a:ext cx="8034174" cy="989071"/>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r>
              <a:rPr lang="en-US" sz="2300" dirty="0">
                <a:solidFill>
                  <a:srgbClr val="FF0000"/>
                </a:solidFill>
                <a:latin typeface="Verdana"/>
                <a:cs typeface="Verdana"/>
              </a:rPr>
              <a:t>Goal:</a:t>
            </a:r>
            <a:r>
              <a:rPr lang="en-US" sz="1900" dirty="0">
                <a:latin typeface="Verdana"/>
                <a:cs typeface="Verdana"/>
              </a:rPr>
              <a:t> satisfy client request without involving origin server</a:t>
            </a:r>
            <a:endParaRPr lang="en-US" sz="2300" dirty="0">
              <a:latin typeface="Verdana"/>
              <a:cs typeface="Verdana"/>
            </a:endParaRPr>
          </a:p>
        </p:txBody>
      </p:sp>
      <p:graphicFrame>
        <p:nvGraphicFramePr>
          <p:cNvPr id="186373" name="Object 5"/>
          <p:cNvGraphicFramePr>
            <a:graphicFrameLocks noChangeAspect="1"/>
          </p:cNvGraphicFramePr>
          <p:nvPr/>
        </p:nvGraphicFramePr>
        <p:xfrm>
          <a:off x="4348158" y="3083301"/>
          <a:ext cx="515747" cy="414772"/>
        </p:xfrm>
        <a:graphic>
          <a:graphicData uri="http://schemas.openxmlformats.org/presentationml/2006/ole">
            <p:oleObj spid="_x0000_s409602" name="Clip" r:id="rId4" imgW="1307948" imgH="1084823" progId="">
              <p:embed/>
            </p:oleObj>
          </a:graphicData>
        </a:graphic>
      </p:graphicFrame>
      <p:sp>
        <p:nvSpPr>
          <p:cNvPr id="186374" name="Text Box 6"/>
          <p:cNvSpPr txBox="1">
            <a:spLocks noChangeArrowheads="1"/>
          </p:cNvSpPr>
          <p:nvPr/>
        </p:nvSpPr>
        <p:spPr bwMode="auto">
          <a:xfrm>
            <a:off x="4283957" y="3479347"/>
            <a:ext cx="671963" cy="307768"/>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400" dirty="0">
                <a:latin typeface="Verdana"/>
                <a:cs typeface="Verdana"/>
              </a:rPr>
              <a:t>client</a:t>
            </a:r>
          </a:p>
        </p:txBody>
      </p:sp>
      <p:graphicFrame>
        <p:nvGraphicFramePr>
          <p:cNvPr id="186375" name="Object 7"/>
          <p:cNvGraphicFramePr>
            <a:graphicFrameLocks noChangeAspect="1"/>
          </p:cNvGraphicFramePr>
          <p:nvPr/>
        </p:nvGraphicFramePr>
        <p:xfrm>
          <a:off x="4413676" y="4953970"/>
          <a:ext cx="515746" cy="413092"/>
        </p:xfrm>
        <a:graphic>
          <a:graphicData uri="http://schemas.openxmlformats.org/presentationml/2006/ole">
            <p:oleObj spid="_x0000_s409603" name="Clip" r:id="rId5" imgW="1307948" imgH="1084823" progId="">
              <p:embed/>
            </p:oleObj>
          </a:graphicData>
        </a:graphic>
      </p:graphicFrame>
      <p:sp>
        <p:nvSpPr>
          <p:cNvPr id="186376" name="Text Box 8"/>
          <p:cNvSpPr txBox="1">
            <a:spLocks noChangeArrowheads="1"/>
          </p:cNvSpPr>
          <p:nvPr/>
        </p:nvSpPr>
        <p:spPr bwMode="auto">
          <a:xfrm>
            <a:off x="6228770" y="2980330"/>
            <a:ext cx="751574" cy="523212"/>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400" dirty="0">
                <a:latin typeface="Verdana"/>
                <a:cs typeface="Verdana"/>
              </a:rPr>
              <a:t>Proxy</a:t>
            </a:r>
          </a:p>
          <a:p>
            <a:pPr algn="ctr" defTabSz="913689"/>
            <a:r>
              <a:rPr lang="en-US" sz="1400" dirty="0">
                <a:latin typeface="Verdana"/>
                <a:cs typeface="Verdana"/>
              </a:rPr>
              <a:t>server</a:t>
            </a:r>
          </a:p>
        </p:txBody>
      </p:sp>
      <p:sp>
        <p:nvSpPr>
          <p:cNvPr id="186386" name="Freeform 18"/>
          <p:cNvSpPr>
            <a:spLocks/>
          </p:cNvSpPr>
          <p:nvPr/>
        </p:nvSpPr>
        <p:spPr bwMode="auto">
          <a:xfrm>
            <a:off x="4910943" y="3269696"/>
            <a:ext cx="3250714" cy="730467"/>
          </a:xfrm>
          <a:custGeom>
            <a:avLst/>
            <a:gdLst/>
            <a:ahLst/>
            <a:cxnLst>
              <a:cxn ang="0">
                <a:pos x="0" y="2"/>
              </a:cxn>
              <a:cxn ang="0">
                <a:pos x="1011" y="460"/>
              </a:cxn>
              <a:cxn ang="0">
                <a:pos x="2048" y="0"/>
              </a:cxn>
            </a:cxnLst>
            <a:rect l="0" t="0" r="r" b="b"/>
            <a:pathLst>
              <a:path w="2048" h="460">
                <a:moveTo>
                  <a:pt x="0" y="2"/>
                </a:moveTo>
                <a:lnTo>
                  <a:pt x="1011" y="460"/>
                </a:lnTo>
                <a:lnTo>
                  <a:pt x="2048" y="0"/>
                </a:lnTo>
              </a:path>
            </a:pathLst>
          </a:cu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86387" name="Line 19"/>
          <p:cNvSpPr>
            <a:spLocks noChangeShapeType="1"/>
          </p:cNvSpPr>
          <p:nvPr/>
        </p:nvSpPr>
        <p:spPr bwMode="auto">
          <a:xfrm flipV="1">
            <a:off x="4904224" y="4223503"/>
            <a:ext cx="1401083" cy="760693"/>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86388" name="Line 20"/>
          <p:cNvSpPr>
            <a:spLocks noChangeShapeType="1"/>
          </p:cNvSpPr>
          <p:nvPr/>
        </p:nvSpPr>
        <p:spPr bwMode="auto">
          <a:xfrm flipH="1">
            <a:off x="4954622" y="4310823"/>
            <a:ext cx="1404443" cy="785882"/>
          </a:xfrm>
          <a:prstGeom prst="line">
            <a:avLst/>
          </a:pr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86389" name="Text Box 21"/>
          <p:cNvSpPr txBox="1">
            <a:spLocks noChangeArrowheads="1"/>
          </p:cNvSpPr>
          <p:nvPr/>
        </p:nvSpPr>
        <p:spPr bwMode="auto">
          <a:xfrm>
            <a:off x="4379685" y="5378310"/>
            <a:ext cx="671963" cy="307768"/>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400" dirty="0">
                <a:latin typeface="Verdana"/>
                <a:cs typeface="Verdana"/>
              </a:rPr>
              <a:t>client</a:t>
            </a:r>
          </a:p>
        </p:txBody>
      </p:sp>
      <p:sp>
        <p:nvSpPr>
          <p:cNvPr id="186390" name="Text Box 22"/>
          <p:cNvSpPr txBox="1">
            <a:spLocks noChangeArrowheads="1"/>
          </p:cNvSpPr>
          <p:nvPr/>
        </p:nvSpPr>
        <p:spPr bwMode="auto">
          <a:xfrm rot="1422049">
            <a:off x="5062054" y="3326557"/>
            <a:ext cx="1402932" cy="307768"/>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400" dirty="0">
                <a:solidFill>
                  <a:srgbClr val="FF0000"/>
                </a:solidFill>
                <a:latin typeface="Verdana"/>
                <a:cs typeface="Verdana"/>
              </a:rPr>
              <a:t>HTTP request</a:t>
            </a:r>
            <a:endParaRPr lang="en-US" sz="1400" dirty="0">
              <a:latin typeface="Verdana"/>
              <a:cs typeface="Verdana"/>
            </a:endParaRPr>
          </a:p>
        </p:txBody>
      </p:sp>
      <p:sp>
        <p:nvSpPr>
          <p:cNvPr id="186391" name="Text Box 23"/>
          <p:cNvSpPr txBox="1">
            <a:spLocks noChangeArrowheads="1"/>
          </p:cNvSpPr>
          <p:nvPr/>
        </p:nvSpPr>
        <p:spPr bwMode="auto">
          <a:xfrm rot="-1692639">
            <a:off x="4765543" y="4342494"/>
            <a:ext cx="1402932" cy="307768"/>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400" dirty="0">
                <a:solidFill>
                  <a:srgbClr val="FF0000"/>
                </a:solidFill>
                <a:latin typeface="Verdana"/>
                <a:cs typeface="Verdana"/>
              </a:rPr>
              <a:t>HTTP request</a:t>
            </a:r>
            <a:endParaRPr lang="en-US" sz="1400" dirty="0">
              <a:latin typeface="Verdana"/>
              <a:cs typeface="Verdana"/>
            </a:endParaRPr>
          </a:p>
        </p:txBody>
      </p:sp>
      <p:sp>
        <p:nvSpPr>
          <p:cNvPr id="186392" name="Text Box 24"/>
          <p:cNvSpPr txBox="1">
            <a:spLocks noChangeArrowheads="1"/>
          </p:cNvSpPr>
          <p:nvPr/>
        </p:nvSpPr>
        <p:spPr bwMode="auto">
          <a:xfrm rot="1411598">
            <a:off x="4798123" y="3704385"/>
            <a:ext cx="1524247" cy="307768"/>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400" dirty="0">
                <a:solidFill>
                  <a:srgbClr val="FF0000"/>
                </a:solidFill>
                <a:latin typeface="Verdana"/>
                <a:cs typeface="Verdana"/>
              </a:rPr>
              <a:t>HTTP response</a:t>
            </a:r>
            <a:endParaRPr lang="en-US" sz="1400" dirty="0">
              <a:latin typeface="Verdana"/>
              <a:cs typeface="Verdana"/>
            </a:endParaRPr>
          </a:p>
        </p:txBody>
      </p:sp>
      <p:sp>
        <p:nvSpPr>
          <p:cNvPr id="186393" name="Text Box 25"/>
          <p:cNvSpPr txBox="1">
            <a:spLocks noChangeArrowheads="1"/>
          </p:cNvSpPr>
          <p:nvPr/>
        </p:nvSpPr>
        <p:spPr bwMode="auto">
          <a:xfrm rot="-1737783">
            <a:off x="4966958" y="4661549"/>
            <a:ext cx="1524247" cy="307768"/>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400" dirty="0">
                <a:solidFill>
                  <a:srgbClr val="FF0000"/>
                </a:solidFill>
                <a:latin typeface="Verdana"/>
                <a:cs typeface="Verdana"/>
              </a:rPr>
              <a:t>HTTP response</a:t>
            </a:r>
            <a:endParaRPr lang="en-US" sz="1400" dirty="0">
              <a:latin typeface="Verdana"/>
              <a:cs typeface="Verdana"/>
            </a:endParaRPr>
          </a:p>
        </p:txBody>
      </p:sp>
      <p:grpSp>
        <p:nvGrpSpPr>
          <p:cNvPr id="3" name="Group 26"/>
          <p:cNvGrpSpPr>
            <a:grpSpLocks/>
          </p:cNvGrpSpPr>
          <p:nvPr/>
        </p:nvGrpSpPr>
        <p:grpSpPr bwMode="auto">
          <a:xfrm>
            <a:off x="8319573" y="2893548"/>
            <a:ext cx="346071" cy="742222"/>
            <a:chOff x="4180" y="783"/>
            <a:chExt cx="150" cy="307"/>
          </a:xfrm>
        </p:grpSpPr>
        <p:sp>
          <p:nvSpPr>
            <p:cNvPr id="186395"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86396"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86397"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86398"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86399"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86400"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86401"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86402"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
        <p:nvSpPr>
          <p:cNvPr id="186412" name="Freeform 44"/>
          <p:cNvSpPr>
            <a:spLocks/>
          </p:cNvSpPr>
          <p:nvPr/>
        </p:nvSpPr>
        <p:spPr bwMode="auto">
          <a:xfrm>
            <a:off x="4884064" y="3343583"/>
            <a:ext cx="3363272" cy="755656"/>
          </a:xfrm>
          <a:custGeom>
            <a:avLst/>
            <a:gdLst/>
            <a:ahLst/>
            <a:cxnLst>
              <a:cxn ang="0">
                <a:pos x="2119" y="0"/>
              </a:cxn>
              <a:cxn ang="0">
                <a:pos x="1020" y="476"/>
              </a:cxn>
              <a:cxn ang="0">
                <a:pos x="0" y="8"/>
              </a:cxn>
            </a:cxnLst>
            <a:rect l="0" t="0" r="r" b="b"/>
            <a:pathLst>
              <a:path w="2119" h="476">
                <a:moveTo>
                  <a:pt x="2119" y="0"/>
                </a:moveTo>
                <a:lnTo>
                  <a:pt x="1020" y="476"/>
                </a:lnTo>
                <a:lnTo>
                  <a:pt x="0" y="8"/>
                </a:lnTo>
              </a:path>
            </a:pathLst>
          </a:custGeom>
          <a:noFill/>
          <a:ln w="28575">
            <a:solidFill>
              <a:srgbClr val="FF0000"/>
            </a:solidFill>
            <a:round/>
            <a:headEnd/>
            <a:tailEnd type="triangle" w="med" len="med"/>
          </a:ln>
          <a:effectLst/>
        </p:spPr>
        <p:txBody>
          <a:bodyPr wrap="none" lIns="96744" tIns="48372" rIns="96744" bIns="48372" anchor="ctr">
            <a:prstTxWarp prst="textNoShape">
              <a:avLst/>
            </a:prstTxWarp>
          </a:bodyPr>
          <a:lstStyle/>
          <a:p>
            <a:endParaRPr lang="en-GB">
              <a:latin typeface="Verdana"/>
              <a:cs typeface="Verdana"/>
            </a:endParaRPr>
          </a:p>
        </p:txBody>
      </p:sp>
      <p:sp>
        <p:nvSpPr>
          <p:cNvPr id="186413" name="Text Box 45"/>
          <p:cNvSpPr txBox="1">
            <a:spLocks noChangeArrowheads="1"/>
          </p:cNvSpPr>
          <p:nvPr/>
        </p:nvSpPr>
        <p:spPr bwMode="auto">
          <a:xfrm rot="-1419968">
            <a:off x="6699172" y="3342509"/>
            <a:ext cx="1402932" cy="307768"/>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400" dirty="0">
                <a:solidFill>
                  <a:srgbClr val="FF0000"/>
                </a:solidFill>
                <a:latin typeface="Verdana"/>
                <a:cs typeface="Verdana"/>
              </a:rPr>
              <a:t>HTTP request</a:t>
            </a:r>
            <a:endParaRPr lang="en-US" sz="1400" dirty="0">
              <a:latin typeface="Verdana"/>
              <a:cs typeface="Verdana"/>
            </a:endParaRPr>
          </a:p>
        </p:txBody>
      </p:sp>
      <p:sp>
        <p:nvSpPr>
          <p:cNvPr id="186414" name="Text Box 46"/>
          <p:cNvSpPr txBox="1">
            <a:spLocks noChangeArrowheads="1"/>
          </p:cNvSpPr>
          <p:nvPr/>
        </p:nvSpPr>
        <p:spPr bwMode="auto">
          <a:xfrm rot="-1415789">
            <a:off x="6751071" y="3685073"/>
            <a:ext cx="1524247" cy="307768"/>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400" dirty="0">
                <a:solidFill>
                  <a:srgbClr val="FF0000"/>
                </a:solidFill>
                <a:latin typeface="Verdana"/>
                <a:cs typeface="Verdana"/>
              </a:rPr>
              <a:t>HTTP response</a:t>
            </a:r>
            <a:endParaRPr lang="en-US" sz="1400" dirty="0">
              <a:latin typeface="Verdana"/>
              <a:cs typeface="Verdana"/>
            </a:endParaRPr>
          </a:p>
        </p:txBody>
      </p:sp>
      <p:sp>
        <p:nvSpPr>
          <p:cNvPr id="186416" name="Text Box 48"/>
          <p:cNvSpPr txBox="1">
            <a:spLocks noChangeArrowheads="1"/>
          </p:cNvSpPr>
          <p:nvPr/>
        </p:nvSpPr>
        <p:spPr bwMode="auto">
          <a:xfrm>
            <a:off x="8134366" y="2320136"/>
            <a:ext cx="751574" cy="523212"/>
          </a:xfrm>
          <a:prstGeom prst="rect">
            <a:avLst/>
          </a:prstGeom>
          <a:noFill/>
          <a:ln w="9525">
            <a:noFill/>
            <a:miter lim="800000"/>
            <a:headEnd/>
            <a:tailEnd/>
          </a:ln>
          <a:effectLst/>
        </p:spPr>
        <p:txBody>
          <a:bodyPr wrap="none" lIns="91432" tIns="45716" rIns="91432" bIns="45716">
            <a:prstTxWarp prst="textNoShape">
              <a:avLst/>
            </a:prstTxWarp>
            <a:spAutoFit/>
          </a:bodyPr>
          <a:lstStyle/>
          <a:p>
            <a:pPr algn="ctr" defTabSz="913689"/>
            <a:r>
              <a:rPr lang="en-US" sz="1400" dirty="0">
                <a:latin typeface="Verdana"/>
                <a:cs typeface="Verdana"/>
              </a:rPr>
              <a:t>origin </a:t>
            </a:r>
          </a:p>
          <a:p>
            <a:pPr algn="ctr" defTabSz="913689"/>
            <a:r>
              <a:rPr lang="en-US" sz="1400" dirty="0">
                <a:latin typeface="Verdana"/>
                <a:cs typeface="Verdana"/>
              </a:rPr>
              <a:t>server</a:t>
            </a:r>
          </a:p>
        </p:txBody>
      </p:sp>
      <p:grpSp>
        <p:nvGrpSpPr>
          <p:cNvPr id="2" name="Group 9"/>
          <p:cNvGrpSpPr>
            <a:grpSpLocks/>
          </p:cNvGrpSpPr>
          <p:nvPr/>
        </p:nvGrpSpPr>
        <p:grpSpPr bwMode="auto">
          <a:xfrm>
            <a:off x="6394344" y="3684468"/>
            <a:ext cx="346071" cy="742222"/>
            <a:chOff x="4180" y="783"/>
            <a:chExt cx="150" cy="307"/>
          </a:xfrm>
        </p:grpSpPr>
        <p:sp>
          <p:nvSpPr>
            <p:cNvPr id="186378" name="AutoShape 1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86379" name="Rectangle 11"/>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86380" name="Rectangle 1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86381" name="AutoShape 1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86382" name="Line 14"/>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86383" name="Line 15"/>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86384" name="Rectangle 1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86385" name="Rectangle 17"/>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More about Web caching</a:t>
            </a:r>
          </a:p>
        </p:txBody>
      </p:sp>
      <p:sp>
        <p:nvSpPr>
          <p:cNvPr id="187395" name="Rectangle 3"/>
          <p:cNvSpPr>
            <a:spLocks noGrp="1" noChangeArrowheads="1"/>
          </p:cNvSpPr>
          <p:nvPr>
            <p:ph idx="1"/>
          </p:nvPr>
        </p:nvSpPr>
        <p:spPr>
          <a:xfrm>
            <a:off x="533401" y="1600200"/>
            <a:ext cx="4584995" cy="4648200"/>
          </a:xfrm>
        </p:spPr>
        <p:txBody>
          <a:bodyPr lIns="96744" tIns="48372" rIns="96744" bIns="48372"/>
          <a:lstStyle/>
          <a:p>
            <a:r>
              <a:rPr lang="en-US" sz="2000" dirty="0"/>
              <a:t>Cache acts as both client and server</a:t>
            </a:r>
          </a:p>
          <a:p>
            <a:r>
              <a:rPr lang="en-US" sz="2000" dirty="0"/>
              <a:t>Cache can do up-to-date check using </a:t>
            </a:r>
            <a:r>
              <a:rPr lang="en-US" sz="2000" dirty="0">
                <a:latin typeface="Courier New" charset="0"/>
              </a:rPr>
              <a:t>If-modified-since</a:t>
            </a:r>
            <a:r>
              <a:rPr lang="en-US" sz="2000" dirty="0"/>
              <a:t> HTTP header</a:t>
            </a:r>
          </a:p>
          <a:p>
            <a:pPr lvl="1"/>
            <a:r>
              <a:rPr lang="en-US" sz="1800" dirty="0"/>
              <a:t>Issue: should cache take risk and deliver cached object without checking?</a:t>
            </a:r>
          </a:p>
          <a:p>
            <a:pPr lvl="1"/>
            <a:r>
              <a:rPr lang="en-US" sz="1800" dirty="0"/>
              <a:t>Heuristics are used.</a:t>
            </a:r>
          </a:p>
          <a:p>
            <a:r>
              <a:rPr lang="en-US" sz="2000" dirty="0"/>
              <a:t>Typically cache is installed by ISP (university, company, residential ISP)</a:t>
            </a:r>
          </a:p>
        </p:txBody>
      </p:sp>
      <p:sp>
        <p:nvSpPr>
          <p:cNvPr id="187396" name="Rectangle 4"/>
          <p:cNvSpPr>
            <a:spLocks noGrp="1" noChangeArrowheads="1"/>
          </p:cNvSpPr>
          <p:nvPr>
            <p:ph type="body" sz="half" idx="4294967295"/>
          </p:nvPr>
        </p:nvSpPr>
        <p:spPr>
          <a:xfrm>
            <a:off x="5180060" y="1554018"/>
            <a:ext cx="3810000" cy="4648200"/>
          </a:xfrm>
        </p:spPr>
        <p:txBody>
          <a:bodyPr lIns="96744" tIns="48372" rIns="96744" bIns="48372"/>
          <a:lstStyle/>
          <a:p>
            <a:pPr>
              <a:buFont typeface="Wingdings" charset="2"/>
              <a:buNone/>
            </a:pPr>
            <a:r>
              <a:rPr lang="en-US" sz="2400" u="sng" dirty="0">
                <a:solidFill>
                  <a:srgbClr val="FF0000"/>
                </a:solidFill>
              </a:rPr>
              <a:t>Why Web caching?</a:t>
            </a:r>
            <a:endParaRPr lang="en-US" sz="2400" dirty="0"/>
          </a:p>
          <a:p>
            <a:r>
              <a:rPr lang="en-US" sz="2000" dirty="0"/>
              <a:t>Reduce response time for client request.</a:t>
            </a:r>
          </a:p>
          <a:p>
            <a:r>
              <a:rPr lang="en-US" sz="2000" dirty="0"/>
              <a:t>Reduce traffic on an institution’s access link.</a:t>
            </a:r>
          </a:p>
          <a:p>
            <a:r>
              <a:rPr lang="en-US" sz="2000" dirty="0"/>
              <a:t>Internet dense with caches enables “poor” content providers to effectively deliver content</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smtClean="0"/>
              <a:t>Content distribution networks (CDNs)</a:t>
            </a:r>
            <a:endParaRPr lang="en-US" dirty="0"/>
          </a:p>
        </p:txBody>
      </p:sp>
      <p:sp>
        <p:nvSpPr>
          <p:cNvPr id="191491" name="Rectangle 3"/>
          <p:cNvSpPr>
            <a:spLocks noGrp="1" noChangeArrowheads="1"/>
          </p:cNvSpPr>
          <p:nvPr>
            <p:ph idx="4294967295"/>
          </p:nvPr>
        </p:nvSpPr>
        <p:spPr>
          <a:xfrm>
            <a:off x="392104" y="1604963"/>
            <a:ext cx="4229100" cy="4648200"/>
          </a:xfrm>
        </p:spPr>
        <p:txBody>
          <a:bodyPr lIns="96744" tIns="48372" rIns="96744" bIns="48372"/>
          <a:lstStyle/>
          <a:p>
            <a:pPr>
              <a:lnSpc>
                <a:spcPct val="90000"/>
              </a:lnSpc>
            </a:pPr>
            <a:r>
              <a:rPr lang="en-US" sz="2000" dirty="0"/>
              <a:t>The content providers are the CDN customers</a:t>
            </a:r>
            <a:r>
              <a:rPr lang="en-US" sz="2000" dirty="0" smtClean="0"/>
              <a:t>.</a:t>
            </a:r>
          </a:p>
          <a:p>
            <a:pPr>
              <a:lnSpc>
                <a:spcPct val="90000"/>
              </a:lnSpc>
            </a:pPr>
            <a:endParaRPr lang="en-US" sz="2000" dirty="0" smtClean="0"/>
          </a:p>
          <a:p>
            <a:pPr>
              <a:lnSpc>
                <a:spcPct val="90000"/>
              </a:lnSpc>
              <a:buFont typeface="Wingdings" charset="2"/>
              <a:buNone/>
            </a:pPr>
            <a:r>
              <a:rPr lang="en-US" sz="2000" u="sng" dirty="0">
                <a:solidFill>
                  <a:srgbClr val="FF0000"/>
                </a:solidFill>
              </a:rPr>
              <a:t>Content replication</a:t>
            </a:r>
            <a:endParaRPr lang="en-US" sz="2000" dirty="0"/>
          </a:p>
          <a:p>
            <a:pPr>
              <a:lnSpc>
                <a:spcPct val="90000"/>
              </a:lnSpc>
            </a:pPr>
            <a:r>
              <a:rPr lang="en-US" sz="2000" dirty="0"/>
              <a:t>CDN company installs hundreds of CDN servers throughout Internet</a:t>
            </a:r>
          </a:p>
          <a:p>
            <a:pPr lvl="1">
              <a:lnSpc>
                <a:spcPct val="90000"/>
              </a:lnSpc>
            </a:pPr>
            <a:r>
              <a:rPr lang="en-US" sz="2000" dirty="0"/>
              <a:t>in lower-tier ISPs, close to users</a:t>
            </a:r>
          </a:p>
          <a:p>
            <a:pPr>
              <a:lnSpc>
                <a:spcPct val="90000"/>
              </a:lnSpc>
            </a:pPr>
            <a:r>
              <a:rPr lang="en-US" sz="2000" dirty="0"/>
              <a:t>CDN replicates its customers’ content in CDN servers. When provider updates content, CDN updates servers</a:t>
            </a:r>
            <a:endParaRPr lang="en-US" sz="2400" dirty="0"/>
          </a:p>
          <a:p>
            <a:pPr>
              <a:lnSpc>
                <a:spcPct val="90000"/>
              </a:lnSpc>
              <a:buFont typeface="Wingdings" charset="2"/>
              <a:buNone/>
            </a:pPr>
            <a:endParaRPr lang="en-US" sz="2400" dirty="0"/>
          </a:p>
        </p:txBody>
      </p:sp>
      <p:grpSp>
        <p:nvGrpSpPr>
          <p:cNvPr id="2" name="Group 4"/>
          <p:cNvGrpSpPr>
            <a:grpSpLocks/>
          </p:cNvGrpSpPr>
          <p:nvPr/>
        </p:nvGrpSpPr>
        <p:grpSpPr bwMode="auto">
          <a:xfrm>
            <a:off x="6435912" y="1842122"/>
            <a:ext cx="184795" cy="542393"/>
            <a:chOff x="4180" y="783"/>
            <a:chExt cx="150" cy="307"/>
          </a:xfrm>
        </p:grpSpPr>
        <p:sp>
          <p:nvSpPr>
            <p:cNvPr id="191493" name="AutoShape 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91494" name="Rectangle 6"/>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91495"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496"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497" name="Line 9"/>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91498" name="Line 10"/>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91499"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00" name="Rectangle 12"/>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grpSp>
      <p:grpSp>
        <p:nvGrpSpPr>
          <p:cNvPr id="3" name="Group 13"/>
          <p:cNvGrpSpPr>
            <a:grpSpLocks/>
          </p:cNvGrpSpPr>
          <p:nvPr/>
        </p:nvGrpSpPr>
        <p:grpSpPr bwMode="auto">
          <a:xfrm>
            <a:off x="5285142" y="4213204"/>
            <a:ext cx="347751" cy="695204"/>
            <a:chOff x="4730" y="2897"/>
            <a:chExt cx="219" cy="438"/>
          </a:xfrm>
        </p:grpSpPr>
        <p:sp>
          <p:nvSpPr>
            <p:cNvPr id="191502" name="Freeform 14"/>
            <p:cNvSpPr>
              <a:spLocks/>
            </p:cNvSpPr>
            <p:nvPr/>
          </p:nvSpPr>
          <p:spPr bwMode="auto">
            <a:xfrm>
              <a:off x="4730" y="2897"/>
              <a:ext cx="219" cy="438"/>
            </a:xfrm>
            <a:custGeom>
              <a:avLst/>
              <a:gdLst/>
              <a:ahLst/>
              <a:cxnLst>
                <a:cxn ang="0">
                  <a:pos x="16" y="109"/>
                </a:cxn>
                <a:cxn ang="0">
                  <a:pos x="94" y="7"/>
                </a:cxn>
                <a:cxn ang="0">
                  <a:pos x="178" y="67"/>
                </a:cxn>
                <a:cxn ang="0">
                  <a:pos x="196" y="379"/>
                </a:cxn>
                <a:cxn ang="0">
                  <a:pos x="40" y="421"/>
                </a:cxn>
                <a:cxn ang="0">
                  <a:pos x="4" y="313"/>
                </a:cxn>
                <a:cxn ang="0">
                  <a:pos x="16" y="109"/>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w="9525">
              <a:noFill/>
              <a:round/>
              <a:headEnd/>
              <a:tailEnd/>
            </a:ln>
            <a:effectLst/>
          </p:spPr>
          <p:txBody>
            <a:bodyPr wrap="none" anchor="ctr">
              <a:prstTxWarp prst="textNoShape">
                <a:avLst/>
              </a:prstTxWarp>
            </a:bodyPr>
            <a:lstStyle/>
            <a:p>
              <a:endParaRPr lang="en-GB"/>
            </a:p>
          </p:txBody>
        </p:sp>
        <p:grpSp>
          <p:nvGrpSpPr>
            <p:cNvPr id="4" name="Group 15"/>
            <p:cNvGrpSpPr>
              <a:grpSpLocks/>
            </p:cNvGrpSpPr>
            <p:nvPr/>
          </p:nvGrpSpPr>
          <p:grpSpPr bwMode="auto">
            <a:xfrm>
              <a:off x="4771" y="2948"/>
              <a:ext cx="116" cy="342"/>
              <a:chOff x="4180" y="783"/>
              <a:chExt cx="150" cy="307"/>
            </a:xfrm>
          </p:grpSpPr>
          <p:sp>
            <p:nvSpPr>
              <p:cNvPr id="191504" name="AutoShape 1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91505" name="Rectangle 17"/>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91506" name="Rectangle 1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07" name="AutoShape 1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08" name="Line 20"/>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91509" name="Line 21"/>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91510" name="Rectangle 2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11" name="Rectangle 23"/>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grpSp>
      </p:grpSp>
      <p:grpSp>
        <p:nvGrpSpPr>
          <p:cNvPr id="5" name="Group 24"/>
          <p:cNvGrpSpPr>
            <a:grpSpLocks/>
          </p:cNvGrpSpPr>
          <p:nvPr/>
        </p:nvGrpSpPr>
        <p:grpSpPr bwMode="auto">
          <a:xfrm>
            <a:off x="6425832" y="4523862"/>
            <a:ext cx="347750" cy="695204"/>
            <a:chOff x="4730" y="2897"/>
            <a:chExt cx="219" cy="438"/>
          </a:xfrm>
        </p:grpSpPr>
        <p:sp>
          <p:nvSpPr>
            <p:cNvPr id="191513" name="Freeform 25"/>
            <p:cNvSpPr>
              <a:spLocks/>
            </p:cNvSpPr>
            <p:nvPr/>
          </p:nvSpPr>
          <p:spPr bwMode="auto">
            <a:xfrm>
              <a:off x="4730" y="2897"/>
              <a:ext cx="219" cy="438"/>
            </a:xfrm>
            <a:custGeom>
              <a:avLst/>
              <a:gdLst/>
              <a:ahLst/>
              <a:cxnLst>
                <a:cxn ang="0">
                  <a:pos x="16" y="109"/>
                </a:cxn>
                <a:cxn ang="0">
                  <a:pos x="94" y="7"/>
                </a:cxn>
                <a:cxn ang="0">
                  <a:pos x="178" y="67"/>
                </a:cxn>
                <a:cxn ang="0">
                  <a:pos x="196" y="379"/>
                </a:cxn>
                <a:cxn ang="0">
                  <a:pos x="40" y="421"/>
                </a:cxn>
                <a:cxn ang="0">
                  <a:pos x="4" y="313"/>
                </a:cxn>
                <a:cxn ang="0">
                  <a:pos x="16" y="109"/>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w="9525">
              <a:noFill/>
              <a:round/>
              <a:headEnd/>
              <a:tailEnd/>
            </a:ln>
            <a:effectLst/>
          </p:spPr>
          <p:txBody>
            <a:bodyPr wrap="none" anchor="ctr">
              <a:prstTxWarp prst="textNoShape">
                <a:avLst/>
              </a:prstTxWarp>
            </a:bodyPr>
            <a:lstStyle/>
            <a:p>
              <a:endParaRPr lang="en-GB"/>
            </a:p>
          </p:txBody>
        </p:sp>
        <p:grpSp>
          <p:nvGrpSpPr>
            <p:cNvPr id="6" name="Group 26"/>
            <p:cNvGrpSpPr>
              <a:grpSpLocks/>
            </p:cNvGrpSpPr>
            <p:nvPr/>
          </p:nvGrpSpPr>
          <p:grpSpPr bwMode="auto">
            <a:xfrm>
              <a:off x="4771" y="2948"/>
              <a:ext cx="116" cy="342"/>
              <a:chOff x="4180" y="783"/>
              <a:chExt cx="150" cy="307"/>
            </a:xfrm>
          </p:grpSpPr>
          <p:sp>
            <p:nvSpPr>
              <p:cNvPr id="191515"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91516"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91517"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18"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19"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91520"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91521"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22"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grpSp>
      </p:grpSp>
      <p:grpSp>
        <p:nvGrpSpPr>
          <p:cNvPr id="7" name="Group 35"/>
          <p:cNvGrpSpPr>
            <a:grpSpLocks/>
          </p:cNvGrpSpPr>
          <p:nvPr/>
        </p:nvGrpSpPr>
        <p:grpSpPr bwMode="auto">
          <a:xfrm>
            <a:off x="7422045" y="4335788"/>
            <a:ext cx="347751" cy="695204"/>
            <a:chOff x="4730" y="2897"/>
            <a:chExt cx="219" cy="438"/>
          </a:xfrm>
        </p:grpSpPr>
        <p:sp>
          <p:nvSpPr>
            <p:cNvPr id="191524" name="Freeform 36"/>
            <p:cNvSpPr>
              <a:spLocks/>
            </p:cNvSpPr>
            <p:nvPr/>
          </p:nvSpPr>
          <p:spPr bwMode="auto">
            <a:xfrm>
              <a:off x="4730" y="2897"/>
              <a:ext cx="219" cy="438"/>
            </a:xfrm>
            <a:custGeom>
              <a:avLst/>
              <a:gdLst/>
              <a:ahLst/>
              <a:cxnLst>
                <a:cxn ang="0">
                  <a:pos x="16" y="109"/>
                </a:cxn>
                <a:cxn ang="0">
                  <a:pos x="94" y="7"/>
                </a:cxn>
                <a:cxn ang="0">
                  <a:pos x="178" y="67"/>
                </a:cxn>
                <a:cxn ang="0">
                  <a:pos x="196" y="379"/>
                </a:cxn>
                <a:cxn ang="0">
                  <a:pos x="40" y="421"/>
                </a:cxn>
                <a:cxn ang="0">
                  <a:pos x="4" y="313"/>
                </a:cxn>
                <a:cxn ang="0">
                  <a:pos x="16" y="109"/>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w="9525">
              <a:noFill/>
              <a:round/>
              <a:headEnd/>
              <a:tailEnd/>
            </a:ln>
            <a:effectLst/>
          </p:spPr>
          <p:txBody>
            <a:bodyPr wrap="none" anchor="ctr">
              <a:prstTxWarp prst="textNoShape">
                <a:avLst/>
              </a:prstTxWarp>
            </a:bodyPr>
            <a:lstStyle/>
            <a:p>
              <a:endParaRPr lang="en-GB"/>
            </a:p>
          </p:txBody>
        </p:sp>
        <p:grpSp>
          <p:nvGrpSpPr>
            <p:cNvPr id="8" name="Group 37"/>
            <p:cNvGrpSpPr>
              <a:grpSpLocks/>
            </p:cNvGrpSpPr>
            <p:nvPr/>
          </p:nvGrpSpPr>
          <p:grpSpPr bwMode="auto">
            <a:xfrm>
              <a:off x="4771" y="2948"/>
              <a:ext cx="116" cy="342"/>
              <a:chOff x="4180" y="783"/>
              <a:chExt cx="150" cy="307"/>
            </a:xfrm>
          </p:grpSpPr>
          <p:sp>
            <p:nvSpPr>
              <p:cNvPr id="191526" name="AutoShape 3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91527" name="Rectangle 39"/>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91528" name="Rectangle 4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29" name="AutoShape 4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30" name="Line 42"/>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91531" name="Line 43"/>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91532" name="Rectangle 4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33" name="Rectangle 45"/>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grpSp>
      </p:grpSp>
      <p:grpSp>
        <p:nvGrpSpPr>
          <p:cNvPr id="9" name="Group 46"/>
          <p:cNvGrpSpPr>
            <a:grpSpLocks/>
          </p:cNvGrpSpPr>
          <p:nvPr/>
        </p:nvGrpSpPr>
        <p:grpSpPr bwMode="auto">
          <a:xfrm>
            <a:off x="6403992" y="3230851"/>
            <a:ext cx="347751" cy="695204"/>
            <a:chOff x="4730" y="2897"/>
            <a:chExt cx="219" cy="438"/>
          </a:xfrm>
        </p:grpSpPr>
        <p:sp>
          <p:nvSpPr>
            <p:cNvPr id="191535" name="Freeform 47"/>
            <p:cNvSpPr>
              <a:spLocks/>
            </p:cNvSpPr>
            <p:nvPr/>
          </p:nvSpPr>
          <p:spPr bwMode="auto">
            <a:xfrm>
              <a:off x="4730" y="2897"/>
              <a:ext cx="219" cy="438"/>
            </a:xfrm>
            <a:custGeom>
              <a:avLst/>
              <a:gdLst/>
              <a:ahLst/>
              <a:cxnLst>
                <a:cxn ang="0">
                  <a:pos x="16" y="109"/>
                </a:cxn>
                <a:cxn ang="0">
                  <a:pos x="94" y="7"/>
                </a:cxn>
                <a:cxn ang="0">
                  <a:pos x="178" y="67"/>
                </a:cxn>
                <a:cxn ang="0">
                  <a:pos x="196" y="379"/>
                </a:cxn>
                <a:cxn ang="0">
                  <a:pos x="40" y="421"/>
                </a:cxn>
                <a:cxn ang="0">
                  <a:pos x="4" y="313"/>
                </a:cxn>
                <a:cxn ang="0">
                  <a:pos x="16" y="109"/>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w="9525">
              <a:noFill/>
              <a:round/>
              <a:headEnd/>
              <a:tailEnd/>
            </a:ln>
            <a:effectLst/>
          </p:spPr>
          <p:txBody>
            <a:bodyPr wrap="none" anchor="ctr">
              <a:prstTxWarp prst="textNoShape">
                <a:avLst/>
              </a:prstTxWarp>
            </a:bodyPr>
            <a:lstStyle/>
            <a:p>
              <a:endParaRPr lang="en-GB"/>
            </a:p>
          </p:txBody>
        </p:sp>
        <p:grpSp>
          <p:nvGrpSpPr>
            <p:cNvPr id="10" name="Group 48"/>
            <p:cNvGrpSpPr>
              <a:grpSpLocks/>
            </p:cNvGrpSpPr>
            <p:nvPr/>
          </p:nvGrpSpPr>
          <p:grpSpPr bwMode="auto">
            <a:xfrm>
              <a:off x="4771" y="2948"/>
              <a:ext cx="116" cy="342"/>
              <a:chOff x="4180" y="783"/>
              <a:chExt cx="150" cy="307"/>
            </a:xfrm>
          </p:grpSpPr>
          <p:sp>
            <p:nvSpPr>
              <p:cNvPr id="191537" name="AutoShape 4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91538" name="Rectangle 50"/>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p>
            </p:txBody>
          </p:sp>
          <p:sp>
            <p:nvSpPr>
              <p:cNvPr id="191539" name="Rectangle 5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40" name="AutoShape 5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41" name="Line 53"/>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91542" name="Line 54"/>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191543" name="Rectangle 5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191544" name="Rectangle 56"/>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p>
            </p:txBody>
          </p:sp>
        </p:grpSp>
      </p:grpSp>
      <p:sp>
        <p:nvSpPr>
          <p:cNvPr id="191545" name="Text Box 57"/>
          <p:cNvSpPr txBox="1">
            <a:spLocks noChangeArrowheads="1"/>
          </p:cNvSpPr>
          <p:nvPr/>
        </p:nvSpPr>
        <p:spPr bwMode="auto">
          <a:xfrm>
            <a:off x="6649787" y="1627706"/>
            <a:ext cx="1927414" cy="634012"/>
          </a:xfrm>
          <a:prstGeom prst="rect">
            <a:avLst/>
          </a:prstGeom>
          <a:noFill/>
          <a:ln w="12700">
            <a:noFill/>
            <a:miter lim="800000"/>
            <a:headEnd/>
            <a:tailEnd/>
          </a:ln>
          <a:effectLst/>
        </p:spPr>
        <p:txBody>
          <a:bodyPr wrap="none" lIns="91432" tIns="45716" rIns="91432" bIns="45716">
            <a:prstTxWarp prst="textNoShape">
              <a:avLst/>
            </a:prstTxWarp>
            <a:spAutoFit/>
          </a:bodyPr>
          <a:lstStyle/>
          <a:p>
            <a:pPr defTabSz="913689">
              <a:spcBef>
                <a:spcPct val="20000"/>
              </a:spcBef>
              <a:buClr>
                <a:schemeClr val="accent2"/>
              </a:buClr>
              <a:buSzPct val="85000"/>
            </a:pPr>
            <a:r>
              <a:rPr lang="en-US" sz="1600" dirty="0">
                <a:latin typeface="Verdana"/>
                <a:cs typeface="Verdana"/>
              </a:rPr>
              <a:t>origin server </a:t>
            </a:r>
          </a:p>
          <a:p>
            <a:pPr defTabSz="913689">
              <a:spcBef>
                <a:spcPct val="20000"/>
              </a:spcBef>
              <a:buClr>
                <a:schemeClr val="accent2"/>
              </a:buClr>
              <a:buSzPct val="85000"/>
            </a:pPr>
            <a:r>
              <a:rPr lang="en-US" sz="1600" dirty="0">
                <a:latin typeface="Verdana"/>
                <a:cs typeface="Verdana"/>
              </a:rPr>
              <a:t>in North America</a:t>
            </a:r>
          </a:p>
        </p:txBody>
      </p:sp>
      <p:sp>
        <p:nvSpPr>
          <p:cNvPr id="191546" name="Text Box 58"/>
          <p:cNvSpPr txBox="1">
            <a:spLocks noChangeArrowheads="1"/>
          </p:cNvSpPr>
          <p:nvPr/>
        </p:nvSpPr>
        <p:spPr bwMode="auto">
          <a:xfrm>
            <a:off x="5852140" y="2907367"/>
            <a:ext cx="2453200" cy="338546"/>
          </a:xfrm>
          <a:prstGeom prst="rect">
            <a:avLst/>
          </a:prstGeom>
          <a:noFill/>
          <a:ln w="12700">
            <a:noFill/>
            <a:miter lim="800000"/>
            <a:headEnd/>
            <a:tailEnd/>
          </a:ln>
          <a:effectLst/>
        </p:spPr>
        <p:txBody>
          <a:bodyPr wrap="none" lIns="91432" tIns="45716" rIns="91432" bIns="45716">
            <a:prstTxWarp prst="textNoShape">
              <a:avLst/>
            </a:prstTxWarp>
            <a:spAutoFit/>
          </a:bodyPr>
          <a:lstStyle/>
          <a:p>
            <a:pPr defTabSz="913689">
              <a:spcBef>
                <a:spcPct val="20000"/>
              </a:spcBef>
              <a:buClr>
                <a:schemeClr val="accent2"/>
              </a:buClr>
              <a:buSzPct val="85000"/>
            </a:pPr>
            <a:r>
              <a:rPr lang="en-US" sz="1600" dirty="0">
                <a:latin typeface="Verdana"/>
                <a:cs typeface="Verdana"/>
              </a:rPr>
              <a:t>CDN distribution node</a:t>
            </a:r>
          </a:p>
        </p:txBody>
      </p:sp>
      <p:sp>
        <p:nvSpPr>
          <p:cNvPr id="191547" name="Line 59"/>
          <p:cNvSpPr>
            <a:spLocks noChangeShapeType="1"/>
          </p:cNvSpPr>
          <p:nvPr/>
        </p:nvSpPr>
        <p:spPr bwMode="auto">
          <a:xfrm>
            <a:off x="6508149" y="2394591"/>
            <a:ext cx="0" cy="486978"/>
          </a:xfrm>
          <a:prstGeom prst="line">
            <a:avLst/>
          </a:prstGeom>
          <a:noFill/>
          <a:ln w="1270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91548" name="Line 60"/>
          <p:cNvSpPr>
            <a:spLocks noChangeShapeType="1"/>
          </p:cNvSpPr>
          <p:nvPr/>
        </p:nvSpPr>
        <p:spPr bwMode="auto">
          <a:xfrm flipH="1">
            <a:off x="5629533" y="3736301"/>
            <a:ext cx="720701" cy="695204"/>
          </a:xfrm>
          <a:prstGeom prst="line">
            <a:avLst/>
          </a:prstGeom>
          <a:noFill/>
          <a:ln w="1270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91549" name="Line 61"/>
          <p:cNvSpPr>
            <a:spLocks noChangeShapeType="1"/>
          </p:cNvSpPr>
          <p:nvPr/>
        </p:nvSpPr>
        <p:spPr bwMode="auto">
          <a:xfrm>
            <a:off x="6582067" y="4016733"/>
            <a:ext cx="0" cy="451715"/>
          </a:xfrm>
          <a:prstGeom prst="line">
            <a:avLst/>
          </a:prstGeom>
          <a:noFill/>
          <a:ln w="1270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91550" name="Line 62"/>
          <p:cNvSpPr>
            <a:spLocks noChangeShapeType="1"/>
          </p:cNvSpPr>
          <p:nvPr/>
        </p:nvSpPr>
        <p:spPr bwMode="auto">
          <a:xfrm>
            <a:off x="6800461" y="3711112"/>
            <a:ext cx="598064" cy="708638"/>
          </a:xfrm>
          <a:prstGeom prst="line">
            <a:avLst/>
          </a:prstGeom>
          <a:noFill/>
          <a:ln w="1270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91551" name="Text Box 63"/>
          <p:cNvSpPr txBox="1">
            <a:spLocks noChangeArrowheads="1"/>
          </p:cNvSpPr>
          <p:nvPr/>
        </p:nvSpPr>
        <p:spPr bwMode="auto">
          <a:xfrm>
            <a:off x="4600895" y="4931385"/>
            <a:ext cx="1566038" cy="634012"/>
          </a:xfrm>
          <a:prstGeom prst="rect">
            <a:avLst/>
          </a:prstGeom>
          <a:noFill/>
          <a:ln w="12700">
            <a:noFill/>
            <a:miter lim="800000"/>
            <a:headEnd/>
            <a:tailEnd/>
          </a:ln>
          <a:effectLst/>
        </p:spPr>
        <p:txBody>
          <a:bodyPr wrap="none" lIns="91432" tIns="45716" rIns="91432" bIns="45716">
            <a:prstTxWarp prst="textNoShape">
              <a:avLst/>
            </a:prstTxWarp>
            <a:spAutoFit/>
          </a:bodyPr>
          <a:lstStyle/>
          <a:p>
            <a:pPr defTabSz="913689">
              <a:spcBef>
                <a:spcPct val="20000"/>
              </a:spcBef>
              <a:buClr>
                <a:schemeClr val="accent2"/>
              </a:buClr>
              <a:buSzPct val="85000"/>
            </a:pPr>
            <a:r>
              <a:rPr lang="en-US" sz="1600" dirty="0">
                <a:latin typeface="Verdana"/>
                <a:cs typeface="Verdana"/>
              </a:rPr>
              <a:t>CDN server</a:t>
            </a:r>
          </a:p>
          <a:p>
            <a:pPr defTabSz="913689">
              <a:spcBef>
                <a:spcPct val="20000"/>
              </a:spcBef>
              <a:buClr>
                <a:schemeClr val="accent2"/>
              </a:buClr>
              <a:buSzPct val="85000"/>
            </a:pPr>
            <a:r>
              <a:rPr lang="en-US" sz="1600" dirty="0">
                <a:latin typeface="Verdana"/>
                <a:cs typeface="Verdana"/>
              </a:rPr>
              <a:t>in S. America</a:t>
            </a:r>
          </a:p>
        </p:txBody>
      </p:sp>
      <p:sp>
        <p:nvSpPr>
          <p:cNvPr id="191552" name="Text Box 64"/>
          <p:cNvSpPr txBox="1">
            <a:spLocks noChangeArrowheads="1"/>
          </p:cNvSpPr>
          <p:nvPr/>
        </p:nvSpPr>
        <p:spPr bwMode="auto">
          <a:xfrm>
            <a:off x="6216385" y="5533256"/>
            <a:ext cx="1359551" cy="634012"/>
          </a:xfrm>
          <a:prstGeom prst="rect">
            <a:avLst/>
          </a:prstGeom>
          <a:noFill/>
          <a:ln w="12700">
            <a:noFill/>
            <a:miter lim="800000"/>
            <a:headEnd/>
            <a:tailEnd/>
          </a:ln>
          <a:effectLst/>
        </p:spPr>
        <p:txBody>
          <a:bodyPr wrap="none" lIns="91432" tIns="45716" rIns="91432" bIns="45716">
            <a:prstTxWarp prst="textNoShape">
              <a:avLst/>
            </a:prstTxWarp>
            <a:spAutoFit/>
          </a:bodyPr>
          <a:lstStyle/>
          <a:p>
            <a:pPr defTabSz="913689">
              <a:spcBef>
                <a:spcPct val="20000"/>
              </a:spcBef>
              <a:buClr>
                <a:schemeClr val="accent2"/>
              </a:buClr>
              <a:buSzPct val="85000"/>
            </a:pPr>
            <a:r>
              <a:rPr lang="en-US" sz="1600" dirty="0">
                <a:latin typeface="Verdana"/>
                <a:cs typeface="Verdana"/>
              </a:rPr>
              <a:t>CDN server</a:t>
            </a:r>
          </a:p>
          <a:p>
            <a:pPr defTabSz="913689">
              <a:spcBef>
                <a:spcPct val="20000"/>
              </a:spcBef>
              <a:buClr>
                <a:schemeClr val="accent2"/>
              </a:buClr>
              <a:buSzPct val="85000"/>
            </a:pPr>
            <a:r>
              <a:rPr lang="en-US" sz="1600" dirty="0">
                <a:latin typeface="Verdana"/>
                <a:cs typeface="Verdana"/>
              </a:rPr>
              <a:t>in Europe</a:t>
            </a:r>
          </a:p>
        </p:txBody>
      </p:sp>
      <p:sp>
        <p:nvSpPr>
          <p:cNvPr id="191553" name="Text Box 65"/>
          <p:cNvSpPr txBox="1">
            <a:spLocks noChangeArrowheads="1"/>
          </p:cNvSpPr>
          <p:nvPr/>
        </p:nvSpPr>
        <p:spPr bwMode="auto">
          <a:xfrm>
            <a:off x="7656287" y="5091036"/>
            <a:ext cx="1359551" cy="634012"/>
          </a:xfrm>
          <a:prstGeom prst="rect">
            <a:avLst/>
          </a:prstGeom>
          <a:noFill/>
          <a:ln w="12700">
            <a:noFill/>
            <a:miter lim="800000"/>
            <a:headEnd/>
            <a:tailEnd/>
          </a:ln>
          <a:effectLst/>
        </p:spPr>
        <p:txBody>
          <a:bodyPr wrap="none" lIns="91432" tIns="45716" rIns="91432" bIns="45716">
            <a:prstTxWarp prst="textNoShape">
              <a:avLst/>
            </a:prstTxWarp>
            <a:spAutoFit/>
          </a:bodyPr>
          <a:lstStyle/>
          <a:p>
            <a:pPr defTabSz="913689">
              <a:spcBef>
                <a:spcPct val="20000"/>
              </a:spcBef>
              <a:buClr>
                <a:schemeClr val="accent2"/>
              </a:buClr>
              <a:buSzPct val="85000"/>
            </a:pPr>
            <a:r>
              <a:rPr lang="en-US" sz="1600" dirty="0">
                <a:latin typeface="Verdana"/>
                <a:cs typeface="Verdana"/>
              </a:rPr>
              <a:t>CDN server</a:t>
            </a:r>
          </a:p>
          <a:p>
            <a:pPr defTabSz="913689">
              <a:spcBef>
                <a:spcPct val="20000"/>
              </a:spcBef>
              <a:buClr>
                <a:schemeClr val="accent2"/>
              </a:buClr>
              <a:buSzPct val="85000"/>
            </a:pPr>
            <a:r>
              <a:rPr lang="en-US" sz="1600" dirty="0">
                <a:latin typeface="Verdana"/>
                <a:cs typeface="Verdana"/>
              </a:rPr>
              <a:t>in Asia</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43585" y="228600"/>
            <a:ext cx="7772400" cy="1143000"/>
          </a:xfrm>
        </p:spPr>
        <p:txBody>
          <a:bodyPr/>
          <a:lstStyle/>
          <a:p>
            <a:r>
              <a:rPr lang="en-US" dirty="0" smtClean="0"/>
              <a:t>CDN example</a:t>
            </a:r>
            <a:endParaRPr lang="en-US" dirty="0"/>
          </a:p>
        </p:txBody>
      </p:sp>
      <p:sp>
        <p:nvSpPr>
          <p:cNvPr id="192515" name="Rectangle 3"/>
          <p:cNvSpPr>
            <a:spLocks noGrp="1" noChangeArrowheads="1"/>
          </p:cNvSpPr>
          <p:nvPr>
            <p:ph idx="4294967295"/>
          </p:nvPr>
        </p:nvSpPr>
        <p:spPr>
          <a:xfrm>
            <a:off x="323912" y="3838575"/>
            <a:ext cx="4616450" cy="4648200"/>
          </a:xfrm>
        </p:spPr>
        <p:txBody>
          <a:bodyPr lIns="96744" tIns="48372" rIns="96744" bIns="48372"/>
          <a:lstStyle/>
          <a:p>
            <a:pPr>
              <a:buFont typeface="Wingdings" charset="2"/>
              <a:buNone/>
            </a:pPr>
            <a:r>
              <a:rPr lang="en-US" sz="2400" u="sng" dirty="0">
                <a:solidFill>
                  <a:srgbClr val="FF0000"/>
                </a:solidFill>
              </a:rPr>
              <a:t>origin server</a:t>
            </a:r>
            <a:endParaRPr lang="en-US" sz="2400" dirty="0"/>
          </a:p>
          <a:p>
            <a:r>
              <a:rPr lang="en-US" sz="2400" dirty="0" err="1"/>
              <a:t>www.foo.com</a:t>
            </a:r>
            <a:endParaRPr lang="en-US" sz="2400" dirty="0"/>
          </a:p>
          <a:p>
            <a:r>
              <a:rPr lang="en-US" sz="2400" dirty="0"/>
              <a:t>distributes HTML</a:t>
            </a:r>
          </a:p>
          <a:p>
            <a:r>
              <a:rPr lang="en-US" sz="2400" dirty="0"/>
              <a:t> </a:t>
            </a:r>
            <a:r>
              <a:rPr lang="en-US" sz="2000" dirty="0"/>
              <a:t>Replaces:</a:t>
            </a:r>
          </a:p>
          <a:p>
            <a:pPr>
              <a:buFont typeface="Wingdings" charset="2"/>
              <a:buNone/>
            </a:pPr>
            <a:r>
              <a:rPr lang="en-US" sz="1400" dirty="0">
                <a:latin typeface="Courier"/>
                <a:cs typeface="Courier"/>
              </a:rPr>
              <a:t>  </a:t>
            </a:r>
            <a:r>
              <a:rPr lang="en-US" sz="1400" dirty="0" smtClean="0">
                <a:latin typeface="Courier"/>
                <a:cs typeface="Courier"/>
              </a:rPr>
              <a:t> http</a:t>
            </a:r>
            <a:r>
              <a:rPr lang="en-US" sz="1400" dirty="0">
                <a:latin typeface="Courier"/>
                <a:cs typeface="Courier"/>
              </a:rPr>
              <a:t>://</a:t>
            </a:r>
            <a:r>
              <a:rPr lang="en-US" sz="1400" dirty="0" err="1">
                <a:latin typeface="Courier"/>
                <a:cs typeface="Courier"/>
              </a:rPr>
              <a:t>www.foo.com/sports.ruth.gif</a:t>
            </a:r>
            <a:endParaRPr lang="en-US" sz="1400" dirty="0">
              <a:latin typeface="Courier"/>
              <a:cs typeface="Courier"/>
            </a:endParaRPr>
          </a:p>
          <a:p>
            <a:pPr>
              <a:buFont typeface="Wingdings" charset="2"/>
              <a:buNone/>
            </a:pPr>
            <a:r>
              <a:rPr lang="en-US" sz="2000" dirty="0"/>
              <a:t>     with</a:t>
            </a:r>
            <a:r>
              <a:rPr lang="en-US" sz="1400" dirty="0"/>
              <a:t>                         </a:t>
            </a:r>
            <a:r>
              <a:rPr lang="en-US" sz="1400" dirty="0" smtClean="0"/>
              <a:t> </a:t>
            </a:r>
            <a:br>
              <a:rPr lang="en-US" sz="1400" dirty="0" smtClean="0"/>
            </a:br>
            <a:r>
              <a:rPr lang="en-US" sz="1400" dirty="0" smtClean="0">
                <a:latin typeface="Courier"/>
                <a:cs typeface="Courier"/>
              </a:rPr>
              <a:t>http</a:t>
            </a:r>
            <a:r>
              <a:rPr lang="en-US" sz="1400" dirty="0">
                <a:latin typeface="Courier"/>
                <a:cs typeface="Courier"/>
              </a:rPr>
              <a:t>://</a:t>
            </a:r>
            <a:r>
              <a:rPr lang="en-US" sz="1400" dirty="0" err="1">
                <a:latin typeface="Courier"/>
                <a:cs typeface="Courier"/>
              </a:rPr>
              <a:t>www.cdn.com/www.foo.com/sports/ruth.gif</a:t>
            </a:r>
            <a:endParaRPr lang="en-US" sz="1400" dirty="0">
              <a:latin typeface="Courier"/>
              <a:cs typeface="Courier"/>
            </a:endParaRPr>
          </a:p>
        </p:txBody>
      </p:sp>
      <p:graphicFrame>
        <p:nvGraphicFramePr>
          <p:cNvPr id="192517" name="Object 5"/>
          <p:cNvGraphicFramePr>
            <a:graphicFrameLocks noChangeAspect="1"/>
          </p:cNvGraphicFramePr>
          <p:nvPr/>
        </p:nvGraphicFramePr>
        <p:xfrm>
          <a:off x="1699986" y="1652726"/>
          <a:ext cx="444511" cy="357245"/>
        </p:xfrm>
        <a:graphic>
          <a:graphicData uri="http://schemas.openxmlformats.org/presentationml/2006/ole">
            <p:oleObj spid="_x0000_s421890" name="Clip" r:id="rId4" imgW="1307948" imgH="1084823" progId="">
              <p:embed/>
            </p:oleObj>
          </a:graphicData>
        </a:graphic>
      </p:graphicFrame>
      <p:sp>
        <p:nvSpPr>
          <p:cNvPr id="192547" name="Line 35"/>
          <p:cNvSpPr>
            <a:spLocks noChangeShapeType="1"/>
          </p:cNvSpPr>
          <p:nvPr/>
        </p:nvSpPr>
        <p:spPr bwMode="auto">
          <a:xfrm flipV="1">
            <a:off x="2287376" y="1108126"/>
            <a:ext cx="1746293" cy="573179"/>
          </a:xfrm>
          <a:prstGeom prst="line">
            <a:avLst/>
          </a:prstGeom>
          <a:noFill/>
          <a:ln w="12700">
            <a:solidFill>
              <a:schemeClr val="accent2"/>
            </a:solidFill>
            <a:round/>
            <a:headEnd/>
            <a:tailEnd type="triangle" w="med" len="med"/>
          </a:ln>
          <a:effectLst/>
        </p:spPr>
        <p:txBody>
          <a:bodyPr wrap="none" lIns="55010" tIns="27504" rIns="55010" bIns="27504">
            <a:prstTxWarp prst="textNoShape">
              <a:avLst/>
            </a:prstTxWarp>
            <a:spAutoFit/>
          </a:bodyPr>
          <a:lstStyle/>
          <a:p>
            <a:endParaRPr lang="en-GB"/>
          </a:p>
        </p:txBody>
      </p:sp>
      <p:sp>
        <p:nvSpPr>
          <p:cNvPr id="192548" name="Text Box 36"/>
          <p:cNvSpPr txBox="1">
            <a:spLocks noChangeArrowheads="1"/>
          </p:cNvSpPr>
          <p:nvPr/>
        </p:nvSpPr>
        <p:spPr bwMode="auto">
          <a:xfrm>
            <a:off x="4453492" y="540714"/>
            <a:ext cx="3699366" cy="529521"/>
          </a:xfrm>
          <a:prstGeom prst="rect">
            <a:avLst/>
          </a:prstGeom>
          <a:noFill/>
          <a:ln w="12700">
            <a:noFill/>
            <a:miter lim="800000"/>
            <a:headEnd/>
            <a:tailEnd/>
          </a:ln>
          <a:effectLst/>
        </p:spPr>
        <p:txBody>
          <a:bodyPr wrap="none" lIns="55010" tIns="27504" rIns="55010" bIns="27504">
            <a:prstTxWarp prst="textNoShape">
              <a:avLst/>
            </a:prstTxWarp>
            <a:spAutoFit/>
          </a:bodyPr>
          <a:lstStyle/>
          <a:p>
            <a:pPr defTabSz="913689">
              <a:spcBef>
                <a:spcPct val="20000"/>
              </a:spcBef>
              <a:buClr>
                <a:schemeClr val="accent2"/>
              </a:buClr>
              <a:buSzPct val="85000"/>
            </a:pPr>
            <a:r>
              <a:rPr lang="en-US" sz="1400" dirty="0">
                <a:latin typeface="Verdana"/>
                <a:cs typeface="Verdana"/>
              </a:rPr>
              <a:t>HTTP request for </a:t>
            </a:r>
            <a:endParaRPr lang="en-US" sz="1400" dirty="0" smtClean="0">
              <a:latin typeface="Verdana"/>
              <a:cs typeface="Verdana"/>
            </a:endParaRPr>
          </a:p>
          <a:p>
            <a:pPr defTabSz="913689">
              <a:spcBef>
                <a:spcPct val="20000"/>
              </a:spcBef>
              <a:buClr>
                <a:schemeClr val="accent2"/>
              </a:buClr>
              <a:buSzPct val="85000"/>
            </a:pPr>
            <a:r>
              <a:rPr lang="en-US" sz="1400" dirty="0" smtClean="0">
                <a:latin typeface="Verdana"/>
                <a:cs typeface="Verdana"/>
              </a:rPr>
              <a:t>http://</a:t>
            </a:r>
            <a:r>
              <a:rPr lang="en-US" sz="1400" dirty="0" err="1" smtClean="0">
                <a:latin typeface="Verdana"/>
                <a:cs typeface="Verdana"/>
              </a:rPr>
              <a:t>www.foo.com</a:t>
            </a:r>
            <a:r>
              <a:rPr lang="en-US" sz="1400" dirty="0" err="1">
                <a:latin typeface="Verdana"/>
                <a:cs typeface="Verdana"/>
              </a:rPr>
              <a:t>/sports/sports.html</a:t>
            </a:r>
            <a:endParaRPr lang="en-US" sz="1400" dirty="0">
              <a:latin typeface="Verdana"/>
              <a:cs typeface="Verdana"/>
            </a:endParaRPr>
          </a:p>
        </p:txBody>
      </p:sp>
      <p:sp>
        <p:nvSpPr>
          <p:cNvPr id="192549" name="Text Box 37"/>
          <p:cNvSpPr txBox="1">
            <a:spLocks noChangeArrowheads="1"/>
          </p:cNvSpPr>
          <p:nvPr/>
        </p:nvSpPr>
        <p:spPr bwMode="auto">
          <a:xfrm>
            <a:off x="4453492" y="1656905"/>
            <a:ext cx="2727345" cy="270989"/>
          </a:xfrm>
          <a:prstGeom prst="rect">
            <a:avLst/>
          </a:prstGeom>
          <a:noFill/>
          <a:ln w="12700">
            <a:noFill/>
            <a:miter lim="800000"/>
            <a:headEnd/>
            <a:tailEnd/>
          </a:ln>
          <a:effectLst/>
        </p:spPr>
        <p:txBody>
          <a:bodyPr wrap="none" lIns="55010" tIns="27504" rIns="55010" bIns="27504">
            <a:prstTxWarp prst="textNoShape">
              <a:avLst/>
            </a:prstTxWarp>
            <a:spAutoFit/>
          </a:bodyPr>
          <a:lstStyle/>
          <a:p>
            <a:pPr defTabSz="913689">
              <a:spcBef>
                <a:spcPct val="20000"/>
              </a:spcBef>
              <a:buClr>
                <a:schemeClr val="accent2"/>
              </a:buClr>
              <a:buSzPct val="85000"/>
            </a:pPr>
            <a:r>
              <a:rPr lang="en-US" sz="1400" dirty="0">
                <a:latin typeface="Verdana"/>
                <a:cs typeface="Verdana"/>
              </a:rPr>
              <a:t>DNS query for </a:t>
            </a:r>
            <a:r>
              <a:rPr lang="en-US" sz="1400" dirty="0" err="1">
                <a:latin typeface="Verdana"/>
                <a:cs typeface="Verdana"/>
              </a:rPr>
              <a:t>www.cdn.com</a:t>
            </a:r>
            <a:endParaRPr lang="en-US" sz="1400" dirty="0">
              <a:latin typeface="Verdana"/>
              <a:cs typeface="Verdana"/>
            </a:endParaRPr>
          </a:p>
        </p:txBody>
      </p:sp>
      <p:sp>
        <p:nvSpPr>
          <p:cNvPr id="192550" name="Text Box 38"/>
          <p:cNvSpPr txBox="1">
            <a:spLocks noChangeArrowheads="1"/>
          </p:cNvSpPr>
          <p:nvPr/>
        </p:nvSpPr>
        <p:spPr bwMode="auto">
          <a:xfrm>
            <a:off x="4453492" y="2781035"/>
            <a:ext cx="4702095" cy="529521"/>
          </a:xfrm>
          <a:prstGeom prst="rect">
            <a:avLst/>
          </a:prstGeom>
          <a:noFill/>
          <a:ln w="12700">
            <a:noFill/>
            <a:miter lim="800000"/>
            <a:headEnd/>
            <a:tailEnd/>
          </a:ln>
          <a:effectLst/>
        </p:spPr>
        <p:txBody>
          <a:bodyPr wrap="none" lIns="55010" tIns="27504" rIns="55010" bIns="27504">
            <a:prstTxWarp prst="textNoShape">
              <a:avLst/>
            </a:prstTxWarp>
            <a:spAutoFit/>
          </a:bodyPr>
          <a:lstStyle/>
          <a:p>
            <a:pPr defTabSz="913689">
              <a:spcBef>
                <a:spcPct val="20000"/>
              </a:spcBef>
              <a:buClr>
                <a:schemeClr val="accent2"/>
              </a:buClr>
              <a:buSzPct val="85000"/>
            </a:pPr>
            <a:r>
              <a:rPr lang="en-US" sz="1400" dirty="0">
                <a:latin typeface="Verdana"/>
                <a:cs typeface="Verdana"/>
              </a:rPr>
              <a:t>HTTP request for </a:t>
            </a:r>
            <a:endParaRPr lang="en-US" sz="1400" dirty="0" smtClean="0">
              <a:latin typeface="Verdana"/>
              <a:cs typeface="Verdana"/>
            </a:endParaRPr>
          </a:p>
          <a:p>
            <a:pPr defTabSz="913689">
              <a:spcBef>
                <a:spcPct val="20000"/>
              </a:spcBef>
              <a:buClr>
                <a:schemeClr val="accent2"/>
              </a:buClr>
              <a:buSzPct val="85000"/>
            </a:pPr>
            <a:r>
              <a:rPr lang="en-US" sz="1400" dirty="0" smtClean="0">
                <a:latin typeface="Verdana"/>
                <a:cs typeface="Verdana"/>
              </a:rPr>
              <a:t>http://</a:t>
            </a:r>
            <a:r>
              <a:rPr lang="en-US" sz="1400" dirty="0" err="1" smtClean="0">
                <a:latin typeface="Verdana"/>
                <a:cs typeface="Verdana"/>
              </a:rPr>
              <a:t>www.cdn.com</a:t>
            </a:r>
            <a:r>
              <a:rPr lang="en-US" sz="1400" dirty="0" err="1">
                <a:latin typeface="Verdana"/>
                <a:cs typeface="Verdana"/>
              </a:rPr>
              <a:t>/www.foo.com/sports/ruth.gif</a:t>
            </a:r>
            <a:endParaRPr lang="en-US" sz="1400" dirty="0">
              <a:latin typeface="Verdana"/>
              <a:cs typeface="Verdana"/>
            </a:endParaRPr>
          </a:p>
        </p:txBody>
      </p:sp>
      <p:sp>
        <p:nvSpPr>
          <p:cNvPr id="192551" name="Line 39"/>
          <p:cNvSpPr>
            <a:spLocks noChangeShapeType="1"/>
          </p:cNvSpPr>
          <p:nvPr/>
        </p:nvSpPr>
        <p:spPr bwMode="auto">
          <a:xfrm>
            <a:off x="2349290" y="1828967"/>
            <a:ext cx="1611352" cy="0"/>
          </a:xfrm>
          <a:prstGeom prst="line">
            <a:avLst/>
          </a:prstGeom>
          <a:noFill/>
          <a:ln w="12700">
            <a:solidFill>
              <a:schemeClr val="accent2"/>
            </a:solidFill>
            <a:round/>
            <a:headEnd/>
            <a:tailEnd type="triangle" w="med" len="med"/>
          </a:ln>
          <a:effectLst/>
        </p:spPr>
        <p:txBody>
          <a:bodyPr wrap="none" lIns="55010" tIns="27504" rIns="55010" bIns="27504">
            <a:prstTxWarp prst="textNoShape">
              <a:avLst/>
            </a:prstTxWarp>
            <a:spAutoFit/>
          </a:bodyPr>
          <a:lstStyle/>
          <a:p>
            <a:endParaRPr lang="en-GB"/>
          </a:p>
        </p:txBody>
      </p:sp>
      <p:sp>
        <p:nvSpPr>
          <p:cNvPr id="192552" name="Line 40"/>
          <p:cNvSpPr>
            <a:spLocks noChangeShapeType="1"/>
          </p:cNvSpPr>
          <p:nvPr/>
        </p:nvSpPr>
        <p:spPr bwMode="auto">
          <a:xfrm>
            <a:off x="2274675" y="2011558"/>
            <a:ext cx="1820908" cy="941538"/>
          </a:xfrm>
          <a:prstGeom prst="line">
            <a:avLst/>
          </a:prstGeom>
          <a:noFill/>
          <a:ln w="12700">
            <a:solidFill>
              <a:schemeClr val="accent2"/>
            </a:solidFill>
            <a:round/>
            <a:headEnd/>
            <a:tailEnd type="triangle" w="med" len="med"/>
          </a:ln>
          <a:effectLst/>
        </p:spPr>
        <p:txBody>
          <a:bodyPr wrap="none" lIns="55010" tIns="27504" rIns="55010" bIns="27504">
            <a:prstTxWarp prst="textNoShape">
              <a:avLst/>
            </a:prstTxWarp>
            <a:spAutoFit/>
          </a:bodyPr>
          <a:lstStyle/>
          <a:p>
            <a:endParaRPr lang="en-GB"/>
          </a:p>
        </p:txBody>
      </p:sp>
      <p:sp>
        <p:nvSpPr>
          <p:cNvPr id="192553" name="Oval 41"/>
          <p:cNvSpPr>
            <a:spLocks noChangeArrowheads="1"/>
          </p:cNvSpPr>
          <p:nvPr/>
        </p:nvSpPr>
        <p:spPr bwMode="auto">
          <a:xfrm>
            <a:off x="3000181" y="1279604"/>
            <a:ext cx="269882" cy="381061"/>
          </a:xfrm>
          <a:prstGeom prst="ellipse">
            <a:avLst/>
          </a:prstGeom>
          <a:solidFill>
            <a:schemeClr val="bg1"/>
          </a:solidFill>
          <a:ln w="12700">
            <a:solidFill>
              <a:schemeClr val="accent2"/>
            </a:solidFill>
            <a:round/>
            <a:headEnd/>
            <a:tailEnd/>
          </a:ln>
          <a:effectLst/>
        </p:spPr>
        <p:txBody>
          <a:bodyPr wrap="none" lIns="55010" tIns="27504" rIns="55010" bIns="27504">
            <a:prstTxWarp prst="textNoShape">
              <a:avLst/>
            </a:prstTxWarp>
            <a:spAutoFit/>
          </a:bodyPr>
          <a:lstStyle/>
          <a:p>
            <a:pPr algn="ctr" defTabSz="913689">
              <a:spcBef>
                <a:spcPct val="20000"/>
              </a:spcBef>
              <a:buClr>
                <a:schemeClr val="accent2"/>
              </a:buClr>
              <a:buSzPct val="85000"/>
            </a:pPr>
            <a:r>
              <a:rPr lang="en-US" sz="1400" dirty="0"/>
              <a:t>1</a:t>
            </a:r>
            <a:endParaRPr lang="en-US" sz="2400" dirty="0"/>
          </a:p>
        </p:txBody>
      </p:sp>
      <p:sp>
        <p:nvSpPr>
          <p:cNvPr id="192554" name="Oval 42"/>
          <p:cNvSpPr>
            <a:spLocks noChangeArrowheads="1"/>
          </p:cNvSpPr>
          <p:nvPr/>
        </p:nvSpPr>
        <p:spPr bwMode="auto">
          <a:xfrm>
            <a:off x="3011293" y="1724175"/>
            <a:ext cx="309570" cy="381061"/>
          </a:xfrm>
          <a:prstGeom prst="ellipse">
            <a:avLst/>
          </a:prstGeom>
          <a:solidFill>
            <a:schemeClr val="bg1"/>
          </a:solidFill>
          <a:ln w="12700">
            <a:solidFill>
              <a:schemeClr val="accent2"/>
            </a:solidFill>
            <a:round/>
            <a:headEnd/>
            <a:tailEnd/>
          </a:ln>
          <a:effectLst/>
        </p:spPr>
        <p:txBody>
          <a:bodyPr wrap="none" lIns="55010" tIns="27504" rIns="55010" bIns="27504">
            <a:prstTxWarp prst="textNoShape">
              <a:avLst/>
            </a:prstTxWarp>
            <a:spAutoFit/>
          </a:bodyPr>
          <a:lstStyle/>
          <a:p>
            <a:pPr algn="ctr" defTabSz="913689">
              <a:spcBef>
                <a:spcPct val="20000"/>
              </a:spcBef>
              <a:buClr>
                <a:schemeClr val="accent2"/>
              </a:buClr>
              <a:buSzPct val="85000"/>
            </a:pPr>
            <a:r>
              <a:rPr lang="en-US" sz="1400" dirty="0"/>
              <a:t>2</a:t>
            </a:r>
            <a:endParaRPr lang="en-US" sz="2400" dirty="0"/>
          </a:p>
        </p:txBody>
      </p:sp>
      <p:sp>
        <p:nvSpPr>
          <p:cNvPr id="192555" name="Oval 43"/>
          <p:cNvSpPr>
            <a:spLocks noChangeArrowheads="1"/>
          </p:cNvSpPr>
          <p:nvPr/>
        </p:nvSpPr>
        <p:spPr bwMode="auto">
          <a:xfrm>
            <a:off x="2968430" y="2378329"/>
            <a:ext cx="309570" cy="381061"/>
          </a:xfrm>
          <a:prstGeom prst="ellipse">
            <a:avLst/>
          </a:prstGeom>
          <a:solidFill>
            <a:schemeClr val="bg1"/>
          </a:solidFill>
          <a:ln w="12700">
            <a:solidFill>
              <a:schemeClr val="accent2"/>
            </a:solidFill>
            <a:round/>
            <a:headEnd/>
            <a:tailEnd/>
          </a:ln>
          <a:effectLst/>
        </p:spPr>
        <p:txBody>
          <a:bodyPr wrap="none" lIns="55010" tIns="27504" rIns="55010" bIns="27504">
            <a:prstTxWarp prst="textNoShape">
              <a:avLst/>
            </a:prstTxWarp>
            <a:spAutoFit/>
          </a:bodyPr>
          <a:lstStyle/>
          <a:p>
            <a:pPr algn="ctr" defTabSz="913689">
              <a:spcBef>
                <a:spcPct val="20000"/>
              </a:spcBef>
              <a:buClr>
                <a:schemeClr val="accent2"/>
              </a:buClr>
              <a:buSzPct val="85000"/>
            </a:pPr>
            <a:r>
              <a:rPr lang="en-US" sz="1400" dirty="0"/>
              <a:t>3</a:t>
            </a:r>
          </a:p>
        </p:txBody>
      </p:sp>
      <p:sp>
        <p:nvSpPr>
          <p:cNvPr id="192556" name="Text Box 44"/>
          <p:cNvSpPr txBox="1">
            <a:spLocks noChangeArrowheads="1"/>
          </p:cNvSpPr>
          <p:nvPr/>
        </p:nvSpPr>
        <p:spPr bwMode="auto">
          <a:xfrm>
            <a:off x="4078436" y="1184008"/>
            <a:ext cx="1450504" cy="301766"/>
          </a:xfrm>
          <a:prstGeom prst="rect">
            <a:avLst/>
          </a:prstGeom>
          <a:noFill/>
          <a:ln w="12700">
            <a:noFill/>
            <a:miter lim="800000"/>
            <a:headEnd/>
            <a:tailEnd/>
          </a:ln>
          <a:effectLst/>
        </p:spPr>
        <p:txBody>
          <a:bodyPr wrap="none" lIns="55010" tIns="27504" rIns="55010" bIns="27504">
            <a:prstTxWarp prst="textNoShape">
              <a:avLst/>
            </a:prstTxWarp>
            <a:spAutoFit/>
          </a:bodyPr>
          <a:lstStyle/>
          <a:p>
            <a:pPr defTabSz="913689">
              <a:spcBef>
                <a:spcPct val="20000"/>
              </a:spcBef>
              <a:buClr>
                <a:schemeClr val="accent2"/>
              </a:buClr>
              <a:buSzPct val="85000"/>
            </a:pPr>
            <a:r>
              <a:rPr lang="en-US" sz="1600" dirty="0">
                <a:latin typeface="Verdana"/>
                <a:cs typeface="Verdana"/>
              </a:rPr>
              <a:t>Origin server</a:t>
            </a:r>
            <a:endParaRPr lang="en-US" sz="1400" dirty="0">
              <a:latin typeface="Verdana"/>
              <a:cs typeface="Verdana"/>
            </a:endParaRPr>
          </a:p>
        </p:txBody>
      </p:sp>
      <p:sp>
        <p:nvSpPr>
          <p:cNvPr id="192557" name="Text Box 45"/>
          <p:cNvSpPr txBox="1">
            <a:spLocks noChangeArrowheads="1"/>
          </p:cNvSpPr>
          <p:nvPr/>
        </p:nvSpPr>
        <p:spPr bwMode="auto">
          <a:xfrm>
            <a:off x="4078436" y="2279870"/>
            <a:ext cx="3607888" cy="301766"/>
          </a:xfrm>
          <a:prstGeom prst="rect">
            <a:avLst/>
          </a:prstGeom>
          <a:noFill/>
          <a:ln w="12700">
            <a:noFill/>
            <a:miter lim="800000"/>
            <a:headEnd/>
            <a:tailEnd/>
          </a:ln>
          <a:effectLst/>
        </p:spPr>
        <p:txBody>
          <a:bodyPr wrap="square" lIns="55010" tIns="27504" rIns="55010" bIns="27504">
            <a:prstTxWarp prst="textNoShape">
              <a:avLst/>
            </a:prstTxWarp>
            <a:spAutoFit/>
          </a:bodyPr>
          <a:lstStyle/>
          <a:p>
            <a:pPr defTabSz="913689">
              <a:spcBef>
                <a:spcPct val="20000"/>
              </a:spcBef>
              <a:buClr>
                <a:schemeClr val="accent2"/>
              </a:buClr>
              <a:buSzPct val="85000"/>
            </a:pPr>
            <a:r>
              <a:rPr lang="en-US" sz="1600" dirty="0" err="1">
                <a:latin typeface="Verdana"/>
                <a:cs typeface="Verdana"/>
              </a:rPr>
              <a:t>CDNs</a:t>
            </a:r>
            <a:r>
              <a:rPr lang="en-US" sz="1600" dirty="0">
                <a:latin typeface="Verdana"/>
                <a:cs typeface="Verdana"/>
              </a:rPr>
              <a:t> authoritative</a:t>
            </a:r>
            <a:r>
              <a:rPr lang="en-US" sz="1600" dirty="0" smtClean="0">
                <a:latin typeface="Verdana"/>
                <a:cs typeface="Verdana"/>
              </a:rPr>
              <a:t> DNS </a:t>
            </a:r>
            <a:r>
              <a:rPr lang="en-US" sz="1600" dirty="0">
                <a:latin typeface="Verdana"/>
                <a:cs typeface="Verdana"/>
              </a:rPr>
              <a:t>server</a:t>
            </a:r>
          </a:p>
        </p:txBody>
      </p:sp>
      <p:sp>
        <p:nvSpPr>
          <p:cNvPr id="192558" name="Text Box 46"/>
          <p:cNvSpPr txBox="1">
            <a:spLocks noChangeArrowheads="1"/>
          </p:cNvSpPr>
          <p:nvPr/>
        </p:nvSpPr>
        <p:spPr bwMode="auto">
          <a:xfrm>
            <a:off x="4078436" y="3349451"/>
            <a:ext cx="2148692" cy="301766"/>
          </a:xfrm>
          <a:prstGeom prst="rect">
            <a:avLst/>
          </a:prstGeom>
          <a:noFill/>
          <a:ln w="12700">
            <a:noFill/>
            <a:miter lim="800000"/>
            <a:headEnd/>
            <a:tailEnd/>
          </a:ln>
          <a:effectLst/>
        </p:spPr>
        <p:txBody>
          <a:bodyPr wrap="square" lIns="55010" tIns="27504" rIns="55010" bIns="27504">
            <a:prstTxWarp prst="textNoShape">
              <a:avLst/>
            </a:prstTxWarp>
            <a:spAutoFit/>
          </a:bodyPr>
          <a:lstStyle/>
          <a:p>
            <a:pPr defTabSz="913689">
              <a:spcBef>
                <a:spcPct val="20000"/>
              </a:spcBef>
              <a:buClr>
                <a:schemeClr val="accent2"/>
              </a:buClr>
              <a:buSzPct val="85000"/>
            </a:pPr>
            <a:r>
              <a:rPr lang="en-US" sz="1600" dirty="0" smtClean="0">
                <a:latin typeface="Verdana"/>
                <a:cs typeface="Verdana"/>
              </a:rPr>
              <a:t>Nearby</a:t>
            </a:r>
            <a:r>
              <a:rPr lang="en-US" sz="1600" dirty="0">
                <a:latin typeface="Verdana"/>
                <a:cs typeface="Verdana"/>
              </a:rPr>
              <a:t> </a:t>
            </a:r>
            <a:r>
              <a:rPr lang="en-US" sz="1600" dirty="0" smtClean="0">
                <a:latin typeface="Verdana"/>
                <a:cs typeface="Verdana"/>
              </a:rPr>
              <a:t>CDN </a:t>
            </a:r>
            <a:r>
              <a:rPr lang="en-US" sz="1600" dirty="0">
                <a:latin typeface="Verdana"/>
                <a:cs typeface="Verdana"/>
              </a:rPr>
              <a:t>server</a:t>
            </a:r>
          </a:p>
        </p:txBody>
      </p:sp>
      <p:sp>
        <p:nvSpPr>
          <p:cNvPr id="192559" name="Rectangle 47"/>
          <p:cNvSpPr>
            <a:spLocks noChangeArrowheads="1"/>
          </p:cNvSpPr>
          <p:nvPr/>
        </p:nvSpPr>
        <p:spPr bwMode="auto">
          <a:xfrm>
            <a:off x="5281781" y="4035930"/>
            <a:ext cx="3395191" cy="2295516"/>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buFont typeface="Wingdings" charset="2"/>
              <a:buChar char="v"/>
            </a:pPr>
            <a:endParaRPr lang="en-GB" sz="2300" dirty="0"/>
          </a:p>
        </p:txBody>
      </p:sp>
      <p:sp>
        <p:nvSpPr>
          <p:cNvPr id="192560" name="Rectangle 48"/>
          <p:cNvSpPr>
            <a:spLocks noChangeArrowheads="1"/>
          </p:cNvSpPr>
          <p:nvPr/>
        </p:nvSpPr>
        <p:spPr bwMode="auto">
          <a:xfrm>
            <a:off x="5100346" y="3839193"/>
            <a:ext cx="3835340" cy="3415566"/>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2"/>
              </a:buClr>
              <a:buSzPct val="85000"/>
            </a:pPr>
            <a:r>
              <a:rPr lang="en-US" sz="2300" u="sng" dirty="0">
                <a:solidFill>
                  <a:srgbClr val="FF0000"/>
                </a:solidFill>
                <a:latin typeface="Verdana"/>
                <a:cs typeface="Verdana"/>
              </a:rPr>
              <a:t>CDN company</a:t>
            </a:r>
            <a:endParaRPr lang="en-US" sz="2300" dirty="0">
              <a:latin typeface="Verdana"/>
              <a:cs typeface="Verdana"/>
            </a:endParaRPr>
          </a:p>
          <a:p>
            <a:pPr marL="324159" indent="-324159" defTabSz="863302">
              <a:spcBef>
                <a:spcPct val="20000"/>
              </a:spcBef>
              <a:buClr>
                <a:schemeClr val="accent6">
                  <a:lumMod val="60000"/>
                  <a:lumOff val="40000"/>
                </a:schemeClr>
              </a:buClr>
              <a:buSzPct val="85000"/>
              <a:buFont typeface="Wingdings" charset="2"/>
              <a:buChar char="§"/>
            </a:pPr>
            <a:r>
              <a:rPr lang="en-US" sz="2300" dirty="0" err="1">
                <a:latin typeface="Verdana"/>
                <a:cs typeface="Verdana"/>
              </a:rPr>
              <a:t>cdn.com</a:t>
            </a:r>
            <a:endParaRPr lang="en-US" sz="2300" dirty="0">
              <a:latin typeface="Verdana"/>
              <a:cs typeface="Verdana"/>
            </a:endParaRPr>
          </a:p>
          <a:p>
            <a:pPr marL="324159" indent="-324159" defTabSz="863302">
              <a:spcBef>
                <a:spcPct val="20000"/>
              </a:spcBef>
              <a:buClr>
                <a:schemeClr val="accent6">
                  <a:lumMod val="60000"/>
                  <a:lumOff val="40000"/>
                </a:schemeClr>
              </a:buClr>
              <a:buSzPct val="85000"/>
              <a:buFont typeface="Wingdings" charset="2"/>
              <a:buChar char="§"/>
            </a:pPr>
            <a:r>
              <a:rPr lang="en-US" sz="2300" dirty="0">
                <a:latin typeface="Verdana"/>
                <a:cs typeface="Verdana"/>
              </a:rPr>
              <a:t>distributes gif files</a:t>
            </a:r>
          </a:p>
          <a:p>
            <a:pPr marL="324159" indent="-324159" defTabSz="863302">
              <a:spcBef>
                <a:spcPct val="20000"/>
              </a:spcBef>
              <a:buClr>
                <a:schemeClr val="accent6">
                  <a:lumMod val="60000"/>
                  <a:lumOff val="40000"/>
                </a:schemeClr>
              </a:buClr>
              <a:buSzPct val="85000"/>
              <a:buFont typeface="Wingdings" charset="2"/>
              <a:buChar char="§"/>
            </a:pPr>
            <a:r>
              <a:rPr lang="en-US" sz="2300" dirty="0">
                <a:latin typeface="Verdana"/>
                <a:cs typeface="Verdana"/>
              </a:rPr>
              <a:t>uses its authoritative DNS server to route redirect requests</a:t>
            </a:r>
          </a:p>
        </p:txBody>
      </p:sp>
      <p:grpSp>
        <p:nvGrpSpPr>
          <p:cNvPr id="49" name="Group 26"/>
          <p:cNvGrpSpPr>
            <a:grpSpLocks/>
          </p:cNvGrpSpPr>
          <p:nvPr/>
        </p:nvGrpSpPr>
        <p:grpSpPr bwMode="auto">
          <a:xfrm>
            <a:off x="4125824" y="481475"/>
            <a:ext cx="346071" cy="742222"/>
            <a:chOff x="4180" y="783"/>
            <a:chExt cx="150" cy="307"/>
          </a:xfrm>
        </p:grpSpPr>
        <p:sp>
          <p:nvSpPr>
            <p:cNvPr id="50"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51"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52"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53"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54"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55"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56"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57"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58" name="Group 26"/>
          <p:cNvGrpSpPr>
            <a:grpSpLocks/>
          </p:cNvGrpSpPr>
          <p:nvPr/>
        </p:nvGrpSpPr>
        <p:grpSpPr bwMode="auto">
          <a:xfrm>
            <a:off x="4125824" y="1580972"/>
            <a:ext cx="346071" cy="742222"/>
            <a:chOff x="4180" y="783"/>
            <a:chExt cx="150" cy="307"/>
          </a:xfrm>
        </p:grpSpPr>
        <p:sp>
          <p:nvSpPr>
            <p:cNvPr id="59"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60"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61"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62"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63"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64"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65"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66"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67" name="Group 26"/>
          <p:cNvGrpSpPr>
            <a:grpSpLocks/>
          </p:cNvGrpSpPr>
          <p:nvPr/>
        </p:nvGrpSpPr>
        <p:grpSpPr bwMode="auto">
          <a:xfrm>
            <a:off x="4125824" y="2680468"/>
            <a:ext cx="346071" cy="742222"/>
            <a:chOff x="4180" y="783"/>
            <a:chExt cx="150" cy="307"/>
          </a:xfrm>
        </p:grpSpPr>
        <p:sp>
          <p:nvSpPr>
            <p:cNvPr id="68"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69"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70"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71"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72"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73"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74"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75"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algn="ctr"/>
            <a:r>
              <a:rPr lang="en-GB" dirty="0" smtClean="0">
                <a:solidFill>
                  <a:schemeClr val="accent6">
                    <a:lumMod val="75000"/>
                  </a:schemeClr>
                </a:solidFill>
              </a:rPr>
              <a:t>FTP</a:t>
            </a:r>
            <a:endParaRPr lang="en-GB" dirty="0">
              <a:solidFill>
                <a:schemeClr val="accent6">
                  <a:lumMod val="75000"/>
                </a:schemeClr>
              </a:solidFill>
            </a:endParaRPr>
          </a:p>
        </p:txBody>
      </p:sp>
      <p:sp>
        <p:nvSpPr>
          <p:cNvPr id="5" name="Subtitle 4"/>
          <p:cNvSpPr>
            <a:spLocks noGrp="1"/>
          </p:cNvSpPr>
          <p:nvPr>
            <p:ph type="subTitle" idx="1"/>
          </p:nvPr>
        </p:nvSpPr>
        <p:spPr/>
        <p:txBody>
          <a:bodyPr/>
          <a:lstStyle/>
          <a:p>
            <a:endParaRPr lang="en-GB"/>
          </a:p>
        </p:txBody>
      </p:sp>
      <p:sp>
        <p:nvSpPr>
          <p:cNvPr id="38" name="Rectangle 2"/>
          <p:cNvSpPr txBox="1">
            <a:spLocks noChangeArrowheads="1"/>
          </p:cNvSpPr>
          <p:nvPr/>
        </p:nvSpPr>
        <p:spPr bwMode="auto">
          <a:xfrm>
            <a:off x="652738" y="3730168"/>
            <a:ext cx="7766097"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kumimoji="0" lang="en-GB"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rPr>
              <a:t>(File Transfer Protocol)</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z="3600" dirty="0"/>
              <a:t>FTP: the file transfer protocol</a:t>
            </a:r>
            <a:endParaRPr lang="en-US" dirty="0"/>
          </a:p>
        </p:txBody>
      </p:sp>
      <p:sp>
        <p:nvSpPr>
          <p:cNvPr id="134147" name="Rectangle 3"/>
          <p:cNvSpPr>
            <a:spLocks noGrp="1" noChangeArrowheads="1"/>
          </p:cNvSpPr>
          <p:nvPr>
            <p:ph idx="1"/>
          </p:nvPr>
        </p:nvSpPr>
        <p:spPr>
          <a:xfrm>
            <a:off x="500556" y="4178622"/>
            <a:ext cx="8423954" cy="2505567"/>
          </a:xfrm>
        </p:spPr>
        <p:txBody>
          <a:bodyPr lIns="96744" tIns="48372" rIns="96744" bIns="48372"/>
          <a:lstStyle/>
          <a:p>
            <a:pPr>
              <a:lnSpc>
                <a:spcPct val="90000"/>
              </a:lnSpc>
            </a:pPr>
            <a:r>
              <a:rPr lang="en-US" sz="2000" dirty="0"/>
              <a:t>transfer file to/from remote host</a:t>
            </a:r>
          </a:p>
          <a:p>
            <a:pPr>
              <a:lnSpc>
                <a:spcPct val="90000"/>
              </a:lnSpc>
            </a:pPr>
            <a:r>
              <a:rPr lang="en-US" sz="2000" dirty="0"/>
              <a:t>client/server model</a:t>
            </a:r>
          </a:p>
          <a:p>
            <a:pPr lvl="1">
              <a:lnSpc>
                <a:spcPct val="90000"/>
              </a:lnSpc>
            </a:pPr>
            <a:r>
              <a:rPr lang="en-US" sz="2000" i="1" dirty="0">
                <a:solidFill>
                  <a:schemeClr val="accent2"/>
                </a:solidFill>
              </a:rPr>
              <a:t>client:</a:t>
            </a:r>
            <a:r>
              <a:rPr lang="en-US" sz="2000" dirty="0"/>
              <a:t> side that initiates transfer (either to/from remote)</a:t>
            </a:r>
          </a:p>
          <a:p>
            <a:pPr lvl="1">
              <a:lnSpc>
                <a:spcPct val="90000"/>
              </a:lnSpc>
            </a:pPr>
            <a:r>
              <a:rPr lang="en-US" sz="2000" i="1" dirty="0">
                <a:solidFill>
                  <a:schemeClr val="accent2"/>
                </a:solidFill>
              </a:rPr>
              <a:t>server:</a:t>
            </a:r>
            <a:r>
              <a:rPr lang="en-US" sz="2000" dirty="0"/>
              <a:t> remote host</a:t>
            </a:r>
          </a:p>
          <a:p>
            <a:pPr>
              <a:lnSpc>
                <a:spcPct val="90000"/>
              </a:lnSpc>
            </a:pPr>
            <a:r>
              <a:rPr lang="en-US" sz="2000" dirty="0"/>
              <a:t>ftp: RFC 959</a:t>
            </a:r>
          </a:p>
          <a:p>
            <a:pPr>
              <a:lnSpc>
                <a:spcPct val="90000"/>
              </a:lnSpc>
            </a:pPr>
            <a:r>
              <a:rPr lang="en-US" sz="2000" dirty="0"/>
              <a:t>ftp server: port 21</a:t>
            </a:r>
          </a:p>
        </p:txBody>
      </p:sp>
      <p:graphicFrame>
        <p:nvGraphicFramePr>
          <p:cNvPr id="134148" name="Rectangle 4"/>
          <p:cNvGraphicFramePr>
            <a:graphicFrameLocks/>
          </p:cNvGraphicFramePr>
          <p:nvPr/>
        </p:nvGraphicFramePr>
        <p:xfrm>
          <a:off x="1523721" y="1397125"/>
          <a:ext cx="6096559" cy="4063751"/>
        </p:xfrm>
        <a:graphic>
          <a:graphicData uri="http://schemas.openxmlformats.org/presentationml/2006/ole">
            <p:oleObj spid="_x0000_s378882" name="Clip" r:id="rId4" imgW="0" imgH="0" progId="">
              <p:embed/>
            </p:oleObj>
          </a:graphicData>
        </a:graphic>
      </p:graphicFrame>
      <p:graphicFrame>
        <p:nvGraphicFramePr>
          <p:cNvPr id="134149" name="Object 5"/>
          <p:cNvGraphicFramePr>
            <a:graphicFrameLocks noChangeAspect="1"/>
          </p:cNvGraphicFramePr>
          <p:nvPr/>
        </p:nvGraphicFramePr>
        <p:xfrm>
          <a:off x="3312873" y="1772188"/>
          <a:ext cx="776140" cy="622997"/>
        </p:xfrm>
        <a:graphic>
          <a:graphicData uri="http://schemas.openxmlformats.org/presentationml/2006/ole">
            <p:oleObj spid="_x0000_s378883" name="Clip" r:id="rId5" imgW="1307948" imgH="1084823" progId="">
              <p:embed/>
            </p:oleObj>
          </a:graphicData>
        </a:graphic>
      </p:graphicFrame>
      <p:sp>
        <p:nvSpPr>
          <p:cNvPr id="134159" name="Line 15"/>
          <p:cNvSpPr>
            <a:spLocks noChangeShapeType="1"/>
          </p:cNvSpPr>
          <p:nvPr/>
        </p:nvSpPr>
        <p:spPr bwMode="auto">
          <a:xfrm>
            <a:off x="4352766" y="2388468"/>
            <a:ext cx="2209141" cy="8396"/>
          </a:xfrm>
          <a:prstGeom prst="line">
            <a:avLst/>
          </a:prstGeom>
          <a:noFill/>
          <a:ln w="28575">
            <a:solidFill>
              <a:srgbClr val="FF0000"/>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sp>
        <p:nvSpPr>
          <p:cNvPr id="134160" name="Text Box 16"/>
          <p:cNvSpPr txBox="1">
            <a:spLocks noChangeArrowheads="1"/>
          </p:cNvSpPr>
          <p:nvPr/>
        </p:nvSpPr>
        <p:spPr bwMode="auto">
          <a:xfrm>
            <a:off x="4275488" y="2071091"/>
            <a:ext cx="2409057" cy="337527"/>
          </a:xfrm>
          <a:prstGeom prst="rect">
            <a:avLst/>
          </a:prstGeom>
          <a:noFill/>
          <a:ln w="9525">
            <a:noFill/>
            <a:miter lim="800000"/>
            <a:headEnd/>
            <a:tailEnd/>
          </a:ln>
          <a:effectLst/>
        </p:spPr>
        <p:txBody>
          <a:bodyPr lIns="91432" tIns="45716" rIns="91432" bIns="45716">
            <a:prstTxWarp prst="textNoShape">
              <a:avLst/>
            </a:prstTxWarp>
            <a:spAutoFit/>
          </a:bodyPr>
          <a:lstStyle/>
          <a:p>
            <a:pPr algn="ctr" defTabSz="913689"/>
            <a:r>
              <a:rPr lang="en-US" sz="1600" dirty="0">
                <a:solidFill>
                  <a:srgbClr val="FF0000"/>
                </a:solidFill>
                <a:latin typeface="Verdana"/>
                <a:cs typeface="Verdana"/>
              </a:rPr>
              <a:t>file transfer</a:t>
            </a:r>
            <a:endParaRPr lang="en-US" sz="2400" dirty="0">
              <a:latin typeface="Verdana"/>
              <a:cs typeface="Verdana"/>
            </a:endParaRPr>
          </a:p>
        </p:txBody>
      </p:sp>
      <p:grpSp>
        <p:nvGrpSpPr>
          <p:cNvPr id="3" name="Group 17"/>
          <p:cNvGrpSpPr>
            <a:grpSpLocks/>
          </p:cNvGrpSpPr>
          <p:nvPr/>
        </p:nvGrpSpPr>
        <p:grpSpPr bwMode="auto">
          <a:xfrm>
            <a:off x="6501966" y="2064399"/>
            <a:ext cx="822008" cy="932544"/>
            <a:chOff x="3892" y="1386"/>
            <a:chExt cx="517" cy="588"/>
          </a:xfrm>
        </p:grpSpPr>
        <p:sp>
          <p:nvSpPr>
            <p:cNvPr id="134162" name="Rectangle 18"/>
            <p:cNvSpPr>
              <a:spLocks noChangeArrowheads="1"/>
            </p:cNvSpPr>
            <p:nvPr/>
          </p:nvSpPr>
          <p:spPr bwMode="auto">
            <a:xfrm>
              <a:off x="3930" y="1386"/>
              <a:ext cx="110" cy="230"/>
            </a:xfrm>
            <a:prstGeom prst="rect">
              <a:avLst/>
            </a:prstGeom>
            <a:solidFill>
              <a:schemeClr val="hlink"/>
            </a:solidFill>
            <a:ln w="19050">
              <a:solidFill>
                <a:schemeClr val="tx1"/>
              </a:solidFill>
              <a:miter lim="800000"/>
              <a:headEnd/>
              <a:tailEnd/>
            </a:ln>
            <a:effectLst/>
          </p:spPr>
          <p:txBody>
            <a:bodyPr wrap="none" lIns="86420" tIns="43210" rIns="86420" bIns="43210">
              <a:prstTxWarp prst="textNoShape">
                <a:avLst/>
              </a:prstTxWarp>
              <a:spAutoFit/>
            </a:bodyPr>
            <a:lstStyle/>
            <a:p>
              <a:endParaRPr lang="en-GB">
                <a:latin typeface="Verdana"/>
                <a:cs typeface="Verdana"/>
              </a:endParaRPr>
            </a:p>
          </p:txBody>
        </p:sp>
        <p:sp>
          <p:nvSpPr>
            <p:cNvPr id="134163" name="Text Box 19"/>
            <p:cNvSpPr txBox="1">
              <a:spLocks noChangeArrowheads="1"/>
            </p:cNvSpPr>
            <p:nvPr/>
          </p:nvSpPr>
          <p:spPr bwMode="auto">
            <a:xfrm>
              <a:off x="3892" y="1608"/>
              <a:ext cx="51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FTP</a:t>
              </a:r>
            </a:p>
            <a:p>
              <a:pPr algn="ctr" defTabSz="913689"/>
              <a:r>
                <a:rPr lang="en-US" sz="1600" dirty="0">
                  <a:latin typeface="Verdana"/>
                  <a:cs typeface="Verdana"/>
                </a:rPr>
                <a:t>server</a:t>
              </a:r>
              <a:endParaRPr lang="en-US" sz="2400" dirty="0">
                <a:latin typeface="Verdana"/>
                <a:cs typeface="Verdana"/>
              </a:endParaRPr>
            </a:p>
          </p:txBody>
        </p:sp>
      </p:grpSp>
      <p:grpSp>
        <p:nvGrpSpPr>
          <p:cNvPr id="4" name="Group 20"/>
          <p:cNvGrpSpPr>
            <a:grpSpLocks/>
          </p:cNvGrpSpPr>
          <p:nvPr/>
        </p:nvGrpSpPr>
        <p:grpSpPr bwMode="auto">
          <a:xfrm>
            <a:off x="2518589" y="2324128"/>
            <a:ext cx="1854338" cy="465444"/>
            <a:chOff x="1605" y="1296"/>
            <a:chExt cx="1168" cy="293"/>
          </a:xfrm>
        </p:grpSpPr>
        <p:sp>
          <p:nvSpPr>
            <p:cNvPr id="134165" name="Rectangle 21"/>
            <p:cNvSpPr>
              <a:spLocks noChangeArrowheads="1"/>
            </p:cNvSpPr>
            <p:nvPr/>
          </p:nvSpPr>
          <p:spPr bwMode="auto">
            <a:xfrm>
              <a:off x="2328" y="1326"/>
              <a:ext cx="444" cy="226"/>
            </a:xfrm>
            <a:prstGeom prst="rect">
              <a:avLst/>
            </a:prstGeom>
            <a:solidFill>
              <a:schemeClr val="hlink"/>
            </a:solidFill>
            <a:ln w="19050">
              <a:solidFill>
                <a:schemeClr val="tx1"/>
              </a:solidFill>
              <a:miter lim="800000"/>
              <a:headEnd/>
              <a:tailEnd/>
            </a:ln>
            <a:effectLst/>
          </p:spPr>
          <p:txBody>
            <a:bodyPr lIns="81676" tIns="40838" rIns="81676" bIns="40838">
              <a:prstTxWarp prst="textNoShape">
                <a:avLst/>
              </a:prstTxWarp>
              <a:spAutoFit/>
            </a:bodyPr>
            <a:lstStyle/>
            <a:p>
              <a:endParaRPr lang="en-GB">
                <a:latin typeface="Verdana"/>
                <a:cs typeface="Verdana"/>
              </a:endParaRPr>
            </a:p>
          </p:txBody>
        </p:sp>
        <p:sp>
          <p:nvSpPr>
            <p:cNvPr id="134166" name="Rectangle 22"/>
            <p:cNvSpPr>
              <a:spLocks noChangeArrowheads="1"/>
            </p:cNvSpPr>
            <p:nvPr/>
          </p:nvSpPr>
          <p:spPr bwMode="auto">
            <a:xfrm>
              <a:off x="1704" y="1332"/>
              <a:ext cx="606" cy="226"/>
            </a:xfrm>
            <a:prstGeom prst="rect">
              <a:avLst/>
            </a:prstGeom>
            <a:solidFill>
              <a:srgbClr val="33CCCC"/>
            </a:solidFill>
            <a:ln w="19050">
              <a:solidFill>
                <a:schemeClr val="tx1"/>
              </a:solidFill>
              <a:miter lim="800000"/>
              <a:headEnd/>
              <a:tailEnd/>
            </a:ln>
            <a:effectLst/>
          </p:spPr>
          <p:txBody>
            <a:bodyPr lIns="81676" tIns="40838" rIns="81676" bIns="40838">
              <a:prstTxWarp prst="textNoShape">
                <a:avLst/>
              </a:prstTxWarp>
              <a:spAutoFit/>
            </a:bodyPr>
            <a:lstStyle/>
            <a:p>
              <a:endParaRPr lang="en-GB">
                <a:latin typeface="Verdana"/>
                <a:cs typeface="Verdana"/>
              </a:endParaRPr>
            </a:p>
          </p:txBody>
        </p:sp>
        <p:sp>
          <p:nvSpPr>
            <p:cNvPr id="134167" name="Text Box 23"/>
            <p:cNvSpPr txBox="1">
              <a:spLocks noChangeArrowheads="1"/>
            </p:cNvSpPr>
            <p:nvPr/>
          </p:nvSpPr>
          <p:spPr bwMode="auto">
            <a:xfrm>
              <a:off x="1605" y="1305"/>
              <a:ext cx="778" cy="284"/>
            </a:xfrm>
            <a:prstGeom prst="rect">
              <a:avLst/>
            </a:prstGeom>
            <a:noFill/>
            <a:ln w="9525">
              <a:noFill/>
              <a:miter lim="800000"/>
              <a:headEnd/>
              <a:tailEnd/>
            </a:ln>
            <a:effectLst/>
          </p:spPr>
          <p:txBody>
            <a:bodyPr wrap="square" lIns="81676" tIns="40838" rIns="81676" bIns="40838">
              <a:prstTxWarp prst="textNoShape">
                <a:avLst/>
              </a:prstTxWarp>
              <a:spAutoFit/>
            </a:bodyPr>
            <a:lstStyle/>
            <a:p>
              <a:pPr algn="ctr" defTabSz="913689"/>
              <a:r>
                <a:rPr lang="en-US" sz="1200" dirty="0" smtClean="0">
                  <a:latin typeface="Verdana"/>
                  <a:cs typeface="Verdana"/>
                </a:rPr>
                <a:t>FTP user</a:t>
              </a:r>
              <a:endParaRPr lang="en-US" sz="1200" dirty="0">
                <a:latin typeface="Verdana"/>
                <a:cs typeface="Verdana"/>
              </a:endParaRPr>
            </a:p>
            <a:p>
              <a:pPr algn="ctr" defTabSz="913689"/>
              <a:r>
                <a:rPr lang="en-US" sz="1200" dirty="0">
                  <a:latin typeface="Verdana"/>
                  <a:cs typeface="Verdana"/>
                </a:rPr>
                <a:t>interface</a:t>
              </a:r>
            </a:p>
          </p:txBody>
        </p:sp>
        <p:sp>
          <p:nvSpPr>
            <p:cNvPr id="134168" name="Text Box 24"/>
            <p:cNvSpPr txBox="1">
              <a:spLocks noChangeArrowheads="1"/>
            </p:cNvSpPr>
            <p:nvPr/>
          </p:nvSpPr>
          <p:spPr bwMode="auto">
            <a:xfrm>
              <a:off x="2323" y="1296"/>
              <a:ext cx="450" cy="284"/>
            </a:xfrm>
            <a:prstGeom prst="rect">
              <a:avLst/>
            </a:prstGeom>
            <a:noFill/>
            <a:ln w="9525">
              <a:noFill/>
              <a:miter lim="800000"/>
              <a:headEnd/>
              <a:tailEnd/>
            </a:ln>
            <a:effectLst/>
          </p:spPr>
          <p:txBody>
            <a:bodyPr lIns="81676" tIns="40838" rIns="81676" bIns="40838">
              <a:prstTxWarp prst="textNoShape">
                <a:avLst/>
              </a:prstTxWarp>
              <a:spAutoFit/>
            </a:bodyPr>
            <a:lstStyle/>
            <a:p>
              <a:pPr algn="ctr" defTabSz="913689"/>
              <a:r>
                <a:rPr lang="en-US" sz="1200" dirty="0">
                  <a:latin typeface="Verdana"/>
                  <a:cs typeface="Verdana"/>
                </a:rPr>
                <a:t>FTP</a:t>
              </a:r>
            </a:p>
            <a:p>
              <a:pPr algn="ctr" defTabSz="913689"/>
              <a:r>
                <a:rPr lang="en-US" sz="1200" dirty="0">
                  <a:latin typeface="Verdana"/>
                  <a:cs typeface="Verdana"/>
                </a:rPr>
                <a:t>client</a:t>
              </a:r>
            </a:p>
          </p:txBody>
        </p:sp>
      </p:grpSp>
      <p:grpSp>
        <p:nvGrpSpPr>
          <p:cNvPr id="6" name="Group 26"/>
          <p:cNvGrpSpPr>
            <a:grpSpLocks/>
          </p:cNvGrpSpPr>
          <p:nvPr/>
        </p:nvGrpSpPr>
        <p:grpSpPr bwMode="auto">
          <a:xfrm>
            <a:off x="3363267" y="2933729"/>
            <a:ext cx="501681" cy="497506"/>
            <a:chOff x="4939" y="1431"/>
            <a:chExt cx="316" cy="313"/>
          </a:xfrm>
        </p:grpSpPr>
        <p:sp>
          <p:nvSpPr>
            <p:cNvPr id="134171" name="Oval 27"/>
            <p:cNvSpPr>
              <a:spLocks noChangeArrowheads="1"/>
            </p:cNvSpPr>
            <p:nvPr/>
          </p:nvSpPr>
          <p:spPr bwMode="auto">
            <a:xfrm>
              <a:off x="4941" y="1663"/>
              <a:ext cx="310" cy="81"/>
            </a:xfrm>
            <a:prstGeom prst="ellipse">
              <a:avLst/>
            </a:prstGeom>
            <a:solidFill>
              <a:srgbClr val="FFFF00"/>
            </a:solidFill>
            <a:ln w="12700">
              <a:solidFill>
                <a:schemeClr val="tx1"/>
              </a:solidFill>
              <a:round/>
              <a:headEnd/>
              <a:tailEnd/>
            </a:ln>
            <a:effectLst/>
          </p:spPr>
          <p:txBody>
            <a:bodyPr wrap="none" lIns="81676" tIns="40838" rIns="81676" bIns="40838" anchor="ctr">
              <a:prstTxWarp prst="textNoShape">
                <a:avLst/>
              </a:prstTxWarp>
            </a:bodyPr>
            <a:lstStyle/>
            <a:p>
              <a:endParaRPr lang="en-GB">
                <a:latin typeface="Verdana"/>
                <a:cs typeface="Verdana"/>
              </a:endParaRPr>
            </a:p>
          </p:txBody>
        </p:sp>
        <p:sp>
          <p:nvSpPr>
            <p:cNvPr id="134172" name="Rectangle 28"/>
            <p:cNvSpPr>
              <a:spLocks noChangeArrowheads="1"/>
            </p:cNvSpPr>
            <p:nvPr/>
          </p:nvSpPr>
          <p:spPr bwMode="auto">
            <a:xfrm>
              <a:off x="4942" y="1490"/>
              <a:ext cx="313" cy="214"/>
            </a:xfrm>
            <a:prstGeom prst="rect">
              <a:avLst/>
            </a:prstGeom>
            <a:solidFill>
              <a:srgbClr val="FFFF00"/>
            </a:solidFill>
            <a:ln w="12700">
              <a:noFill/>
              <a:miter lim="800000"/>
              <a:headEnd/>
              <a:tailEnd/>
            </a:ln>
            <a:effectLst/>
          </p:spPr>
          <p:txBody>
            <a:bodyPr wrap="none" lIns="81676" tIns="40838" rIns="81676" bIns="40838" anchor="ctr">
              <a:prstTxWarp prst="textNoShape">
                <a:avLst/>
              </a:prstTxWarp>
            </a:bodyPr>
            <a:lstStyle/>
            <a:p>
              <a:pPr algn="ctr" defTabSz="913689"/>
              <a:endParaRPr lang="en-GB" sz="2400" dirty="0">
                <a:latin typeface="Verdana"/>
                <a:cs typeface="Verdana"/>
              </a:endParaRPr>
            </a:p>
          </p:txBody>
        </p:sp>
        <p:sp>
          <p:nvSpPr>
            <p:cNvPr id="134173" name="Oval 29"/>
            <p:cNvSpPr>
              <a:spLocks noChangeArrowheads="1"/>
            </p:cNvSpPr>
            <p:nvPr/>
          </p:nvSpPr>
          <p:spPr bwMode="auto">
            <a:xfrm>
              <a:off x="4939" y="1431"/>
              <a:ext cx="313" cy="95"/>
            </a:xfrm>
            <a:prstGeom prst="ellipse">
              <a:avLst/>
            </a:prstGeom>
            <a:solidFill>
              <a:srgbClr val="FFFF00"/>
            </a:solidFill>
            <a:ln w="12700">
              <a:solidFill>
                <a:schemeClr val="tx1"/>
              </a:solidFill>
              <a:round/>
              <a:headEnd/>
              <a:tailEnd/>
            </a:ln>
            <a:effectLst/>
          </p:spPr>
          <p:txBody>
            <a:bodyPr wrap="none" lIns="81676" tIns="40838" rIns="81676" bIns="40838" anchor="ctr">
              <a:prstTxWarp prst="textNoShape">
                <a:avLst/>
              </a:prstTxWarp>
            </a:bodyPr>
            <a:lstStyle/>
            <a:p>
              <a:endParaRPr lang="en-GB">
                <a:latin typeface="Verdana"/>
                <a:cs typeface="Verdana"/>
              </a:endParaRPr>
            </a:p>
          </p:txBody>
        </p:sp>
        <p:sp>
          <p:nvSpPr>
            <p:cNvPr id="134174" name="Line 30"/>
            <p:cNvSpPr>
              <a:spLocks noChangeShapeType="1"/>
            </p:cNvSpPr>
            <p:nvPr/>
          </p:nvSpPr>
          <p:spPr bwMode="auto">
            <a:xfrm>
              <a:off x="5251" y="1479"/>
              <a:ext cx="1" cy="227"/>
            </a:xfrm>
            <a:prstGeom prst="line">
              <a:avLst/>
            </a:prstGeom>
            <a:noFill/>
            <a:ln w="12700">
              <a:solidFill>
                <a:schemeClr val="tx1"/>
              </a:solidFill>
              <a:round/>
              <a:headEnd/>
              <a:tailEnd/>
            </a:ln>
            <a:effectLst/>
          </p:spPr>
          <p:txBody>
            <a:bodyPr wrap="none" lIns="81676" tIns="40838" rIns="81676" bIns="40838" anchor="ctr">
              <a:prstTxWarp prst="textNoShape">
                <a:avLst/>
              </a:prstTxWarp>
            </a:bodyPr>
            <a:lstStyle/>
            <a:p>
              <a:endParaRPr lang="en-GB">
                <a:latin typeface="Verdana"/>
                <a:cs typeface="Verdana"/>
              </a:endParaRPr>
            </a:p>
          </p:txBody>
        </p:sp>
        <p:sp>
          <p:nvSpPr>
            <p:cNvPr id="134175" name="Line 31"/>
            <p:cNvSpPr>
              <a:spLocks noChangeShapeType="1"/>
            </p:cNvSpPr>
            <p:nvPr/>
          </p:nvSpPr>
          <p:spPr bwMode="auto">
            <a:xfrm flipH="1">
              <a:off x="4939" y="1483"/>
              <a:ext cx="1" cy="229"/>
            </a:xfrm>
            <a:prstGeom prst="line">
              <a:avLst/>
            </a:prstGeom>
            <a:noFill/>
            <a:ln w="12700">
              <a:solidFill>
                <a:schemeClr val="tx1"/>
              </a:solidFill>
              <a:round/>
              <a:headEnd/>
              <a:tailEnd/>
            </a:ln>
            <a:effectLst/>
          </p:spPr>
          <p:txBody>
            <a:bodyPr wrap="none" lIns="81676" tIns="40838" rIns="81676" bIns="40838" anchor="ctr">
              <a:prstTxWarp prst="textNoShape">
                <a:avLst/>
              </a:prstTxWarp>
            </a:bodyPr>
            <a:lstStyle/>
            <a:p>
              <a:endParaRPr lang="en-GB">
                <a:latin typeface="Verdana"/>
                <a:cs typeface="Verdana"/>
              </a:endParaRPr>
            </a:p>
          </p:txBody>
        </p:sp>
      </p:grpSp>
      <p:sp>
        <p:nvSpPr>
          <p:cNvPr id="134176" name="Text Box 32"/>
          <p:cNvSpPr txBox="1">
            <a:spLocks noChangeArrowheads="1"/>
          </p:cNvSpPr>
          <p:nvPr/>
        </p:nvSpPr>
        <p:spPr bwMode="auto">
          <a:xfrm>
            <a:off x="3817320" y="2955982"/>
            <a:ext cx="1076392" cy="581748"/>
          </a:xfrm>
          <a:prstGeom prst="rect">
            <a:avLst/>
          </a:prstGeom>
          <a:noFill/>
          <a:ln w="9525">
            <a:noFill/>
            <a:miter lim="800000"/>
            <a:headEnd/>
            <a:tailEnd/>
          </a:ln>
          <a:effectLst/>
        </p:spPr>
        <p:txBody>
          <a:bodyPr wrap="none" lIns="81676" tIns="40838" rIns="81676" bIns="40838" anchor="ctr">
            <a:prstTxWarp prst="textNoShape">
              <a:avLst/>
            </a:prstTxWarp>
          </a:bodyPr>
          <a:lstStyle/>
          <a:p>
            <a:pPr defTabSz="913689"/>
            <a:r>
              <a:rPr lang="en-US" sz="1600" dirty="0">
                <a:latin typeface="Verdana"/>
                <a:cs typeface="Verdana"/>
              </a:rPr>
              <a:t>local file</a:t>
            </a:r>
          </a:p>
          <a:p>
            <a:pPr defTabSz="913689"/>
            <a:r>
              <a:rPr lang="en-US" sz="1600" dirty="0">
                <a:latin typeface="Verdana"/>
                <a:cs typeface="Verdana"/>
              </a:rPr>
              <a:t>system</a:t>
            </a:r>
            <a:endParaRPr lang="en-US" sz="2400" dirty="0">
              <a:latin typeface="Verdana"/>
              <a:cs typeface="Verdana"/>
            </a:endParaRPr>
          </a:p>
        </p:txBody>
      </p:sp>
      <p:sp>
        <p:nvSpPr>
          <p:cNvPr id="134177" name="Line 33"/>
          <p:cNvSpPr>
            <a:spLocks noChangeShapeType="1"/>
          </p:cNvSpPr>
          <p:nvPr/>
        </p:nvSpPr>
        <p:spPr bwMode="auto">
          <a:xfrm>
            <a:off x="3218796" y="2747411"/>
            <a:ext cx="323870" cy="438696"/>
          </a:xfrm>
          <a:prstGeom prst="line">
            <a:avLst/>
          </a:prstGeom>
          <a:noFill/>
          <a:ln w="19050">
            <a:solidFill>
              <a:schemeClr val="tx1"/>
            </a:solidFill>
            <a:round/>
            <a:headEnd type="triangle" w="med" len="med"/>
            <a:tailEnd type="triangle" w="med" len="med"/>
          </a:ln>
          <a:effectLst/>
        </p:spPr>
        <p:txBody>
          <a:bodyPr wrap="none" lIns="81676" tIns="40838" rIns="81676" bIns="40838" anchor="ctr">
            <a:prstTxWarp prst="textNoShape">
              <a:avLst/>
            </a:prstTxWarp>
          </a:bodyPr>
          <a:lstStyle/>
          <a:p>
            <a:endParaRPr lang="en-GB">
              <a:latin typeface="Verdana"/>
              <a:cs typeface="Verdana"/>
            </a:endParaRPr>
          </a:p>
        </p:txBody>
      </p:sp>
      <p:sp>
        <p:nvSpPr>
          <p:cNvPr id="134178" name="Line 34"/>
          <p:cNvSpPr>
            <a:spLocks noChangeShapeType="1"/>
          </p:cNvSpPr>
          <p:nvPr/>
        </p:nvSpPr>
        <p:spPr bwMode="auto">
          <a:xfrm flipH="1">
            <a:off x="3714383" y="2748459"/>
            <a:ext cx="334311" cy="436601"/>
          </a:xfrm>
          <a:prstGeom prst="line">
            <a:avLst/>
          </a:prstGeom>
          <a:noFill/>
          <a:ln w="19050">
            <a:solidFill>
              <a:schemeClr val="tx1"/>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grpSp>
        <p:nvGrpSpPr>
          <p:cNvPr id="7" name="Group 35"/>
          <p:cNvGrpSpPr>
            <a:grpSpLocks/>
          </p:cNvGrpSpPr>
          <p:nvPr/>
        </p:nvGrpSpPr>
        <p:grpSpPr bwMode="auto">
          <a:xfrm>
            <a:off x="6659346" y="3021539"/>
            <a:ext cx="502307" cy="497054"/>
            <a:chOff x="4939" y="1431"/>
            <a:chExt cx="316" cy="313"/>
          </a:xfrm>
        </p:grpSpPr>
        <p:sp>
          <p:nvSpPr>
            <p:cNvPr id="134180" name="Oval 36"/>
            <p:cNvSpPr>
              <a:spLocks noChangeArrowheads="1"/>
            </p:cNvSpPr>
            <p:nvPr/>
          </p:nvSpPr>
          <p:spPr bwMode="auto">
            <a:xfrm>
              <a:off x="4941" y="1663"/>
              <a:ext cx="310" cy="81"/>
            </a:xfrm>
            <a:prstGeom prst="ellipse">
              <a:avLst/>
            </a:prstGeom>
            <a:solidFill>
              <a:srgbClr val="FFFF00"/>
            </a:solidFill>
            <a:ln w="12700">
              <a:solidFill>
                <a:schemeClr val="tx1"/>
              </a:solidFill>
              <a:round/>
              <a:headEnd/>
              <a:tailEnd/>
            </a:ln>
            <a:effectLst/>
          </p:spPr>
          <p:txBody>
            <a:bodyPr wrap="none" lIns="86420" tIns="43210" rIns="86420" bIns="43210" anchor="ctr">
              <a:prstTxWarp prst="textNoShape">
                <a:avLst/>
              </a:prstTxWarp>
            </a:bodyPr>
            <a:lstStyle/>
            <a:p>
              <a:endParaRPr lang="en-GB"/>
            </a:p>
          </p:txBody>
        </p:sp>
        <p:sp>
          <p:nvSpPr>
            <p:cNvPr id="134181" name="Rectangle 37"/>
            <p:cNvSpPr>
              <a:spLocks noChangeArrowheads="1"/>
            </p:cNvSpPr>
            <p:nvPr/>
          </p:nvSpPr>
          <p:spPr bwMode="auto">
            <a:xfrm>
              <a:off x="4942" y="1490"/>
              <a:ext cx="313" cy="214"/>
            </a:xfrm>
            <a:prstGeom prst="rect">
              <a:avLst/>
            </a:prstGeom>
            <a:solidFill>
              <a:srgbClr val="FFFF00"/>
            </a:solidFill>
            <a:ln w="12700">
              <a:noFill/>
              <a:miter lim="800000"/>
              <a:headEnd/>
              <a:tailEnd/>
            </a:ln>
            <a:effectLst/>
          </p:spPr>
          <p:txBody>
            <a:bodyPr wrap="none" lIns="86420" tIns="43210" rIns="86420" bIns="43210" anchor="ctr">
              <a:prstTxWarp prst="textNoShape">
                <a:avLst/>
              </a:prstTxWarp>
            </a:bodyPr>
            <a:lstStyle/>
            <a:p>
              <a:pPr algn="ctr" defTabSz="913689"/>
              <a:endParaRPr lang="en-GB" sz="2400" dirty="0"/>
            </a:p>
          </p:txBody>
        </p:sp>
        <p:sp>
          <p:nvSpPr>
            <p:cNvPr id="134182" name="Oval 38"/>
            <p:cNvSpPr>
              <a:spLocks noChangeArrowheads="1"/>
            </p:cNvSpPr>
            <p:nvPr/>
          </p:nvSpPr>
          <p:spPr bwMode="auto">
            <a:xfrm>
              <a:off x="4939" y="1431"/>
              <a:ext cx="313" cy="95"/>
            </a:xfrm>
            <a:prstGeom prst="ellipse">
              <a:avLst/>
            </a:prstGeom>
            <a:solidFill>
              <a:srgbClr val="FFFF00"/>
            </a:solidFill>
            <a:ln w="12700">
              <a:solidFill>
                <a:schemeClr val="tx1"/>
              </a:solidFill>
              <a:round/>
              <a:headEnd/>
              <a:tailEnd/>
            </a:ln>
            <a:effectLst/>
          </p:spPr>
          <p:txBody>
            <a:bodyPr wrap="none" lIns="86420" tIns="43210" rIns="86420" bIns="43210" anchor="ctr">
              <a:prstTxWarp prst="textNoShape">
                <a:avLst/>
              </a:prstTxWarp>
            </a:bodyPr>
            <a:lstStyle/>
            <a:p>
              <a:endParaRPr lang="en-GB"/>
            </a:p>
          </p:txBody>
        </p:sp>
        <p:sp>
          <p:nvSpPr>
            <p:cNvPr id="134183" name="Line 39"/>
            <p:cNvSpPr>
              <a:spLocks noChangeShapeType="1"/>
            </p:cNvSpPr>
            <p:nvPr/>
          </p:nvSpPr>
          <p:spPr bwMode="auto">
            <a:xfrm>
              <a:off x="5251" y="1479"/>
              <a:ext cx="1" cy="227"/>
            </a:xfrm>
            <a:prstGeom prst="line">
              <a:avLst/>
            </a:prstGeom>
            <a:noFill/>
            <a:ln w="12700">
              <a:solidFill>
                <a:schemeClr val="tx1"/>
              </a:solidFill>
              <a:round/>
              <a:headEnd/>
              <a:tailEnd/>
            </a:ln>
            <a:effectLst/>
          </p:spPr>
          <p:txBody>
            <a:bodyPr wrap="none" lIns="86420" tIns="43210" rIns="86420" bIns="43210" anchor="ctr">
              <a:prstTxWarp prst="textNoShape">
                <a:avLst/>
              </a:prstTxWarp>
            </a:bodyPr>
            <a:lstStyle/>
            <a:p>
              <a:endParaRPr lang="en-GB"/>
            </a:p>
          </p:txBody>
        </p:sp>
        <p:sp>
          <p:nvSpPr>
            <p:cNvPr id="134184" name="Line 40"/>
            <p:cNvSpPr>
              <a:spLocks noChangeShapeType="1"/>
            </p:cNvSpPr>
            <p:nvPr/>
          </p:nvSpPr>
          <p:spPr bwMode="auto">
            <a:xfrm flipH="1">
              <a:off x="4939" y="1483"/>
              <a:ext cx="1" cy="229"/>
            </a:xfrm>
            <a:prstGeom prst="line">
              <a:avLst/>
            </a:prstGeom>
            <a:noFill/>
            <a:ln w="12700">
              <a:solidFill>
                <a:schemeClr val="tx1"/>
              </a:solidFill>
              <a:round/>
              <a:headEnd/>
              <a:tailEnd/>
            </a:ln>
            <a:effectLst/>
          </p:spPr>
          <p:txBody>
            <a:bodyPr wrap="none" lIns="86420" tIns="43210" rIns="86420" bIns="43210" anchor="ctr">
              <a:prstTxWarp prst="textNoShape">
                <a:avLst/>
              </a:prstTxWarp>
            </a:bodyPr>
            <a:lstStyle/>
            <a:p>
              <a:endParaRPr lang="en-GB"/>
            </a:p>
          </p:txBody>
        </p:sp>
      </p:grpSp>
      <p:sp>
        <p:nvSpPr>
          <p:cNvPr id="134185" name="Text Box 41"/>
          <p:cNvSpPr txBox="1">
            <a:spLocks noChangeArrowheads="1"/>
          </p:cNvSpPr>
          <p:nvPr/>
        </p:nvSpPr>
        <p:spPr bwMode="auto">
          <a:xfrm>
            <a:off x="7161652" y="2986276"/>
            <a:ext cx="1456521" cy="581016"/>
          </a:xfrm>
          <a:prstGeom prst="rect">
            <a:avLst/>
          </a:prstGeom>
          <a:noFill/>
          <a:ln w="9525">
            <a:noFill/>
            <a:miter lim="800000"/>
            <a:headEnd/>
            <a:tailEnd/>
          </a:ln>
          <a:effectLst/>
        </p:spPr>
        <p:txBody>
          <a:bodyPr lIns="91432" tIns="45716" rIns="91432" bIns="45716">
            <a:prstTxWarp prst="textNoShape">
              <a:avLst/>
            </a:prstTxWarp>
            <a:spAutoFit/>
          </a:bodyPr>
          <a:lstStyle/>
          <a:p>
            <a:pPr defTabSz="913689"/>
            <a:r>
              <a:rPr lang="en-US" sz="1600" dirty="0">
                <a:latin typeface="Verdana"/>
                <a:cs typeface="Verdana"/>
              </a:rPr>
              <a:t>remote file</a:t>
            </a:r>
          </a:p>
          <a:p>
            <a:pPr defTabSz="913689"/>
            <a:r>
              <a:rPr lang="en-US" sz="1600" dirty="0">
                <a:latin typeface="Verdana"/>
                <a:cs typeface="Verdana"/>
              </a:rPr>
              <a:t>system</a:t>
            </a:r>
            <a:endParaRPr lang="en-US" sz="2400" dirty="0">
              <a:latin typeface="Verdana"/>
              <a:cs typeface="Verdana"/>
            </a:endParaRPr>
          </a:p>
        </p:txBody>
      </p:sp>
      <p:sp>
        <p:nvSpPr>
          <p:cNvPr id="134186" name="Line 42"/>
          <p:cNvSpPr>
            <a:spLocks noChangeShapeType="1"/>
          </p:cNvSpPr>
          <p:nvPr/>
        </p:nvSpPr>
        <p:spPr bwMode="auto">
          <a:xfrm>
            <a:off x="6914698" y="2892238"/>
            <a:ext cx="0" cy="428205"/>
          </a:xfrm>
          <a:prstGeom prst="line">
            <a:avLst/>
          </a:prstGeom>
          <a:noFill/>
          <a:ln w="19050">
            <a:solidFill>
              <a:schemeClr val="tx1"/>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pic>
        <p:nvPicPr>
          <p:cNvPr id="134187" name="Picture 43" descr="Alice"/>
          <p:cNvPicPr>
            <a:picLocks noChangeAspect="1" noChangeArrowheads="1"/>
          </p:cNvPicPr>
          <p:nvPr/>
        </p:nvPicPr>
        <p:blipFill>
          <a:blip r:embed="rId6"/>
          <a:srcRect/>
          <a:stretch>
            <a:fillRect/>
          </a:stretch>
        </p:blipFill>
        <p:spPr bwMode="auto">
          <a:xfrm>
            <a:off x="1490121" y="2106356"/>
            <a:ext cx="562785" cy="693524"/>
          </a:xfrm>
          <a:prstGeom prst="rect">
            <a:avLst/>
          </a:prstGeom>
          <a:noFill/>
        </p:spPr>
      </p:pic>
      <p:sp>
        <p:nvSpPr>
          <p:cNvPr id="134188" name="Text Box 44"/>
          <p:cNvSpPr txBox="1">
            <a:spLocks noChangeArrowheads="1"/>
          </p:cNvSpPr>
          <p:nvPr/>
        </p:nvSpPr>
        <p:spPr bwMode="auto">
          <a:xfrm>
            <a:off x="1379245" y="2814994"/>
            <a:ext cx="971014" cy="581016"/>
          </a:xfrm>
          <a:prstGeom prst="rect">
            <a:avLst/>
          </a:prstGeom>
          <a:noFill/>
          <a:ln w="9525">
            <a:noFill/>
            <a:miter lim="800000"/>
            <a:headEnd/>
            <a:tailEnd/>
          </a:ln>
          <a:effectLst/>
        </p:spPr>
        <p:txBody>
          <a:bodyPr lIns="91432" tIns="45716" rIns="91432" bIns="45716">
            <a:prstTxWarp prst="textNoShape">
              <a:avLst/>
            </a:prstTxWarp>
            <a:spAutoFit/>
          </a:bodyPr>
          <a:lstStyle/>
          <a:p>
            <a:pPr algn="ctr" defTabSz="913689"/>
            <a:r>
              <a:rPr lang="en-US" sz="1600" dirty="0">
                <a:latin typeface="Verdana"/>
                <a:cs typeface="Verdana"/>
              </a:rPr>
              <a:t>user </a:t>
            </a:r>
          </a:p>
          <a:p>
            <a:pPr algn="ctr" defTabSz="913689"/>
            <a:r>
              <a:rPr lang="en-US" sz="1600" dirty="0">
                <a:latin typeface="Verdana"/>
                <a:cs typeface="Verdana"/>
              </a:rPr>
              <a:t>at host</a:t>
            </a:r>
            <a:endParaRPr lang="en-US" sz="2400" dirty="0">
              <a:latin typeface="Verdana"/>
              <a:cs typeface="Verdana"/>
            </a:endParaRPr>
          </a:p>
        </p:txBody>
      </p:sp>
      <p:sp>
        <p:nvSpPr>
          <p:cNvPr id="134189" name="Line 45"/>
          <p:cNvSpPr>
            <a:spLocks noChangeShapeType="1"/>
          </p:cNvSpPr>
          <p:nvPr/>
        </p:nvSpPr>
        <p:spPr bwMode="auto">
          <a:xfrm>
            <a:off x="2029387" y="2502656"/>
            <a:ext cx="581265" cy="0"/>
          </a:xfrm>
          <a:prstGeom prst="line">
            <a:avLst/>
          </a:prstGeom>
          <a:noFill/>
          <a:ln w="19050">
            <a:solidFill>
              <a:schemeClr val="tx1"/>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grpSp>
        <p:nvGrpSpPr>
          <p:cNvPr id="46" name="Group 26"/>
          <p:cNvGrpSpPr>
            <a:grpSpLocks/>
          </p:cNvGrpSpPr>
          <p:nvPr/>
        </p:nvGrpSpPr>
        <p:grpSpPr bwMode="auto">
          <a:xfrm>
            <a:off x="6555132" y="1742912"/>
            <a:ext cx="346071" cy="742222"/>
            <a:chOff x="4180" y="783"/>
            <a:chExt cx="150" cy="307"/>
          </a:xfrm>
        </p:grpSpPr>
        <p:sp>
          <p:nvSpPr>
            <p:cNvPr id="47"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48"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49"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50"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51"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52"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53"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54"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57225" y="4238625"/>
            <a:ext cx="8293100" cy="2298700"/>
          </a:xfrm>
          <a:prstGeom prst="rect">
            <a:avLst/>
          </a:prstGeom>
          <a:solidFill>
            <a:srgbClr val="9C9388"/>
          </a:solidFill>
          <a:ln w="12700">
            <a:noFill/>
            <a:miter lim="800000"/>
            <a:headEnd type="none" w="sm" len="sm"/>
            <a:tailEnd type="none" w="sm" len="sm"/>
          </a:ln>
          <a:effectLst>
            <a:prstShdw prst="shdw17" dist="17961" dir="2700000">
              <a:srgbClr val="9C9388">
                <a:gamma/>
                <a:shade val="60000"/>
                <a:invGamma/>
                <a:alpha val="74998"/>
              </a:srgbClr>
            </a:prstShdw>
          </a:effectLst>
        </p:spPr>
        <p:txBody>
          <a:bodyPr wrap="none" anchor="ctr">
            <a:prstTxWarp prst="textNoShape">
              <a:avLst/>
            </a:prstTxWarp>
          </a:bodyPr>
          <a:lstStyle/>
          <a:p>
            <a:endParaRPr lang="en-GB"/>
          </a:p>
        </p:txBody>
      </p:sp>
      <p:grpSp>
        <p:nvGrpSpPr>
          <p:cNvPr id="2" name="Group 5"/>
          <p:cNvGrpSpPr>
            <a:grpSpLocks/>
          </p:cNvGrpSpPr>
          <p:nvPr/>
        </p:nvGrpSpPr>
        <p:grpSpPr bwMode="auto">
          <a:xfrm>
            <a:off x="1117600" y="3333750"/>
            <a:ext cx="7693025" cy="3213100"/>
            <a:chOff x="735" y="2114"/>
            <a:chExt cx="4846" cy="2024"/>
          </a:xfrm>
        </p:grpSpPr>
        <p:grpSp>
          <p:nvGrpSpPr>
            <p:cNvPr id="3" name="Group 6"/>
            <p:cNvGrpSpPr>
              <a:grpSpLocks/>
            </p:cNvGrpSpPr>
            <p:nvPr/>
          </p:nvGrpSpPr>
          <p:grpSpPr bwMode="auto">
            <a:xfrm>
              <a:off x="2379" y="2114"/>
              <a:ext cx="1077" cy="430"/>
              <a:chOff x="2379" y="2114"/>
              <a:chExt cx="1077" cy="430"/>
            </a:xfrm>
          </p:grpSpPr>
          <p:grpSp>
            <p:nvGrpSpPr>
              <p:cNvPr id="4" name="Group 7"/>
              <p:cNvGrpSpPr>
                <a:grpSpLocks/>
              </p:cNvGrpSpPr>
              <p:nvPr/>
            </p:nvGrpSpPr>
            <p:grpSpPr bwMode="auto">
              <a:xfrm>
                <a:off x="2408" y="2136"/>
                <a:ext cx="1048" cy="408"/>
                <a:chOff x="2408" y="2136"/>
                <a:chExt cx="1048" cy="408"/>
              </a:xfrm>
            </p:grpSpPr>
            <p:sp>
              <p:nvSpPr>
                <p:cNvPr id="20488" name="Oval 8"/>
                <p:cNvSpPr>
                  <a:spLocks noChangeArrowheads="1"/>
                </p:cNvSpPr>
                <p:nvPr/>
              </p:nvSpPr>
              <p:spPr bwMode="auto">
                <a:xfrm>
                  <a:off x="2408" y="2265"/>
                  <a:ext cx="384"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489" name="Oval 9"/>
                <p:cNvSpPr>
                  <a:spLocks noChangeArrowheads="1"/>
                </p:cNvSpPr>
                <p:nvPr/>
              </p:nvSpPr>
              <p:spPr bwMode="auto">
                <a:xfrm>
                  <a:off x="2582" y="2205"/>
                  <a:ext cx="385"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490" name="Oval 10"/>
                <p:cNvSpPr>
                  <a:spLocks noChangeArrowheads="1"/>
                </p:cNvSpPr>
                <p:nvPr/>
              </p:nvSpPr>
              <p:spPr bwMode="auto">
                <a:xfrm>
                  <a:off x="2954" y="2337"/>
                  <a:ext cx="384" cy="186"/>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491" name="Oval 11"/>
                <p:cNvSpPr>
                  <a:spLocks noChangeArrowheads="1"/>
                </p:cNvSpPr>
                <p:nvPr/>
              </p:nvSpPr>
              <p:spPr bwMode="auto">
                <a:xfrm>
                  <a:off x="2871" y="2237"/>
                  <a:ext cx="388" cy="19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492" name="Oval 12"/>
                <p:cNvSpPr>
                  <a:spLocks noChangeArrowheads="1"/>
                </p:cNvSpPr>
                <p:nvPr/>
              </p:nvSpPr>
              <p:spPr bwMode="auto">
                <a:xfrm>
                  <a:off x="2649" y="2355"/>
                  <a:ext cx="385"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493" name="Oval 13"/>
                <p:cNvSpPr>
                  <a:spLocks noChangeArrowheads="1"/>
                </p:cNvSpPr>
                <p:nvPr/>
              </p:nvSpPr>
              <p:spPr bwMode="auto">
                <a:xfrm>
                  <a:off x="2770" y="2136"/>
                  <a:ext cx="387"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494" name="Oval 14"/>
                <p:cNvSpPr>
                  <a:spLocks noChangeArrowheads="1"/>
                </p:cNvSpPr>
                <p:nvPr/>
              </p:nvSpPr>
              <p:spPr bwMode="auto">
                <a:xfrm>
                  <a:off x="2992" y="2235"/>
                  <a:ext cx="384" cy="188"/>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495" name="Oval 15"/>
                <p:cNvSpPr>
                  <a:spLocks noChangeArrowheads="1"/>
                </p:cNvSpPr>
                <p:nvPr/>
              </p:nvSpPr>
              <p:spPr bwMode="auto">
                <a:xfrm>
                  <a:off x="3072" y="2313"/>
                  <a:ext cx="384" cy="189"/>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5" name="Group 16"/>
              <p:cNvGrpSpPr>
                <a:grpSpLocks/>
              </p:cNvGrpSpPr>
              <p:nvPr/>
            </p:nvGrpSpPr>
            <p:grpSpPr bwMode="auto">
              <a:xfrm>
                <a:off x="2379" y="2114"/>
                <a:ext cx="1048" cy="408"/>
                <a:chOff x="2379" y="2114"/>
                <a:chExt cx="1048" cy="408"/>
              </a:xfrm>
            </p:grpSpPr>
            <p:sp>
              <p:nvSpPr>
                <p:cNvPr id="20497" name="Oval 17"/>
                <p:cNvSpPr>
                  <a:spLocks noChangeArrowheads="1"/>
                </p:cNvSpPr>
                <p:nvPr/>
              </p:nvSpPr>
              <p:spPr bwMode="auto">
                <a:xfrm>
                  <a:off x="2379" y="2243"/>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498" name="Oval 18"/>
                <p:cNvSpPr>
                  <a:spLocks noChangeArrowheads="1"/>
                </p:cNvSpPr>
                <p:nvPr/>
              </p:nvSpPr>
              <p:spPr bwMode="auto">
                <a:xfrm>
                  <a:off x="2554" y="2183"/>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499" name="Oval 19"/>
                <p:cNvSpPr>
                  <a:spLocks noChangeArrowheads="1"/>
                </p:cNvSpPr>
                <p:nvPr/>
              </p:nvSpPr>
              <p:spPr bwMode="auto">
                <a:xfrm>
                  <a:off x="2925" y="2315"/>
                  <a:ext cx="384" cy="186"/>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00" name="Oval 20"/>
                <p:cNvSpPr>
                  <a:spLocks noChangeArrowheads="1"/>
                </p:cNvSpPr>
                <p:nvPr/>
              </p:nvSpPr>
              <p:spPr bwMode="auto">
                <a:xfrm>
                  <a:off x="2843" y="2217"/>
                  <a:ext cx="387" cy="188"/>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01" name="Oval 21"/>
                <p:cNvSpPr>
                  <a:spLocks noChangeArrowheads="1"/>
                </p:cNvSpPr>
                <p:nvPr/>
              </p:nvSpPr>
              <p:spPr bwMode="auto">
                <a:xfrm>
                  <a:off x="2621" y="2333"/>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02" name="Oval 22"/>
                <p:cNvSpPr>
                  <a:spLocks noChangeArrowheads="1"/>
                </p:cNvSpPr>
                <p:nvPr/>
              </p:nvSpPr>
              <p:spPr bwMode="auto">
                <a:xfrm>
                  <a:off x="2741" y="2114"/>
                  <a:ext cx="388"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03" name="Oval 23"/>
                <p:cNvSpPr>
                  <a:spLocks noChangeArrowheads="1"/>
                </p:cNvSpPr>
                <p:nvPr/>
              </p:nvSpPr>
              <p:spPr bwMode="auto">
                <a:xfrm>
                  <a:off x="2964" y="2213"/>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04" name="Oval 24"/>
                <p:cNvSpPr>
                  <a:spLocks noChangeArrowheads="1"/>
                </p:cNvSpPr>
                <p:nvPr/>
              </p:nvSpPr>
              <p:spPr bwMode="auto">
                <a:xfrm>
                  <a:off x="3043" y="2291"/>
                  <a:ext cx="384" cy="18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sp>
          <p:nvSpPr>
            <p:cNvPr id="20505" name="Rectangle 25"/>
            <p:cNvSpPr>
              <a:spLocks noChangeArrowheads="1"/>
            </p:cNvSpPr>
            <p:nvPr/>
          </p:nvSpPr>
          <p:spPr bwMode="auto">
            <a:xfrm>
              <a:off x="2523" y="2160"/>
              <a:ext cx="767"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a:solidFill>
                    <a:srgbClr val="081D58"/>
                  </a:solidFill>
                  <a:effectLst>
                    <a:outerShdw blurRad="38100" dist="38100" dir="2700000" algn="tl">
                      <a:srgbClr val="DDDDDD"/>
                    </a:outerShdw>
                  </a:effectLst>
                  <a:latin typeface="Arial" charset="0"/>
                </a:rPr>
                <a:t>Internet</a:t>
              </a:r>
            </a:p>
          </p:txBody>
        </p:sp>
        <p:sp>
          <p:nvSpPr>
            <p:cNvPr id="20506" name="Line 26"/>
            <p:cNvSpPr>
              <a:spLocks noChangeShapeType="1"/>
            </p:cNvSpPr>
            <p:nvPr/>
          </p:nvSpPr>
          <p:spPr bwMode="auto">
            <a:xfrm flipH="1" flipV="1">
              <a:off x="3360" y="2496"/>
              <a:ext cx="960" cy="480"/>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0507" name="Line 27"/>
            <p:cNvSpPr>
              <a:spLocks noChangeShapeType="1"/>
            </p:cNvSpPr>
            <p:nvPr/>
          </p:nvSpPr>
          <p:spPr bwMode="auto">
            <a:xfrm flipV="1">
              <a:off x="1968" y="2448"/>
              <a:ext cx="624" cy="62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6" name="Group 28"/>
            <p:cNvGrpSpPr>
              <a:grpSpLocks/>
            </p:cNvGrpSpPr>
            <p:nvPr/>
          </p:nvGrpSpPr>
          <p:grpSpPr bwMode="auto">
            <a:xfrm>
              <a:off x="1179" y="3074"/>
              <a:ext cx="1461" cy="478"/>
              <a:chOff x="1179" y="3074"/>
              <a:chExt cx="1461" cy="478"/>
            </a:xfrm>
          </p:grpSpPr>
          <p:grpSp>
            <p:nvGrpSpPr>
              <p:cNvPr id="7" name="Group 29"/>
              <p:cNvGrpSpPr>
                <a:grpSpLocks/>
              </p:cNvGrpSpPr>
              <p:nvPr/>
            </p:nvGrpSpPr>
            <p:grpSpPr bwMode="auto">
              <a:xfrm>
                <a:off x="1218" y="3098"/>
                <a:ext cx="1422" cy="454"/>
                <a:chOff x="1218" y="3098"/>
                <a:chExt cx="1422" cy="454"/>
              </a:xfrm>
            </p:grpSpPr>
            <p:sp>
              <p:nvSpPr>
                <p:cNvPr id="20510" name="Oval 30"/>
                <p:cNvSpPr>
                  <a:spLocks noChangeArrowheads="1"/>
                </p:cNvSpPr>
                <p:nvPr/>
              </p:nvSpPr>
              <p:spPr bwMode="auto">
                <a:xfrm>
                  <a:off x="1218" y="3242"/>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511" name="Oval 31"/>
                <p:cNvSpPr>
                  <a:spLocks noChangeArrowheads="1"/>
                </p:cNvSpPr>
                <p:nvPr/>
              </p:nvSpPr>
              <p:spPr bwMode="auto">
                <a:xfrm>
                  <a:off x="1455" y="3175"/>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512" name="Oval 32"/>
                <p:cNvSpPr>
                  <a:spLocks noChangeArrowheads="1"/>
                </p:cNvSpPr>
                <p:nvPr/>
              </p:nvSpPr>
              <p:spPr bwMode="auto">
                <a:xfrm>
                  <a:off x="1959" y="3322"/>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513" name="Oval 33"/>
                <p:cNvSpPr>
                  <a:spLocks noChangeArrowheads="1"/>
                </p:cNvSpPr>
                <p:nvPr/>
              </p:nvSpPr>
              <p:spPr bwMode="auto">
                <a:xfrm>
                  <a:off x="1847" y="3211"/>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514" name="Oval 34"/>
                <p:cNvSpPr>
                  <a:spLocks noChangeArrowheads="1"/>
                </p:cNvSpPr>
                <p:nvPr/>
              </p:nvSpPr>
              <p:spPr bwMode="auto">
                <a:xfrm>
                  <a:off x="1545" y="3342"/>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515" name="Oval 35"/>
                <p:cNvSpPr>
                  <a:spLocks noChangeArrowheads="1"/>
                </p:cNvSpPr>
                <p:nvPr/>
              </p:nvSpPr>
              <p:spPr bwMode="auto">
                <a:xfrm>
                  <a:off x="1709" y="3098"/>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516" name="Oval 36"/>
                <p:cNvSpPr>
                  <a:spLocks noChangeArrowheads="1"/>
                </p:cNvSpPr>
                <p:nvPr/>
              </p:nvSpPr>
              <p:spPr bwMode="auto">
                <a:xfrm>
                  <a:off x="2011" y="3208"/>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517" name="Oval 37"/>
                <p:cNvSpPr>
                  <a:spLocks noChangeArrowheads="1"/>
                </p:cNvSpPr>
                <p:nvPr/>
              </p:nvSpPr>
              <p:spPr bwMode="auto">
                <a:xfrm>
                  <a:off x="2119" y="3295"/>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8" name="Group 38"/>
              <p:cNvGrpSpPr>
                <a:grpSpLocks/>
              </p:cNvGrpSpPr>
              <p:nvPr/>
            </p:nvGrpSpPr>
            <p:grpSpPr bwMode="auto">
              <a:xfrm>
                <a:off x="1179" y="3074"/>
                <a:ext cx="1422" cy="454"/>
                <a:chOff x="1179" y="3074"/>
                <a:chExt cx="1422" cy="454"/>
              </a:xfrm>
            </p:grpSpPr>
            <p:sp>
              <p:nvSpPr>
                <p:cNvPr id="20519" name="Oval 39"/>
                <p:cNvSpPr>
                  <a:spLocks noChangeArrowheads="1"/>
                </p:cNvSpPr>
                <p:nvPr/>
              </p:nvSpPr>
              <p:spPr bwMode="auto">
                <a:xfrm>
                  <a:off x="1179" y="3217"/>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20" name="Oval 40"/>
                <p:cNvSpPr>
                  <a:spLocks noChangeArrowheads="1"/>
                </p:cNvSpPr>
                <p:nvPr/>
              </p:nvSpPr>
              <p:spPr bwMode="auto">
                <a:xfrm>
                  <a:off x="1416" y="3151"/>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21" name="Oval 41"/>
                <p:cNvSpPr>
                  <a:spLocks noChangeArrowheads="1"/>
                </p:cNvSpPr>
                <p:nvPr/>
              </p:nvSpPr>
              <p:spPr bwMode="auto">
                <a:xfrm>
                  <a:off x="1920" y="3297"/>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22" name="Oval 42"/>
                <p:cNvSpPr>
                  <a:spLocks noChangeArrowheads="1"/>
                </p:cNvSpPr>
                <p:nvPr/>
              </p:nvSpPr>
              <p:spPr bwMode="auto">
                <a:xfrm>
                  <a:off x="1808" y="3188"/>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23" name="Oval 43"/>
                <p:cNvSpPr>
                  <a:spLocks noChangeArrowheads="1"/>
                </p:cNvSpPr>
                <p:nvPr/>
              </p:nvSpPr>
              <p:spPr bwMode="auto">
                <a:xfrm>
                  <a:off x="1507" y="3317"/>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24" name="Oval 44"/>
                <p:cNvSpPr>
                  <a:spLocks noChangeArrowheads="1"/>
                </p:cNvSpPr>
                <p:nvPr/>
              </p:nvSpPr>
              <p:spPr bwMode="auto">
                <a:xfrm>
                  <a:off x="1670" y="3074"/>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25" name="Oval 45"/>
                <p:cNvSpPr>
                  <a:spLocks noChangeArrowheads="1"/>
                </p:cNvSpPr>
                <p:nvPr/>
              </p:nvSpPr>
              <p:spPr bwMode="auto">
                <a:xfrm>
                  <a:off x="1972" y="3184"/>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526" name="Oval 46"/>
                <p:cNvSpPr>
                  <a:spLocks noChangeArrowheads="1"/>
                </p:cNvSpPr>
                <p:nvPr/>
              </p:nvSpPr>
              <p:spPr bwMode="auto">
                <a:xfrm>
                  <a:off x="2080" y="3271"/>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9" name="Group 47"/>
            <p:cNvGrpSpPr>
              <a:grpSpLocks/>
            </p:cNvGrpSpPr>
            <p:nvPr/>
          </p:nvGrpSpPr>
          <p:grpSpPr bwMode="auto">
            <a:xfrm>
              <a:off x="2448" y="2392"/>
              <a:ext cx="215" cy="109"/>
              <a:chOff x="2448" y="2392"/>
              <a:chExt cx="215" cy="109"/>
            </a:xfrm>
          </p:grpSpPr>
          <p:sp>
            <p:nvSpPr>
              <p:cNvPr id="20528" name="Oval 48"/>
              <p:cNvSpPr>
                <a:spLocks noChangeArrowheads="1"/>
              </p:cNvSpPr>
              <p:nvPr/>
            </p:nvSpPr>
            <p:spPr bwMode="auto">
              <a:xfrm>
                <a:off x="2454" y="2426"/>
                <a:ext cx="206" cy="75"/>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529" name="Rectangle 49"/>
              <p:cNvSpPr>
                <a:spLocks noChangeArrowheads="1"/>
              </p:cNvSpPr>
              <p:nvPr/>
            </p:nvSpPr>
            <p:spPr bwMode="auto">
              <a:xfrm>
                <a:off x="2448" y="2434"/>
                <a:ext cx="215"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530" name="Oval 50"/>
              <p:cNvSpPr>
                <a:spLocks noChangeArrowheads="1"/>
              </p:cNvSpPr>
              <p:nvPr/>
            </p:nvSpPr>
            <p:spPr bwMode="auto">
              <a:xfrm>
                <a:off x="2454" y="2394"/>
                <a:ext cx="206" cy="7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0531" name="Freeform 51"/>
              <p:cNvSpPr>
                <a:spLocks/>
              </p:cNvSpPr>
              <p:nvPr/>
            </p:nvSpPr>
            <p:spPr bwMode="auto">
              <a:xfrm>
                <a:off x="2453" y="2409"/>
                <a:ext cx="91" cy="40"/>
              </a:xfrm>
              <a:custGeom>
                <a:avLst/>
                <a:gdLst/>
                <a:ahLst/>
                <a:cxnLst>
                  <a:cxn ang="0">
                    <a:pos x="2" y="10"/>
                  </a:cxn>
                  <a:cxn ang="0">
                    <a:pos x="57" y="10"/>
                  </a:cxn>
                  <a:cxn ang="0">
                    <a:pos x="59" y="0"/>
                  </a:cxn>
                  <a:cxn ang="0">
                    <a:pos x="90" y="19"/>
                  </a:cxn>
                  <a:cxn ang="0">
                    <a:pos x="52" y="39"/>
                  </a:cxn>
                  <a:cxn ang="0">
                    <a:pos x="52" y="30"/>
                  </a:cxn>
                  <a:cxn ang="0">
                    <a:pos x="0" y="30"/>
                  </a:cxn>
                  <a:cxn ang="0">
                    <a:pos x="0" y="19"/>
                  </a:cxn>
                  <a:cxn ang="0">
                    <a:pos x="2" y="10"/>
                  </a:cxn>
                </a:cxnLst>
                <a:rect l="0" t="0" r="r" b="b"/>
                <a:pathLst>
                  <a:path w="91" h="40">
                    <a:moveTo>
                      <a:pt x="2" y="10"/>
                    </a:moveTo>
                    <a:lnTo>
                      <a:pt x="57" y="10"/>
                    </a:lnTo>
                    <a:lnTo>
                      <a:pt x="59" y="0"/>
                    </a:lnTo>
                    <a:lnTo>
                      <a:pt x="90" y="19"/>
                    </a:lnTo>
                    <a:lnTo>
                      <a:pt x="52" y="39"/>
                    </a:lnTo>
                    <a:lnTo>
                      <a:pt x="52" y="30"/>
                    </a:lnTo>
                    <a:lnTo>
                      <a:pt x="0" y="30"/>
                    </a:lnTo>
                    <a:lnTo>
                      <a:pt x="0" y="19"/>
                    </a:lnTo>
                    <a:lnTo>
                      <a:pt x="2" y="1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32" name="Freeform 52"/>
              <p:cNvSpPr>
                <a:spLocks/>
              </p:cNvSpPr>
              <p:nvPr/>
            </p:nvSpPr>
            <p:spPr bwMode="auto">
              <a:xfrm>
                <a:off x="2568" y="2410"/>
                <a:ext cx="91" cy="40"/>
              </a:xfrm>
              <a:custGeom>
                <a:avLst/>
                <a:gdLst/>
                <a:ahLst/>
                <a:cxnLst>
                  <a:cxn ang="0">
                    <a:pos x="85" y="10"/>
                  </a:cxn>
                  <a:cxn ang="0">
                    <a:pos x="33" y="10"/>
                  </a:cxn>
                  <a:cxn ang="0">
                    <a:pos x="30" y="0"/>
                  </a:cxn>
                  <a:cxn ang="0">
                    <a:pos x="0" y="19"/>
                  </a:cxn>
                  <a:cxn ang="0">
                    <a:pos x="37" y="39"/>
                  </a:cxn>
                  <a:cxn ang="0">
                    <a:pos x="35" y="28"/>
                  </a:cxn>
                  <a:cxn ang="0">
                    <a:pos x="90" y="28"/>
                  </a:cxn>
                  <a:cxn ang="0">
                    <a:pos x="85" y="8"/>
                  </a:cxn>
                  <a:cxn ang="0">
                    <a:pos x="85" y="10"/>
                  </a:cxn>
                </a:cxnLst>
                <a:rect l="0" t="0" r="r" b="b"/>
                <a:pathLst>
                  <a:path w="91" h="40">
                    <a:moveTo>
                      <a:pt x="85" y="10"/>
                    </a:moveTo>
                    <a:lnTo>
                      <a:pt x="33" y="10"/>
                    </a:lnTo>
                    <a:lnTo>
                      <a:pt x="30" y="0"/>
                    </a:lnTo>
                    <a:lnTo>
                      <a:pt x="0" y="19"/>
                    </a:lnTo>
                    <a:lnTo>
                      <a:pt x="37" y="39"/>
                    </a:lnTo>
                    <a:lnTo>
                      <a:pt x="35" y="28"/>
                    </a:lnTo>
                    <a:lnTo>
                      <a:pt x="90" y="28"/>
                    </a:lnTo>
                    <a:lnTo>
                      <a:pt x="85" y="8"/>
                    </a:lnTo>
                    <a:lnTo>
                      <a:pt x="85" y="10"/>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533" name="Freeform 53"/>
              <p:cNvSpPr>
                <a:spLocks/>
              </p:cNvSpPr>
              <p:nvPr/>
            </p:nvSpPr>
            <p:spPr bwMode="auto">
              <a:xfrm>
                <a:off x="2526" y="2436"/>
                <a:ext cx="65" cy="33"/>
              </a:xfrm>
              <a:custGeom>
                <a:avLst/>
                <a:gdLst/>
                <a:ahLst/>
                <a:cxnLst>
                  <a:cxn ang="0">
                    <a:pos x="22" y="0"/>
                  </a:cxn>
                  <a:cxn ang="0">
                    <a:pos x="22" y="16"/>
                  </a:cxn>
                  <a:cxn ang="0">
                    <a:pos x="0" y="16"/>
                  </a:cxn>
                  <a:cxn ang="0">
                    <a:pos x="30" y="32"/>
                  </a:cxn>
                  <a:cxn ang="0">
                    <a:pos x="64" y="16"/>
                  </a:cxn>
                  <a:cxn ang="0">
                    <a:pos x="41" y="16"/>
                  </a:cxn>
                  <a:cxn ang="0">
                    <a:pos x="41" y="0"/>
                  </a:cxn>
                  <a:cxn ang="0">
                    <a:pos x="33" y="0"/>
                  </a:cxn>
                  <a:cxn ang="0">
                    <a:pos x="22" y="0"/>
                  </a:cxn>
                </a:cxnLst>
                <a:rect l="0" t="0" r="r" b="b"/>
                <a:pathLst>
                  <a:path w="65" h="33">
                    <a:moveTo>
                      <a:pt x="22" y="0"/>
                    </a:moveTo>
                    <a:lnTo>
                      <a:pt x="22" y="16"/>
                    </a:lnTo>
                    <a:lnTo>
                      <a:pt x="0" y="16"/>
                    </a:lnTo>
                    <a:lnTo>
                      <a:pt x="30" y="32"/>
                    </a:lnTo>
                    <a:lnTo>
                      <a:pt x="64" y="16"/>
                    </a:lnTo>
                    <a:lnTo>
                      <a:pt x="41" y="16"/>
                    </a:lnTo>
                    <a:lnTo>
                      <a:pt x="41" y="0"/>
                    </a:lnTo>
                    <a:lnTo>
                      <a:pt x="33" y="0"/>
                    </a:lnTo>
                    <a:lnTo>
                      <a:pt x="22"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34" name="Freeform 54"/>
              <p:cNvSpPr>
                <a:spLocks/>
              </p:cNvSpPr>
              <p:nvPr/>
            </p:nvSpPr>
            <p:spPr bwMode="auto">
              <a:xfrm>
                <a:off x="2526" y="2392"/>
                <a:ext cx="65" cy="36"/>
              </a:xfrm>
              <a:custGeom>
                <a:avLst/>
                <a:gdLst/>
                <a:ahLst/>
                <a:cxnLst>
                  <a:cxn ang="0">
                    <a:pos x="41" y="35"/>
                  </a:cxn>
                  <a:cxn ang="0">
                    <a:pos x="41" y="16"/>
                  </a:cxn>
                  <a:cxn ang="0">
                    <a:pos x="64" y="16"/>
                  </a:cxn>
                  <a:cxn ang="0">
                    <a:pos x="30" y="0"/>
                  </a:cxn>
                  <a:cxn ang="0">
                    <a:pos x="0" y="16"/>
                  </a:cxn>
                  <a:cxn ang="0">
                    <a:pos x="19" y="16"/>
                  </a:cxn>
                  <a:cxn ang="0">
                    <a:pos x="19" y="35"/>
                  </a:cxn>
                  <a:cxn ang="0">
                    <a:pos x="30" y="35"/>
                  </a:cxn>
                  <a:cxn ang="0">
                    <a:pos x="41" y="35"/>
                  </a:cxn>
                </a:cxnLst>
                <a:rect l="0" t="0" r="r" b="b"/>
                <a:pathLst>
                  <a:path w="65" h="36">
                    <a:moveTo>
                      <a:pt x="41" y="35"/>
                    </a:moveTo>
                    <a:lnTo>
                      <a:pt x="41" y="16"/>
                    </a:lnTo>
                    <a:lnTo>
                      <a:pt x="64" y="16"/>
                    </a:lnTo>
                    <a:lnTo>
                      <a:pt x="30" y="0"/>
                    </a:lnTo>
                    <a:lnTo>
                      <a:pt x="0" y="16"/>
                    </a:lnTo>
                    <a:lnTo>
                      <a:pt x="19" y="16"/>
                    </a:lnTo>
                    <a:lnTo>
                      <a:pt x="19" y="35"/>
                    </a:lnTo>
                    <a:lnTo>
                      <a:pt x="30" y="35"/>
                    </a:lnTo>
                    <a:lnTo>
                      <a:pt x="41"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0" name="Group 55"/>
            <p:cNvGrpSpPr>
              <a:grpSpLocks/>
            </p:cNvGrpSpPr>
            <p:nvPr/>
          </p:nvGrpSpPr>
          <p:grpSpPr bwMode="auto">
            <a:xfrm>
              <a:off x="1752" y="2979"/>
              <a:ext cx="359" cy="185"/>
              <a:chOff x="1752" y="2979"/>
              <a:chExt cx="359" cy="185"/>
            </a:xfrm>
          </p:grpSpPr>
          <p:sp>
            <p:nvSpPr>
              <p:cNvPr id="20536" name="Oval 56"/>
              <p:cNvSpPr>
                <a:spLocks noChangeArrowheads="1"/>
              </p:cNvSpPr>
              <p:nvPr/>
            </p:nvSpPr>
            <p:spPr bwMode="auto">
              <a:xfrm>
                <a:off x="1760" y="3034"/>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537" name="Rectangle 57"/>
              <p:cNvSpPr>
                <a:spLocks noChangeArrowheads="1"/>
              </p:cNvSpPr>
              <p:nvPr/>
            </p:nvSpPr>
            <p:spPr bwMode="auto">
              <a:xfrm>
                <a:off x="1752" y="3049"/>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538" name="Oval 58"/>
              <p:cNvSpPr>
                <a:spLocks noChangeArrowheads="1"/>
              </p:cNvSpPr>
              <p:nvPr/>
            </p:nvSpPr>
            <p:spPr bwMode="auto">
              <a:xfrm>
                <a:off x="1760" y="2980"/>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0539" name="Freeform 59"/>
              <p:cNvSpPr>
                <a:spLocks/>
              </p:cNvSpPr>
              <p:nvPr/>
            </p:nvSpPr>
            <p:spPr bwMode="auto">
              <a:xfrm>
                <a:off x="1760" y="3008"/>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40" name="Freeform 60"/>
              <p:cNvSpPr>
                <a:spLocks/>
              </p:cNvSpPr>
              <p:nvPr/>
            </p:nvSpPr>
            <p:spPr bwMode="auto">
              <a:xfrm>
                <a:off x="1952" y="3010"/>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541" name="Freeform 61"/>
              <p:cNvSpPr>
                <a:spLocks/>
              </p:cNvSpPr>
              <p:nvPr/>
            </p:nvSpPr>
            <p:spPr bwMode="auto">
              <a:xfrm>
                <a:off x="1882" y="3053"/>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42" name="Freeform 62"/>
              <p:cNvSpPr>
                <a:spLocks/>
              </p:cNvSpPr>
              <p:nvPr/>
            </p:nvSpPr>
            <p:spPr bwMode="auto">
              <a:xfrm>
                <a:off x="1882" y="2979"/>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1" name="Group 63"/>
            <p:cNvGrpSpPr>
              <a:grpSpLocks/>
            </p:cNvGrpSpPr>
            <p:nvPr/>
          </p:nvGrpSpPr>
          <p:grpSpPr bwMode="auto">
            <a:xfrm>
              <a:off x="1359" y="3987"/>
              <a:ext cx="238" cy="151"/>
              <a:chOff x="1359" y="3987"/>
              <a:chExt cx="238" cy="151"/>
            </a:xfrm>
          </p:grpSpPr>
          <p:sp>
            <p:nvSpPr>
              <p:cNvPr id="20544" name="Oval 64"/>
              <p:cNvSpPr>
                <a:spLocks noChangeArrowheads="1"/>
              </p:cNvSpPr>
              <p:nvPr/>
            </p:nvSpPr>
            <p:spPr bwMode="auto">
              <a:xfrm>
                <a:off x="1365" y="4034"/>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545" name="Rectangle 65"/>
              <p:cNvSpPr>
                <a:spLocks noChangeArrowheads="1"/>
              </p:cNvSpPr>
              <p:nvPr/>
            </p:nvSpPr>
            <p:spPr bwMode="auto">
              <a:xfrm>
                <a:off x="1359" y="4045"/>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546" name="Oval 66"/>
              <p:cNvSpPr>
                <a:spLocks noChangeArrowheads="1"/>
              </p:cNvSpPr>
              <p:nvPr/>
            </p:nvSpPr>
            <p:spPr bwMode="auto">
              <a:xfrm>
                <a:off x="1365" y="3989"/>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0547" name="Freeform 67"/>
              <p:cNvSpPr>
                <a:spLocks/>
              </p:cNvSpPr>
              <p:nvPr/>
            </p:nvSpPr>
            <p:spPr bwMode="auto">
              <a:xfrm>
                <a:off x="1365" y="4011"/>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48" name="Freeform 68"/>
              <p:cNvSpPr>
                <a:spLocks/>
              </p:cNvSpPr>
              <p:nvPr/>
            </p:nvSpPr>
            <p:spPr bwMode="auto">
              <a:xfrm>
                <a:off x="1492" y="4012"/>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549" name="Freeform 69"/>
              <p:cNvSpPr>
                <a:spLocks/>
              </p:cNvSpPr>
              <p:nvPr/>
            </p:nvSpPr>
            <p:spPr bwMode="auto">
              <a:xfrm>
                <a:off x="1446" y="4047"/>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50" name="Freeform 70"/>
              <p:cNvSpPr>
                <a:spLocks/>
              </p:cNvSpPr>
              <p:nvPr/>
            </p:nvSpPr>
            <p:spPr bwMode="auto">
              <a:xfrm>
                <a:off x="1446" y="3987"/>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2" name="Group 71"/>
            <p:cNvGrpSpPr>
              <a:grpSpLocks/>
            </p:cNvGrpSpPr>
            <p:nvPr/>
          </p:nvGrpSpPr>
          <p:grpSpPr bwMode="auto">
            <a:xfrm>
              <a:off x="735" y="3331"/>
              <a:ext cx="2206" cy="759"/>
              <a:chOff x="735" y="3331"/>
              <a:chExt cx="2206" cy="759"/>
            </a:xfrm>
          </p:grpSpPr>
          <p:sp>
            <p:nvSpPr>
              <p:cNvPr id="20552" name="Line 72"/>
              <p:cNvSpPr>
                <a:spLocks noChangeShapeType="1"/>
              </p:cNvSpPr>
              <p:nvPr/>
            </p:nvSpPr>
            <p:spPr bwMode="auto">
              <a:xfrm flipV="1">
                <a:off x="912" y="3504"/>
                <a:ext cx="384" cy="336"/>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0553" name="Line 73"/>
              <p:cNvSpPr>
                <a:spLocks noChangeShapeType="1"/>
              </p:cNvSpPr>
              <p:nvPr/>
            </p:nvSpPr>
            <p:spPr bwMode="auto">
              <a:xfrm flipV="1">
                <a:off x="1488" y="3600"/>
                <a:ext cx="336" cy="38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0554" name="Line 74"/>
              <p:cNvSpPr>
                <a:spLocks noChangeShapeType="1"/>
              </p:cNvSpPr>
              <p:nvPr/>
            </p:nvSpPr>
            <p:spPr bwMode="auto">
              <a:xfrm flipV="1">
                <a:off x="2208" y="3552"/>
                <a:ext cx="288"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0555" name="Line 75"/>
              <p:cNvSpPr>
                <a:spLocks noChangeShapeType="1"/>
              </p:cNvSpPr>
              <p:nvPr/>
            </p:nvSpPr>
            <p:spPr bwMode="auto">
              <a:xfrm flipH="1" flipV="1">
                <a:off x="2544" y="3552"/>
                <a:ext cx="336"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13" name="Group 76"/>
              <p:cNvGrpSpPr>
                <a:grpSpLocks/>
              </p:cNvGrpSpPr>
              <p:nvPr/>
            </p:nvGrpSpPr>
            <p:grpSpPr bwMode="auto">
              <a:xfrm>
                <a:off x="735" y="3795"/>
                <a:ext cx="238" cy="151"/>
                <a:chOff x="735" y="3795"/>
                <a:chExt cx="238" cy="151"/>
              </a:xfrm>
            </p:grpSpPr>
            <p:sp>
              <p:nvSpPr>
                <p:cNvPr id="20557" name="Oval 77"/>
                <p:cNvSpPr>
                  <a:spLocks noChangeArrowheads="1"/>
                </p:cNvSpPr>
                <p:nvPr/>
              </p:nvSpPr>
              <p:spPr bwMode="auto">
                <a:xfrm>
                  <a:off x="741" y="3842"/>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558" name="Rectangle 78"/>
                <p:cNvSpPr>
                  <a:spLocks noChangeArrowheads="1"/>
                </p:cNvSpPr>
                <p:nvPr/>
              </p:nvSpPr>
              <p:spPr bwMode="auto">
                <a:xfrm>
                  <a:off x="735" y="3853"/>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559" name="Oval 79"/>
                <p:cNvSpPr>
                  <a:spLocks noChangeArrowheads="1"/>
                </p:cNvSpPr>
                <p:nvPr/>
              </p:nvSpPr>
              <p:spPr bwMode="auto">
                <a:xfrm>
                  <a:off x="741" y="3797"/>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0560" name="Freeform 80"/>
                <p:cNvSpPr>
                  <a:spLocks/>
                </p:cNvSpPr>
                <p:nvPr/>
              </p:nvSpPr>
              <p:spPr bwMode="auto">
                <a:xfrm>
                  <a:off x="741" y="3819"/>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61" name="Freeform 81"/>
                <p:cNvSpPr>
                  <a:spLocks/>
                </p:cNvSpPr>
                <p:nvPr/>
              </p:nvSpPr>
              <p:spPr bwMode="auto">
                <a:xfrm>
                  <a:off x="868" y="3820"/>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562" name="Freeform 82"/>
                <p:cNvSpPr>
                  <a:spLocks/>
                </p:cNvSpPr>
                <p:nvPr/>
              </p:nvSpPr>
              <p:spPr bwMode="auto">
                <a:xfrm>
                  <a:off x="822" y="3855"/>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63" name="Freeform 83"/>
                <p:cNvSpPr>
                  <a:spLocks/>
                </p:cNvSpPr>
                <p:nvPr/>
              </p:nvSpPr>
              <p:spPr bwMode="auto">
                <a:xfrm>
                  <a:off x="822" y="3795"/>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4" name="Group 84"/>
              <p:cNvGrpSpPr>
                <a:grpSpLocks/>
              </p:cNvGrpSpPr>
              <p:nvPr/>
            </p:nvGrpSpPr>
            <p:grpSpPr bwMode="auto">
              <a:xfrm>
                <a:off x="1128" y="3331"/>
                <a:ext cx="340" cy="217"/>
                <a:chOff x="1128" y="3331"/>
                <a:chExt cx="340" cy="217"/>
              </a:xfrm>
            </p:grpSpPr>
            <p:sp>
              <p:nvSpPr>
                <p:cNvPr id="20565" name="Oval 85"/>
                <p:cNvSpPr>
                  <a:spLocks noChangeArrowheads="1"/>
                </p:cNvSpPr>
                <p:nvPr/>
              </p:nvSpPr>
              <p:spPr bwMode="auto">
                <a:xfrm>
                  <a:off x="1135" y="3396"/>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566" name="Rectangle 86"/>
                <p:cNvSpPr>
                  <a:spLocks noChangeArrowheads="1"/>
                </p:cNvSpPr>
                <p:nvPr/>
              </p:nvSpPr>
              <p:spPr bwMode="auto">
                <a:xfrm>
                  <a:off x="1128" y="3413"/>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567" name="Oval 87"/>
                <p:cNvSpPr>
                  <a:spLocks noChangeArrowheads="1"/>
                </p:cNvSpPr>
                <p:nvPr/>
              </p:nvSpPr>
              <p:spPr bwMode="auto">
                <a:xfrm>
                  <a:off x="1135" y="3332"/>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0568" name="Freeform 88"/>
                <p:cNvSpPr>
                  <a:spLocks/>
                </p:cNvSpPr>
                <p:nvPr/>
              </p:nvSpPr>
              <p:spPr bwMode="auto">
                <a:xfrm>
                  <a:off x="1136" y="3365"/>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69" name="Freeform 89"/>
                <p:cNvSpPr>
                  <a:spLocks/>
                </p:cNvSpPr>
                <p:nvPr/>
              </p:nvSpPr>
              <p:spPr bwMode="auto">
                <a:xfrm>
                  <a:off x="1318" y="3367"/>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570" name="Freeform 90"/>
                <p:cNvSpPr>
                  <a:spLocks/>
                </p:cNvSpPr>
                <p:nvPr/>
              </p:nvSpPr>
              <p:spPr bwMode="auto">
                <a:xfrm>
                  <a:off x="1252" y="3417"/>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71" name="Freeform 91"/>
                <p:cNvSpPr>
                  <a:spLocks/>
                </p:cNvSpPr>
                <p:nvPr/>
              </p:nvSpPr>
              <p:spPr bwMode="auto">
                <a:xfrm>
                  <a:off x="1252" y="3331"/>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5" name="Group 92"/>
              <p:cNvGrpSpPr>
                <a:grpSpLocks/>
              </p:cNvGrpSpPr>
              <p:nvPr/>
            </p:nvGrpSpPr>
            <p:grpSpPr bwMode="auto">
              <a:xfrm>
                <a:off x="1656" y="3427"/>
                <a:ext cx="340" cy="217"/>
                <a:chOff x="1656" y="3427"/>
                <a:chExt cx="340" cy="217"/>
              </a:xfrm>
            </p:grpSpPr>
            <p:sp>
              <p:nvSpPr>
                <p:cNvPr id="20573" name="Oval 93"/>
                <p:cNvSpPr>
                  <a:spLocks noChangeArrowheads="1"/>
                </p:cNvSpPr>
                <p:nvPr/>
              </p:nvSpPr>
              <p:spPr bwMode="auto">
                <a:xfrm>
                  <a:off x="1663" y="3492"/>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574" name="Rectangle 94"/>
                <p:cNvSpPr>
                  <a:spLocks noChangeArrowheads="1"/>
                </p:cNvSpPr>
                <p:nvPr/>
              </p:nvSpPr>
              <p:spPr bwMode="auto">
                <a:xfrm>
                  <a:off x="1656" y="3509"/>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575" name="Oval 95"/>
                <p:cNvSpPr>
                  <a:spLocks noChangeArrowheads="1"/>
                </p:cNvSpPr>
                <p:nvPr/>
              </p:nvSpPr>
              <p:spPr bwMode="auto">
                <a:xfrm>
                  <a:off x="1663" y="3428"/>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0576" name="Freeform 96"/>
                <p:cNvSpPr>
                  <a:spLocks/>
                </p:cNvSpPr>
                <p:nvPr/>
              </p:nvSpPr>
              <p:spPr bwMode="auto">
                <a:xfrm>
                  <a:off x="1664" y="3461"/>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77" name="Freeform 97"/>
                <p:cNvSpPr>
                  <a:spLocks/>
                </p:cNvSpPr>
                <p:nvPr/>
              </p:nvSpPr>
              <p:spPr bwMode="auto">
                <a:xfrm>
                  <a:off x="1846" y="3463"/>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578" name="Freeform 98"/>
                <p:cNvSpPr>
                  <a:spLocks/>
                </p:cNvSpPr>
                <p:nvPr/>
              </p:nvSpPr>
              <p:spPr bwMode="auto">
                <a:xfrm>
                  <a:off x="1780" y="3513"/>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79" name="Freeform 99"/>
                <p:cNvSpPr>
                  <a:spLocks/>
                </p:cNvSpPr>
                <p:nvPr/>
              </p:nvSpPr>
              <p:spPr bwMode="auto">
                <a:xfrm>
                  <a:off x="1780" y="3427"/>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6" name="Group 100"/>
              <p:cNvGrpSpPr>
                <a:grpSpLocks/>
              </p:cNvGrpSpPr>
              <p:nvPr/>
            </p:nvGrpSpPr>
            <p:grpSpPr bwMode="auto">
              <a:xfrm>
                <a:off x="2280" y="3379"/>
                <a:ext cx="340" cy="217"/>
                <a:chOff x="2280" y="3379"/>
                <a:chExt cx="340" cy="217"/>
              </a:xfrm>
            </p:grpSpPr>
            <p:sp>
              <p:nvSpPr>
                <p:cNvPr id="20581" name="Oval 101"/>
                <p:cNvSpPr>
                  <a:spLocks noChangeArrowheads="1"/>
                </p:cNvSpPr>
                <p:nvPr/>
              </p:nvSpPr>
              <p:spPr bwMode="auto">
                <a:xfrm>
                  <a:off x="2287" y="3444"/>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582" name="Rectangle 102"/>
                <p:cNvSpPr>
                  <a:spLocks noChangeArrowheads="1"/>
                </p:cNvSpPr>
                <p:nvPr/>
              </p:nvSpPr>
              <p:spPr bwMode="auto">
                <a:xfrm>
                  <a:off x="2280" y="3461"/>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583" name="Oval 103"/>
                <p:cNvSpPr>
                  <a:spLocks noChangeArrowheads="1"/>
                </p:cNvSpPr>
                <p:nvPr/>
              </p:nvSpPr>
              <p:spPr bwMode="auto">
                <a:xfrm>
                  <a:off x="2287" y="3380"/>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0584" name="Freeform 104"/>
                <p:cNvSpPr>
                  <a:spLocks/>
                </p:cNvSpPr>
                <p:nvPr/>
              </p:nvSpPr>
              <p:spPr bwMode="auto">
                <a:xfrm>
                  <a:off x="2288" y="3413"/>
                  <a:ext cx="144" cy="77"/>
                </a:xfrm>
                <a:custGeom>
                  <a:avLst/>
                  <a:gdLst/>
                  <a:ahLst/>
                  <a:cxnLst>
                    <a:cxn ang="0">
                      <a:pos x="3" y="20"/>
                    </a:cxn>
                    <a:cxn ang="0">
                      <a:pos x="90" y="20"/>
                    </a:cxn>
                    <a:cxn ang="0">
                      <a:pos x="94" y="0"/>
                    </a:cxn>
                    <a:cxn ang="0">
                      <a:pos x="143" y="38"/>
                    </a:cxn>
                    <a:cxn ang="0">
                      <a:pos x="83" y="76"/>
                    </a:cxn>
                    <a:cxn ang="0">
                      <a:pos x="83" y="58"/>
                    </a:cxn>
                    <a:cxn ang="0">
                      <a:pos x="0" y="58"/>
                    </a:cxn>
                    <a:cxn ang="0">
                      <a:pos x="0" y="38"/>
                    </a:cxn>
                    <a:cxn ang="0">
                      <a:pos x="3" y="20"/>
                    </a:cxn>
                  </a:cxnLst>
                  <a:rect l="0" t="0" r="r" b="b"/>
                  <a:pathLst>
                    <a:path w="144" h="77">
                      <a:moveTo>
                        <a:pt x="3" y="20"/>
                      </a:moveTo>
                      <a:lnTo>
                        <a:pt x="90" y="20"/>
                      </a:lnTo>
                      <a:lnTo>
                        <a:pt x="94" y="0"/>
                      </a:lnTo>
                      <a:lnTo>
                        <a:pt x="143" y="38"/>
                      </a:lnTo>
                      <a:lnTo>
                        <a:pt x="83" y="76"/>
                      </a:lnTo>
                      <a:lnTo>
                        <a:pt x="83" y="58"/>
                      </a:lnTo>
                      <a:lnTo>
                        <a:pt x="0" y="58"/>
                      </a:lnTo>
                      <a:lnTo>
                        <a:pt x="0" y="38"/>
                      </a:lnTo>
                      <a:lnTo>
                        <a:pt x="3" y="2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85" name="Freeform 105"/>
                <p:cNvSpPr>
                  <a:spLocks/>
                </p:cNvSpPr>
                <p:nvPr/>
              </p:nvSpPr>
              <p:spPr bwMode="auto">
                <a:xfrm>
                  <a:off x="2470" y="3415"/>
                  <a:ext cx="144" cy="78"/>
                </a:xfrm>
                <a:custGeom>
                  <a:avLst/>
                  <a:gdLst/>
                  <a:ahLst/>
                  <a:cxnLst>
                    <a:cxn ang="0">
                      <a:pos x="136" y="21"/>
                    </a:cxn>
                    <a:cxn ang="0">
                      <a:pos x="52" y="21"/>
                    </a:cxn>
                    <a:cxn ang="0">
                      <a:pos x="48" y="0"/>
                    </a:cxn>
                    <a:cxn ang="0">
                      <a:pos x="0" y="38"/>
                    </a:cxn>
                    <a:cxn ang="0">
                      <a:pos x="59" y="77"/>
                    </a:cxn>
                    <a:cxn ang="0">
                      <a:pos x="55" y="55"/>
                    </a:cxn>
                    <a:cxn ang="0">
                      <a:pos x="143" y="55"/>
                    </a:cxn>
                    <a:cxn ang="0">
                      <a:pos x="136" y="17"/>
                    </a:cxn>
                    <a:cxn ang="0">
                      <a:pos x="136" y="21"/>
                    </a:cxn>
                  </a:cxnLst>
                  <a:rect l="0" t="0" r="r" b="b"/>
                  <a:pathLst>
                    <a:path w="144" h="78">
                      <a:moveTo>
                        <a:pt x="136" y="21"/>
                      </a:moveTo>
                      <a:lnTo>
                        <a:pt x="52" y="21"/>
                      </a:lnTo>
                      <a:lnTo>
                        <a:pt x="48" y="0"/>
                      </a:lnTo>
                      <a:lnTo>
                        <a:pt x="0" y="38"/>
                      </a:lnTo>
                      <a:lnTo>
                        <a:pt x="59" y="77"/>
                      </a:lnTo>
                      <a:lnTo>
                        <a:pt x="55" y="55"/>
                      </a:lnTo>
                      <a:lnTo>
                        <a:pt x="143" y="55"/>
                      </a:lnTo>
                      <a:lnTo>
                        <a:pt x="136" y="17"/>
                      </a:lnTo>
                      <a:lnTo>
                        <a:pt x="136"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586" name="Freeform 106"/>
                <p:cNvSpPr>
                  <a:spLocks/>
                </p:cNvSpPr>
                <p:nvPr/>
              </p:nvSpPr>
              <p:spPr bwMode="auto">
                <a:xfrm>
                  <a:off x="2404" y="3465"/>
                  <a:ext cx="102" cy="64"/>
                </a:xfrm>
                <a:custGeom>
                  <a:avLst/>
                  <a:gdLst/>
                  <a:ahLst/>
                  <a:cxnLst>
                    <a:cxn ang="0">
                      <a:pos x="34" y="0"/>
                    </a:cxn>
                    <a:cxn ang="0">
                      <a:pos x="34" y="31"/>
                    </a:cxn>
                    <a:cxn ang="0">
                      <a:pos x="0" y="31"/>
                    </a:cxn>
                    <a:cxn ang="0">
                      <a:pos x="48" y="63"/>
                    </a:cxn>
                    <a:cxn ang="0">
                      <a:pos x="101" y="31"/>
                    </a:cxn>
                    <a:cxn ang="0">
                      <a:pos x="66" y="31"/>
                    </a:cxn>
                    <a:cxn ang="0">
                      <a:pos x="66" y="0"/>
                    </a:cxn>
                    <a:cxn ang="0">
                      <a:pos x="52" y="0"/>
                    </a:cxn>
                    <a:cxn ang="0">
                      <a:pos x="34" y="0"/>
                    </a:cxn>
                  </a:cxnLst>
                  <a:rect l="0" t="0" r="r" b="b"/>
                  <a:pathLst>
                    <a:path w="102" h="64">
                      <a:moveTo>
                        <a:pt x="34" y="0"/>
                      </a:moveTo>
                      <a:lnTo>
                        <a:pt x="34" y="31"/>
                      </a:lnTo>
                      <a:lnTo>
                        <a:pt x="0" y="31"/>
                      </a:lnTo>
                      <a:lnTo>
                        <a:pt x="48" y="63"/>
                      </a:lnTo>
                      <a:lnTo>
                        <a:pt x="101" y="31"/>
                      </a:lnTo>
                      <a:lnTo>
                        <a:pt x="66" y="31"/>
                      </a:lnTo>
                      <a:lnTo>
                        <a:pt x="66" y="0"/>
                      </a:lnTo>
                      <a:lnTo>
                        <a:pt x="52" y="0"/>
                      </a:lnTo>
                      <a:lnTo>
                        <a:pt x="3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87" name="Freeform 107"/>
                <p:cNvSpPr>
                  <a:spLocks/>
                </p:cNvSpPr>
                <p:nvPr/>
              </p:nvSpPr>
              <p:spPr bwMode="auto">
                <a:xfrm>
                  <a:off x="2404" y="3379"/>
                  <a:ext cx="102" cy="68"/>
                </a:xfrm>
                <a:custGeom>
                  <a:avLst/>
                  <a:gdLst/>
                  <a:ahLst/>
                  <a:cxnLst>
                    <a:cxn ang="0">
                      <a:pos x="66" y="67"/>
                    </a:cxn>
                    <a:cxn ang="0">
                      <a:pos x="66" y="31"/>
                    </a:cxn>
                    <a:cxn ang="0">
                      <a:pos x="101" y="31"/>
                    </a:cxn>
                    <a:cxn ang="0">
                      <a:pos x="48" y="0"/>
                    </a:cxn>
                    <a:cxn ang="0">
                      <a:pos x="0" y="31"/>
                    </a:cxn>
                    <a:cxn ang="0">
                      <a:pos x="31" y="31"/>
                    </a:cxn>
                    <a:cxn ang="0">
                      <a:pos x="31" y="67"/>
                    </a:cxn>
                    <a:cxn ang="0">
                      <a:pos x="48" y="67"/>
                    </a:cxn>
                    <a:cxn ang="0">
                      <a:pos x="66" y="67"/>
                    </a:cxn>
                  </a:cxnLst>
                  <a:rect l="0" t="0" r="r" b="b"/>
                  <a:pathLst>
                    <a:path w="102" h="68">
                      <a:moveTo>
                        <a:pt x="66" y="67"/>
                      </a:moveTo>
                      <a:lnTo>
                        <a:pt x="66" y="31"/>
                      </a:lnTo>
                      <a:lnTo>
                        <a:pt x="101" y="31"/>
                      </a:lnTo>
                      <a:lnTo>
                        <a:pt x="48" y="0"/>
                      </a:lnTo>
                      <a:lnTo>
                        <a:pt x="0" y="31"/>
                      </a:lnTo>
                      <a:lnTo>
                        <a:pt x="31" y="31"/>
                      </a:lnTo>
                      <a:lnTo>
                        <a:pt x="31" y="67"/>
                      </a:lnTo>
                      <a:lnTo>
                        <a:pt x="48" y="67"/>
                      </a:lnTo>
                      <a:lnTo>
                        <a:pt x="66"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7" name="Group 108"/>
              <p:cNvGrpSpPr>
                <a:grpSpLocks/>
              </p:cNvGrpSpPr>
              <p:nvPr/>
            </p:nvGrpSpPr>
            <p:grpSpPr bwMode="auto">
              <a:xfrm>
                <a:off x="2031" y="3939"/>
                <a:ext cx="239" cy="151"/>
                <a:chOff x="2031" y="3939"/>
                <a:chExt cx="239" cy="151"/>
              </a:xfrm>
            </p:grpSpPr>
            <p:sp>
              <p:nvSpPr>
                <p:cNvPr id="20589" name="Oval 109"/>
                <p:cNvSpPr>
                  <a:spLocks noChangeArrowheads="1"/>
                </p:cNvSpPr>
                <p:nvPr/>
              </p:nvSpPr>
              <p:spPr bwMode="auto">
                <a:xfrm>
                  <a:off x="2037" y="3986"/>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590" name="Rectangle 110"/>
                <p:cNvSpPr>
                  <a:spLocks noChangeArrowheads="1"/>
                </p:cNvSpPr>
                <p:nvPr/>
              </p:nvSpPr>
              <p:spPr bwMode="auto">
                <a:xfrm>
                  <a:off x="2031" y="3997"/>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591" name="Oval 111"/>
                <p:cNvSpPr>
                  <a:spLocks noChangeArrowheads="1"/>
                </p:cNvSpPr>
                <p:nvPr/>
              </p:nvSpPr>
              <p:spPr bwMode="auto">
                <a:xfrm>
                  <a:off x="2037" y="3941"/>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0592" name="Freeform 112"/>
                <p:cNvSpPr>
                  <a:spLocks/>
                </p:cNvSpPr>
                <p:nvPr/>
              </p:nvSpPr>
              <p:spPr bwMode="auto">
                <a:xfrm>
                  <a:off x="2037" y="3963"/>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93" name="Freeform 113"/>
                <p:cNvSpPr>
                  <a:spLocks/>
                </p:cNvSpPr>
                <p:nvPr/>
              </p:nvSpPr>
              <p:spPr bwMode="auto">
                <a:xfrm>
                  <a:off x="2164" y="3964"/>
                  <a:ext cx="102" cy="55"/>
                </a:xfrm>
                <a:custGeom>
                  <a:avLst/>
                  <a:gdLst/>
                  <a:ahLst/>
                  <a:cxnLst>
                    <a:cxn ang="0">
                      <a:pos x="96" y="14"/>
                    </a:cxn>
                    <a:cxn ang="0">
                      <a:pos x="37" y="14"/>
                    </a:cxn>
                    <a:cxn ang="0">
                      <a:pos x="34" y="0"/>
                    </a:cxn>
                    <a:cxn ang="0">
                      <a:pos x="0" y="27"/>
                    </a:cxn>
                    <a:cxn ang="0">
                      <a:pos x="42" y="54"/>
                    </a:cxn>
                    <a:cxn ang="0">
                      <a:pos x="39" y="39"/>
                    </a:cxn>
                    <a:cxn ang="0">
                      <a:pos x="101" y="39"/>
                    </a:cxn>
                    <a:cxn ang="0">
                      <a:pos x="96" y="12"/>
                    </a:cxn>
                    <a:cxn ang="0">
                      <a:pos x="96" y="14"/>
                    </a:cxn>
                  </a:cxnLst>
                  <a:rect l="0" t="0" r="r" b="b"/>
                  <a:pathLst>
                    <a:path w="102" h="55">
                      <a:moveTo>
                        <a:pt x="96" y="14"/>
                      </a:moveTo>
                      <a:lnTo>
                        <a:pt x="37" y="14"/>
                      </a:lnTo>
                      <a:lnTo>
                        <a:pt x="34" y="0"/>
                      </a:lnTo>
                      <a:lnTo>
                        <a:pt x="0" y="27"/>
                      </a:lnTo>
                      <a:lnTo>
                        <a:pt x="42" y="54"/>
                      </a:lnTo>
                      <a:lnTo>
                        <a:pt x="39" y="39"/>
                      </a:lnTo>
                      <a:lnTo>
                        <a:pt x="101" y="39"/>
                      </a:lnTo>
                      <a:lnTo>
                        <a:pt x="96" y="12"/>
                      </a:lnTo>
                      <a:lnTo>
                        <a:pt x="96"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594" name="Freeform 114"/>
                <p:cNvSpPr>
                  <a:spLocks/>
                </p:cNvSpPr>
                <p:nvPr/>
              </p:nvSpPr>
              <p:spPr bwMode="auto">
                <a:xfrm>
                  <a:off x="2118" y="3999"/>
                  <a:ext cx="72" cy="46"/>
                </a:xfrm>
                <a:custGeom>
                  <a:avLst/>
                  <a:gdLst/>
                  <a:ahLst/>
                  <a:cxnLst>
                    <a:cxn ang="0">
                      <a:pos x="24" y="0"/>
                    </a:cxn>
                    <a:cxn ang="0">
                      <a:pos x="24" y="22"/>
                    </a:cxn>
                    <a:cxn ang="0">
                      <a:pos x="0" y="22"/>
                    </a:cxn>
                    <a:cxn ang="0">
                      <a:pos x="34" y="45"/>
                    </a:cxn>
                    <a:cxn ang="0">
                      <a:pos x="71" y="22"/>
                    </a:cxn>
                    <a:cxn ang="0">
                      <a:pos x="46" y="22"/>
                    </a:cxn>
                    <a:cxn ang="0">
                      <a:pos x="46" y="0"/>
                    </a:cxn>
                    <a:cxn ang="0">
                      <a:pos x="36" y="0"/>
                    </a:cxn>
                    <a:cxn ang="0">
                      <a:pos x="24" y="0"/>
                    </a:cxn>
                  </a:cxnLst>
                  <a:rect l="0" t="0" r="r" b="b"/>
                  <a:pathLst>
                    <a:path w="72" h="46">
                      <a:moveTo>
                        <a:pt x="24" y="0"/>
                      </a:moveTo>
                      <a:lnTo>
                        <a:pt x="24" y="22"/>
                      </a:lnTo>
                      <a:lnTo>
                        <a:pt x="0" y="22"/>
                      </a:lnTo>
                      <a:lnTo>
                        <a:pt x="34" y="45"/>
                      </a:lnTo>
                      <a:lnTo>
                        <a:pt x="71" y="22"/>
                      </a:lnTo>
                      <a:lnTo>
                        <a:pt x="46" y="22"/>
                      </a:lnTo>
                      <a:lnTo>
                        <a:pt x="46"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595" name="Freeform 115"/>
                <p:cNvSpPr>
                  <a:spLocks/>
                </p:cNvSpPr>
                <p:nvPr/>
              </p:nvSpPr>
              <p:spPr bwMode="auto">
                <a:xfrm>
                  <a:off x="2118" y="3939"/>
                  <a:ext cx="72" cy="48"/>
                </a:xfrm>
                <a:custGeom>
                  <a:avLst/>
                  <a:gdLst/>
                  <a:ahLst/>
                  <a:cxnLst>
                    <a:cxn ang="0">
                      <a:pos x="46" y="47"/>
                    </a:cxn>
                    <a:cxn ang="0">
                      <a:pos x="46" y="22"/>
                    </a:cxn>
                    <a:cxn ang="0">
                      <a:pos x="71" y="22"/>
                    </a:cxn>
                    <a:cxn ang="0">
                      <a:pos x="34" y="0"/>
                    </a:cxn>
                    <a:cxn ang="0">
                      <a:pos x="0" y="22"/>
                    </a:cxn>
                    <a:cxn ang="0">
                      <a:pos x="22" y="22"/>
                    </a:cxn>
                    <a:cxn ang="0">
                      <a:pos x="22" y="47"/>
                    </a:cxn>
                    <a:cxn ang="0">
                      <a:pos x="34" y="47"/>
                    </a:cxn>
                    <a:cxn ang="0">
                      <a:pos x="46" y="47"/>
                    </a:cxn>
                  </a:cxnLst>
                  <a:rect l="0" t="0" r="r" b="b"/>
                  <a:pathLst>
                    <a:path w="72" h="48">
                      <a:moveTo>
                        <a:pt x="46" y="47"/>
                      </a:moveTo>
                      <a:lnTo>
                        <a:pt x="46" y="22"/>
                      </a:lnTo>
                      <a:lnTo>
                        <a:pt x="71" y="22"/>
                      </a:lnTo>
                      <a:lnTo>
                        <a:pt x="34" y="0"/>
                      </a:lnTo>
                      <a:lnTo>
                        <a:pt x="0" y="22"/>
                      </a:lnTo>
                      <a:lnTo>
                        <a:pt x="22" y="22"/>
                      </a:lnTo>
                      <a:lnTo>
                        <a:pt x="22" y="47"/>
                      </a:lnTo>
                      <a:lnTo>
                        <a:pt x="34" y="47"/>
                      </a:lnTo>
                      <a:lnTo>
                        <a:pt x="46"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18" name="Group 116"/>
              <p:cNvGrpSpPr>
                <a:grpSpLocks/>
              </p:cNvGrpSpPr>
              <p:nvPr/>
            </p:nvGrpSpPr>
            <p:grpSpPr bwMode="auto">
              <a:xfrm>
                <a:off x="2703" y="3891"/>
                <a:ext cx="238" cy="151"/>
                <a:chOff x="2703" y="3891"/>
                <a:chExt cx="238" cy="151"/>
              </a:xfrm>
            </p:grpSpPr>
            <p:sp>
              <p:nvSpPr>
                <p:cNvPr id="20597" name="Oval 117"/>
                <p:cNvSpPr>
                  <a:spLocks noChangeArrowheads="1"/>
                </p:cNvSpPr>
                <p:nvPr/>
              </p:nvSpPr>
              <p:spPr bwMode="auto">
                <a:xfrm>
                  <a:off x="2709" y="3938"/>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598" name="Rectangle 118"/>
                <p:cNvSpPr>
                  <a:spLocks noChangeArrowheads="1"/>
                </p:cNvSpPr>
                <p:nvPr/>
              </p:nvSpPr>
              <p:spPr bwMode="auto">
                <a:xfrm>
                  <a:off x="2703" y="3949"/>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599" name="Oval 119"/>
                <p:cNvSpPr>
                  <a:spLocks noChangeArrowheads="1"/>
                </p:cNvSpPr>
                <p:nvPr/>
              </p:nvSpPr>
              <p:spPr bwMode="auto">
                <a:xfrm>
                  <a:off x="2709" y="3893"/>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0600" name="Freeform 120"/>
                <p:cNvSpPr>
                  <a:spLocks/>
                </p:cNvSpPr>
                <p:nvPr/>
              </p:nvSpPr>
              <p:spPr bwMode="auto">
                <a:xfrm>
                  <a:off x="2709" y="3915"/>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01" name="Freeform 121"/>
                <p:cNvSpPr>
                  <a:spLocks/>
                </p:cNvSpPr>
                <p:nvPr/>
              </p:nvSpPr>
              <p:spPr bwMode="auto">
                <a:xfrm>
                  <a:off x="2836" y="3916"/>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602" name="Freeform 122"/>
                <p:cNvSpPr>
                  <a:spLocks/>
                </p:cNvSpPr>
                <p:nvPr/>
              </p:nvSpPr>
              <p:spPr bwMode="auto">
                <a:xfrm>
                  <a:off x="2790" y="3951"/>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03" name="Freeform 123"/>
                <p:cNvSpPr>
                  <a:spLocks/>
                </p:cNvSpPr>
                <p:nvPr/>
              </p:nvSpPr>
              <p:spPr bwMode="auto">
                <a:xfrm>
                  <a:off x="2790" y="3891"/>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sp>
          <p:nvSpPr>
            <p:cNvPr id="20604" name="Rectangle 124"/>
            <p:cNvSpPr>
              <a:spLocks noChangeArrowheads="1"/>
            </p:cNvSpPr>
            <p:nvPr/>
          </p:nvSpPr>
          <p:spPr bwMode="auto">
            <a:xfrm>
              <a:off x="1754" y="3158"/>
              <a:ext cx="244"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a:solidFill>
                    <a:srgbClr val="081D58"/>
                  </a:solidFill>
                  <a:effectLst>
                    <a:outerShdw blurRad="38100" dist="38100" dir="2700000" algn="tl">
                      <a:srgbClr val="DDDDDD"/>
                    </a:outerShdw>
                  </a:effectLst>
                  <a:latin typeface="Arial" charset="0"/>
                </a:rPr>
                <a:t>A</a:t>
              </a:r>
            </a:p>
          </p:txBody>
        </p:sp>
        <p:grpSp>
          <p:nvGrpSpPr>
            <p:cNvPr id="19" name="Group 125"/>
            <p:cNvGrpSpPr>
              <a:grpSpLocks/>
            </p:cNvGrpSpPr>
            <p:nvPr/>
          </p:nvGrpSpPr>
          <p:grpSpPr bwMode="auto">
            <a:xfrm>
              <a:off x="3627" y="2978"/>
              <a:ext cx="1461" cy="478"/>
              <a:chOff x="3627" y="2978"/>
              <a:chExt cx="1461" cy="478"/>
            </a:xfrm>
          </p:grpSpPr>
          <p:grpSp>
            <p:nvGrpSpPr>
              <p:cNvPr id="20" name="Group 126"/>
              <p:cNvGrpSpPr>
                <a:grpSpLocks/>
              </p:cNvGrpSpPr>
              <p:nvPr/>
            </p:nvGrpSpPr>
            <p:grpSpPr bwMode="auto">
              <a:xfrm>
                <a:off x="3666" y="3002"/>
                <a:ext cx="1422" cy="454"/>
                <a:chOff x="3666" y="3002"/>
                <a:chExt cx="1422" cy="454"/>
              </a:xfrm>
            </p:grpSpPr>
            <p:sp>
              <p:nvSpPr>
                <p:cNvPr id="20607" name="Oval 127"/>
                <p:cNvSpPr>
                  <a:spLocks noChangeArrowheads="1"/>
                </p:cNvSpPr>
                <p:nvPr/>
              </p:nvSpPr>
              <p:spPr bwMode="auto">
                <a:xfrm>
                  <a:off x="3666" y="3146"/>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608" name="Oval 128"/>
                <p:cNvSpPr>
                  <a:spLocks noChangeArrowheads="1"/>
                </p:cNvSpPr>
                <p:nvPr/>
              </p:nvSpPr>
              <p:spPr bwMode="auto">
                <a:xfrm>
                  <a:off x="3903" y="3079"/>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609" name="Oval 129"/>
                <p:cNvSpPr>
                  <a:spLocks noChangeArrowheads="1"/>
                </p:cNvSpPr>
                <p:nvPr/>
              </p:nvSpPr>
              <p:spPr bwMode="auto">
                <a:xfrm>
                  <a:off x="4407" y="3226"/>
                  <a:ext cx="521" cy="207"/>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610" name="Oval 130"/>
                <p:cNvSpPr>
                  <a:spLocks noChangeArrowheads="1"/>
                </p:cNvSpPr>
                <p:nvPr/>
              </p:nvSpPr>
              <p:spPr bwMode="auto">
                <a:xfrm>
                  <a:off x="4295" y="3115"/>
                  <a:ext cx="526" cy="211"/>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611" name="Oval 131"/>
                <p:cNvSpPr>
                  <a:spLocks noChangeArrowheads="1"/>
                </p:cNvSpPr>
                <p:nvPr/>
              </p:nvSpPr>
              <p:spPr bwMode="auto">
                <a:xfrm>
                  <a:off x="3993" y="3246"/>
                  <a:ext cx="522"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612" name="Oval 132"/>
                <p:cNvSpPr>
                  <a:spLocks noChangeArrowheads="1"/>
                </p:cNvSpPr>
                <p:nvPr/>
              </p:nvSpPr>
              <p:spPr bwMode="auto">
                <a:xfrm>
                  <a:off x="4157" y="3002"/>
                  <a:ext cx="526"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613" name="Oval 133"/>
                <p:cNvSpPr>
                  <a:spLocks noChangeArrowheads="1"/>
                </p:cNvSpPr>
                <p:nvPr/>
              </p:nvSpPr>
              <p:spPr bwMode="auto">
                <a:xfrm>
                  <a:off x="4459" y="3112"/>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sp>
              <p:nvSpPr>
                <p:cNvPr id="20614" name="Oval 134"/>
                <p:cNvSpPr>
                  <a:spLocks noChangeArrowheads="1"/>
                </p:cNvSpPr>
                <p:nvPr/>
              </p:nvSpPr>
              <p:spPr bwMode="auto">
                <a:xfrm>
                  <a:off x="4567" y="3199"/>
                  <a:ext cx="521" cy="210"/>
                </a:xfrm>
                <a:prstGeom prst="ellipse">
                  <a:avLst/>
                </a:prstGeom>
                <a:solidFill>
                  <a:srgbClr val="808080"/>
                </a:solidFill>
                <a:ln w="9525">
                  <a:noFill/>
                  <a:round/>
                  <a:headEnd/>
                  <a:tailEnd/>
                </a:ln>
                <a:effectLst/>
              </p:spPr>
              <p:txBody>
                <a:bodyPr wrap="none" anchor="ctr">
                  <a:prstTxWarp prst="textNoShape">
                    <a:avLst/>
                  </a:prstTxWarp>
                </a:bodyPr>
                <a:lstStyle/>
                <a:p>
                  <a:endParaRPr lang="en-GB"/>
                </a:p>
              </p:txBody>
            </p:sp>
          </p:grpSp>
          <p:grpSp>
            <p:nvGrpSpPr>
              <p:cNvPr id="21" name="Group 135"/>
              <p:cNvGrpSpPr>
                <a:grpSpLocks/>
              </p:cNvGrpSpPr>
              <p:nvPr/>
            </p:nvGrpSpPr>
            <p:grpSpPr bwMode="auto">
              <a:xfrm>
                <a:off x="3627" y="2978"/>
                <a:ext cx="1422" cy="454"/>
                <a:chOff x="3627" y="2978"/>
                <a:chExt cx="1422" cy="454"/>
              </a:xfrm>
            </p:grpSpPr>
            <p:sp>
              <p:nvSpPr>
                <p:cNvPr id="20616" name="Oval 136"/>
                <p:cNvSpPr>
                  <a:spLocks noChangeArrowheads="1"/>
                </p:cNvSpPr>
                <p:nvPr/>
              </p:nvSpPr>
              <p:spPr bwMode="auto">
                <a:xfrm>
                  <a:off x="3627" y="3121"/>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617" name="Oval 137"/>
                <p:cNvSpPr>
                  <a:spLocks noChangeArrowheads="1"/>
                </p:cNvSpPr>
                <p:nvPr/>
              </p:nvSpPr>
              <p:spPr bwMode="auto">
                <a:xfrm>
                  <a:off x="3864" y="3055"/>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618" name="Oval 138"/>
                <p:cNvSpPr>
                  <a:spLocks noChangeArrowheads="1"/>
                </p:cNvSpPr>
                <p:nvPr/>
              </p:nvSpPr>
              <p:spPr bwMode="auto">
                <a:xfrm>
                  <a:off x="4368" y="3201"/>
                  <a:ext cx="521" cy="207"/>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619" name="Oval 139"/>
                <p:cNvSpPr>
                  <a:spLocks noChangeArrowheads="1"/>
                </p:cNvSpPr>
                <p:nvPr/>
              </p:nvSpPr>
              <p:spPr bwMode="auto">
                <a:xfrm>
                  <a:off x="4256" y="3092"/>
                  <a:ext cx="526" cy="209"/>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620" name="Oval 140"/>
                <p:cNvSpPr>
                  <a:spLocks noChangeArrowheads="1"/>
                </p:cNvSpPr>
                <p:nvPr/>
              </p:nvSpPr>
              <p:spPr bwMode="auto">
                <a:xfrm>
                  <a:off x="3955" y="3221"/>
                  <a:ext cx="521" cy="211"/>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621" name="Oval 141"/>
                <p:cNvSpPr>
                  <a:spLocks noChangeArrowheads="1"/>
                </p:cNvSpPr>
                <p:nvPr/>
              </p:nvSpPr>
              <p:spPr bwMode="auto">
                <a:xfrm>
                  <a:off x="4118" y="2978"/>
                  <a:ext cx="526"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622" name="Oval 142"/>
                <p:cNvSpPr>
                  <a:spLocks noChangeArrowheads="1"/>
                </p:cNvSpPr>
                <p:nvPr/>
              </p:nvSpPr>
              <p:spPr bwMode="auto">
                <a:xfrm>
                  <a:off x="4420" y="3088"/>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sp>
              <p:nvSpPr>
                <p:cNvPr id="20623" name="Oval 143"/>
                <p:cNvSpPr>
                  <a:spLocks noChangeArrowheads="1"/>
                </p:cNvSpPr>
                <p:nvPr/>
              </p:nvSpPr>
              <p:spPr bwMode="auto">
                <a:xfrm>
                  <a:off x="4528" y="3175"/>
                  <a:ext cx="521" cy="210"/>
                </a:xfrm>
                <a:prstGeom prst="ellipse">
                  <a:avLst/>
                </a:prstGeom>
                <a:solidFill>
                  <a:srgbClr val="FFFFD5"/>
                </a:solidFill>
                <a:ln w="9525">
                  <a:noFill/>
                  <a:round/>
                  <a:headEnd/>
                  <a:tailEnd/>
                </a:ln>
                <a:effectLst/>
              </p:spPr>
              <p:txBody>
                <a:bodyPr wrap="none" anchor="ctr">
                  <a:prstTxWarp prst="textNoShape">
                    <a:avLst/>
                  </a:prstTxWarp>
                </a:bodyPr>
                <a:lstStyle/>
                <a:p>
                  <a:endParaRPr lang="en-GB"/>
                </a:p>
              </p:txBody>
            </p:sp>
          </p:grpSp>
        </p:grpSp>
        <p:grpSp>
          <p:nvGrpSpPr>
            <p:cNvPr id="22" name="Group 144"/>
            <p:cNvGrpSpPr>
              <a:grpSpLocks/>
            </p:cNvGrpSpPr>
            <p:nvPr/>
          </p:nvGrpSpPr>
          <p:grpSpPr bwMode="auto">
            <a:xfrm>
              <a:off x="4200" y="2883"/>
              <a:ext cx="359" cy="185"/>
              <a:chOff x="4200" y="2883"/>
              <a:chExt cx="359" cy="185"/>
            </a:xfrm>
          </p:grpSpPr>
          <p:sp>
            <p:nvSpPr>
              <p:cNvPr id="20625" name="Oval 145"/>
              <p:cNvSpPr>
                <a:spLocks noChangeArrowheads="1"/>
              </p:cNvSpPr>
              <p:nvPr/>
            </p:nvSpPr>
            <p:spPr bwMode="auto">
              <a:xfrm>
                <a:off x="4208" y="2938"/>
                <a:ext cx="348" cy="130"/>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626" name="Rectangle 146"/>
              <p:cNvSpPr>
                <a:spLocks noChangeArrowheads="1"/>
              </p:cNvSpPr>
              <p:nvPr/>
            </p:nvSpPr>
            <p:spPr bwMode="auto">
              <a:xfrm>
                <a:off x="4200" y="2953"/>
                <a:ext cx="359" cy="52"/>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627" name="Oval 147"/>
              <p:cNvSpPr>
                <a:spLocks noChangeArrowheads="1"/>
              </p:cNvSpPr>
              <p:nvPr/>
            </p:nvSpPr>
            <p:spPr bwMode="auto">
              <a:xfrm>
                <a:off x="4208" y="2884"/>
                <a:ext cx="348" cy="130"/>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0628" name="Freeform 148"/>
              <p:cNvSpPr>
                <a:spLocks/>
              </p:cNvSpPr>
              <p:nvPr/>
            </p:nvSpPr>
            <p:spPr bwMode="auto">
              <a:xfrm>
                <a:off x="4208" y="2912"/>
                <a:ext cx="151" cy="66"/>
              </a:xfrm>
              <a:custGeom>
                <a:avLst/>
                <a:gdLst/>
                <a:ahLst/>
                <a:cxnLst>
                  <a:cxn ang="0">
                    <a:pos x="3" y="17"/>
                  </a:cxn>
                  <a:cxn ang="0">
                    <a:pos x="95" y="17"/>
                  </a:cxn>
                  <a:cxn ang="0">
                    <a:pos x="99" y="0"/>
                  </a:cxn>
                  <a:cxn ang="0">
                    <a:pos x="150" y="32"/>
                  </a:cxn>
                  <a:cxn ang="0">
                    <a:pos x="88" y="65"/>
                  </a:cxn>
                  <a:cxn ang="0">
                    <a:pos x="88" y="50"/>
                  </a:cxn>
                  <a:cxn ang="0">
                    <a:pos x="0" y="50"/>
                  </a:cxn>
                  <a:cxn ang="0">
                    <a:pos x="0" y="32"/>
                  </a:cxn>
                  <a:cxn ang="0">
                    <a:pos x="3" y="17"/>
                  </a:cxn>
                </a:cxnLst>
                <a:rect l="0" t="0" r="r" b="b"/>
                <a:pathLst>
                  <a:path w="151" h="66">
                    <a:moveTo>
                      <a:pt x="3" y="17"/>
                    </a:moveTo>
                    <a:lnTo>
                      <a:pt x="95" y="17"/>
                    </a:lnTo>
                    <a:lnTo>
                      <a:pt x="99" y="0"/>
                    </a:lnTo>
                    <a:lnTo>
                      <a:pt x="150" y="32"/>
                    </a:lnTo>
                    <a:lnTo>
                      <a:pt x="88" y="65"/>
                    </a:lnTo>
                    <a:lnTo>
                      <a:pt x="88" y="50"/>
                    </a:lnTo>
                    <a:lnTo>
                      <a:pt x="0" y="50"/>
                    </a:lnTo>
                    <a:lnTo>
                      <a:pt x="0" y="32"/>
                    </a:lnTo>
                    <a:lnTo>
                      <a:pt x="3" y="1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29" name="Freeform 149"/>
              <p:cNvSpPr>
                <a:spLocks/>
              </p:cNvSpPr>
              <p:nvPr/>
            </p:nvSpPr>
            <p:spPr bwMode="auto">
              <a:xfrm>
                <a:off x="4400" y="2914"/>
                <a:ext cx="151" cy="66"/>
              </a:xfrm>
              <a:custGeom>
                <a:avLst/>
                <a:gdLst/>
                <a:ahLst/>
                <a:cxnLst>
                  <a:cxn ang="0">
                    <a:pos x="143" y="17"/>
                  </a:cxn>
                  <a:cxn ang="0">
                    <a:pos x="55" y="17"/>
                  </a:cxn>
                  <a:cxn ang="0">
                    <a:pos x="51" y="0"/>
                  </a:cxn>
                  <a:cxn ang="0">
                    <a:pos x="0" y="32"/>
                  </a:cxn>
                  <a:cxn ang="0">
                    <a:pos x="62" y="65"/>
                  </a:cxn>
                  <a:cxn ang="0">
                    <a:pos x="58" y="47"/>
                  </a:cxn>
                  <a:cxn ang="0">
                    <a:pos x="150" y="47"/>
                  </a:cxn>
                  <a:cxn ang="0">
                    <a:pos x="143" y="14"/>
                  </a:cxn>
                  <a:cxn ang="0">
                    <a:pos x="143" y="17"/>
                  </a:cxn>
                </a:cxnLst>
                <a:rect l="0" t="0" r="r" b="b"/>
                <a:pathLst>
                  <a:path w="151" h="66">
                    <a:moveTo>
                      <a:pt x="143" y="17"/>
                    </a:moveTo>
                    <a:lnTo>
                      <a:pt x="55" y="17"/>
                    </a:lnTo>
                    <a:lnTo>
                      <a:pt x="51" y="0"/>
                    </a:lnTo>
                    <a:lnTo>
                      <a:pt x="0" y="32"/>
                    </a:lnTo>
                    <a:lnTo>
                      <a:pt x="62" y="65"/>
                    </a:lnTo>
                    <a:lnTo>
                      <a:pt x="58" y="47"/>
                    </a:lnTo>
                    <a:lnTo>
                      <a:pt x="150" y="47"/>
                    </a:lnTo>
                    <a:lnTo>
                      <a:pt x="143" y="14"/>
                    </a:lnTo>
                    <a:lnTo>
                      <a:pt x="143" y="17"/>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630" name="Freeform 150"/>
              <p:cNvSpPr>
                <a:spLocks/>
              </p:cNvSpPr>
              <p:nvPr/>
            </p:nvSpPr>
            <p:spPr bwMode="auto">
              <a:xfrm>
                <a:off x="4330" y="2957"/>
                <a:ext cx="108" cy="54"/>
              </a:xfrm>
              <a:custGeom>
                <a:avLst/>
                <a:gdLst/>
                <a:ahLst/>
                <a:cxnLst>
                  <a:cxn ang="0">
                    <a:pos x="36" y="0"/>
                  </a:cxn>
                  <a:cxn ang="0">
                    <a:pos x="36" y="26"/>
                  </a:cxn>
                  <a:cxn ang="0">
                    <a:pos x="0" y="26"/>
                  </a:cxn>
                  <a:cxn ang="0">
                    <a:pos x="51" y="53"/>
                  </a:cxn>
                  <a:cxn ang="0">
                    <a:pos x="107" y="26"/>
                  </a:cxn>
                  <a:cxn ang="0">
                    <a:pos x="70" y="26"/>
                  </a:cxn>
                  <a:cxn ang="0">
                    <a:pos x="70" y="0"/>
                  </a:cxn>
                  <a:cxn ang="0">
                    <a:pos x="55" y="0"/>
                  </a:cxn>
                  <a:cxn ang="0">
                    <a:pos x="36" y="0"/>
                  </a:cxn>
                </a:cxnLst>
                <a:rect l="0" t="0" r="r" b="b"/>
                <a:pathLst>
                  <a:path w="108" h="54">
                    <a:moveTo>
                      <a:pt x="36" y="0"/>
                    </a:moveTo>
                    <a:lnTo>
                      <a:pt x="36" y="26"/>
                    </a:lnTo>
                    <a:lnTo>
                      <a:pt x="0" y="26"/>
                    </a:lnTo>
                    <a:lnTo>
                      <a:pt x="51" y="53"/>
                    </a:lnTo>
                    <a:lnTo>
                      <a:pt x="107" y="26"/>
                    </a:lnTo>
                    <a:lnTo>
                      <a:pt x="70" y="26"/>
                    </a:lnTo>
                    <a:lnTo>
                      <a:pt x="70" y="0"/>
                    </a:lnTo>
                    <a:lnTo>
                      <a:pt x="55" y="0"/>
                    </a:lnTo>
                    <a:lnTo>
                      <a:pt x="3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31" name="Freeform 151"/>
              <p:cNvSpPr>
                <a:spLocks/>
              </p:cNvSpPr>
              <p:nvPr/>
            </p:nvSpPr>
            <p:spPr bwMode="auto">
              <a:xfrm>
                <a:off x="4330" y="2883"/>
                <a:ext cx="108" cy="60"/>
              </a:xfrm>
              <a:custGeom>
                <a:avLst/>
                <a:gdLst/>
                <a:ahLst/>
                <a:cxnLst>
                  <a:cxn ang="0">
                    <a:pos x="70" y="59"/>
                  </a:cxn>
                  <a:cxn ang="0">
                    <a:pos x="70" y="27"/>
                  </a:cxn>
                  <a:cxn ang="0">
                    <a:pos x="107" y="27"/>
                  </a:cxn>
                  <a:cxn ang="0">
                    <a:pos x="51" y="0"/>
                  </a:cxn>
                  <a:cxn ang="0">
                    <a:pos x="0" y="27"/>
                  </a:cxn>
                  <a:cxn ang="0">
                    <a:pos x="33" y="27"/>
                  </a:cxn>
                  <a:cxn ang="0">
                    <a:pos x="33" y="59"/>
                  </a:cxn>
                  <a:cxn ang="0">
                    <a:pos x="51" y="59"/>
                  </a:cxn>
                  <a:cxn ang="0">
                    <a:pos x="70" y="59"/>
                  </a:cxn>
                </a:cxnLst>
                <a:rect l="0" t="0" r="r" b="b"/>
                <a:pathLst>
                  <a:path w="108" h="60">
                    <a:moveTo>
                      <a:pt x="70" y="59"/>
                    </a:moveTo>
                    <a:lnTo>
                      <a:pt x="70" y="27"/>
                    </a:lnTo>
                    <a:lnTo>
                      <a:pt x="107" y="27"/>
                    </a:lnTo>
                    <a:lnTo>
                      <a:pt x="51" y="0"/>
                    </a:lnTo>
                    <a:lnTo>
                      <a:pt x="0" y="27"/>
                    </a:lnTo>
                    <a:lnTo>
                      <a:pt x="33" y="27"/>
                    </a:lnTo>
                    <a:lnTo>
                      <a:pt x="33" y="59"/>
                    </a:lnTo>
                    <a:lnTo>
                      <a:pt x="51" y="59"/>
                    </a:lnTo>
                    <a:lnTo>
                      <a:pt x="70" y="59"/>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sp>
          <p:nvSpPr>
            <p:cNvPr id="20632" name="Rectangle 152"/>
            <p:cNvSpPr>
              <a:spLocks noChangeArrowheads="1"/>
            </p:cNvSpPr>
            <p:nvPr/>
          </p:nvSpPr>
          <p:spPr bwMode="auto">
            <a:xfrm>
              <a:off x="4202" y="3062"/>
              <a:ext cx="244"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AU" sz="2400" b="0">
                  <a:solidFill>
                    <a:srgbClr val="081D58"/>
                  </a:solidFill>
                  <a:effectLst>
                    <a:outerShdw blurRad="38100" dist="38100" dir="2700000" algn="tl">
                      <a:srgbClr val="DDDDDD"/>
                    </a:outerShdw>
                  </a:effectLst>
                  <a:latin typeface="Arial" charset="0"/>
                </a:rPr>
                <a:t>B</a:t>
              </a:r>
            </a:p>
          </p:txBody>
        </p:sp>
        <p:grpSp>
          <p:nvGrpSpPr>
            <p:cNvPr id="23" name="Group 153"/>
            <p:cNvGrpSpPr>
              <a:grpSpLocks/>
            </p:cNvGrpSpPr>
            <p:nvPr/>
          </p:nvGrpSpPr>
          <p:grpSpPr bwMode="auto">
            <a:xfrm>
              <a:off x="3375" y="3235"/>
              <a:ext cx="2206" cy="759"/>
              <a:chOff x="3375" y="3235"/>
              <a:chExt cx="2206" cy="759"/>
            </a:xfrm>
          </p:grpSpPr>
          <p:sp>
            <p:nvSpPr>
              <p:cNvPr id="20634" name="Line 154"/>
              <p:cNvSpPr>
                <a:spLocks noChangeShapeType="1"/>
              </p:cNvSpPr>
              <p:nvPr/>
            </p:nvSpPr>
            <p:spPr bwMode="auto">
              <a:xfrm flipH="1" flipV="1">
                <a:off x="5020" y="3408"/>
                <a:ext cx="384" cy="336"/>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0635" name="Line 155"/>
              <p:cNvSpPr>
                <a:spLocks noChangeShapeType="1"/>
              </p:cNvSpPr>
              <p:nvPr/>
            </p:nvSpPr>
            <p:spPr bwMode="auto">
              <a:xfrm flipH="1" flipV="1">
                <a:off x="4492" y="3504"/>
                <a:ext cx="336" cy="384"/>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0636" name="Line 156"/>
              <p:cNvSpPr>
                <a:spLocks noChangeShapeType="1"/>
              </p:cNvSpPr>
              <p:nvPr/>
            </p:nvSpPr>
            <p:spPr bwMode="auto">
              <a:xfrm flipH="1" flipV="1">
                <a:off x="3820" y="3456"/>
                <a:ext cx="288"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sp>
            <p:nvSpPr>
              <p:cNvPr id="20637" name="Line 157"/>
              <p:cNvSpPr>
                <a:spLocks noChangeShapeType="1"/>
              </p:cNvSpPr>
              <p:nvPr/>
            </p:nvSpPr>
            <p:spPr bwMode="auto">
              <a:xfrm flipV="1">
                <a:off x="3436" y="3456"/>
                <a:ext cx="336" cy="432"/>
              </a:xfrm>
              <a:prstGeom prst="line">
                <a:avLst/>
              </a:prstGeom>
              <a:noFill/>
              <a:ln w="50800">
                <a:solidFill>
                  <a:schemeClr val="accent1"/>
                </a:solidFill>
                <a:round/>
                <a:headEnd type="none" w="sm" len="sm"/>
                <a:tailEnd type="none" w="sm" len="sm"/>
              </a:ln>
              <a:effectLst/>
            </p:spPr>
            <p:txBody>
              <a:bodyPr wrap="none" anchor="ctr">
                <a:prstTxWarp prst="textNoShape">
                  <a:avLst/>
                </a:prstTxWarp>
              </a:bodyPr>
              <a:lstStyle/>
              <a:p>
                <a:endParaRPr lang="en-GB"/>
              </a:p>
            </p:txBody>
          </p:sp>
          <p:grpSp>
            <p:nvGrpSpPr>
              <p:cNvPr id="24" name="Group 158"/>
              <p:cNvGrpSpPr>
                <a:grpSpLocks/>
              </p:cNvGrpSpPr>
              <p:nvPr/>
            </p:nvGrpSpPr>
            <p:grpSpPr bwMode="auto">
              <a:xfrm>
                <a:off x="5343" y="3699"/>
                <a:ext cx="238" cy="151"/>
                <a:chOff x="5343" y="3699"/>
                <a:chExt cx="238" cy="151"/>
              </a:xfrm>
            </p:grpSpPr>
            <p:sp>
              <p:nvSpPr>
                <p:cNvPr id="20639" name="Oval 159"/>
                <p:cNvSpPr>
                  <a:spLocks noChangeArrowheads="1"/>
                </p:cNvSpPr>
                <p:nvPr/>
              </p:nvSpPr>
              <p:spPr bwMode="auto">
                <a:xfrm>
                  <a:off x="5346" y="3746"/>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640" name="Rectangle 160"/>
                <p:cNvSpPr>
                  <a:spLocks noChangeArrowheads="1"/>
                </p:cNvSpPr>
                <p:nvPr/>
              </p:nvSpPr>
              <p:spPr bwMode="auto">
                <a:xfrm>
                  <a:off x="5343" y="3757"/>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641" name="Oval 161"/>
                <p:cNvSpPr>
                  <a:spLocks noChangeArrowheads="1"/>
                </p:cNvSpPr>
                <p:nvPr/>
              </p:nvSpPr>
              <p:spPr bwMode="auto">
                <a:xfrm>
                  <a:off x="5346" y="3701"/>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0642" name="Freeform 162"/>
                <p:cNvSpPr>
                  <a:spLocks/>
                </p:cNvSpPr>
                <p:nvPr/>
              </p:nvSpPr>
              <p:spPr bwMode="auto">
                <a:xfrm>
                  <a:off x="5475" y="3723"/>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43" name="Freeform 163"/>
                <p:cNvSpPr>
                  <a:spLocks/>
                </p:cNvSpPr>
                <p:nvPr/>
              </p:nvSpPr>
              <p:spPr bwMode="auto">
                <a:xfrm>
                  <a:off x="5348" y="3724"/>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644" name="Freeform 164"/>
                <p:cNvSpPr>
                  <a:spLocks/>
                </p:cNvSpPr>
                <p:nvPr/>
              </p:nvSpPr>
              <p:spPr bwMode="auto">
                <a:xfrm>
                  <a:off x="5424" y="3759"/>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45" name="Freeform 165"/>
                <p:cNvSpPr>
                  <a:spLocks/>
                </p:cNvSpPr>
                <p:nvPr/>
              </p:nvSpPr>
              <p:spPr bwMode="auto">
                <a:xfrm>
                  <a:off x="5424" y="3699"/>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5" name="Group 166"/>
              <p:cNvGrpSpPr>
                <a:grpSpLocks/>
              </p:cNvGrpSpPr>
              <p:nvPr/>
            </p:nvGrpSpPr>
            <p:grpSpPr bwMode="auto">
              <a:xfrm>
                <a:off x="4848" y="3235"/>
                <a:ext cx="340" cy="217"/>
                <a:chOff x="4848" y="3235"/>
                <a:chExt cx="340" cy="217"/>
              </a:xfrm>
            </p:grpSpPr>
            <p:sp>
              <p:nvSpPr>
                <p:cNvPr id="20647" name="Oval 167"/>
                <p:cNvSpPr>
                  <a:spLocks noChangeArrowheads="1"/>
                </p:cNvSpPr>
                <p:nvPr/>
              </p:nvSpPr>
              <p:spPr bwMode="auto">
                <a:xfrm>
                  <a:off x="4850" y="3300"/>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648" name="Rectangle 168"/>
                <p:cNvSpPr>
                  <a:spLocks noChangeArrowheads="1"/>
                </p:cNvSpPr>
                <p:nvPr/>
              </p:nvSpPr>
              <p:spPr bwMode="auto">
                <a:xfrm>
                  <a:off x="4848" y="3317"/>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649" name="Oval 169"/>
                <p:cNvSpPr>
                  <a:spLocks noChangeArrowheads="1"/>
                </p:cNvSpPr>
                <p:nvPr/>
              </p:nvSpPr>
              <p:spPr bwMode="auto">
                <a:xfrm>
                  <a:off x="4850" y="3236"/>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0650" name="Freeform 170"/>
                <p:cNvSpPr>
                  <a:spLocks/>
                </p:cNvSpPr>
                <p:nvPr/>
              </p:nvSpPr>
              <p:spPr bwMode="auto">
                <a:xfrm>
                  <a:off x="5037" y="3269"/>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51" name="Freeform 171"/>
                <p:cNvSpPr>
                  <a:spLocks/>
                </p:cNvSpPr>
                <p:nvPr/>
              </p:nvSpPr>
              <p:spPr bwMode="auto">
                <a:xfrm>
                  <a:off x="4855" y="3271"/>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652" name="Freeform 172"/>
                <p:cNvSpPr>
                  <a:spLocks/>
                </p:cNvSpPr>
                <p:nvPr/>
              </p:nvSpPr>
              <p:spPr bwMode="auto">
                <a:xfrm>
                  <a:off x="4963" y="3321"/>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53" name="Freeform 173"/>
                <p:cNvSpPr>
                  <a:spLocks/>
                </p:cNvSpPr>
                <p:nvPr/>
              </p:nvSpPr>
              <p:spPr bwMode="auto">
                <a:xfrm>
                  <a:off x="4963" y="3235"/>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6" name="Group 174"/>
              <p:cNvGrpSpPr>
                <a:grpSpLocks/>
              </p:cNvGrpSpPr>
              <p:nvPr/>
            </p:nvGrpSpPr>
            <p:grpSpPr bwMode="auto">
              <a:xfrm>
                <a:off x="4320" y="3331"/>
                <a:ext cx="340" cy="217"/>
                <a:chOff x="4320" y="3331"/>
                <a:chExt cx="340" cy="217"/>
              </a:xfrm>
            </p:grpSpPr>
            <p:sp>
              <p:nvSpPr>
                <p:cNvPr id="20655" name="Oval 175"/>
                <p:cNvSpPr>
                  <a:spLocks noChangeArrowheads="1"/>
                </p:cNvSpPr>
                <p:nvPr/>
              </p:nvSpPr>
              <p:spPr bwMode="auto">
                <a:xfrm>
                  <a:off x="4322" y="3396"/>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656" name="Rectangle 176"/>
                <p:cNvSpPr>
                  <a:spLocks noChangeArrowheads="1"/>
                </p:cNvSpPr>
                <p:nvPr/>
              </p:nvSpPr>
              <p:spPr bwMode="auto">
                <a:xfrm>
                  <a:off x="4320" y="3413"/>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657" name="Oval 177"/>
                <p:cNvSpPr>
                  <a:spLocks noChangeArrowheads="1"/>
                </p:cNvSpPr>
                <p:nvPr/>
              </p:nvSpPr>
              <p:spPr bwMode="auto">
                <a:xfrm>
                  <a:off x="4322" y="3332"/>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0658" name="Freeform 178"/>
                <p:cNvSpPr>
                  <a:spLocks/>
                </p:cNvSpPr>
                <p:nvPr/>
              </p:nvSpPr>
              <p:spPr bwMode="auto">
                <a:xfrm>
                  <a:off x="4509" y="3365"/>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59" name="Freeform 179"/>
                <p:cNvSpPr>
                  <a:spLocks/>
                </p:cNvSpPr>
                <p:nvPr/>
              </p:nvSpPr>
              <p:spPr bwMode="auto">
                <a:xfrm>
                  <a:off x="4327" y="3367"/>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660" name="Freeform 180"/>
                <p:cNvSpPr>
                  <a:spLocks/>
                </p:cNvSpPr>
                <p:nvPr/>
              </p:nvSpPr>
              <p:spPr bwMode="auto">
                <a:xfrm>
                  <a:off x="4435" y="3417"/>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61" name="Freeform 181"/>
                <p:cNvSpPr>
                  <a:spLocks/>
                </p:cNvSpPr>
                <p:nvPr/>
              </p:nvSpPr>
              <p:spPr bwMode="auto">
                <a:xfrm>
                  <a:off x="4435" y="3331"/>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7" name="Group 182"/>
              <p:cNvGrpSpPr>
                <a:grpSpLocks/>
              </p:cNvGrpSpPr>
              <p:nvPr/>
            </p:nvGrpSpPr>
            <p:grpSpPr bwMode="auto">
              <a:xfrm>
                <a:off x="3696" y="3283"/>
                <a:ext cx="340" cy="217"/>
                <a:chOff x="3696" y="3283"/>
                <a:chExt cx="340" cy="217"/>
              </a:xfrm>
            </p:grpSpPr>
            <p:sp>
              <p:nvSpPr>
                <p:cNvPr id="20663" name="Oval 183"/>
                <p:cNvSpPr>
                  <a:spLocks noChangeArrowheads="1"/>
                </p:cNvSpPr>
                <p:nvPr/>
              </p:nvSpPr>
              <p:spPr bwMode="auto">
                <a:xfrm>
                  <a:off x="3698" y="3348"/>
                  <a:ext cx="331" cy="152"/>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664" name="Rectangle 184"/>
                <p:cNvSpPr>
                  <a:spLocks noChangeArrowheads="1"/>
                </p:cNvSpPr>
                <p:nvPr/>
              </p:nvSpPr>
              <p:spPr bwMode="auto">
                <a:xfrm>
                  <a:off x="3696" y="3365"/>
                  <a:ext cx="340" cy="60"/>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665" name="Oval 185"/>
                <p:cNvSpPr>
                  <a:spLocks noChangeArrowheads="1"/>
                </p:cNvSpPr>
                <p:nvPr/>
              </p:nvSpPr>
              <p:spPr bwMode="auto">
                <a:xfrm>
                  <a:off x="3698" y="3284"/>
                  <a:ext cx="331" cy="153"/>
                </a:xfrm>
                <a:prstGeom prst="ellipse">
                  <a:avLst/>
                </a:prstGeom>
                <a:solidFill>
                  <a:srgbClr val="00FF00"/>
                </a:solidFill>
                <a:ln w="12700">
                  <a:solidFill>
                    <a:srgbClr val="000000"/>
                  </a:solidFill>
                  <a:round/>
                  <a:headEnd/>
                  <a:tailEnd/>
                </a:ln>
                <a:effectLst/>
              </p:spPr>
              <p:txBody>
                <a:bodyPr wrap="none" anchor="ctr">
                  <a:prstTxWarp prst="textNoShape">
                    <a:avLst/>
                  </a:prstTxWarp>
                </a:bodyPr>
                <a:lstStyle/>
                <a:p>
                  <a:endParaRPr lang="en-GB"/>
                </a:p>
              </p:txBody>
            </p:sp>
            <p:sp>
              <p:nvSpPr>
                <p:cNvPr id="20666" name="Freeform 186"/>
                <p:cNvSpPr>
                  <a:spLocks/>
                </p:cNvSpPr>
                <p:nvPr/>
              </p:nvSpPr>
              <p:spPr bwMode="auto">
                <a:xfrm>
                  <a:off x="3885" y="3317"/>
                  <a:ext cx="144" cy="77"/>
                </a:xfrm>
                <a:custGeom>
                  <a:avLst/>
                  <a:gdLst/>
                  <a:ahLst/>
                  <a:cxnLst>
                    <a:cxn ang="0">
                      <a:pos x="140" y="21"/>
                    </a:cxn>
                    <a:cxn ang="0">
                      <a:pos x="52" y="21"/>
                    </a:cxn>
                    <a:cxn ang="0">
                      <a:pos x="49" y="0"/>
                    </a:cxn>
                    <a:cxn ang="0">
                      <a:pos x="0" y="38"/>
                    </a:cxn>
                    <a:cxn ang="0">
                      <a:pos x="59" y="76"/>
                    </a:cxn>
                    <a:cxn ang="0">
                      <a:pos x="59" y="59"/>
                    </a:cxn>
                    <a:cxn ang="0">
                      <a:pos x="143" y="59"/>
                    </a:cxn>
                    <a:cxn ang="0">
                      <a:pos x="143" y="38"/>
                    </a:cxn>
                    <a:cxn ang="0">
                      <a:pos x="140" y="21"/>
                    </a:cxn>
                  </a:cxnLst>
                  <a:rect l="0" t="0" r="r" b="b"/>
                  <a:pathLst>
                    <a:path w="144" h="77">
                      <a:moveTo>
                        <a:pt x="140" y="21"/>
                      </a:moveTo>
                      <a:lnTo>
                        <a:pt x="52" y="21"/>
                      </a:lnTo>
                      <a:lnTo>
                        <a:pt x="49" y="0"/>
                      </a:lnTo>
                      <a:lnTo>
                        <a:pt x="0" y="38"/>
                      </a:lnTo>
                      <a:lnTo>
                        <a:pt x="59" y="76"/>
                      </a:lnTo>
                      <a:lnTo>
                        <a:pt x="59" y="59"/>
                      </a:lnTo>
                      <a:lnTo>
                        <a:pt x="143" y="59"/>
                      </a:lnTo>
                      <a:lnTo>
                        <a:pt x="143" y="38"/>
                      </a:lnTo>
                      <a:lnTo>
                        <a:pt x="140" y="21"/>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67" name="Freeform 187"/>
                <p:cNvSpPr>
                  <a:spLocks/>
                </p:cNvSpPr>
                <p:nvPr/>
              </p:nvSpPr>
              <p:spPr bwMode="auto">
                <a:xfrm>
                  <a:off x="3703" y="3319"/>
                  <a:ext cx="144" cy="78"/>
                </a:xfrm>
                <a:custGeom>
                  <a:avLst/>
                  <a:gdLst/>
                  <a:ahLst/>
                  <a:cxnLst>
                    <a:cxn ang="0">
                      <a:pos x="7" y="21"/>
                    </a:cxn>
                    <a:cxn ang="0">
                      <a:pos x="91" y="21"/>
                    </a:cxn>
                    <a:cxn ang="0">
                      <a:pos x="94" y="0"/>
                    </a:cxn>
                    <a:cxn ang="0">
                      <a:pos x="143" y="38"/>
                    </a:cxn>
                    <a:cxn ang="0">
                      <a:pos x="84" y="77"/>
                    </a:cxn>
                    <a:cxn ang="0">
                      <a:pos x="87" y="56"/>
                    </a:cxn>
                    <a:cxn ang="0">
                      <a:pos x="0" y="56"/>
                    </a:cxn>
                    <a:cxn ang="0">
                      <a:pos x="7" y="17"/>
                    </a:cxn>
                    <a:cxn ang="0">
                      <a:pos x="7" y="21"/>
                    </a:cxn>
                  </a:cxnLst>
                  <a:rect l="0" t="0" r="r" b="b"/>
                  <a:pathLst>
                    <a:path w="144" h="78">
                      <a:moveTo>
                        <a:pt x="7" y="21"/>
                      </a:moveTo>
                      <a:lnTo>
                        <a:pt x="91" y="21"/>
                      </a:lnTo>
                      <a:lnTo>
                        <a:pt x="94" y="0"/>
                      </a:lnTo>
                      <a:lnTo>
                        <a:pt x="143" y="38"/>
                      </a:lnTo>
                      <a:lnTo>
                        <a:pt x="84" y="77"/>
                      </a:lnTo>
                      <a:lnTo>
                        <a:pt x="87" y="56"/>
                      </a:lnTo>
                      <a:lnTo>
                        <a:pt x="0" y="56"/>
                      </a:lnTo>
                      <a:lnTo>
                        <a:pt x="7" y="17"/>
                      </a:lnTo>
                      <a:lnTo>
                        <a:pt x="7" y="21"/>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668" name="Freeform 188"/>
                <p:cNvSpPr>
                  <a:spLocks/>
                </p:cNvSpPr>
                <p:nvPr/>
              </p:nvSpPr>
              <p:spPr bwMode="auto">
                <a:xfrm>
                  <a:off x="3811" y="3369"/>
                  <a:ext cx="102" cy="64"/>
                </a:xfrm>
                <a:custGeom>
                  <a:avLst/>
                  <a:gdLst/>
                  <a:ahLst/>
                  <a:cxnLst>
                    <a:cxn ang="0">
                      <a:pos x="67" y="0"/>
                    </a:cxn>
                    <a:cxn ang="0">
                      <a:pos x="67" y="31"/>
                    </a:cxn>
                    <a:cxn ang="0">
                      <a:pos x="101" y="31"/>
                    </a:cxn>
                    <a:cxn ang="0">
                      <a:pos x="53" y="63"/>
                    </a:cxn>
                    <a:cxn ang="0">
                      <a:pos x="0" y="31"/>
                    </a:cxn>
                    <a:cxn ang="0">
                      <a:pos x="35" y="31"/>
                    </a:cxn>
                    <a:cxn ang="0">
                      <a:pos x="35" y="0"/>
                    </a:cxn>
                    <a:cxn ang="0">
                      <a:pos x="49" y="0"/>
                    </a:cxn>
                    <a:cxn ang="0">
                      <a:pos x="67" y="0"/>
                    </a:cxn>
                  </a:cxnLst>
                  <a:rect l="0" t="0" r="r" b="b"/>
                  <a:pathLst>
                    <a:path w="102" h="64">
                      <a:moveTo>
                        <a:pt x="67" y="0"/>
                      </a:moveTo>
                      <a:lnTo>
                        <a:pt x="67" y="31"/>
                      </a:lnTo>
                      <a:lnTo>
                        <a:pt x="101" y="31"/>
                      </a:lnTo>
                      <a:lnTo>
                        <a:pt x="53" y="63"/>
                      </a:lnTo>
                      <a:lnTo>
                        <a:pt x="0" y="31"/>
                      </a:lnTo>
                      <a:lnTo>
                        <a:pt x="35" y="31"/>
                      </a:lnTo>
                      <a:lnTo>
                        <a:pt x="35" y="0"/>
                      </a:lnTo>
                      <a:lnTo>
                        <a:pt x="49" y="0"/>
                      </a:lnTo>
                      <a:lnTo>
                        <a:pt x="6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69" name="Freeform 189"/>
                <p:cNvSpPr>
                  <a:spLocks/>
                </p:cNvSpPr>
                <p:nvPr/>
              </p:nvSpPr>
              <p:spPr bwMode="auto">
                <a:xfrm>
                  <a:off x="3811" y="3283"/>
                  <a:ext cx="102" cy="68"/>
                </a:xfrm>
                <a:custGeom>
                  <a:avLst/>
                  <a:gdLst/>
                  <a:ahLst/>
                  <a:cxnLst>
                    <a:cxn ang="0">
                      <a:pos x="35" y="67"/>
                    </a:cxn>
                    <a:cxn ang="0">
                      <a:pos x="35" y="31"/>
                    </a:cxn>
                    <a:cxn ang="0">
                      <a:pos x="0" y="31"/>
                    </a:cxn>
                    <a:cxn ang="0">
                      <a:pos x="53" y="0"/>
                    </a:cxn>
                    <a:cxn ang="0">
                      <a:pos x="101" y="31"/>
                    </a:cxn>
                    <a:cxn ang="0">
                      <a:pos x="70" y="31"/>
                    </a:cxn>
                    <a:cxn ang="0">
                      <a:pos x="70" y="67"/>
                    </a:cxn>
                    <a:cxn ang="0">
                      <a:pos x="53" y="67"/>
                    </a:cxn>
                    <a:cxn ang="0">
                      <a:pos x="35" y="67"/>
                    </a:cxn>
                  </a:cxnLst>
                  <a:rect l="0" t="0" r="r" b="b"/>
                  <a:pathLst>
                    <a:path w="102" h="68">
                      <a:moveTo>
                        <a:pt x="35" y="67"/>
                      </a:moveTo>
                      <a:lnTo>
                        <a:pt x="35" y="31"/>
                      </a:lnTo>
                      <a:lnTo>
                        <a:pt x="0" y="31"/>
                      </a:lnTo>
                      <a:lnTo>
                        <a:pt x="53" y="0"/>
                      </a:lnTo>
                      <a:lnTo>
                        <a:pt x="101" y="31"/>
                      </a:lnTo>
                      <a:lnTo>
                        <a:pt x="70" y="31"/>
                      </a:lnTo>
                      <a:lnTo>
                        <a:pt x="70" y="67"/>
                      </a:lnTo>
                      <a:lnTo>
                        <a:pt x="53" y="67"/>
                      </a:lnTo>
                      <a:lnTo>
                        <a:pt x="35" y="6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8" name="Group 190"/>
              <p:cNvGrpSpPr>
                <a:grpSpLocks/>
              </p:cNvGrpSpPr>
              <p:nvPr/>
            </p:nvGrpSpPr>
            <p:grpSpPr bwMode="auto">
              <a:xfrm>
                <a:off x="4046" y="3843"/>
                <a:ext cx="239" cy="151"/>
                <a:chOff x="4046" y="3843"/>
                <a:chExt cx="239" cy="151"/>
              </a:xfrm>
            </p:grpSpPr>
            <p:sp>
              <p:nvSpPr>
                <p:cNvPr id="20671" name="Oval 191"/>
                <p:cNvSpPr>
                  <a:spLocks noChangeArrowheads="1"/>
                </p:cNvSpPr>
                <p:nvPr/>
              </p:nvSpPr>
              <p:spPr bwMode="auto">
                <a:xfrm>
                  <a:off x="4049" y="3890"/>
                  <a:ext cx="230"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672" name="Rectangle 192"/>
                <p:cNvSpPr>
                  <a:spLocks noChangeArrowheads="1"/>
                </p:cNvSpPr>
                <p:nvPr/>
              </p:nvSpPr>
              <p:spPr bwMode="auto">
                <a:xfrm>
                  <a:off x="4046" y="3901"/>
                  <a:ext cx="239"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673" name="Oval 193"/>
                <p:cNvSpPr>
                  <a:spLocks noChangeArrowheads="1"/>
                </p:cNvSpPr>
                <p:nvPr/>
              </p:nvSpPr>
              <p:spPr bwMode="auto">
                <a:xfrm>
                  <a:off x="4049" y="3845"/>
                  <a:ext cx="230"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0674" name="Freeform 194"/>
                <p:cNvSpPr>
                  <a:spLocks/>
                </p:cNvSpPr>
                <p:nvPr/>
              </p:nvSpPr>
              <p:spPr bwMode="auto">
                <a:xfrm>
                  <a:off x="4179" y="3867"/>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75" name="Freeform 195"/>
                <p:cNvSpPr>
                  <a:spLocks/>
                </p:cNvSpPr>
                <p:nvPr/>
              </p:nvSpPr>
              <p:spPr bwMode="auto">
                <a:xfrm>
                  <a:off x="4051" y="3868"/>
                  <a:ext cx="102" cy="55"/>
                </a:xfrm>
                <a:custGeom>
                  <a:avLst/>
                  <a:gdLst/>
                  <a:ahLst/>
                  <a:cxnLst>
                    <a:cxn ang="0">
                      <a:pos x="5" y="15"/>
                    </a:cxn>
                    <a:cxn ang="0">
                      <a:pos x="64" y="15"/>
                    </a:cxn>
                    <a:cxn ang="0">
                      <a:pos x="67" y="0"/>
                    </a:cxn>
                    <a:cxn ang="0">
                      <a:pos x="101" y="27"/>
                    </a:cxn>
                    <a:cxn ang="0">
                      <a:pos x="59" y="54"/>
                    </a:cxn>
                    <a:cxn ang="0">
                      <a:pos x="62" y="39"/>
                    </a:cxn>
                    <a:cxn ang="0">
                      <a:pos x="0" y="39"/>
                    </a:cxn>
                    <a:cxn ang="0">
                      <a:pos x="5" y="12"/>
                    </a:cxn>
                    <a:cxn ang="0">
                      <a:pos x="5" y="15"/>
                    </a:cxn>
                  </a:cxnLst>
                  <a:rect l="0" t="0" r="r" b="b"/>
                  <a:pathLst>
                    <a:path w="102" h="55">
                      <a:moveTo>
                        <a:pt x="5" y="15"/>
                      </a:moveTo>
                      <a:lnTo>
                        <a:pt x="64" y="15"/>
                      </a:lnTo>
                      <a:lnTo>
                        <a:pt x="67" y="0"/>
                      </a:lnTo>
                      <a:lnTo>
                        <a:pt x="101" y="27"/>
                      </a:lnTo>
                      <a:lnTo>
                        <a:pt x="59" y="54"/>
                      </a:lnTo>
                      <a:lnTo>
                        <a:pt x="62" y="39"/>
                      </a:lnTo>
                      <a:lnTo>
                        <a:pt x="0" y="39"/>
                      </a:lnTo>
                      <a:lnTo>
                        <a:pt x="5" y="12"/>
                      </a:lnTo>
                      <a:lnTo>
                        <a:pt x="5"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676" name="Freeform 196"/>
                <p:cNvSpPr>
                  <a:spLocks/>
                </p:cNvSpPr>
                <p:nvPr/>
              </p:nvSpPr>
              <p:spPr bwMode="auto">
                <a:xfrm>
                  <a:off x="4127" y="3903"/>
                  <a:ext cx="72" cy="46"/>
                </a:xfrm>
                <a:custGeom>
                  <a:avLst/>
                  <a:gdLst/>
                  <a:ahLst/>
                  <a:cxnLst>
                    <a:cxn ang="0">
                      <a:pos x="47" y="0"/>
                    </a:cxn>
                    <a:cxn ang="0">
                      <a:pos x="47" y="22"/>
                    </a:cxn>
                    <a:cxn ang="0">
                      <a:pos x="71" y="22"/>
                    </a:cxn>
                    <a:cxn ang="0">
                      <a:pos x="37" y="45"/>
                    </a:cxn>
                    <a:cxn ang="0">
                      <a:pos x="0" y="22"/>
                    </a:cxn>
                    <a:cxn ang="0">
                      <a:pos x="25" y="22"/>
                    </a:cxn>
                    <a:cxn ang="0">
                      <a:pos x="25" y="0"/>
                    </a:cxn>
                    <a:cxn ang="0">
                      <a:pos x="35" y="0"/>
                    </a:cxn>
                    <a:cxn ang="0">
                      <a:pos x="47" y="0"/>
                    </a:cxn>
                  </a:cxnLst>
                  <a:rect l="0" t="0" r="r" b="b"/>
                  <a:pathLst>
                    <a:path w="72" h="46">
                      <a:moveTo>
                        <a:pt x="47" y="0"/>
                      </a:moveTo>
                      <a:lnTo>
                        <a:pt x="47" y="22"/>
                      </a:lnTo>
                      <a:lnTo>
                        <a:pt x="71" y="22"/>
                      </a:lnTo>
                      <a:lnTo>
                        <a:pt x="37" y="45"/>
                      </a:lnTo>
                      <a:lnTo>
                        <a:pt x="0" y="22"/>
                      </a:lnTo>
                      <a:lnTo>
                        <a:pt x="25" y="22"/>
                      </a:lnTo>
                      <a:lnTo>
                        <a:pt x="25" y="0"/>
                      </a:lnTo>
                      <a:lnTo>
                        <a:pt x="35" y="0"/>
                      </a:lnTo>
                      <a:lnTo>
                        <a:pt x="47"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77" name="Freeform 197"/>
                <p:cNvSpPr>
                  <a:spLocks/>
                </p:cNvSpPr>
                <p:nvPr/>
              </p:nvSpPr>
              <p:spPr bwMode="auto">
                <a:xfrm>
                  <a:off x="4127" y="3843"/>
                  <a:ext cx="72" cy="48"/>
                </a:xfrm>
                <a:custGeom>
                  <a:avLst/>
                  <a:gdLst/>
                  <a:ahLst/>
                  <a:cxnLst>
                    <a:cxn ang="0">
                      <a:pos x="25" y="47"/>
                    </a:cxn>
                    <a:cxn ang="0">
                      <a:pos x="25" y="22"/>
                    </a:cxn>
                    <a:cxn ang="0">
                      <a:pos x="0" y="22"/>
                    </a:cxn>
                    <a:cxn ang="0">
                      <a:pos x="37" y="0"/>
                    </a:cxn>
                    <a:cxn ang="0">
                      <a:pos x="71" y="22"/>
                    </a:cxn>
                    <a:cxn ang="0">
                      <a:pos x="49" y="22"/>
                    </a:cxn>
                    <a:cxn ang="0">
                      <a:pos x="49" y="47"/>
                    </a:cxn>
                    <a:cxn ang="0">
                      <a:pos x="37" y="47"/>
                    </a:cxn>
                    <a:cxn ang="0">
                      <a:pos x="25" y="47"/>
                    </a:cxn>
                  </a:cxnLst>
                  <a:rect l="0" t="0" r="r" b="b"/>
                  <a:pathLst>
                    <a:path w="72" h="48">
                      <a:moveTo>
                        <a:pt x="25" y="47"/>
                      </a:moveTo>
                      <a:lnTo>
                        <a:pt x="25" y="22"/>
                      </a:lnTo>
                      <a:lnTo>
                        <a:pt x="0" y="22"/>
                      </a:lnTo>
                      <a:lnTo>
                        <a:pt x="37" y="0"/>
                      </a:lnTo>
                      <a:lnTo>
                        <a:pt x="71" y="22"/>
                      </a:lnTo>
                      <a:lnTo>
                        <a:pt x="49" y="22"/>
                      </a:lnTo>
                      <a:lnTo>
                        <a:pt x="49" y="47"/>
                      </a:lnTo>
                      <a:lnTo>
                        <a:pt x="37" y="47"/>
                      </a:lnTo>
                      <a:lnTo>
                        <a:pt x="2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29" name="Group 198"/>
              <p:cNvGrpSpPr>
                <a:grpSpLocks/>
              </p:cNvGrpSpPr>
              <p:nvPr/>
            </p:nvGrpSpPr>
            <p:grpSpPr bwMode="auto">
              <a:xfrm>
                <a:off x="3375" y="3795"/>
                <a:ext cx="238" cy="151"/>
                <a:chOff x="3375" y="3795"/>
                <a:chExt cx="238" cy="151"/>
              </a:xfrm>
            </p:grpSpPr>
            <p:sp>
              <p:nvSpPr>
                <p:cNvPr id="20679" name="Oval 199"/>
                <p:cNvSpPr>
                  <a:spLocks noChangeArrowheads="1"/>
                </p:cNvSpPr>
                <p:nvPr/>
              </p:nvSpPr>
              <p:spPr bwMode="auto">
                <a:xfrm>
                  <a:off x="3378" y="3842"/>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680" name="Rectangle 200"/>
                <p:cNvSpPr>
                  <a:spLocks noChangeArrowheads="1"/>
                </p:cNvSpPr>
                <p:nvPr/>
              </p:nvSpPr>
              <p:spPr bwMode="auto">
                <a:xfrm>
                  <a:off x="3375" y="3853"/>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681" name="Oval 201"/>
                <p:cNvSpPr>
                  <a:spLocks noChangeArrowheads="1"/>
                </p:cNvSpPr>
                <p:nvPr/>
              </p:nvSpPr>
              <p:spPr bwMode="auto">
                <a:xfrm>
                  <a:off x="3378" y="3797"/>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0682" name="Freeform 202"/>
                <p:cNvSpPr>
                  <a:spLocks/>
                </p:cNvSpPr>
                <p:nvPr/>
              </p:nvSpPr>
              <p:spPr bwMode="auto">
                <a:xfrm>
                  <a:off x="3507" y="3819"/>
                  <a:ext cx="101" cy="54"/>
                </a:xfrm>
                <a:custGeom>
                  <a:avLst/>
                  <a:gdLst/>
                  <a:ahLst/>
                  <a:cxnLst>
                    <a:cxn ang="0">
                      <a:pos x="97" y="14"/>
                    </a:cxn>
                    <a:cxn ang="0">
                      <a:pos x="36" y="14"/>
                    </a:cxn>
                    <a:cxn ang="0">
                      <a:pos x="34" y="0"/>
                    </a:cxn>
                    <a:cxn ang="0">
                      <a:pos x="0" y="26"/>
                    </a:cxn>
                    <a:cxn ang="0">
                      <a:pos x="41" y="53"/>
                    </a:cxn>
                    <a:cxn ang="0">
                      <a:pos x="41" y="41"/>
                    </a:cxn>
                    <a:cxn ang="0">
                      <a:pos x="100" y="41"/>
                    </a:cxn>
                    <a:cxn ang="0">
                      <a:pos x="100" y="26"/>
                    </a:cxn>
                    <a:cxn ang="0">
                      <a:pos x="97" y="14"/>
                    </a:cxn>
                  </a:cxnLst>
                  <a:rect l="0" t="0" r="r" b="b"/>
                  <a:pathLst>
                    <a:path w="101" h="54">
                      <a:moveTo>
                        <a:pt x="97" y="14"/>
                      </a:moveTo>
                      <a:lnTo>
                        <a:pt x="36" y="14"/>
                      </a:lnTo>
                      <a:lnTo>
                        <a:pt x="34" y="0"/>
                      </a:lnTo>
                      <a:lnTo>
                        <a:pt x="0" y="26"/>
                      </a:lnTo>
                      <a:lnTo>
                        <a:pt x="41" y="53"/>
                      </a:lnTo>
                      <a:lnTo>
                        <a:pt x="41" y="41"/>
                      </a:lnTo>
                      <a:lnTo>
                        <a:pt x="100" y="41"/>
                      </a:lnTo>
                      <a:lnTo>
                        <a:pt x="100" y="26"/>
                      </a:lnTo>
                      <a:lnTo>
                        <a:pt x="97"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83" name="Freeform 203"/>
                <p:cNvSpPr>
                  <a:spLocks/>
                </p:cNvSpPr>
                <p:nvPr/>
              </p:nvSpPr>
              <p:spPr bwMode="auto">
                <a:xfrm>
                  <a:off x="3380" y="3820"/>
                  <a:ext cx="101" cy="55"/>
                </a:xfrm>
                <a:custGeom>
                  <a:avLst/>
                  <a:gdLst/>
                  <a:ahLst/>
                  <a:cxnLst>
                    <a:cxn ang="0">
                      <a:pos x="4" y="15"/>
                    </a:cxn>
                    <a:cxn ang="0">
                      <a:pos x="63" y="15"/>
                    </a:cxn>
                    <a:cxn ang="0">
                      <a:pos x="66" y="0"/>
                    </a:cxn>
                    <a:cxn ang="0">
                      <a:pos x="100" y="27"/>
                    </a:cxn>
                    <a:cxn ang="0">
                      <a:pos x="58" y="54"/>
                    </a:cxn>
                    <a:cxn ang="0">
                      <a:pos x="61" y="39"/>
                    </a:cxn>
                    <a:cxn ang="0">
                      <a:pos x="0" y="39"/>
                    </a:cxn>
                    <a:cxn ang="0">
                      <a:pos x="4" y="12"/>
                    </a:cxn>
                    <a:cxn ang="0">
                      <a:pos x="4" y="15"/>
                    </a:cxn>
                  </a:cxnLst>
                  <a:rect l="0" t="0" r="r" b="b"/>
                  <a:pathLst>
                    <a:path w="101" h="55">
                      <a:moveTo>
                        <a:pt x="4" y="15"/>
                      </a:moveTo>
                      <a:lnTo>
                        <a:pt x="63" y="15"/>
                      </a:lnTo>
                      <a:lnTo>
                        <a:pt x="66" y="0"/>
                      </a:lnTo>
                      <a:lnTo>
                        <a:pt x="100" y="27"/>
                      </a:lnTo>
                      <a:lnTo>
                        <a:pt x="58" y="54"/>
                      </a:lnTo>
                      <a:lnTo>
                        <a:pt x="61" y="39"/>
                      </a:lnTo>
                      <a:lnTo>
                        <a:pt x="0" y="39"/>
                      </a:lnTo>
                      <a:lnTo>
                        <a:pt x="4" y="12"/>
                      </a:lnTo>
                      <a:lnTo>
                        <a:pt x="4" y="15"/>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684" name="Freeform 204"/>
                <p:cNvSpPr>
                  <a:spLocks/>
                </p:cNvSpPr>
                <p:nvPr/>
              </p:nvSpPr>
              <p:spPr bwMode="auto">
                <a:xfrm>
                  <a:off x="3456" y="3855"/>
                  <a:ext cx="71" cy="46"/>
                </a:xfrm>
                <a:custGeom>
                  <a:avLst/>
                  <a:gdLst/>
                  <a:ahLst/>
                  <a:cxnLst>
                    <a:cxn ang="0">
                      <a:pos x="46" y="0"/>
                    </a:cxn>
                    <a:cxn ang="0">
                      <a:pos x="46" y="22"/>
                    </a:cxn>
                    <a:cxn ang="0">
                      <a:pos x="70" y="22"/>
                    </a:cxn>
                    <a:cxn ang="0">
                      <a:pos x="36" y="45"/>
                    </a:cxn>
                    <a:cxn ang="0">
                      <a:pos x="0" y="22"/>
                    </a:cxn>
                    <a:cxn ang="0">
                      <a:pos x="24" y="22"/>
                    </a:cxn>
                    <a:cxn ang="0">
                      <a:pos x="24" y="0"/>
                    </a:cxn>
                    <a:cxn ang="0">
                      <a:pos x="34" y="0"/>
                    </a:cxn>
                    <a:cxn ang="0">
                      <a:pos x="46" y="0"/>
                    </a:cxn>
                  </a:cxnLst>
                  <a:rect l="0" t="0" r="r" b="b"/>
                  <a:pathLst>
                    <a:path w="71" h="46">
                      <a:moveTo>
                        <a:pt x="46" y="0"/>
                      </a:moveTo>
                      <a:lnTo>
                        <a:pt x="46" y="22"/>
                      </a:lnTo>
                      <a:lnTo>
                        <a:pt x="70" y="22"/>
                      </a:lnTo>
                      <a:lnTo>
                        <a:pt x="36" y="45"/>
                      </a:lnTo>
                      <a:lnTo>
                        <a:pt x="0" y="22"/>
                      </a:lnTo>
                      <a:lnTo>
                        <a:pt x="24" y="22"/>
                      </a:lnTo>
                      <a:lnTo>
                        <a:pt x="24" y="0"/>
                      </a:lnTo>
                      <a:lnTo>
                        <a:pt x="34" y="0"/>
                      </a:lnTo>
                      <a:lnTo>
                        <a:pt x="46"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85" name="Freeform 205"/>
                <p:cNvSpPr>
                  <a:spLocks/>
                </p:cNvSpPr>
                <p:nvPr/>
              </p:nvSpPr>
              <p:spPr bwMode="auto">
                <a:xfrm>
                  <a:off x="3456" y="3795"/>
                  <a:ext cx="71" cy="48"/>
                </a:xfrm>
                <a:custGeom>
                  <a:avLst/>
                  <a:gdLst/>
                  <a:ahLst/>
                  <a:cxnLst>
                    <a:cxn ang="0">
                      <a:pos x="24" y="47"/>
                    </a:cxn>
                    <a:cxn ang="0">
                      <a:pos x="24" y="22"/>
                    </a:cxn>
                    <a:cxn ang="0">
                      <a:pos x="0" y="22"/>
                    </a:cxn>
                    <a:cxn ang="0">
                      <a:pos x="36" y="0"/>
                    </a:cxn>
                    <a:cxn ang="0">
                      <a:pos x="70" y="22"/>
                    </a:cxn>
                    <a:cxn ang="0">
                      <a:pos x="48" y="22"/>
                    </a:cxn>
                    <a:cxn ang="0">
                      <a:pos x="48" y="47"/>
                    </a:cxn>
                    <a:cxn ang="0">
                      <a:pos x="36" y="47"/>
                    </a:cxn>
                    <a:cxn ang="0">
                      <a:pos x="24" y="47"/>
                    </a:cxn>
                  </a:cxnLst>
                  <a:rect l="0" t="0" r="r" b="b"/>
                  <a:pathLst>
                    <a:path w="71" h="48">
                      <a:moveTo>
                        <a:pt x="24" y="47"/>
                      </a:moveTo>
                      <a:lnTo>
                        <a:pt x="24" y="22"/>
                      </a:lnTo>
                      <a:lnTo>
                        <a:pt x="0" y="22"/>
                      </a:lnTo>
                      <a:lnTo>
                        <a:pt x="36" y="0"/>
                      </a:lnTo>
                      <a:lnTo>
                        <a:pt x="70" y="22"/>
                      </a:lnTo>
                      <a:lnTo>
                        <a:pt x="48" y="22"/>
                      </a:lnTo>
                      <a:lnTo>
                        <a:pt x="48" y="47"/>
                      </a:lnTo>
                      <a:lnTo>
                        <a:pt x="36" y="47"/>
                      </a:lnTo>
                      <a:lnTo>
                        <a:pt x="24"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grpSp>
          <p:nvGrpSpPr>
            <p:cNvPr id="30" name="Group 206"/>
            <p:cNvGrpSpPr>
              <a:grpSpLocks/>
            </p:cNvGrpSpPr>
            <p:nvPr/>
          </p:nvGrpSpPr>
          <p:grpSpPr bwMode="auto">
            <a:xfrm>
              <a:off x="4719" y="3843"/>
              <a:ext cx="238" cy="151"/>
              <a:chOff x="4719" y="3843"/>
              <a:chExt cx="238" cy="151"/>
            </a:xfrm>
          </p:grpSpPr>
          <p:sp>
            <p:nvSpPr>
              <p:cNvPr id="20687" name="Oval 207"/>
              <p:cNvSpPr>
                <a:spLocks noChangeArrowheads="1"/>
              </p:cNvSpPr>
              <p:nvPr/>
            </p:nvSpPr>
            <p:spPr bwMode="auto">
              <a:xfrm>
                <a:off x="4725" y="3890"/>
                <a:ext cx="229" cy="104"/>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688" name="Rectangle 208"/>
              <p:cNvSpPr>
                <a:spLocks noChangeArrowheads="1"/>
              </p:cNvSpPr>
              <p:nvPr/>
            </p:nvSpPr>
            <p:spPr bwMode="auto">
              <a:xfrm>
                <a:off x="4719" y="3901"/>
                <a:ext cx="238" cy="42"/>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689" name="Oval 209"/>
              <p:cNvSpPr>
                <a:spLocks noChangeArrowheads="1"/>
              </p:cNvSpPr>
              <p:nvPr/>
            </p:nvSpPr>
            <p:spPr bwMode="auto">
              <a:xfrm>
                <a:off x="4725" y="3845"/>
                <a:ext cx="229" cy="105"/>
              </a:xfrm>
              <a:prstGeom prst="ellipse">
                <a:avLst/>
              </a:prstGeom>
              <a:solidFill>
                <a:srgbClr val="D5A12A"/>
              </a:solidFill>
              <a:ln w="12700">
                <a:solidFill>
                  <a:srgbClr val="000000"/>
                </a:solidFill>
                <a:round/>
                <a:headEnd/>
                <a:tailEnd/>
              </a:ln>
              <a:effectLst/>
            </p:spPr>
            <p:txBody>
              <a:bodyPr wrap="none" anchor="ctr">
                <a:prstTxWarp prst="textNoShape">
                  <a:avLst/>
                </a:prstTxWarp>
              </a:bodyPr>
              <a:lstStyle/>
              <a:p>
                <a:endParaRPr lang="en-GB"/>
              </a:p>
            </p:txBody>
          </p:sp>
          <p:sp>
            <p:nvSpPr>
              <p:cNvPr id="20690" name="Freeform 210"/>
              <p:cNvSpPr>
                <a:spLocks/>
              </p:cNvSpPr>
              <p:nvPr/>
            </p:nvSpPr>
            <p:spPr bwMode="auto">
              <a:xfrm>
                <a:off x="4725" y="3867"/>
                <a:ext cx="101" cy="54"/>
              </a:xfrm>
              <a:custGeom>
                <a:avLst/>
                <a:gdLst/>
                <a:ahLst/>
                <a:cxnLst>
                  <a:cxn ang="0">
                    <a:pos x="2" y="14"/>
                  </a:cxn>
                  <a:cxn ang="0">
                    <a:pos x="63" y="14"/>
                  </a:cxn>
                  <a:cxn ang="0">
                    <a:pos x="66" y="0"/>
                  </a:cxn>
                  <a:cxn ang="0">
                    <a:pos x="100" y="26"/>
                  </a:cxn>
                  <a:cxn ang="0">
                    <a:pos x="58" y="53"/>
                  </a:cxn>
                  <a:cxn ang="0">
                    <a:pos x="58" y="40"/>
                  </a:cxn>
                  <a:cxn ang="0">
                    <a:pos x="0" y="40"/>
                  </a:cxn>
                  <a:cxn ang="0">
                    <a:pos x="0" y="26"/>
                  </a:cxn>
                  <a:cxn ang="0">
                    <a:pos x="2" y="14"/>
                  </a:cxn>
                </a:cxnLst>
                <a:rect l="0" t="0" r="r" b="b"/>
                <a:pathLst>
                  <a:path w="101" h="54">
                    <a:moveTo>
                      <a:pt x="2" y="14"/>
                    </a:moveTo>
                    <a:lnTo>
                      <a:pt x="63" y="14"/>
                    </a:lnTo>
                    <a:lnTo>
                      <a:pt x="66" y="0"/>
                    </a:lnTo>
                    <a:lnTo>
                      <a:pt x="100" y="26"/>
                    </a:lnTo>
                    <a:lnTo>
                      <a:pt x="58" y="53"/>
                    </a:lnTo>
                    <a:lnTo>
                      <a:pt x="58" y="40"/>
                    </a:lnTo>
                    <a:lnTo>
                      <a:pt x="0" y="40"/>
                    </a:lnTo>
                    <a:lnTo>
                      <a:pt x="0" y="26"/>
                    </a:lnTo>
                    <a:lnTo>
                      <a:pt x="2" y="14"/>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91" name="Freeform 211"/>
              <p:cNvSpPr>
                <a:spLocks/>
              </p:cNvSpPr>
              <p:nvPr/>
            </p:nvSpPr>
            <p:spPr bwMode="auto">
              <a:xfrm>
                <a:off x="4852" y="3868"/>
                <a:ext cx="101" cy="55"/>
              </a:xfrm>
              <a:custGeom>
                <a:avLst/>
                <a:gdLst/>
                <a:ahLst/>
                <a:cxnLst>
                  <a:cxn ang="0">
                    <a:pos x="95" y="14"/>
                  </a:cxn>
                  <a:cxn ang="0">
                    <a:pos x="36" y="14"/>
                  </a:cxn>
                  <a:cxn ang="0">
                    <a:pos x="34" y="0"/>
                  </a:cxn>
                  <a:cxn ang="0">
                    <a:pos x="0" y="27"/>
                  </a:cxn>
                  <a:cxn ang="0">
                    <a:pos x="41" y="54"/>
                  </a:cxn>
                  <a:cxn ang="0">
                    <a:pos x="39" y="39"/>
                  </a:cxn>
                  <a:cxn ang="0">
                    <a:pos x="100" y="39"/>
                  </a:cxn>
                  <a:cxn ang="0">
                    <a:pos x="95" y="12"/>
                  </a:cxn>
                  <a:cxn ang="0">
                    <a:pos x="95" y="14"/>
                  </a:cxn>
                </a:cxnLst>
                <a:rect l="0" t="0" r="r" b="b"/>
                <a:pathLst>
                  <a:path w="101" h="55">
                    <a:moveTo>
                      <a:pt x="95" y="14"/>
                    </a:moveTo>
                    <a:lnTo>
                      <a:pt x="36" y="14"/>
                    </a:lnTo>
                    <a:lnTo>
                      <a:pt x="34" y="0"/>
                    </a:lnTo>
                    <a:lnTo>
                      <a:pt x="0" y="27"/>
                    </a:lnTo>
                    <a:lnTo>
                      <a:pt x="41" y="54"/>
                    </a:lnTo>
                    <a:lnTo>
                      <a:pt x="39" y="39"/>
                    </a:lnTo>
                    <a:lnTo>
                      <a:pt x="100" y="39"/>
                    </a:lnTo>
                    <a:lnTo>
                      <a:pt x="95" y="12"/>
                    </a:lnTo>
                    <a:lnTo>
                      <a:pt x="95" y="14"/>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692" name="Freeform 212"/>
              <p:cNvSpPr>
                <a:spLocks/>
              </p:cNvSpPr>
              <p:nvPr/>
            </p:nvSpPr>
            <p:spPr bwMode="auto">
              <a:xfrm>
                <a:off x="4806" y="3903"/>
                <a:ext cx="71" cy="46"/>
              </a:xfrm>
              <a:custGeom>
                <a:avLst/>
                <a:gdLst/>
                <a:ahLst/>
                <a:cxnLst>
                  <a:cxn ang="0">
                    <a:pos x="24" y="0"/>
                  </a:cxn>
                  <a:cxn ang="0">
                    <a:pos x="24" y="22"/>
                  </a:cxn>
                  <a:cxn ang="0">
                    <a:pos x="0" y="22"/>
                  </a:cxn>
                  <a:cxn ang="0">
                    <a:pos x="33" y="45"/>
                  </a:cxn>
                  <a:cxn ang="0">
                    <a:pos x="70" y="22"/>
                  </a:cxn>
                  <a:cxn ang="0">
                    <a:pos x="45" y="22"/>
                  </a:cxn>
                  <a:cxn ang="0">
                    <a:pos x="45" y="0"/>
                  </a:cxn>
                  <a:cxn ang="0">
                    <a:pos x="36" y="0"/>
                  </a:cxn>
                  <a:cxn ang="0">
                    <a:pos x="24" y="0"/>
                  </a:cxn>
                </a:cxnLst>
                <a:rect l="0" t="0" r="r" b="b"/>
                <a:pathLst>
                  <a:path w="71" h="46">
                    <a:moveTo>
                      <a:pt x="24" y="0"/>
                    </a:moveTo>
                    <a:lnTo>
                      <a:pt x="24" y="22"/>
                    </a:lnTo>
                    <a:lnTo>
                      <a:pt x="0" y="22"/>
                    </a:lnTo>
                    <a:lnTo>
                      <a:pt x="33" y="45"/>
                    </a:lnTo>
                    <a:lnTo>
                      <a:pt x="70" y="22"/>
                    </a:lnTo>
                    <a:lnTo>
                      <a:pt x="45" y="22"/>
                    </a:lnTo>
                    <a:lnTo>
                      <a:pt x="45" y="0"/>
                    </a:lnTo>
                    <a:lnTo>
                      <a:pt x="36" y="0"/>
                    </a:lnTo>
                    <a:lnTo>
                      <a:pt x="24"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93" name="Freeform 213"/>
              <p:cNvSpPr>
                <a:spLocks/>
              </p:cNvSpPr>
              <p:nvPr/>
            </p:nvSpPr>
            <p:spPr bwMode="auto">
              <a:xfrm>
                <a:off x="4806" y="3843"/>
                <a:ext cx="71" cy="48"/>
              </a:xfrm>
              <a:custGeom>
                <a:avLst/>
                <a:gdLst/>
                <a:ahLst/>
                <a:cxnLst>
                  <a:cxn ang="0">
                    <a:pos x="45" y="47"/>
                  </a:cxn>
                  <a:cxn ang="0">
                    <a:pos x="45" y="22"/>
                  </a:cxn>
                  <a:cxn ang="0">
                    <a:pos x="70" y="22"/>
                  </a:cxn>
                  <a:cxn ang="0">
                    <a:pos x="33" y="0"/>
                  </a:cxn>
                  <a:cxn ang="0">
                    <a:pos x="0" y="22"/>
                  </a:cxn>
                  <a:cxn ang="0">
                    <a:pos x="21" y="22"/>
                  </a:cxn>
                  <a:cxn ang="0">
                    <a:pos x="21" y="47"/>
                  </a:cxn>
                  <a:cxn ang="0">
                    <a:pos x="33" y="47"/>
                  </a:cxn>
                  <a:cxn ang="0">
                    <a:pos x="45" y="47"/>
                  </a:cxn>
                </a:cxnLst>
                <a:rect l="0" t="0" r="r" b="b"/>
                <a:pathLst>
                  <a:path w="71" h="48">
                    <a:moveTo>
                      <a:pt x="45" y="47"/>
                    </a:moveTo>
                    <a:lnTo>
                      <a:pt x="45" y="22"/>
                    </a:lnTo>
                    <a:lnTo>
                      <a:pt x="70" y="22"/>
                    </a:lnTo>
                    <a:lnTo>
                      <a:pt x="33" y="0"/>
                    </a:lnTo>
                    <a:lnTo>
                      <a:pt x="0" y="22"/>
                    </a:lnTo>
                    <a:lnTo>
                      <a:pt x="21" y="22"/>
                    </a:lnTo>
                    <a:lnTo>
                      <a:pt x="21" y="47"/>
                    </a:lnTo>
                    <a:lnTo>
                      <a:pt x="33" y="47"/>
                    </a:lnTo>
                    <a:lnTo>
                      <a:pt x="45" y="47"/>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nvGrpSpPr>
            <p:cNvPr id="31" name="Group 214"/>
            <p:cNvGrpSpPr>
              <a:grpSpLocks/>
            </p:cNvGrpSpPr>
            <p:nvPr/>
          </p:nvGrpSpPr>
          <p:grpSpPr bwMode="auto">
            <a:xfrm>
              <a:off x="3264" y="2392"/>
              <a:ext cx="215" cy="109"/>
              <a:chOff x="3264" y="2392"/>
              <a:chExt cx="215" cy="109"/>
            </a:xfrm>
          </p:grpSpPr>
          <p:sp>
            <p:nvSpPr>
              <p:cNvPr id="20695" name="Oval 215"/>
              <p:cNvSpPr>
                <a:spLocks noChangeArrowheads="1"/>
              </p:cNvSpPr>
              <p:nvPr/>
            </p:nvSpPr>
            <p:spPr bwMode="auto">
              <a:xfrm>
                <a:off x="3270" y="2426"/>
                <a:ext cx="206" cy="75"/>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p:spPr>
            <p:txBody>
              <a:bodyPr wrap="none" anchor="ctr">
                <a:prstTxWarp prst="textNoShape">
                  <a:avLst/>
                </a:prstTxWarp>
              </a:bodyPr>
              <a:lstStyle/>
              <a:p>
                <a:endParaRPr lang="en-GB"/>
              </a:p>
            </p:txBody>
          </p:sp>
          <p:sp>
            <p:nvSpPr>
              <p:cNvPr id="20696" name="Rectangle 216"/>
              <p:cNvSpPr>
                <a:spLocks noChangeArrowheads="1"/>
              </p:cNvSpPr>
              <p:nvPr/>
            </p:nvSpPr>
            <p:spPr bwMode="auto">
              <a:xfrm>
                <a:off x="3264" y="2434"/>
                <a:ext cx="215"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w="9525">
                <a:noFill/>
                <a:miter lim="800000"/>
                <a:headEnd/>
                <a:tailEnd/>
              </a:ln>
              <a:effectLst/>
            </p:spPr>
            <p:txBody>
              <a:bodyPr wrap="none" anchor="ctr">
                <a:prstTxWarp prst="textNoShape">
                  <a:avLst/>
                </a:prstTxWarp>
              </a:bodyPr>
              <a:lstStyle/>
              <a:p>
                <a:endParaRPr lang="en-GB"/>
              </a:p>
            </p:txBody>
          </p:sp>
          <p:sp>
            <p:nvSpPr>
              <p:cNvPr id="20697" name="Oval 217"/>
              <p:cNvSpPr>
                <a:spLocks noChangeArrowheads="1"/>
              </p:cNvSpPr>
              <p:nvPr/>
            </p:nvSpPr>
            <p:spPr bwMode="auto">
              <a:xfrm>
                <a:off x="3270" y="2394"/>
                <a:ext cx="206" cy="75"/>
              </a:xfrm>
              <a:prstGeom prst="ellipse">
                <a:avLst/>
              </a:prstGeom>
              <a:solidFill>
                <a:srgbClr val="FF3300"/>
              </a:solidFill>
              <a:ln w="12700">
                <a:solidFill>
                  <a:srgbClr val="000000"/>
                </a:solidFill>
                <a:round/>
                <a:headEnd/>
                <a:tailEnd/>
              </a:ln>
              <a:effectLst/>
            </p:spPr>
            <p:txBody>
              <a:bodyPr wrap="none" anchor="ctr">
                <a:prstTxWarp prst="textNoShape">
                  <a:avLst/>
                </a:prstTxWarp>
              </a:bodyPr>
              <a:lstStyle/>
              <a:p>
                <a:endParaRPr lang="en-GB"/>
              </a:p>
            </p:txBody>
          </p:sp>
          <p:sp>
            <p:nvSpPr>
              <p:cNvPr id="20698" name="Freeform 218"/>
              <p:cNvSpPr>
                <a:spLocks/>
              </p:cNvSpPr>
              <p:nvPr/>
            </p:nvSpPr>
            <p:spPr bwMode="auto">
              <a:xfrm>
                <a:off x="3269" y="2409"/>
                <a:ext cx="91" cy="40"/>
              </a:xfrm>
              <a:custGeom>
                <a:avLst/>
                <a:gdLst/>
                <a:ahLst/>
                <a:cxnLst>
                  <a:cxn ang="0">
                    <a:pos x="2" y="10"/>
                  </a:cxn>
                  <a:cxn ang="0">
                    <a:pos x="57" y="10"/>
                  </a:cxn>
                  <a:cxn ang="0">
                    <a:pos x="59" y="0"/>
                  </a:cxn>
                  <a:cxn ang="0">
                    <a:pos x="90" y="19"/>
                  </a:cxn>
                  <a:cxn ang="0">
                    <a:pos x="52" y="39"/>
                  </a:cxn>
                  <a:cxn ang="0">
                    <a:pos x="52" y="30"/>
                  </a:cxn>
                  <a:cxn ang="0">
                    <a:pos x="0" y="30"/>
                  </a:cxn>
                  <a:cxn ang="0">
                    <a:pos x="0" y="19"/>
                  </a:cxn>
                  <a:cxn ang="0">
                    <a:pos x="2" y="10"/>
                  </a:cxn>
                </a:cxnLst>
                <a:rect l="0" t="0" r="r" b="b"/>
                <a:pathLst>
                  <a:path w="91" h="40">
                    <a:moveTo>
                      <a:pt x="2" y="10"/>
                    </a:moveTo>
                    <a:lnTo>
                      <a:pt x="57" y="10"/>
                    </a:lnTo>
                    <a:lnTo>
                      <a:pt x="59" y="0"/>
                    </a:lnTo>
                    <a:lnTo>
                      <a:pt x="90" y="19"/>
                    </a:lnTo>
                    <a:lnTo>
                      <a:pt x="52" y="39"/>
                    </a:lnTo>
                    <a:lnTo>
                      <a:pt x="52" y="30"/>
                    </a:lnTo>
                    <a:lnTo>
                      <a:pt x="0" y="30"/>
                    </a:lnTo>
                    <a:lnTo>
                      <a:pt x="0" y="19"/>
                    </a:lnTo>
                    <a:lnTo>
                      <a:pt x="2" y="1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699" name="Freeform 219"/>
              <p:cNvSpPr>
                <a:spLocks/>
              </p:cNvSpPr>
              <p:nvPr/>
            </p:nvSpPr>
            <p:spPr bwMode="auto">
              <a:xfrm>
                <a:off x="3384" y="2410"/>
                <a:ext cx="91" cy="40"/>
              </a:xfrm>
              <a:custGeom>
                <a:avLst/>
                <a:gdLst/>
                <a:ahLst/>
                <a:cxnLst>
                  <a:cxn ang="0">
                    <a:pos x="85" y="10"/>
                  </a:cxn>
                  <a:cxn ang="0">
                    <a:pos x="33" y="10"/>
                  </a:cxn>
                  <a:cxn ang="0">
                    <a:pos x="30" y="0"/>
                  </a:cxn>
                  <a:cxn ang="0">
                    <a:pos x="0" y="19"/>
                  </a:cxn>
                  <a:cxn ang="0">
                    <a:pos x="37" y="39"/>
                  </a:cxn>
                  <a:cxn ang="0">
                    <a:pos x="35" y="28"/>
                  </a:cxn>
                  <a:cxn ang="0">
                    <a:pos x="90" y="28"/>
                  </a:cxn>
                  <a:cxn ang="0">
                    <a:pos x="85" y="8"/>
                  </a:cxn>
                  <a:cxn ang="0">
                    <a:pos x="85" y="10"/>
                  </a:cxn>
                </a:cxnLst>
                <a:rect l="0" t="0" r="r" b="b"/>
                <a:pathLst>
                  <a:path w="91" h="40">
                    <a:moveTo>
                      <a:pt x="85" y="10"/>
                    </a:moveTo>
                    <a:lnTo>
                      <a:pt x="33" y="10"/>
                    </a:lnTo>
                    <a:lnTo>
                      <a:pt x="30" y="0"/>
                    </a:lnTo>
                    <a:lnTo>
                      <a:pt x="0" y="19"/>
                    </a:lnTo>
                    <a:lnTo>
                      <a:pt x="37" y="39"/>
                    </a:lnTo>
                    <a:lnTo>
                      <a:pt x="35" y="28"/>
                    </a:lnTo>
                    <a:lnTo>
                      <a:pt x="90" y="28"/>
                    </a:lnTo>
                    <a:lnTo>
                      <a:pt x="85" y="8"/>
                    </a:lnTo>
                    <a:lnTo>
                      <a:pt x="85" y="10"/>
                    </a:lnTo>
                  </a:path>
                </a:pathLst>
              </a:custGeom>
              <a:solidFill>
                <a:srgbClr val="FFFFFF"/>
              </a:solidFill>
              <a:ln w="9525" cap="rnd">
                <a:noFill/>
                <a:round/>
                <a:headEnd/>
                <a:tailEnd/>
              </a:ln>
              <a:effectLst/>
            </p:spPr>
            <p:txBody>
              <a:bodyPr>
                <a:prstTxWarp prst="textNoShape">
                  <a:avLst/>
                </a:prstTxWarp>
              </a:bodyPr>
              <a:lstStyle/>
              <a:p>
                <a:endParaRPr lang="en-GB"/>
              </a:p>
            </p:txBody>
          </p:sp>
          <p:sp>
            <p:nvSpPr>
              <p:cNvPr id="20700" name="Freeform 220"/>
              <p:cNvSpPr>
                <a:spLocks/>
              </p:cNvSpPr>
              <p:nvPr/>
            </p:nvSpPr>
            <p:spPr bwMode="auto">
              <a:xfrm>
                <a:off x="3342" y="2436"/>
                <a:ext cx="65" cy="33"/>
              </a:xfrm>
              <a:custGeom>
                <a:avLst/>
                <a:gdLst/>
                <a:ahLst/>
                <a:cxnLst>
                  <a:cxn ang="0">
                    <a:pos x="22" y="0"/>
                  </a:cxn>
                  <a:cxn ang="0">
                    <a:pos x="22" y="16"/>
                  </a:cxn>
                  <a:cxn ang="0">
                    <a:pos x="0" y="16"/>
                  </a:cxn>
                  <a:cxn ang="0">
                    <a:pos x="30" y="32"/>
                  </a:cxn>
                  <a:cxn ang="0">
                    <a:pos x="64" y="16"/>
                  </a:cxn>
                  <a:cxn ang="0">
                    <a:pos x="41" y="16"/>
                  </a:cxn>
                  <a:cxn ang="0">
                    <a:pos x="41" y="0"/>
                  </a:cxn>
                  <a:cxn ang="0">
                    <a:pos x="33" y="0"/>
                  </a:cxn>
                  <a:cxn ang="0">
                    <a:pos x="22" y="0"/>
                  </a:cxn>
                </a:cxnLst>
                <a:rect l="0" t="0" r="r" b="b"/>
                <a:pathLst>
                  <a:path w="65" h="33">
                    <a:moveTo>
                      <a:pt x="22" y="0"/>
                    </a:moveTo>
                    <a:lnTo>
                      <a:pt x="22" y="16"/>
                    </a:lnTo>
                    <a:lnTo>
                      <a:pt x="0" y="16"/>
                    </a:lnTo>
                    <a:lnTo>
                      <a:pt x="30" y="32"/>
                    </a:lnTo>
                    <a:lnTo>
                      <a:pt x="64" y="16"/>
                    </a:lnTo>
                    <a:lnTo>
                      <a:pt x="41" y="16"/>
                    </a:lnTo>
                    <a:lnTo>
                      <a:pt x="41" y="0"/>
                    </a:lnTo>
                    <a:lnTo>
                      <a:pt x="33" y="0"/>
                    </a:lnTo>
                    <a:lnTo>
                      <a:pt x="22" y="0"/>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sp>
            <p:nvSpPr>
              <p:cNvPr id="20701" name="Freeform 221"/>
              <p:cNvSpPr>
                <a:spLocks/>
              </p:cNvSpPr>
              <p:nvPr/>
            </p:nvSpPr>
            <p:spPr bwMode="auto">
              <a:xfrm>
                <a:off x="3342" y="2392"/>
                <a:ext cx="65" cy="36"/>
              </a:xfrm>
              <a:custGeom>
                <a:avLst/>
                <a:gdLst/>
                <a:ahLst/>
                <a:cxnLst>
                  <a:cxn ang="0">
                    <a:pos x="41" y="35"/>
                  </a:cxn>
                  <a:cxn ang="0">
                    <a:pos x="41" y="16"/>
                  </a:cxn>
                  <a:cxn ang="0">
                    <a:pos x="64" y="16"/>
                  </a:cxn>
                  <a:cxn ang="0">
                    <a:pos x="30" y="0"/>
                  </a:cxn>
                  <a:cxn ang="0">
                    <a:pos x="0" y="16"/>
                  </a:cxn>
                  <a:cxn ang="0">
                    <a:pos x="19" y="16"/>
                  </a:cxn>
                  <a:cxn ang="0">
                    <a:pos x="19" y="35"/>
                  </a:cxn>
                  <a:cxn ang="0">
                    <a:pos x="30" y="35"/>
                  </a:cxn>
                  <a:cxn ang="0">
                    <a:pos x="41" y="35"/>
                  </a:cxn>
                </a:cxnLst>
                <a:rect l="0" t="0" r="r" b="b"/>
                <a:pathLst>
                  <a:path w="65" h="36">
                    <a:moveTo>
                      <a:pt x="41" y="35"/>
                    </a:moveTo>
                    <a:lnTo>
                      <a:pt x="41" y="16"/>
                    </a:lnTo>
                    <a:lnTo>
                      <a:pt x="64" y="16"/>
                    </a:lnTo>
                    <a:lnTo>
                      <a:pt x="30" y="0"/>
                    </a:lnTo>
                    <a:lnTo>
                      <a:pt x="0" y="16"/>
                    </a:lnTo>
                    <a:lnTo>
                      <a:pt x="19" y="16"/>
                    </a:lnTo>
                    <a:lnTo>
                      <a:pt x="19" y="35"/>
                    </a:lnTo>
                    <a:lnTo>
                      <a:pt x="30" y="35"/>
                    </a:lnTo>
                    <a:lnTo>
                      <a:pt x="41" y="35"/>
                    </a:lnTo>
                  </a:path>
                </a:pathLst>
              </a:custGeom>
              <a:solidFill>
                <a:srgbClr val="FFFFFF"/>
              </a:solidFill>
              <a:ln w="12700" cap="rnd" cmpd="sng">
                <a:solidFill>
                  <a:srgbClr val="FFFFFF"/>
                </a:solidFill>
                <a:prstDash val="solid"/>
                <a:round/>
                <a:headEnd/>
                <a:tailEnd/>
              </a:ln>
              <a:effectLst/>
            </p:spPr>
            <p:txBody>
              <a:bodyPr>
                <a:prstTxWarp prst="textNoShape">
                  <a:avLst/>
                </a:prstTxWarp>
              </a:bodyPr>
              <a:lstStyle/>
              <a:p>
                <a:endParaRPr lang="en-GB"/>
              </a:p>
            </p:txBody>
          </p:sp>
        </p:grpSp>
      </p:grpSp>
      <p:sp>
        <p:nvSpPr>
          <p:cNvPr id="20702" name="Freeform 222"/>
          <p:cNvSpPr>
            <a:spLocks/>
          </p:cNvSpPr>
          <p:nvPr/>
        </p:nvSpPr>
        <p:spPr bwMode="auto">
          <a:xfrm>
            <a:off x="3276600" y="3886200"/>
            <a:ext cx="3354388" cy="2592388"/>
          </a:xfrm>
          <a:custGeom>
            <a:avLst/>
            <a:gdLst/>
            <a:ahLst/>
            <a:cxnLst>
              <a:cxn ang="0">
                <a:pos x="912" y="1632"/>
              </a:cxn>
              <a:cxn ang="0">
                <a:pos x="880" y="1576"/>
              </a:cxn>
              <a:cxn ang="0">
                <a:pos x="432" y="912"/>
              </a:cxn>
              <a:cxn ang="0">
                <a:pos x="0" y="720"/>
              </a:cxn>
              <a:cxn ang="0">
                <a:pos x="672" y="0"/>
              </a:cxn>
              <a:cxn ang="0">
                <a:pos x="1104" y="0"/>
              </a:cxn>
              <a:cxn ang="0">
                <a:pos x="1095" y="23"/>
              </a:cxn>
              <a:cxn ang="0">
                <a:pos x="2112" y="624"/>
              </a:cxn>
              <a:cxn ang="0">
                <a:pos x="2091" y="655"/>
              </a:cxn>
              <a:cxn ang="0">
                <a:pos x="2037" y="665"/>
              </a:cxn>
              <a:cxn ang="0">
                <a:pos x="1680" y="912"/>
              </a:cxn>
              <a:cxn ang="0">
                <a:pos x="1652" y="954"/>
              </a:cxn>
              <a:cxn ang="0">
                <a:pos x="1248" y="1584"/>
              </a:cxn>
            </a:cxnLst>
            <a:rect l="0" t="0" r="r" b="b"/>
            <a:pathLst>
              <a:path w="2113" h="1633">
                <a:moveTo>
                  <a:pt x="912" y="1632"/>
                </a:moveTo>
                <a:lnTo>
                  <a:pt x="880" y="1576"/>
                </a:lnTo>
                <a:lnTo>
                  <a:pt x="432" y="912"/>
                </a:lnTo>
                <a:lnTo>
                  <a:pt x="0" y="720"/>
                </a:lnTo>
                <a:lnTo>
                  <a:pt x="672" y="0"/>
                </a:lnTo>
                <a:lnTo>
                  <a:pt x="1104" y="0"/>
                </a:lnTo>
                <a:lnTo>
                  <a:pt x="1095" y="23"/>
                </a:lnTo>
                <a:lnTo>
                  <a:pt x="2112" y="624"/>
                </a:lnTo>
                <a:lnTo>
                  <a:pt x="2091" y="655"/>
                </a:lnTo>
                <a:lnTo>
                  <a:pt x="2037" y="665"/>
                </a:lnTo>
                <a:lnTo>
                  <a:pt x="1680" y="912"/>
                </a:lnTo>
                <a:lnTo>
                  <a:pt x="1652" y="954"/>
                </a:lnTo>
                <a:lnTo>
                  <a:pt x="1248" y="1584"/>
                </a:lnTo>
              </a:path>
            </a:pathLst>
          </a:custGeom>
          <a:noFill/>
          <a:ln w="127000" cap="rnd" cmpd="sng">
            <a:solidFill>
              <a:schemeClr val="folHlink"/>
            </a:solidFill>
            <a:prstDash val="solid"/>
            <a:round/>
            <a:headEnd type="stealth" w="med" len="lg"/>
            <a:tailEnd type="stealth" w="med" len="lg"/>
          </a:ln>
          <a:effectLst/>
        </p:spPr>
        <p:txBody>
          <a:bodyPr>
            <a:prstTxWarp prst="textNoShape">
              <a:avLst/>
            </a:prstTxWarp>
          </a:bodyPr>
          <a:lstStyle/>
          <a:p>
            <a:endParaRPr lang="en-GB"/>
          </a:p>
        </p:txBody>
      </p:sp>
      <p:sp>
        <p:nvSpPr>
          <p:cNvPr id="20703" name="Rectangle 223"/>
          <p:cNvSpPr>
            <a:spLocks noGrp="1" noChangeArrowheads="1"/>
          </p:cNvSpPr>
          <p:nvPr>
            <p:ph type="title"/>
          </p:nvPr>
        </p:nvSpPr>
        <p:spPr/>
        <p:txBody>
          <a:bodyPr/>
          <a:lstStyle/>
          <a:p>
            <a:r>
              <a:rPr lang="en-AU" smtClean="0"/>
              <a:t>Why IXPs?</a:t>
            </a:r>
            <a:endParaRPr lang="en-AU"/>
          </a:p>
        </p:txBody>
      </p:sp>
      <p:sp>
        <p:nvSpPr>
          <p:cNvPr id="20704" name="Rectangle 224"/>
          <p:cNvSpPr>
            <a:spLocks noGrp="1" noChangeArrowheads="1"/>
          </p:cNvSpPr>
          <p:nvPr>
            <p:ph idx="1"/>
          </p:nvPr>
        </p:nvSpPr>
        <p:spPr/>
        <p:txBody>
          <a:bodyPr/>
          <a:lstStyle/>
          <a:p>
            <a:r>
              <a:rPr lang="en-AU" smtClean="0"/>
              <a:t>Is not cost effective</a:t>
            </a:r>
          </a:p>
          <a:p>
            <a:r>
              <a:rPr lang="en-AU" smtClean="0"/>
              <a:t>Backhaul issue causes cost to both parties</a:t>
            </a:r>
            <a:endParaRPr lang="en-AU"/>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z="3200" dirty="0"/>
              <a:t>FTP: separate control, data connections</a:t>
            </a:r>
            <a:endParaRPr lang="en-US" dirty="0"/>
          </a:p>
        </p:txBody>
      </p:sp>
      <p:sp>
        <p:nvSpPr>
          <p:cNvPr id="135171" name="Rectangle 3"/>
          <p:cNvSpPr>
            <a:spLocks noGrp="1" noChangeArrowheads="1"/>
          </p:cNvSpPr>
          <p:nvPr>
            <p:ph idx="1"/>
          </p:nvPr>
        </p:nvSpPr>
        <p:spPr>
          <a:xfrm>
            <a:off x="533401" y="1600200"/>
            <a:ext cx="4201799" cy="4648200"/>
          </a:xfrm>
        </p:spPr>
        <p:txBody>
          <a:bodyPr lIns="96744" tIns="48372" rIns="96744" bIns="48372"/>
          <a:lstStyle/>
          <a:p>
            <a:pPr>
              <a:lnSpc>
                <a:spcPct val="90000"/>
              </a:lnSpc>
            </a:pPr>
            <a:r>
              <a:rPr lang="en-US" sz="2000" dirty="0"/>
              <a:t>FTP client contacts FTP server at port 21, specifying TCP as transport protocol</a:t>
            </a:r>
          </a:p>
          <a:p>
            <a:pPr>
              <a:lnSpc>
                <a:spcPct val="90000"/>
              </a:lnSpc>
            </a:pPr>
            <a:r>
              <a:rPr lang="en-US" sz="2000" dirty="0"/>
              <a:t>Client obtains authorization over control connection</a:t>
            </a:r>
          </a:p>
          <a:p>
            <a:pPr>
              <a:lnSpc>
                <a:spcPct val="90000"/>
              </a:lnSpc>
            </a:pPr>
            <a:r>
              <a:rPr lang="en-US" sz="2000" dirty="0"/>
              <a:t>Client browses remote directory by sending commands over control connection.</a:t>
            </a:r>
          </a:p>
          <a:p>
            <a:pPr>
              <a:lnSpc>
                <a:spcPct val="90000"/>
              </a:lnSpc>
            </a:pPr>
            <a:r>
              <a:rPr lang="en-US" sz="2000" dirty="0"/>
              <a:t>When server receives a command for a file transfer, the server opens a TCP data connection to client</a:t>
            </a:r>
          </a:p>
          <a:p>
            <a:pPr>
              <a:lnSpc>
                <a:spcPct val="90000"/>
              </a:lnSpc>
            </a:pPr>
            <a:r>
              <a:rPr lang="en-US" sz="2000" dirty="0"/>
              <a:t>After transferring one file, server closes connection.</a:t>
            </a:r>
          </a:p>
        </p:txBody>
      </p:sp>
      <p:graphicFrame>
        <p:nvGraphicFramePr>
          <p:cNvPr id="135173" name="Object 5"/>
          <p:cNvGraphicFramePr>
            <a:graphicFrameLocks noChangeAspect="1"/>
          </p:cNvGraphicFramePr>
          <p:nvPr/>
        </p:nvGraphicFramePr>
        <p:xfrm>
          <a:off x="4755955" y="1873591"/>
          <a:ext cx="776314" cy="623779"/>
        </p:xfrm>
        <a:graphic>
          <a:graphicData uri="http://schemas.openxmlformats.org/presentationml/2006/ole">
            <p:oleObj spid="_x0000_s380930" name="Clip" r:id="rId4" imgW="1307948" imgH="1084823" progId="">
              <p:embed/>
            </p:oleObj>
          </a:graphicData>
        </a:graphic>
      </p:graphicFrame>
      <p:sp>
        <p:nvSpPr>
          <p:cNvPr id="135183" name="Text Box 15"/>
          <p:cNvSpPr txBox="1">
            <a:spLocks noChangeArrowheads="1"/>
          </p:cNvSpPr>
          <p:nvPr/>
        </p:nvSpPr>
        <p:spPr bwMode="auto">
          <a:xfrm>
            <a:off x="4787706" y="2544987"/>
            <a:ext cx="839817" cy="688855"/>
          </a:xfrm>
          <a:prstGeom prst="rect">
            <a:avLst/>
          </a:prstGeom>
          <a:noFill/>
          <a:ln w="9525">
            <a:noFill/>
            <a:miter lim="800000"/>
            <a:headEnd/>
            <a:tailEnd/>
          </a:ln>
          <a:effectLst/>
        </p:spPr>
        <p:txBody>
          <a:bodyPr wrap="none" lIns="72954" tIns="36477" rIns="72954" bIns="36477">
            <a:prstTxWarp prst="textNoShape">
              <a:avLst/>
            </a:prstTxWarp>
            <a:spAutoFit/>
          </a:bodyPr>
          <a:lstStyle/>
          <a:p>
            <a:pPr algn="ctr" defTabSz="913689"/>
            <a:r>
              <a:rPr lang="en-US" sz="2000" dirty="0">
                <a:latin typeface="Verdana"/>
                <a:cs typeface="Verdana"/>
              </a:rPr>
              <a:t>FTP</a:t>
            </a:r>
          </a:p>
          <a:p>
            <a:pPr algn="ctr" defTabSz="913689"/>
            <a:r>
              <a:rPr lang="en-US" sz="2000" dirty="0">
                <a:latin typeface="Verdana"/>
                <a:cs typeface="Verdana"/>
              </a:rPr>
              <a:t>client</a:t>
            </a:r>
            <a:endParaRPr lang="en-US" sz="2400" dirty="0">
              <a:latin typeface="Verdana"/>
              <a:cs typeface="Verdana"/>
            </a:endParaRPr>
          </a:p>
        </p:txBody>
      </p:sp>
      <p:sp>
        <p:nvSpPr>
          <p:cNvPr id="135184" name="Text Box 16"/>
          <p:cNvSpPr txBox="1">
            <a:spLocks noChangeArrowheads="1"/>
          </p:cNvSpPr>
          <p:nvPr/>
        </p:nvSpPr>
        <p:spPr bwMode="auto">
          <a:xfrm>
            <a:off x="7791360" y="2554510"/>
            <a:ext cx="968409" cy="688855"/>
          </a:xfrm>
          <a:prstGeom prst="rect">
            <a:avLst/>
          </a:prstGeom>
          <a:noFill/>
          <a:ln w="9525">
            <a:noFill/>
            <a:miter lim="800000"/>
            <a:headEnd/>
            <a:tailEnd/>
          </a:ln>
          <a:effectLst/>
        </p:spPr>
        <p:txBody>
          <a:bodyPr wrap="none" lIns="72954" tIns="36477" rIns="72954" bIns="36477">
            <a:prstTxWarp prst="textNoShape">
              <a:avLst/>
            </a:prstTxWarp>
            <a:spAutoFit/>
          </a:bodyPr>
          <a:lstStyle/>
          <a:p>
            <a:pPr algn="ctr" defTabSz="913689"/>
            <a:r>
              <a:rPr lang="en-US" sz="2000" dirty="0">
                <a:latin typeface="Verdana"/>
                <a:cs typeface="Verdana"/>
              </a:rPr>
              <a:t>FTP</a:t>
            </a:r>
          </a:p>
          <a:p>
            <a:pPr algn="ctr" defTabSz="913689"/>
            <a:r>
              <a:rPr lang="en-US" sz="2000" dirty="0">
                <a:latin typeface="Verdana"/>
                <a:cs typeface="Verdana"/>
              </a:rPr>
              <a:t>server</a:t>
            </a:r>
          </a:p>
        </p:txBody>
      </p:sp>
      <p:sp>
        <p:nvSpPr>
          <p:cNvPr id="135185" name="Line 17"/>
          <p:cNvSpPr>
            <a:spLocks noChangeShapeType="1"/>
          </p:cNvSpPr>
          <p:nvPr/>
        </p:nvSpPr>
        <p:spPr bwMode="auto">
          <a:xfrm>
            <a:off x="5519569" y="2022790"/>
            <a:ext cx="2562314" cy="0"/>
          </a:xfrm>
          <a:prstGeom prst="line">
            <a:avLst/>
          </a:prstGeom>
          <a:noFill/>
          <a:ln w="28575">
            <a:solidFill>
              <a:srgbClr val="FF0000"/>
            </a:solidFill>
            <a:round/>
            <a:headEnd type="triangle" w="med" len="med"/>
            <a:tailEnd type="triangle" w="med" len="med"/>
          </a:ln>
          <a:effectLst/>
        </p:spPr>
        <p:txBody>
          <a:bodyPr wrap="none" lIns="72954" tIns="36477" rIns="72954" bIns="36477">
            <a:prstTxWarp prst="textNoShape">
              <a:avLst/>
            </a:prstTxWarp>
            <a:spAutoFit/>
          </a:bodyPr>
          <a:lstStyle/>
          <a:p>
            <a:endParaRPr lang="en-GB">
              <a:latin typeface="Verdana"/>
              <a:cs typeface="Verdana"/>
            </a:endParaRPr>
          </a:p>
        </p:txBody>
      </p:sp>
      <p:sp>
        <p:nvSpPr>
          <p:cNvPr id="135186" name="Line 18"/>
          <p:cNvSpPr>
            <a:spLocks noChangeShapeType="1"/>
          </p:cNvSpPr>
          <p:nvPr/>
        </p:nvSpPr>
        <p:spPr bwMode="auto">
          <a:xfrm flipV="1">
            <a:off x="5538620" y="2337061"/>
            <a:ext cx="2562314" cy="9523"/>
          </a:xfrm>
          <a:prstGeom prst="line">
            <a:avLst/>
          </a:prstGeom>
          <a:noFill/>
          <a:ln w="28575">
            <a:solidFill>
              <a:srgbClr val="FF0000"/>
            </a:solidFill>
            <a:round/>
            <a:headEnd type="triangle" w="med" len="med"/>
            <a:tailEnd type="triangle" w="med" len="med"/>
          </a:ln>
          <a:effectLst/>
        </p:spPr>
        <p:txBody>
          <a:bodyPr wrap="none" lIns="72954" tIns="36477" rIns="72954" bIns="36477">
            <a:prstTxWarp prst="textNoShape">
              <a:avLst/>
            </a:prstTxWarp>
            <a:spAutoFit/>
          </a:bodyPr>
          <a:lstStyle/>
          <a:p>
            <a:endParaRPr lang="en-GB">
              <a:latin typeface="Verdana"/>
              <a:cs typeface="Verdana"/>
            </a:endParaRPr>
          </a:p>
        </p:txBody>
      </p:sp>
      <p:sp>
        <p:nvSpPr>
          <p:cNvPr id="135187" name="Text Box 19"/>
          <p:cNvSpPr txBox="1">
            <a:spLocks noChangeArrowheads="1"/>
          </p:cNvSpPr>
          <p:nvPr/>
        </p:nvSpPr>
        <p:spPr bwMode="auto">
          <a:xfrm>
            <a:off x="5564021" y="1501461"/>
            <a:ext cx="2506750" cy="566639"/>
          </a:xfrm>
          <a:prstGeom prst="rect">
            <a:avLst/>
          </a:prstGeom>
          <a:noFill/>
          <a:ln w="9525">
            <a:noFill/>
            <a:miter lim="800000"/>
            <a:headEnd/>
            <a:tailEnd/>
          </a:ln>
          <a:effectLst/>
        </p:spPr>
        <p:txBody>
          <a:bodyPr wrap="none" lIns="72954" tIns="36477" rIns="72954" bIns="36477">
            <a:prstTxWarp prst="textNoShape">
              <a:avLst/>
            </a:prstTxWarp>
            <a:spAutoFit/>
          </a:bodyPr>
          <a:lstStyle/>
          <a:p>
            <a:pPr algn="ctr" defTabSz="913689"/>
            <a:r>
              <a:rPr lang="en-US" sz="1600" dirty="0">
                <a:solidFill>
                  <a:srgbClr val="FF0000"/>
                </a:solidFill>
                <a:latin typeface="Verdana"/>
                <a:cs typeface="Verdana"/>
              </a:rPr>
              <a:t>TCP control connection</a:t>
            </a:r>
          </a:p>
          <a:p>
            <a:pPr algn="ctr" defTabSz="913689"/>
            <a:r>
              <a:rPr lang="en-US" sz="1600" dirty="0">
                <a:solidFill>
                  <a:srgbClr val="FF0000"/>
                </a:solidFill>
                <a:latin typeface="Verdana"/>
                <a:cs typeface="Verdana"/>
              </a:rPr>
              <a:t>port 21</a:t>
            </a:r>
            <a:endParaRPr lang="en-US" sz="2400" dirty="0">
              <a:latin typeface="Verdana"/>
              <a:cs typeface="Verdana"/>
            </a:endParaRPr>
          </a:p>
        </p:txBody>
      </p:sp>
      <p:sp>
        <p:nvSpPr>
          <p:cNvPr id="135188" name="Text Box 20"/>
          <p:cNvSpPr txBox="1">
            <a:spLocks noChangeArrowheads="1"/>
          </p:cNvSpPr>
          <p:nvPr/>
        </p:nvSpPr>
        <p:spPr bwMode="auto">
          <a:xfrm>
            <a:off x="5643398" y="2317907"/>
            <a:ext cx="2252741" cy="566639"/>
          </a:xfrm>
          <a:prstGeom prst="rect">
            <a:avLst/>
          </a:prstGeom>
          <a:noFill/>
          <a:ln w="9525">
            <a:noFill/>
            <a:miter lim="800000"/>
            <a:headEnd/>
            <a:tailEnd/>
          </a:ln>
          <a:effectLst/>
        </p:spPr>
        <p:txBody>
          <a:bodyPr wrap="none" lIns="72954" tIns="36477" rIns="72954" bIns="36477">
            <a:prstTxWarp prst="textNoShape">
              <a:avLst/>
            </a:prstTxWarp>
            <a:spAutoFit/>
          </a:bodyPr>
          <a:lstStyle/>
          <a:p>
            <a:pPr algn="ctr" defTabSz="913689"/>
            <a:r>
              <a:rPr lang="en-US" sz="1600" dirty="0">
                <a:solidFill>
                  <a:srgbClr val="FF0000"/>
                </a:solidFill>
                <a:latin typeface="Verdana"/>
                <a:cs typeface="Verdana"/>
              </a:rPr>
              <a:t>TCP data connection</a:t>
            </a:r>
          </a:p>
          <a:p>
            <a:pPr algn="ctr" defTabSz="913689"/>
            <a:r>
              <a:rPr lang="en-US" sz="1600" dirty="0">
                <a:solidFill>
                  <a:srgbClr val="FF0000"/>
                </a:solidFill>
                <a:latin typeface="Verdana"/>
                <a:cs typeface="Verdana"/>
              </a:rPr>
              <a:t>port 20</a:t>
            </a:r>
            <a:endParaRPr lang="en-US" sz="2400" dirty="0">
              <a:latin typeface="Verdana"/>
              <a:cs typeface="Verdana"/>
            </a:endParaRPr>
          </a:p>
        </p:txBody>
      </p:sp>
      <p:sp>
        <p:nvSpPr>
          <p:cNvPr id="135189" name="Rectangle 21"/>
          <p:cNvSpPr>
            <a:spLocks noChangeArrowheads="1"/>
          </p:cNvSpPr>
          <p:nvPr/>
        </p:nvSpPr>
        <p:spPr bwMode="auto">
          <a:xfrm>
            <a:off x="4703876" y="3437397"/>
            <a:ext cx="4067174" cy="2938663"/>
          </a:xfrm>
          <a:prstGeom prst="rect">
            <a:avLst/>
          </a:prstGeom>
          <a:noFill/>
          <a:ln w="9525">
            <a:noFill/>
            <a:miter lim="800000"/>
            <a:headEnd/>
            <a:tailEnd/>
          </a:ln>
          <a:effectLst/>
        </p:spPr>
        <p:txBody>
          <a:bodyPr lIns="91432" tIns="45716" rIns="91432" bIns="45716">
            <a:prstTxWarp prst="textNoShape">
              <a:avLst/>
            </a:prstTxWarp>
          </a:bodyPr>
          <a:lstStyle/>
          <a:p>
            <a:pPr marL="324159" indent="-324159" defTabSz="863302">
              <a:spcBef>
                <a:spcPct val="20000"/>
              </a:spcBef>
              <a:buClr>
                <a:schemeClr val="accent6">
                  <a:lumMod val="60000"/>
                  <a:lumOff val="40000"/>
                </a:schemeClr>
              </a:buClr>
              <a:buSzPct val="85000"/>
              <a:buFont typeface="Wingdings" charset="2"/>
              <a:buChar char="§"/>
            </a:pPr>
            <a:r>
              <a:rPr lang="en-US" sz="1900" dirty="0">
                <a:latin typeface="Verdana"/>
                <a:cs typeface="Verdana"/>
              </a:rPr>
              <a:t>Server opens a second TCP data connection to transfer another file.</a:t>
            </a:r>
          </a:p>
          <a:p>
            <a:pPr marL="324159" indent="-324159" defTabSz="863302">
              <a:spcBef>
                <a:spcPct val="20000"/>
              </a:spcBef>
              <a:buClr>
                <a:schemeClr val="accent6">
                  <a:lumMod val="60000"/>
                  <a:lumOff val="40000"/>
                </a:schemeClr>
              </a:buClr>
              <a:buSzPct val="85000"/>
              <a:buFont typeface="Wingdings" charset="2"/>
              <a:buChar char="§"/>
            </a:pPr>
            <a:r>
              <a:rPr lang="en-US" sz="1900" dirty="0">
                <a:latin typeface="Verdana"/>
                <a:cs typeface="Verdana"/>
              </a:rPr>
              <a:t>Control connection: </a:t>
            </a:r>
            <a:r>
              <a:rPr lang="en-US" sz="1900" dirty="0">
                <a:solidFill>
                  <a:srgbClr val="FF0000"/>
                </a:solidFill>
                <a:latin typeface="Verdana"/>
                <a:cs typeface="Verdana"/>
              </a:rPr>
              <a:t>“out of band”</a:t>
            </a:r>
          </a:p>
          <a:p>
            <a:pPr marL="324159" indent="-324159" defTabSz="863302">
              <a:spcBef>
                <a:spcPct val="20000"/>
              </a:spcBef>
              <a:buClr>
                <a:schemeClr val="accent6">
                  <a:lumMod val="60000"/>
                  <a:lumOff val="40000"/>
                </a:schemeClr>
              </a:buClr>
              <a:buSzPct val="85000"/>
              <a:buFont typeface="Wingdings" charset="2"/>
              <a:buChar char="§"/>
            </a:pPr>
            <a:r>
              <a:rPr lang="en-US" sz="1900" dirty="0">
                <a:latin typeface="Verdana"/>
                <a:cs typeface="Verdana"/>
              </a:rPr>
              <a:t>FTP server maintains “state”: current directory, earlier authentication</a:t>
            </a:r>
            <a:endParaRPr lang="en-US" sz="1900" dirty="0">
              <a:solidFill>
                <a:srgbClr val="FF0000"/>
              </a:solidFill>
              <a:latin typeface="Verdana"/>
              <a:cs typeface="Verdana"/>
            </a:endParaRPr>
          </a:p>
          <a:p>
            <a:pPr marL="324159" indent="-324159" defTabSz="863302">
              <a:spcBef>
                <a:spcPct val="20000"/>
              </a:spcBef>
              <a:buClr>
                <a:schemeClr val="accent6">
                  <a:lumMod val="60000"/>
                  <a:lumOff val="40000"/>
                </a:schemeClr>
              </a:buClr>
              <a:buSzPct val="85000"/>
              <a:buFont typeface="Wingdings" charset="2"/>
              <a:buChar char="§"/>
            </a:pPr>
            <a:endParaRPr lang="en-US" sz="1900" dirty="0">
              <a:solidFill>
                <a:srgbClr val="FF0000"/>
              </a:solidFill>
              <a:latin typeface="Verdana"/>
              <a:cs typeface="Verdana"/>
            </a:endParaRPr>
          </a:p>
        </p:txBody>
      </p:sp>
      <p:grpSp>
        <p:nvGrpSpPr>
          <p:cNvPr id="22" name="Group 26"/>
          <p:cNvGrpSpPr>
            <a:grpSpLocks/>
          </p:cNvGrpSpPr>
          <p:nvPr/>
        </p:nvGrpSpPr>
        <p:grpSpPr bwMode="auto">
          <a:xfrm>
            <a:off x="8166146" y="1785528"/>
            <a:ext cx="346071" cy="742222"/>
            <a:chOff x="4180" y="783"/>
            <a:chExt cx="150" cy="307"/>
          </a:xfrm>
        </p:grpSpPr>
        <p:sp>
          <p:nvSpPr>
            <p:cNvPr id="23"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4"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25"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6"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27"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8"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29"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30"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z="3600" dirty="0"/>
              <a:t>FTP commands, responses</a:t>
            </a:r>
            <a:endParaRPr lang="en-US" dirty="0"/>
          </a:p>
        </p:txBody>
      </p:sp>
      <p:sp>
        <p:nvSpPr>
          <p:cNvPr id="136195" name="Rectangle 3"/>
          <p:cNvSpPr>
            <a:spLocks noGrp="1" noChangeArrowheads="1"/>
          </p:cNvSpPr>
          <p:nvPr>
            <p:ph idx="1"/>
          </p:nvPr>
        </p:nvSpPr>
        <p:spPr>
          <a:xfrm>
            <a:off x="533401" y="1600200"/>
            <a:ext cx="4053995" cy="4648200"/>
          </a:xfrm>
        </p:spPr>
        <p:txBody>
          <a:bodyPr lIns="96744" tIns="48372" rIns="96744" bIns="48372"/>
          <a:lstStyle/>
          <a:p>
            <a:pPr>
              <a:lnSpc>
                <a:spcPct val="90000"/>
              </a:lnSpc>
              <a:buFont typeface="Wingdings" charset="2"/>
              <a:buNone/>
            </a:pPr>
            <a:r>
              <a:rPr lang="en-US" sz="2400" u="sng" dirty="0">
                <a:solidFill>
                  <a:srgbClr val="FF0000"/>
                </a:solidFill>
              </a:rPr>
              <a:t>Sample commands:</a:t>
            </a:r>
            <a:endParaRPr lang="en-US" sz="2000" dirty="0"/>
          </a:p>
          <a:p>
            <a:pPr>
              <a:lnSpc>
                <a:spcPct val="90000"/>
              </a:lnSpc>
            </a:pPr>
            <a:r>
              <a:rPr lang="en-US" sz="2000" dirty="0"/>
              <a:t>sent as ASCII text over control channel</a:t>
            </a:r>
            <a:endParaRPr lang="en-US" sz="2400" dirty="0"/>
          </a:p>
          <a:p>
            <a:pPr>
              <a:lnSpc>
                <a:spcPct val="90000"/>
              </a:lnSpc>
            </a:pPr>
            <a:r>
              <a:rPr lang="en-US" sz="2000" b="1" dirty="0"/>
              <a:t>USER </a:t>
            </a:r>
            <a:r>
              <a:rPr lang="en-US" sz="2000" b="1" i="1" dirty="0"/>
              <a:t>username</a:t>
            </a:r>
            <a:endParaRPr lang="en-US" sz="2400" i="1" dirty="0"/>
          </a:p>
          <a:p>
            <a:pPr>
              <a:lnSpc>
                <a:spcPct val="90000"/>
              </a:lnSpc>
            </a:pPr>
            <a:r>
              <a:rPr lang="en-US" sz="2000" b="1" dirty="0"/>
              <a:t>PASS </a:t>
            </a:r>
            <a:r>
              <a:rPr lang="en-US" sz="2000" b="1" i="1" dirty="0"/>
              <a:t>password</a:t>
            </a:r>
            <a:endParaRPr lang="en-US" sz="2400" i="1" dirty="0"/>
          </a:p>
          <a:p>
            <a:pPr>
              <a:lnSpc>
                <a:spcPct val="90000"/>
              </a:lnSpc>
            </a:pPr>
            <a:r>
              <a:rPr lang="en-US" sz="2000" b="1" dirty="0"/>
              <a:t>LIST</a:t>
            </a:r>
            <a:r>
              <a:rPr lang="en-US" sz="2400" dirty="0"/>
              <a:t> </a:t>
            </a:r>
            <a:r>
              <a:rPr lang="en-US" sz="2000" dirty="0"/>
              <a:t>return list of file in current directory</a:t>
            </a:r>
            <a:endParaRPr lang="en-US" sz="2400" dirty="0"/>
          </a:p>
          <a:p>
            <a:pPr>
              <a:lnSpc>
                <a:spcPct val="90000"/>
              </a:lnSpc>
            </a:pPr>
            <a:r>
              <a:rPr lang="en-US" sz="2000" b="1" dirty="0"/>
              <a:t>RETR filename</a:t>
            </a:r>
            <a:r>
              <a:rPr lang="en-US" sz="2400" dirty="0"/>
              <a:t> </a:t>
            </a:r>
            <a:r>
              <a:rPr lang="en-US" sz="2000" dirty="0"/>
              <a:t>retrieves (gets) file</a:t>
            </a:r>
            <a:endParaRPr lang="en-US" sz="2400" dirty="0"/>
          </a:p>
          <a:p>
            <a:pPr>
              <a:lnSpc>
                <a:spcPct val="90000"/>
              </a:lnSpc>
            </a:pPr>
            <a:r>
              <a:rPr lang="en-US" sz="2000" b="1" dirty="0"/>
              <a:t>STOR filename</a:t>
            </a:r>
            <a:r>
              <a:rPr lang="en-US" sz="2400" dirty="0"/>
              <a:t> </a:t>
            </a:r>
            <a:r>
              <a:rPr lang="en-US" sz="2000" dirty="0"/>
              <a:t>stores (puts) file onto remote host</a:t>
            </a:r>
          </a:p>
        </p:txBody>
      </p:sp>
      <p:sp>
        <p:nvSpPr>
          <p:cNvPr id="136196" name="Rectangle 4"/>
          <p:cNvSpPr>
            <a:spLocks noGrp="1" noChangeArrowheads="1"/>
          </p:cNvSpPr>
          <p:nvPr>
            <p:ph type="body" sz="half" idx="4294967295"/>
          </p:nvPr>
        </p:nvSpPr>
        <p:spPr>
          <a:xfrm>
            <a:off x="5043878" y="1583778"/>
            <a:ext cx="3810000" cy="4648200"/>
          </a:xfrm>
        </p:spPr>
        <p:txBody>
          <a:bodyPr lIns="96744" tIns="48372" rIns="96744" bIns="48372"/>
          <a:lstStyle/>
          <a:p>
            <a:pPr>
              <a:buFont typeface="Wingdings" charset="2"/>
              <a:buNone/>
            </a:pPr>
            <a:r>
              <a:rPr lang="en-US" sz="2400" u="sng" dirty="0">
                <a:solidFill>
                  <a:srgbClr val="FF0000"/>
                </a:solidFill>
              </a:rPr>
              <a:t>Sample return codes</a:t>
            </a:r>
            <a:endParaRPr lang="en-US" sz="2400" dirty="0"/>
          </a:p>
          <a:p>
            <a:r>
              <a:rPr lang="en-US" sz="2000" dirty="0"/>
              <a:t>status code and phrase (as in HTTP)</a:t>
            </a:r>
            <a:endParaRPr lang="en-US" sz="2400" dirty="0"/>
          </a:p>
          <a:p>
            <a:r>
              <a:rPr lang="en-US" sz="2000" b="1" dirty="0"/>
              <a:t>331 Username OK, password required</a:t>
            </a:r>
          </a:p>
          <a:p>
            <a:r>
              <a:rPr lang="en-US" sz="2000" b="1" dirty="0"/>
              <a:t>125 data connection already open; transfer starting</a:t>
            </a:r>
          </a:p>
          <a:p>
            <a:r>
              <a:rPr lang="en-US" sz="2000" b="1" dirty="0"/>
              <a:t>425 Can’t open data connection</a:t>
            </a:r>
          </a:p>
          <a:p>
            <a:r>
              <a:rPr lang="en-US" sz="2000" b="1" dirty="0"/>
              <a:t>452 Error writing file</a:t>
            </a:r>
            <a:endParaRPr lang="en-US" sz="2400" dirty="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algn="ctr"/>
            <a:r>
              <a:rPr lang="en-GB" dirty="0" smtClean="0">
                <a:solidFill>
                  <a:schemeClr val="accent6">
                    <a:lumMod val="75000"/>
                  </a:schemeClr>
                </a:solidFill>
              </a:rPr>
              <a:t>E-Mail</a:t>
            </a:r>
            <a:endParaRPr lang="en-GB" dirty="0">
              <a:solidFill>
                <a:schemeClr val="accent6">
                  <a:lumMod val="75000"/>
                </a:schemeClr>
              </a:solidFill>
            </a:endParaRPr>
          </a:p>
        </p:txBody>
      </p:sp>
      <p:sp>
        <p:nvSpPr>
          <p:cNvPr id="38" name="Rectangle 2"/>
          <p:cNvSpPr txBox="1">
            <a:spLocks noChangeArrowheads="1"/>
          </p:cNvSpPr>
          <p:nvPr/>
        </p:nvSpPr>
        <p:spPr bwMode="auto">
          <a:xfrm>
            <a:off x="652738" y="3730168"/>
            <a:ext cx="7766097"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lang="en-GB" sz="4400" kern="0" dirty="0" smtClean="0">
                <a:solidFill>
                  <a:schemeClr val="accent6">
                    <a:lumMod val="40000"/>
                    <a:lumOff val="60000"/>
                  </a:schemeClr>
                </a:solidFill>
                <a:latin typeface="+mj-lt"/>
                <a:ea typeface="+mj-ea"/>
                <a:cs typeface="+mj-cs"/>
              </a:rPr>
              <a:t>(SMTP, POP, IMAP)</a:t>
            </a:r>
            <a:endParaRPr kumimoji="0" lang="en-GB"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Electronic Mail</a:t>
            </a:r>
            <a:endParaRPr lang="en-US" dirty="0"/>
          </a:p>
        </p:txBody>
      </p:sp>
      <p:sp>
        <p:nvSpPr>
          <p:cNvPr id="138243" name="Rectangle 3"/>
          <p:cNvSpPr>
            <a:spLocks noGrp="1" noChangeArrowheads="1"/>
          </p:cNvSpPr>
          <p:nvPr>
            <p:ph idx="4294967295"/>
          </p:nvPr>
        </p:nvSpPr>
        <p:spPr>
          <a:xfrm>
            <a:off x="494386" y="1600200"/>
            <a:ext cx="4776788" cy="4648200"/>
          </a:xfrm>
        </p:spPr>
        <p:txBody>
          <a:bodyPr lIns="96744" tIns="48372" rIns="96744" bIns="48372"/>
          <a:lstStyle/>
          <a:p>
            <a:pPr>
              <a:lnSpc>
                <a:spcPct val="90000"/>
              </a:lnSpc>
              <a:buFont typeface="Wingdings" charset="2"/>
              <a:buNone/>
            </a:pPr>
            <a:r>
              <a:rPr lang="en-US" sz="2400" dirty="0" smtClean="0">
                <a:solidFill>
                  <a:srgbClr val="FF0000"/>
                </a:solidFill>
              </a:rPr>
              <a:t>Three major components:</a:t>
            </a:r>
            <a:r>
              <a:rPr lang="en-US" sz="2400" dirty="0" smtClean="0"/>
              <a:t> </a:t>
            </a:r>
          </a:p>
          <a:p>
            <a:pPr>
              <a:lnSpc>
                <a:spcPct val="90000"/>
              </a:lnSpc>
            </a:pPr>
            <a:r>
              <a:rPr lang="en-US" sz="2000" dirty="0" smtClean="0"/>
              <a:t>user agents </a:t>
            </a:r>
          </a:p>
          <a:p>
            <a:pPr>
              <a:lnSpc>
                <a:spcPct val="90000"/>
              </a:lnSpc>
            </a:pPr>
            <a:r>
              <a:rPr lang="en-US" sz="2000" dirty="0" smtClean="0"/>
              <a:t>mail servers </a:t>
            </a:r>
          </a:p>
          <a:p>
            <a:pPr>
              <a:lnSpc>
                <a:spcPct val="90000"/>
              </a:lnSpc>
              <a:spcAft>
                <a:spcPct val="75000"/>
              </a:spcAft>
            </a:pPr>
            <a:r>
              <a:rPr lang="en-US" sz="2000" dirty="0" smtClean="0"/>
              <a:t>simple mail transfer protocol: SMTP</a:t>
            </a:r>
          </a:p>
          <a:p>
            <a:pPr>
              <a:lnSpc>
                <a:spcPct val="90000"/>
              </a:lnSpc>
              <a:buFont typeface="Wingdings" charset="2"/>
              <a:buNone/>
            </a:pPr>
            <a:r>
              <a:rPr lang="en-US" sz="2000" u="sng" dirty="0" smtClean="0">
                <a:solidFill>
                  <a:srgbClr val="FF0000"/>
                </a:solidFill>
              </a:rPr>
              <a:t>User Agent</a:t>
            </a:r>
          </a:p>
          <a:p>
            <a:pPr>
              <a:lnSpc>
                <a:spcPct val="90000"/>
              </a:lnSpc>
            </a:pPr>
            <a:r>
              <a:rPr lang="en-US" sz="2000" dirty="0" smtClean="0"/>
              <a:t>a.k.a. “mail reader”</a:t>
            </a:r>
          </a:p>
          <a:p>
            <a:pPr>
              <a:lnSpc>
                <a:spcPct val="90000"/>
              </a:lnSpc>
            </a:pPr>
            <a:r>
              <a:rPr lang="en-US" sz="2000" dirty="0" smtClean="0"/>
              <a:t>composing, editing, reading mail messages</a:t>
            </a:r>
          </a:p>
          <a:p>
            <a:pPr>
              <a:lnSpc>
                <a:spcPct val="90000"/>
              </a:lnSpc>
            </a:pPr>
            <a:r>
              <a:rPr lang="en-US" sz="2000" dirty="0" smtClean="0"/>
              <a:t>e.g., Eudora, Outlook, mutt, Apple Mail</a:t>
            </a:r>
          </a:p>
          <a:p>
            <a:pPr>
              <a:lnSpc>
                <a:spcPct val="90000"/>
              </a:lnSpc>
            </a:pPr>
            <a:r>
              <a:rPr lang="en-US" sz="2000" dirty="0" smtClean="0"/>
              <a:t>outgoing, incoming messages stored on server</a:t>
            </a:r>
            <a:endParaRPr lang="en-US" sz="2000" dirty="0"/>
          </a:p>
        </p:txBody>
      </p:sp>
      <p:sp>
        <p:nvSpPr>
          <p:cNvPr id="138258" name="Line 18"/>
          <p:cNvSpPr>
            <a:spLocks noChangeShapeType="1"/>
          </p:cNvSpPr>
          <p:nvPr/>
        </p:nvSpPr>
        <p:spPr bwMode="auto">
          <a:xfrm>
            <a:off x="6414225" y="3136547"/>
            <a:ext cx="1376844" cy="624451"/>
          </a:xfrm>
          <a:prstGeom prst="line">
            <a:avLst/>
          </a:prstGeom>
          <a:noFill/>
          <a:ln w="28575">
            <a:solidFill>
              <a:srgbClr val="FF0000"/>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grpSp>
        <p:nvGrpSpPr>
          <p:cNvPr id="22" name="Group 121"/>
          <p:cNvGrpSpPr>
            <a:grpSpLocks/>
          </p:cNvGrpSpPr>
          <p:nvPr/>
        </p:nvGrpSpPr>
        <p:grpSpPr bwMode="auto">
          <a:xfrm>
            <a:off x="5658366" y="1656559"/>
            <a:ext cx="758315" cy="1009303"/>
            <a:chOff x="4325" y="290"/>
            <a:chExt cx="477" cy="637"/>
          </a:xfrm>
        </p:grpSpPr>
        <p:graphicFrame>
          <p:nvGraphicFramePr>
            <p:cNvPr id="138362" name="Object 122"/>
            <p:cNvGraphicFramePr>
              <a:graphicFrameLocks noChangeAspect="1"/>
            </p:cNvGraphicFramePr>
            <p:nvPr/>
          </p:nvGraphicFramePr>
          <p:xfrm>
            <a:off x="4338" y="290"/>
            <a:ext cx="392" cy="315"/>
          </p:xfrm>
          <a:graphic>
            <a:graphicData uri="http://schemas.openxmlformats.org/presentationml/2006/ole">
              <p:oleObj spid="_x0000_s466946" name="Clip" r:id="rId4" imgW="1307948" imgH="1084823" progId="">
                <p:embed/>
              </p:oleObj>
            </a:graphicData>
          </a:graphic>
        </p:graphicFrame>
        <p:sp>
          <p:nvSpPr>
            <p:cNvPr id="138365"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sp>
        <p:nvSpPr>
          <p:cNvPr id="138366" name="Line 126"/>
          <p:cNvSpPr>
            <a:spLocks noChangeShapeType="1"/>
          </p:cNvSpPr>
          <p:nvPr/>
        </p:nvSpPr>
        <p:spPr bwMode="auto">
          <a:xfrm flipV="1">
            <a:off x="6409963" y="4093485"/>
            <a:ext cx="1385368" cy="935217"/>
          </a:xfrm>
          <a:prstGeom prst="line">
            <a:avLst/>
          </a:prstGeom>
          <a:noFill/>
          <a:ln w="28575">
            <a:solidFill>
              <a:srgbClr val="FF0000"/>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sp>
        <p:nvSpPr>
          <p:cNvPr id="138367" name="Line 127"/>
          <p:cNvSpPr>
            <a:spLocks noChangeShapeType="1"/>
          </p:cNvSpPr>
          <p:nvPr/>
        </p:nvSpPr>
        <p:spPr bwMode="auto">
          <a:xfrm flipH="1" flipV="1">
            <a:off x="6186386" y="3579767"/>
            <a:ext cx="0" cy="1247673"/>
          </a:xfrm>
          <a:prstGeom prst="line">
            <a:avLst/>
          </a:prstGeom>
          <a:noFill/>
          <a:ln w="28575">
            <a:solidFill>
              <a:srgbClr val="FF0000"/>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sp>
        <p:nvSpPr>
          <p:cNvPr id="138376" name="Text Box 136"/>
          <p:cNvSpPr txBox="1">
            <a:spLocks noChangeArrowheads="1"/>
          </p:cNvSpPr>
          <p:nvPr/>
        </p:nvSpPr>
        <p:spPr bwMode="auto">
          <a:xfrm>
            <a:off x="6154290" y="3879055"/>
            <a:ext cx="948924" cy="425033"/>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2200" dirty="0">
                <a:solidFill>
                  <a:srgbClr val="FF0000"/>
                </a:solidFill>
                <a:latin typeface="Verdana"/>
                <a:cs typeface="Verdana"/>
              </a:rPr>
              <a:t>SMTP</a:t>
            </a:r>
            <a:endParaRPr lang="en-US" sz="2200" dirty="0">
              <a:latin typeface="Verdana"/>
              <a:cs typeface="Verdana"/>
            </a:endParaRPr>
          </a:p>
        </p:txBody>
      </p:sp>
      <p:grpSp>
        <p:nvGrpSpPr>
          <p:cNvPr id="137" name="Group 26"/>
          <p:cNvGrpSpPr>
            <a:grpSpLocks/>
          </p:cNvGrpSpPr>
          <p:nvPr/>
        </p:nvGrpSpPr>
        <p:grpSpPr bwMode="auto">
          <a:xfrm>
            <a:off x="6013351" y="2663421"/>
            <a:ext cx="346071" cy="742222"/>
            <a:chOff x="4180" y="783"/>
            <a:chExt cx="150" cy="307"/>
          </a:xfrm>
        </p:grpSpPr>
        <p:sp>
          <p:nvSpPr>
            <p:cNvPr id="138"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39"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40"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41"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42"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43"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44"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45"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161" name="Group 26"/>
          <p:cNvGrpSpPr>
            <a:grpSpLocks/>
          </p:cNvGrpSpPr>
          <p:nvPr/>
        </p:nvGrpSpPr>
        <p:grpSpPr bwMode="auto">
          <a:xfrm>
            <a:off x="6013351" y="4895482"/>
            <a:ext cx="346071" cy="742222"/>
            <a:chOff x="4180" y="783"/>
            <a:chExt cx="150" cy="307"/>
          </a:xfrm>
        </p:grpSpPr>
        <p:sp>
          <p:nvSpPr>
            <p:cNvPr id="162"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63"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64"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65"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66"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67"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68"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69"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185" name="Group 26"/>
          <p:cNvGrpSpPr>
            <a:grpSpLocks/>
          </p:cNvGrpSpPr>
          <p:nvPr/>
        </p:nvGrpSpPr>
        <p:grpSpPr bwMode="auto">
          <a:xfrm>
            <a:off x="7853478" y="3547794"/>
            <a:ext cx="346071" cy="742222"/>
            <a:chOff x="4180" y="783"/>
            <a:chExt cx="150" cy="307"/>
          </a:xfrm>
        </p:grpSpPr>
        <p:sp>
          <p:nvSpPr>
            <p:cNvPr id="186"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87"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88"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89"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90"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91"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92"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93"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
        <p:nvSpPr>
          <p:cNvPr id="194" name="Text Box 136"/>
          <p:cNvSpPr txBox="1">
            <a:spLocks noChangeArrowheads="1"/>
          </p:cNvSpPr>
          <p:nvPr/>
        </p:nvSpPr>
        <p:spPr bwMode="auto">
          <a:xfrm>
            <a:off x="6958767" y="3025716"/>
            <a:ext cx="948924" cy="425033"/>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2200" dirty="0">
                <a:solidFill>
                  <a:srgbClr val="FF0000"/>
                </a:solidFill>
                <a:latin typeface="Verdana"/>
                <a:cs typeface="Verdana"/>
              </a:rPr>
              <a:t>SMTP</a:t>
            </a:r>
            <a:endParaRPr lang="en-US" sz="2200" dirty="0">
              <a:latin typeface="Verdana"/>
              <a:cs typeface="Verdana"/>
            </a:endParaRPr>
          </a:p>
        </p:txBody>
      </p:sp>
      <p:sp>
        <p:nvSpPr>
          <p:cNvPr id="195" name="Text Box 136"/>
          <p:cNvSpPr txBox="1">
            <a:spLocks noChangeArrowheads="1"/>
          </p:cNvSpPr>
          <p:nvPr/>
        </p:nvSpPr>
        <p:spPr bwMode="auto">
          <a:xfrm>
            <a:off x="6958767" y="4568419"/>
            <a:ext cx="948924" cy="425033"/>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2200" dirty="0">
                <a:solidFill>
                  <a:srgbClr val="FF0000"/>
                </a:solidFill>
                <a:latin typeface="Verdana"/>
                <a:cs typeface="Verdana"/>
              </a:rPr>
              <a:t>SMTP</a:t>
            </a:r>
            <a:endParaRPr lang="en-US" sz="2200" dirty="0">
              <a:latin typeface="Verdana"/>
              <a:cs typeface="Verdana"/>
            </a:endParaRPr>
          </a:p>
        </p:txBody>
      </p:sp>
      <p:grpSp>
        <p:nvGrpSpPr>
          <p:cNvPr id="196" name="Group 121"/>
          <p:cNvGrpSpPr>
            <a:grpSpLocks/>
          </p:cNvGrpSpPr>
          <p:nvPr/>
        </p:nvGrpSpPr>
        <p:grpSpPr bwMode="auto">
          <a:xfrm>
            <a:off x="6458581" y="1655542"/>
            <a:ext cx="758315" cy="1009303"/>
            <a:chOff x="4325" y="290"/>
            <a:chExt cx="477" cy="637"/>
          </a:xfrm>
        </p:grpSpPr>
        <p:graphicFrame>
          <p:nvGraphicFramePr>
            <p:cNvPr id="197" name="Object 122"/>
            <p:cNvGraphicFramePr>
              <a:graphicFrameLocks noChangeAspect="1"/>
            </p:cNvGraphicFramePr>
            <p:nvPr/>
          </p:nvGraphicFramePr>
          <p:xfrm>
            <a:off x="4338" y="290"/>
            <a:ext cx="392" cy="315"/>
          </p:xfrm>
          <a:graphic>
            <a:graphicData uri="http://schemas.openxmlformats.org/presentationml/2006/ole">
              <p:oleObj spid="_x0000_s466954" name="Clip" r:id="rId5" imgW="1307948" imgH="1084823" progId="">
                <p:embed/>
              </p:oleObj>
            </a:graphicData>
          </a:graphic>
        </p:graphicFrame>
        <p:sp>
          <p:nvSpPr>
            <p:cNvPr id="198"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grpSp>
        <p:nvGrpSpPr>
          <p:cNvPr id="199" name="Group 121"/>
          <p:cNvGrpSpPr>
            <a:grpSpLocks/>
          </p:cNvGrpSpPr>
          <p:nvPr/>
        </p:nvGrpSpPr>
        <p:grpSpPr bwMode="auto">
          <a:xfrm>
            <a:off x="8250333" y="3786347"/>
            <a:ext cx="758315" cy="1009303"/>
            <a:chOff x="4325" y="290"/>
            <a:chExt cx="477" cy="637"/>
          </a:xfrm>
        </p:grpSpPr>
        <p:graphicFrame>
          <p:nvGraphicFramePr>
            <p:cNvPr id="200" name="Object 122"/>
            <p:cNvGraphicFramePr>
              <a:graphicFrameLocks noChangeAspect="1"/>
            </p:cNvGraphicFramePr>
            <p:nvPr/>
          </p:nvGraphicFramePr>
          <p:xfrm>
            <a:off x="4338" y="290"/>
            <a:ext cx="392" cy="315"/>
          </p:xfrm>
          <a:graphic>
            <a:graphicData uri="http://schemas.openxmlformats.org/presentationml/2006/ole">
              <p:oleObj spid="_x0000_s466955" name="Clip" r:id="rId6" imgW="1307948" imgH="1084823" progId="">
                <p:embed/>
              </p:oleObj>
            </a:graphicData>
          </a:graphic>
        </p:graphicFrame>
        <p:sp>
          <p:nvSpPr>
            <p:cNvPr id="201"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grpSp>
        <p:nvGrpSpPr>
          <p:cNvPr id="202" name="Group 121"/>
          <p:cNvGrpSpPr>
            <a:grpSpLocks/>
          </p:cNvGrpSpPr>
          <p:nvPr/>
        </p:nvGrpSpPr>
        <p:grpSpPr bwMode="auto">
          <a:xfrm>
            <a:off x="8385685" y="2668788"/>
            <a:ext cx="758315" cy="1009303"/>
            <a:chOff x="4325" y="290"/>
            <a:chExt cx="477" cy="637"/>
          </a:xfrm>
        </p:grpSpPr>
        <p:graphicFrame>
          <p:nvGraphicFramePr>
            <p:cNvPr id="203" name="Object 122"/>
            <p:cNvGraphicFramePr>
              <a:graphicFrameLocks noChangeAspect="1"/>
            </p:cNvGraphicFramePr>
            <p:nvPr/>
          </p:nvGraphicFramePr>
          <p:xfrm>
            <a:off x="4338" y="290"/>
            <a:ext cx="392" cy="315"/>
          </p:xfrm>
          <a:graphic>
            <a:graphicData uri="http://schemas.openxmlformats.org/presentationml/2006/ole">
              <p:oleObj spid="_x0000_s466956" name="Clip" r:id="rId7" imgW="1307948" imgH="1084823" progId="">
                <p:embed/>
              </p:oleObj>
            </a:graphicData>
          </a:graphic>
        </p:graphicFrame>
        <p:sp>
          <p:nvSpPr>
            <p:cNvPr id="204"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grpSp>
        <p:nvGrpSpPr>
          <p:cNvPr id="205" name="Group 121"/>
          <p:cNvGrpSpPr>
            <a:grpSpLocks/>
          </p:cNvGrpSpPr>
          <p:nvPr/>
        </p:nvGrpSpPr>
        <p:grpSpPr bwMode="auto">
          <a:xfrm>
            <a:off x="6075005" y="5704073"/>
            <a:ext cx="758315" cy="1009303"/>
            <a:chOff x="4325" y="290"/>
            <a:chExt cx="477" cy="637"/>
          </a:xfrm>
        </p:grpSpPr>
        <p:graphicFrame>
          <p:nvGraphicFramePr>
            <p:cNvPr id="206" name="Object 122"/>
            <p:cNvGraphicFramePr>
              <a:graphicFrameLocks noChangeAspect="1"/>
            </p:cNvGraphicFramePr>
            <p:nvPr/>
          </p:nvGraphicFramePr>
          <p:xfrm>
            <a:off x="4338" y="290"/>
            <a:ext cx="392" cy="315"/>
          </p:xfrm>
          <a:graphic>
            <a:graphicData uri="http://schemas.openxmlformats.org/presentationml/2006/ole">
              <p:oleObj spid="_x0000_s466957" name="Clip" r:id="rId8" imgW="1307948" imgH="1084823" progId="">
                <p:embed/>
              </p:oleObj>
            </a:graphicData>
          </a:graphic>
        </p:graphicFrame>
        <p:sp>
          <p:nvSpPr>
            <p:cNvPr id="207"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grpSp>
        <p:nvGrpSpPr>
          <p:cNvPr id="208" name="Group 121"/>
          <p:cNvGrpSpPr>
            <a:grpSpLocks/>
          </p:cNvGrpSpPr>
          <p:nvPr/>
        </p:nvGrpSpPr>
        <p:grpSpPr bwMode="auto">
          <a:xfrm>
            <a:off x="6892268" y="5413267"/>
            <a:ext cx="758315" cy="1009303"/>
            <a:chOff x="4325" y="290"/>
            <a:chExt cx="477" cy="637"/>
          </a:xfrm>
        </p:grpSpPr>
        <p:graphicFrame>
          <p:nvGraphicFramePr>
            <p:cNvPr id="209" name="Object 122"/>
            <p:cNvGraphicFramePr>
              <a:graphicFrameLocks noChangeAspect="1"/>
            </p:cNvGraphicFramePr>
            <p:nvPr/>
          </p:nvGraphicFramePr>
          <p:xfrm>
            <a:off x="4338" y="290"/>
            <a:ext cx="392" cy="315"/>
          </p:xfrm>
          <a:graphic>
            <a:graphicData uri="http://schemas.openxmlformats.org/presentationml/2006/ole">
              <p:oleObj spid="_x0000_s466958" name="Clip" r:id="rId9" imgW="1307948" imgH="1084823" progId="">
                <p:embed/>
              </p:oleObj>
            </a:graphicData>
          </a:graphic>
        </p:graphicFrame>
        <p:sp>
          <p:nvSpPr>
            <p:cNvPr id="210"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Electronic Mail</a:t>
            </a:r>
            <a:endParaRPr lang="en-US" dirty="0"/>
          </a:p>
        </p:txBody>
      </p:sp>
      <p:sp>
        <p:nvSpPr>
          <p:cNvPr id="138258" name="Line 18"/>
          <p:cNvSpPr>
            <a:spLocks noChangeShapeType="1"/>
          </p:cNvSpPr>
          <p:nvPr/>
        </p:nvSpPr>
        <p:spPr bwMode="auto">
          <a:xfrm>
            <a:off x="6414225" y="3136547"/>
            <a:ext cx="1376844" cy="624451"/>
          </a:xfrm>
          <a:prstGeom prst="line">
            <a:avLst/>
          </a:prstGeom>
          <a:noFill/>
          <a:ln w="28575">
            <a:solidFill>
              <a:srgbClr val="FF0000"/>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grpSp>
        <p:nvGrpSpPr>
          <p:cNvPr id="2" name="Group 121"/>
          <p:cNvGrpSpPr>
            <a:grpSpLocks/>
          </p:cNvGrpSpPr>
          <p:nvPr/>
        </p:nvGrpSpPr>
        <p:grpSpPr bwMode="auto">
          <a:xfrm>
            <a:off x="5658366" y="1656559"/>
            <a:ext cx="758315" cy="1009303"/>
            <a:chOff x="4325" y="290"/>
            <a:chExt cx="477" cy="637"/>
          </a:xfrm>
        </p:grpSpPr>
        <p:graphicFrame>
          <p:nvGraphicFramePr>
            <p:cNvPr id="138362" name="Object 122"/>
            <p:cNvGraphicFramePr>
              <a:graphicFrameLocks noChangeAspect="1"/>
            </p:cNvGraphicFramePr>
            <p:nvPr/>
          </p:nvGraphicFramePr>
          <p:xfrm>
            <a:off x="4338" y="290"/>
            <a:ext cx="392" cy="315"/>
          </p:xfrm>
          <a:graphic>
            <a:graphicData uri="http://schemas.openxmlformats.org/presentationml/2006/ole">
              <p:oleObj spid="_x0000_s861186" name="Clip" r:id="rId4" imgW="1307948" imgH="1084823" progId="">
                <p:embed/>
              </p:oleObj>
            </a:graphicData>
          </a:graphic>
        </p:graphicFrame>
        <p:sp>
          <p:nvSpPr>
            <p:cNvPr id="138365"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sp>
        <p:nvSpPr>
          <p:cNvPr id="138366" name="Line 126"/>
          <p:cNvSpPr>
            <a:spLocks noChangeShapeType="1"/>
          </p:cNvSpPr>
          <p:nvPr/>
        </p:nvSpPr>
        <p:spPr bwMode="auto">
          <a:xfrm flipV="1">
            <a:off x="6409963" y="4093485"/>
            <a:ext cx="1385368" cy="935217"/>
          </a:xfrm>
          <a:prstGeom prst="line">
            <a:avLst/>
          </a:prstGeom>
          <a:noFill/>
          <a:ln w="28575">
            <a:solidFill>
              <a:srgbClr val="FF0000"/>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sp>
        <p:nvSpPr>
          <p:cNvPr id="138367" name="Line 127"/>
          <p:cNvSpPr>
            <a:spLocks noChangeShapeType="1"/>
          </p:cNvSpPr>
          <p:nvPr/>
        </p:nvSpPr>
        <p:spPr bwMode="auto">
          <a:xfrm flipH="1" flipV="1">
            <a:off x="6186386" y="3579767"/>
            <a:ext cx="0" cy="1247673"/>
          </a:xfrm>
          <a:prstGeom prst="line">
            <a:avLst/>
          </a:prstGeom>
          <a:noFill/>
          <a:ln w="28575">
            <a:solidFill>
              <a:srgbClr val="FF0000"/>
            </a:solidFill>
            <a:round/>
            <a:headEnd type="triangle" w="med" len="med"/>
            <a:tailEnd type="triangle" w="med" len="med"/>
          </a:ln>
          <a:effectLst/>
        </p:spPr>
        <p:txBody>
          <a:bodyPr wrap="none" lIns="96744" tIns="48372" rIns="96744" bIns="48372" anchor="ctr">
            <a:prstTxWarp prst="textNoShape">
              <a:avLst/>
            </a:prstTxWarp>
          </a:bodyPr>
          <a:lstStyle/>
          <a:p>
            <a:endParaRPr lang="en-GB"/>
          </a:p>
        </p:txBody>
      </p:sp>
      <p:sp>
        <p:nvSpPr>
          <p:cNvPr id="138376" name="Text Box 136"/>
          <p:cNvSpPr txBox="1">
            <a:spLocks noChangeArrowheads="1"/>
          </p:cNvSpPr>
          <p:nvPr/>
        </p:nvSpPr>
        <p:spPr bwMode="auto">
          <a:xfrm>
            <a:off x="6154290" y="3879055"/>
            <a:ext cx="948924" cy="425033"/>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2200" dirty="0">
                <a:solidFill>
                  <a:srgbClr val="FF0000"/>
                </a:solidFill>
                <a:latin typeface="Verdana"/>
                <a:cs typeface="Verdana"/>
              </a:rPr>
              <a:t>SMTP</a:t>
            </a:r>
            <a:endParaRPr lang="en-US" sz="2200" dirty="0">
              <a:latin typeface="Verdana"/>
              <a:cs typeface="Verdana"/>
            </a:endParaRPr>
          </a:p>
        </p:txBody>
      </p:sp>
      <p:grpSp>
        <p:nvGrpSpPr>
          <p:cNvPr id="3" name="Group 26"/>
          <p:cNvGrpSpPr>
            <a:grpSpLocks/>
          </p:cNvGrpSpPr>
          <p:nvPr/>
        </p:nvGrpSpPr>
        <p:grpSpPr bwMode="auto">
          <a:xfrm>
            <a:off x="6013351" y="2663421"/>
            <a:ext cx="346071" cy="742222"/>
            <a:chOff x="4180" y="783"/>
            <a:chExt cx="150" cy="307"/>
          </a:xfrm>
        </p:grpSpPr>
        <p:sp>
          <p:nvSpPr>
            <p:cNvPr id="138"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39"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40"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41"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42"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43"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44"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45"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4" name="Group 26"/>
          <p:cNvGrpSpPr>
            <a:grpSpLocks/>
          </p:cNvGrpSpPr>
          <p:nvPr/>
        </p:nvGrpSpPr>
        <p:grpSpPr bwMode="auto">
          <a:xfrm>
            <a:off x="6013351" y="4895482"/>
            <a:ext cx="346071" cy="742222"/>
            <a:chOff x="4180" y="783"/>
            <a:chExt cx="150" cy="307"/>
          </a:xfrm>
        </p:grpSpPr>
        <p:sp>
          <p:nvSpPr>
            <p:cNvPr id="162"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63"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64"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65"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66"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67"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68"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69"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5" name="Group 26"/>
          <p:cNvGrpSpPr>
            <a:grpSpLocks/>
          </p:cNvGrpSpPr>
          <p:nvPr/>
        </p:nvGrpSpPr>
        <p:grpSpPr bwMode="auto">
          <a:xfrm>
            <a:off x="7853478" y="3547794"/>
            <a:ext cx="346071" cy="742222"/>
            <a:chOff x="4180" y="783"/>
            <a:chExt cx="150" cy="307"/>
          </a:xfrm>
        </p:grpSpPr>
        <p:sp>
          <p:nvSpPr>
            <p:cNvPr id="186"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87"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88"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89"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90"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91"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92"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93"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sp>
        <p:nvSpPr>
          <p:cNvPr id="194" name="Text Box 136"/>
          <p:cNvSpPr txBox="1">
            <a:spLocks noChangeArrowheads="1"/>
          </p:cNvSpPr>
          <p:nvPr/>
        </p:nvSpPr>
        <p:spPr bwMode="auto">
          <a:xfrm>
            <a:off x="6958767" y="3025716"/>
            <a:ext cx="948924" cy="425033"/>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2200" dirty="0">
                <a:solidFill>
                  <a:srgbClr val="FF0000"/>
                </a:solidFill>
                <a:latin typeface="Verdana"/>
                <a:cs typeface="Verdana"/>
              </a:rPr>
              <a:t>SMTP</a:t>
            </a:r>
            <a:endParaRPr lang="en-US" sz="2200" dirty="0">
              <a:latin typeface="Verdana"/>
              <a:cs typeface="Verdana"/>
            </a:endParaRPr>
          </a:p>
        </p:txBody>
      </p:sp>
      <p:sp>
        <p:nvSpPr>
          <p:cNvPr id="195" name="Text Box 136"/>
          <p:cNvSpPr txBox="1">
            <a:spLocks noChangeArrowheads="1"/>
          </p:cNvSpPr>
          <p:nvPr/>
        </p:nvSpPr>
        <p:spPr bwMode="auto">
          <a:xfrm>
            <a:off x="6958767" y="4568419"/>
            <a:ext cx="948924" cy="425033"/>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2200" dirty="0">
                <a:solidFill>
                  <a:srgbClr val="FF0000"/>
                </a:solidFill>
                <a:latin typeface="Verdana"/>
                <a:cs typeface="Verdana"/>
              </a:rPr>
              <a:t>SMTP</a:t>
            </a:r>
            <a:endParaRPr lang="en-US" sz="2200" dirty="0">
              <a:latin typeface="Verdana"/>
              <a:cs typeface="Verdana"/>
            </a:endParaRPr>
          </a:p>
        </p:txBody>
      </p:sp>
      <p:grpSp>
        <p:nvGrpSpPr>
          <p:cNvPr id="6" name="Group 121"/>
          <p:cNvGrpSpPr>
            <a:grpSpLocks/>
          </p:cNvGrpSpPr>
          <p:nvPr/>
        </p:nvGrpSpPr>
        <p:grpSpPr bwMode="auto">
          <a:xfrm>
            <a:off x="6458581" y="1655542"/>
            <a:ext cx="758315" cy="1009303"/>
            <a:chOff x="4325" y="290"/>
            <a:chExt cx="477" cy="637"/>
          </a:xfrm>
        </p:grpSpPr>
        <p:graphicFrame>
          <p:nvGraphicFramePr>
            <p:cNvPr id="197" name="Object 122"/>
            <p:cNvGraphicFramePr>
              <a:graphicFrameLocks noChangeAspect="1"/>
            </p:cNvGraphicFramePr>
            <p:nvPr/>
          </p:nvGraphicFramePr>
          <p:xfrm>
            <a:off x="4338" y="290"/>
            <a:ext cx="392" cy="315"/>
          </p:xfrm>
          <a:graphic>
            <a:graphicData uri="http://schemas.openxmlformats.org/presentationml/2006/ole">
              <p:oleObj spid="_x0000_s861187" name="Clip" r:id="rId5" imgW="1307948" imgH="1084823" progId="">
                <p:embed/>
              </p:oleObj>
            </a:graphicData>
          </a:graphic>
        </p:graphicFrame>
        <p:sp>
          <p:nvSpPr>
            <p:cNvPr id="198"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grpSp>
        <p:nvGrpSpPr>
          <p:cNvPr id="7" name="Group 121"/>
          <p:cNvGrpSpPr>
            <a:grpSpLocks/>
          </p:cNvGrpSpPr>
          <p:nvPr/>
        </p:nvGrpSpPr>
        <p:grpSpPr bwMode="auto">
          <a:xfrm>
            <a:off x="8250333" y="3786347"/>
            <a:ext cx="758315" cy="1009303"/>
            <a:chOff x="4325" y="290"/>
            <a:chExt cx="477" cy="637"/>
          </a:xfrm>
        </p:grpSpPr>
        <p:graphicFrame>
          <p:nvGraphicFramePr>
            <p:cNvPr id="200" name="Object 122"/>
            <p:cNvGraphicFramePr>
              <a:graphicFrameLocks noChangeAspect="1"/>
            </p:cNvGraphicFramePr>
            <p:nvPr/>
          </p:nvGraphicFramePr>
          <p:xfrm>
            <a:off x="4338" y="290"/>
            <a:ext cx="392" cy="315"/>
          </p:xfrm>
          <a:graphic>
            <a:graphicData uri="http://schemas.openxmlformats.org/presentationml/2006/ole">
              <p:oleObj spid="_x0000_s861188" name="Clip" r:id="rId6" imgW="1307948" imgH="1084823" progId="">
                <p:embed/>
              </p:oleObj>
            </a:graphicData>
          </a:graphic>
        </p:graphicFrame>
        <p:sp>
          <p:nvSpPr>
            <p:cNvPr id="201"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grpSp>
        <p:nvGrpSpPr>
          <p:cNvPr id="8" name="Group 121"/>
          <p:cNvGrpSpPr>
            <a:grpSpLocks/>
          </p:cNvGrpSpPr>
          <p:nvPr/>
        </p:nvGrpSpPr>
        <p:grpSpPr bwMode="auto">
          <a:xfrm>
            <a:off x="8385685" y="2668788"/>
            <a:ext cx="758315" cy="1009303"/>
            <a:chOff x="4325" y="290"/>
            <a:chExt cx="477" cy="637"/>
          </a:xfrm>
        </p:grpSpPr>
        <p:graphicFrame>
          <p:nvGraphicFramePr>
            <p:cNvPr id="203" name="Object 122"/>
            <p:cNvGraphicFramePr>
              <a:graphicFrameLocks noChangeAspect="1"/>
            </p:cNvGraphicFramePr>
            <p:nvPr/>
          </p:nvGraphicFramePr>
          <p:xfrm>
            <a:off x="4338" y="290"/>
            <a:ext cx="392" cy="315"/>
          </p:xfrm>
          <a:graphic>
            <a:graphicData uri="http://schemas.openxmlformats.org/presentationml/2006/ole">
              <p:oleObj spid="_x0000_s861189" name="Clip" r:id="rId7" imgW="1307948" imgH="1084823" progId="">
                <p:embed/>
              </p:oleObj>
            </a:graphicData>
          </a:graphic>
        </p:graphicFrame>
        <p:sp>
          <p:nvSpPr>
            <p:cNvPr id="204"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grpSp>
        <p:nvGrpSpPr>
          <p:cNvPr id="9" name="Group 121"/>
          <p:cNvGrpSpPr>
            <a:grpSpLocks/>
          </p:cNvGrpSpPr>
          <p:nvPr/>
        </p:nvGrpSpPr>
        <p:grpSpPr bwMode="auto">
          <a:xfrm>
            <a:off x="6075005" y="5704073"/>
            <a:ext cx="758315" cy="1009303"/>
            <a:chOff x="4325" y="290"/>
            <a:chExt cx="477" cy="637"/>
          </a:xfrm>
        </p:grpSpPr>
        <p:graphicFrame>
          <p:nvGraphicFramePr>
            <p:cNvPr id="206" name="Object 122"/>
            <p:cNvGraphicFramePr>
              <a:graphicFrameLocks noChangeAspect="1"/>
            </p:cNvGraphicFramePr>
            <p:nvPr/>
          </p:nvGraphicFramePr>
          <p:xfrm>
            <a:off x="4338" y="290"/>
            <a:ext cx="392" cy="315"/>
          </p:xfrm>
          <a:graphic>
            <a:graphicData uri="http://schemas.openxmlformats.org/presentationml/2006/ole">
              <p:oleObj spid="_x0000_s861190" name="Clip" r:id="rId8" imgW="1307948" imgH="1084823" progId="">
                <p:embed/>
              </p:oleObj>
            </a:graphicData>
          </a:graphic>
        </p:graphicFrame>
        <p:sp>
          <p:nvSpPr>
            <p:cNvPr id="207"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grpSp>
        <p:nvGrpSpPr>
          <p:cNvPr id="10" name="Group 121"/>
          <p:cNvGrpSpPr>
            <a:grpSpLocks/>
          </p:cNvGrpSpPr>
          <p:nvPr/>
        </p:nvGrpSpPr>
        <p:grpSpPr bwMode="auto">
          <a:xfrm>
            <a:off x="6892268" y="5413267"/>
            <a:ext cx="758315" cy="1009303"/>
            <a:chOff x="4325" y="290"/>
            <a:chExt cx="477" cy="637"/>
          </a:xfrm>
        </p:grpSpPr>
        <p:graphicFrame>
          <p:nvGraphicFramePr>
            <p:cNvPr id="209" name="Object 122"/>
            <p:cNvGraphicFramePr>
              <a:graphicFrameLocks noChangeAspect="1"/>
            </p:cNvGraphicFramePr>
            <p:nvPr/>
          </p:nvGraphicFramePr>
          <p:xfrm>
            <a:off x="4338" y="290"/>
            <a:ext cx="392" cy="315"/>
          </p:xfrm>
          <a:graphic>
            <a:graphicData uri="http://schemas.openxmlformats.org/presentationml/2006/ole">
              <p:oleObj spid="_x0000_s861191" name="Clip" r:id="rId9" imgW="1307948" imgH="1084823" progId="">
                <p:embed/>
              </p:oleObj>
            </a:graphicData>
          </a:graphic>
        </p:graphicFrame>
        <p:sp>
          <p:nvSpPr>
            <p:cNvPr id="210"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sp>
        <p:nvSpPr>
          <p:cNvPr id="55" name="Rectangle 3"/>
          <p:cNvSpPr txBox="1">
            <a:spLocks noChangeArrowheads="1"/>
          </p:cNvSpPr>
          <p:nvPr/>
        </p:nvSpPr>
        <p:spPr bwMode="auto">
          <a:xfrm>
            <a:off x="533401" y="1600200"/>
            <a:ext cx="4349603" cy="4648200"/>
          </a:xfrm>
          <a:prstGeom prst="rect">
            <a:avLst/>
          </a:prstGeom>
          <a:noFill/>
          <a:ln w="9525">
            <a:noFill/>
            <a:miter lim="800000"/>
            <a:headEnd/>
            <a:tailEnd/>
          </a:ln>
          <a:effectLst/>
        </p:spPr>
        <p:txBody>
          <a:bodyPr vert="horz" wrap="square" lIns="96744" tIns="48372" rIns="96744" bIns="48372"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
                <a:schemeClr val="accent6">
                  <a:lumMod val="60000"/>
                  <a:lumOff val="40000"/>
                </a:schemeClr>
              </a:buClr>
              <a:buSzPct val="85000"/>
              <a:buFont typeface="Wingdings" charset="2"/>
              <a:buNone/>
              <a:tabLst/>
              <a:defRPr/>
            </a:pPr>
            <a:r>
              <a:rPr kumimoji="0" lang="en-US" sz="2400" b="0" i="0" u="none" strike="noStrike" kern="0" cap="none" spc="0" normalizeH="0" baseline="0" noProof="0" smtClean="0">
                <a:ln>
                  <a:noFill/>
                </a:ln>
                <a:solidFill>
                  <a:srgbClr val="FF0000"/>
                </a:solidFill>
                <a:effectLst/>
                <a:uLnTx/>
                <a:uFillTx/>
                <a:latin typeface="Verdana"/>
                <a:ea typeface="+mn-ea"/>
                <a:cs typeface="Verdana"/>
              </a:rPr>
              <a:t>Mail Servers</a:t>
            </a:r>
            <a:r>
              <a:rPr kumimoji="0" lang="en-US" sz="2400" b="0" i="0" u="none" strike="noStrike" kern="0" cap="none" spc="0" normalizeH="0" baseline="0" noProof="0" smtClean="0">
                <a:ln>
                  <a:noFill/>
                </a:ln>
                <a:solidFill>
                  <a:schemeClr val="tx1"/>
                </a:solidFill>
                <a:effectLst/>
                <a:uLnTx/>
                <a:uFillTx/>
                <a:latin typeface="Verdana"/>
                <a:ea typeface="+mn-ea"/>
                <a:cs typeface="Verdana"/>
              </a:rPr>
              <a:t> </a:t>
            </a:r>
          </a:p>
          <a:p>
            <a:pPr marL="342900" marR="0" lvl="0" indent="-342900" algn="l" defTabSz="914400" rtl="0" eaLnBrk="0" fontAlgn="base" latinLnBrk="0" hangingPunct="0">
              <a:lnSpc>
                <a:spcPct val="90000"/>
              </a:lnSpc>
              <a:spcBef>
                <a:spcPct val="20000"/>
              </a:spcBef>
              <a:spcAft>
                <a:spcPct val="0"/>
              </a:spcAft>
              <a:buClr>
                <a:schemeClr val="accent6">
                  <a:lumMod val="60000"/>
                  <a:lumOff val="40000"/>
                </a:schemeClr>
              </a:buClr>
              <a:buSzPct val="85000"/>
              <a:buFont typeface="Wingdings" charset="2"/>
              <a:buChar char="§"/>
              <a:tabLst/>
              <a:defRPr/>
            </a:pPr>
            <a:r>
              <a:rPr kumimoji="0" lang="en-US" sz="2000" b="0" i="0" u="none" strike="noStrike" kern="0" cap="none" spc="0" normalizeH="0" baseline="0" noProof="0" smtClean="0">
                <a:ln>
                  <a:noFill/>
                </a:ln>
                <a:solidFill>
                  <a:srgbClr val="FF0000"/>
                </a:solidFill>
                <a:effectLst/>
                <a:uLnTx/>
                <a:uFillTx/>
                <a:latin typeface="Verdana"/>
                <a:ea typeface="+mn-ea"/>
                <a:cs typeface="Verdana"/>
              </a:rPr>
              <a:t>mailbox</a:t>
            </a:r>
            <a:r>
              <a:rPr kumimoji="0" lang="en-US" sz="2000" b="0" i="0" u="none" strike="noStrike" kern="0" cap="none" spc="0" normalizeH="0" baseline="0" noProof="0" smtClean="0">
                <a:ln>
                  <a:noFill/>
                </a:ln>
                <a:solidFill>
                  <a:schemeClr val="tx1"/>
                </a:solidFill>
                <a:effectLst/>
                <a:uLnTx/>
                <a:uFillTx/>
                <a:latin typeface="Verdana"/>
                <a:ea typeface="+mn-ea"/>
                <a:cs typeface="Verdana"/>
              </a:rPr>
              <a:t> contains incoming messages for user</a:t>
            </a:r>
          </a:p>
          <a:p>
            <a:pPr marL="342900" marR="0" lvl="0" indent="-342900" algn="l" defTabSz="914400" rtl="0" eaLnBrk="0" fontAlgn="base" latinLnBrk="0" hangingPunct="0">
              <a:lnSpc>
                <a:spcPct val="90000"/>
              </a:lnSpc>
              <a:spcBef>
                <a:spcPct val="20000"/>
              </a:spcBef>
              <a:spcAft>
                <a:spcPct val="0"/>
              </a:spcAft>
              <a:buClr>
                <a:schemeClr val="accent6">
                  <a:lumMod val="60000"/>
                  <a:lumOff val="40000"/>
                </a:schemeClr>
              </a:buClr>
              <a:buSzPct val="85000"/>
              <a:buFont typeface="Wingdings" charset="2"/>
              <a:buChar char="§"/>
              <a:tabLst/>
              <a:defRPr/>
            </a:pPr>
            <a:r>
              <a:rPr kumimoji="0" lang="en-US" sz="2000" b="0" i="0" u="none" strike="noStrike" kern="0" cap="none" spc="0" normalizeH="0" baseline="0" noProof="0" smtClean="0">
                <a:ln>
                  <a:noFill/>
                </a:ln>
                <a:solidFill>
                  <a:srgbClr val="FF0000"/>
                </a:solidFill>
                <a:effectLst/>
                <a:uLnTx/>
                <a:uFillTx/>
                <a:latin typeface="Verdana"/>
                <a:ea typeface="+mn-ea"/>
                <a:cs typeface="Verdana"/>
              </a:rPr>
              <a:t>message</a:t>
            </a:r>
            <a:r>
              <a:rPr kumimoji="0" lang="en-US" sz="2000" b="0" i="0" u="none" strike="noStrike" kern="0" cap="none" spc="0" normalizeH="0" baseline="0" noProof="0" smtClean="0">
                <a:ln>
                  <a:noFill/>
                </a:ln>
                <a:solidFill>
                  <a:schemeClr val="tx1"/>
                </a:solidFill>
                <a:effectLst/>
                <a:uLnTx/>
                <a:uFillTx/>
                <a:latin typeface="Verdana"/>
                <a:ea typeface="+mn-ea"/>
                <a:cs typeface="Verdana"/>
              </a:rPr>
              <a:t> </a:t>
            </a:r>
            <a:r>
              <a:rPr kumimoji="0" lang="en-US" sz="2000" b="0" i="0" u="none" strike="noStrike" kern="0" cap="none" spc="0" normalizeH="0" baseline="0" noProof="0" smtClean="0">
                <a:ln>
                  <a:noFill/>
                </a:ln>
                <a:solidFill>
                  <a:srgbClr val="FF0000"/>
                </a:solidFill>
                <a:effectLst/>
                <a:uLnTx/>
                <a:uFillTx/>
                <a:latin typeface="Verdana"/>
                <a:ea typeface="+mn-ea"/>
                <a:cs typeface="Verdana"/>
              </a:rPr>
              <a:t>queue</a:t>
            </a:r>
            <a:r>
              <a:rPr kumimoji="0" lang="en-US" sz="2000" b="0" i="0" u="none" strike="noStrike" kern="0" cap="none" spc="0" normalizeH="0" baseline="0" noProof="0" smtClean="0">
                <a:ln>
                  <a:noFill/>
                </a:ln>
                <a:solidFill>
                  <a:schemeClr val="tx1"/>
                </a:solidFill>
                <a:effectLst/>
                <a:uLnTx/>
                <a:uFillTx/>
                <a:latin typeface="Verdana"/>
                <a:ea typeface="+mn-ea"/>
                <a:cs typeface="Verdana"/>
              </a:rPr>
              <a:t> of outgoing (to be sent) mail messages</a:t>
            </a:r>
          </a:p>
          <a:p>
            <a:pPr marL="342900" marR="0" lvl="0" indent="-342900" algn="l" defTabSz="914400" rtl="0" eaLnBrk="0" fontAlgn="base" latinLnBrk="0" hangingPunct="0">
              <a:lnSpc>
                <a:spcPct val="90000"/>
              </a:lnSpc>
              <a:spcBef>
                <a:spcPct val="20000"/>
              </a:spcBef>
              <a:spcAft>
                <a:spcPct val="0"/>
              </a:spcAft>
              <a:buClr>
                <a:schemeClr val="accent6">
                  <a:lumMod val="60000"/>
                  <a:lumOff val="40000"/>
                </a:schemeClr>
              </a:buClr>
              <a:buSzPct val="85000"/>
              <a:buFont typeface="Wingdings" charset="2"/>
              <a:buChar char="§"/>
              <a:tabLst/>
              <a:defRPr/>
            </a:pPr>
            <a:r>
              <a:rPr kumimoji="0" lang="en-US" sz="2000" b="0" i="0" u="none" strike="noStrike" kern="0" cap="none" spc="0" normalizeH="0" baseline="0" noProof="0" smtClean="0">
                <a:ln>
                  <a:noFill/>
                </a:ln>
                <a:solidFill>
                  <a:srgbClr val="FF0000"/>
                </a:solidFill>
                <a:effectLst/>
                <a:uLnTx/>
                <a:uFillTx/>
                <a:latin typeface="Verdana"/>
                <a:ea typeface="+mn-ea"/>
                <a:cs typeface="Verdana"/>
              </a:rPr>
              <a:t>SMTP protocol</a:t>
            </a:r>
            <a:r>
              <a:rPr kumimoji="0" lang="en-US" sz="2000" b="0" i="0" u="none" strike="noStrike" kern="0" cap="none" spc="0" normalizeH="0" baseline="0" noProof="0" smtClean="0">
                <a:ln>
                  <a:noFill/>
                </a:ln>
                <a:solidFill>
                  <a:schemeClr val="tx1"/>
                </a:solidFill>
                <a:effectLst/>
                <a:uLnTx/>
                <a:uFillTx/>
                <a:latin typeface="Verdana"/>
                <a:ea typeface="+mn-ea"/>
                <a:cs typeface="Verdana"/>
              </a:rPr>
              <a:t> between mail servers to send email messages</a:t>
            </a:r>
          </a:p>
          <a:p>
            <a:pPr marL="742950" marR="0" lvl="1" indent="-285750" algn="l" defTabSz="914400" rtl="0" eaLnBrk="0" fontAlgn="base" latinLnBrk="0" hangingPunct="0">
              <a:lnSpc>
                <a:spcPct val="90000"/>
              </a:lnSpc>
              <a:spcBef>
                <a:spcPct val="20000"/>
              </a:spcBef>
              <a:spcAft>
                <a:spcPct val="0"/>
              </a:spcAft>
              <a:buClr>
                <a:schemeClr val="accent6">
                  <a:lumMod val="60000"/>
                  <a:lumOff val="40000"/>
                </a:schemeClr>
              </a:buClr>
              <a:buSzPct val="75000"/>
              <a:buFont typeface="Wingdings" charset="2"/>
              <a:buChar char="§"/>
              <a:tabLst/>
              <a:defRPr/>
            </a:pPr>
            <a:r>
              <a:rPr kumimoji="0" lang="en-US" sz="2000" b="0" i="0" u="none" strike="noStrike" kern="0" cap="none" spc="0" normalizeH="0" baseline="0" noProof="0" smtClean="0">
                <a:ln>
                  <a:noFill/>
                </a:ln>
                <a:solidFill>
                  <a:schemeClr val="tx1"/>
                </a:solidFill>
                <a:effectLst/>
                <a:uLnTx/>
                <a:uFillTx/>
                <a:latin typeface="Verdana"/>
                <a:ea typeface="ヒラギノ角ゴ Pro W3" charset="-128"/>
                <a:cs typeface="Verdana"/>
              </a:rPr>
              <a:t>client: sending mail server</a:t>
            </a:r>
          </a:p>
          <a:p>
            <a:pPr marL="742950" marR="0" lvl="1" indent="-285750" algn="l" defTabSz="914400" rtl="0" eaLnBrk="0" fontAlgn="base" latinLnBrk="0" hangingPunct="0">
              <a:lnSpc>
                <a:spcPct val="90000"/>
              </a:lnSpc>
              <a:spcBef>
                <a:spcPct val="20000"/>
              </a:spcBef>
              <a:spcAft>
                <a:spcPct val="0"/>
              </a:spcAft>
              <a:buClr>
                <a:schemeClr val="accent6">
                  <a:lumMod val="60000"/>
                  <a:lumOff val="40000"/>
                </a:schemeClr>
              </a:buClr>
              <a:buSzPct val="75000"/>
              <a:buFont typeface="Wingdings" charset="2"/>
              <a:buChar char="§"/>
              <a:tabLst/>
              <a:defRPr/>
            </a:pPr>
            <a:r>
              <a:rPr kumimoji="0" lang="en-US" sz="2000" b="0" i="0" u="none" strike="noStrike" kern="0" cap="none" spc="0" normalizeH="0" baseline="0" noProof="0" smtClean="0">
                <a:ln>
                  <a:noFill/>
                </a:ln>
                <a:solidFill>
                  <a:schemeClr val="tx1"/>
                </a:solidFill>
                <a:effectLst/>
                <a:uLnTx/>
                <a:uFillTx/>
                <a:latin typeface="Verdana"/>
                <a:ea typeface="ヒラギノ角ゴ Pro W3" charset="-128"/>
                <a:cs typeface="Verdana"/>
              </a:rPr>
              <a:t>“server”: receiving mail server</a:t>
            </a:r>
            <a:endParaRPr kumimoji="0" lang="en-US" sz="2000" b="0" i="0" u="none" strike="noStrike" kern="0" cap="none" spc="0" normalizeH="0" baseline="0" noProof="0" dirty="0">
              <a:ln>
                <a:noFill/>
              </a:ln>
              <a:solidFill>
                <a:schemeClr val="tx1"/>
              </a:solidFill>
              <a:effectLst/>
              <a:uLnTx/>
              <a:uFillTx/>
              <a:latin typeface="Verdana"/>
              <a:ea typeface="ヒラギノ角ゴ Pro W3" charset="-128"/>
              <a:cs typeface="Verdana"/>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3401" y="237123"/>
            <a:ext cx="8314394" cy="1143000"/>
          </a:xfrm>
        </p:spPr>
        <p:txBody>
          <a:bodyPr/>
          <a:lstStyle/>
          <a:p>
            <a:r>
              <a:rPr lang="en-US" dirty="0" smtClean="0"/>
              <a:t>Electronic Mail: SMTP </a:t>
            </a:r>
            <a:r>
              <a:rPr lang="en-US" sz="3600" dirty="0" smtClean="0"/>
              <a:t>[RFC 2821]</a:t>
            </a:r>
            <a:endParaRPr lang="en-US" sz="3600" dirty="0"/>
          </a:p>
        </p:txBody>
      </p:sp>
      <p:sp>
        <p:nvSpPr>
          <p:cNvPr id="140291" name="Rectangle 3"/>
          <p:cNvSpPr>
            <a:spLocks noGrp="1" noChangeArrowheads="1"/>
          </p:cNvSpPr>
          <p:nvPr>
            <p:ph idx="4294967295"/>
          </p:nvPr>
        </p:nvSpPr>
        <p:spPr>
          <a:xfrm>
            <a:off x="494385" y="1600200"/>
            <a:ext cx="7772400" cy="4648200"/>
          </a:xfrm>
        </p:spPr>
        <p:txBody>
          <a:bodyPr lIns="96744" tIns="48372" rIns="96744" bIns="48372"/>
          <a:lstStyle/>
          <a:p>
            <a:pPr>
              <a:lnSpc>
                <a:spcPct val="90000"/>
              </a:lnSpc>
            </a:pPr>
            <a:r>
              <a:rPr lang="en-US" sz="2000" dirty="0" smtClean="0"/>
              <a:t>uses TCP to reliably transfer email message from client to server, port 25</a:t>
            </a:r>
          </a:p>
          <a:p>
            <a:pPr>
              <a:lnSpc>
                <a:spcPct val="90000"/>
              </a:lnSpc>
            </a:pPr>
            <a:r>
              <a:rPr lang="en-US" sz="2000" dirty="0" smtClean="0"/>
              <a:t>direct transfer: sending server to receiving server</a:t>
            </a:r>
          </a:p>
          <a:p>
            <a:pPr>
              <a:lnSpc>
                <a:spcPct val="90000"/>
              </a:lnSpc>
            </a:pPr>
            <a:r>
              <a:rPr lang="en-US" sz="2000" dirty="0" smtClean="0"/>
              <a:t>three phases of transfer</a:t>
            </a:r>
          </a:p>
          <a:p>
            <a:pPr lvl="1">
              <a:lnSpc>
                <a:spcPct val="90000"/>
              </a:lnSpc>
            </a:pPr>
            <a:r>
              <a:rPr lang="en-US" sz="2000" dirty="0" smtClean="0"/>
              <a:t>handshaking (greeting)</a:t>
            </a:r>
          </a:p>
          <a:p>
            <a:pPr lvl="1">
              <a:lnSpc>
                <a:spcPct val="90000"/>
              </a:lnSpc>
            </a:pPr>
            <a:r>
              <a:rPr lang="en-US" sz="2000" dirty="0" smtClean="0"/>
              <a:t>transfer of messages</a:t>
            </a:r>
          </a:p>
          <a:p>
            <a:pPr lvl="1">
              <a:lnSpc>
                <a:spcPct val="90000"/>
              </a:lnSpc>
            </a:pPr>
            <a:r>
              <a:rPr lang="en-US" sz="2000" dirty="0" smtClean="0"/>
              <a:t>closure</a:t>
            </a:r>
          </a:p>
          <a:p>
            <a:pPr>
              <a:lnSpc>
                <a:spcPct val="90000"/>
              </a:lnSpc>
            </a:pPr>
            <a:r>
              <a:rPr lang="en-US" sz="2000" dirty="0" smtClean="0"/>
              <a:t>command/response interaction</a:t>
            </a:r>
            <a:endParaRPr lang="en-US" sz="2000" dirty="0" smtClean="0">
              <a:solidFill>
                <a:schemeClr val="accent2"/>
              </a:solidFill>
            </a:endParaRPr>
          </a:p>
          <a:p>
            <a:pPr lvl="1">
              <a:lnSpc>
                <a:spcPct val="90000"/>
              </a:lnSpc>
            </a:pPr>
            <a:r>
              <a:rPr lang="en-US" sz="2000" dirty="0" smtClean="0">
                <a:solidFill>
                  <a:schemeClr val="accent2"/>
                </a:solidFill>
              </a:rPr>
              <a:t>commands:</a:t>
            </a:r>
            <a:r>
              <a:rPr lang="en-US" sz="2000" dirty="0" smtClean="0"/>
              <a:t> ASCII text</a:t>
            </a:r>
          </a:p>
          <a:p>
            <a:pPr lvl="1">
              <a:lnSpc>
                <a:spcPct val="90000"/>
              </a:lnSpc>
            </a:pPr>
            <a:r>
              <a:rPr lang="en-US" sz="2000" dirty="0" smtClean="0">
                <a:solidFill>
                  <a:schemeClr val="accent2"/>
                </a:solidFill>
              </a:rPr>
              <a:t>response:</a:t>
            </a:r>
            <a:r>
              <a:rPr lang="en-US" sz="2000" dirty="0" smtClean="0"/>
              <a:t> status code and phrase</a:t>
            </a:r>
          </a:p>
          <a:p>
            <a:pPr>
              <a:lnSpc>
                <a:spcPct val="90000"/>
              </a:lnSpc>
            </a:pPr>
            <a:r>
              <a:rPr lang="en-US" sz="2400" dirty="0" smtClean="0"/>
              <a:t>messages must be in 7-bit ASCII</a:t>
            </a:r>
          </a:p>
          <a:p>
            <a:pPr lvl="1">
              <a:lnSpc>
                <a:spcPct val="90000"/>
              </a:lnSpc>
            </a:pPr>
            <a:endParaRPr lang="en-US" sz="2000" dirty="0" smtClean="0"/>
          </a:p>
          <a:p>
            <a:pPr lvl="1">
              <a:lnSpc>
                <a:spcPct val="90000"/>
              </a:lnSpc>
            </a:pPr>
            <a:endParaRPr lang="en-US" sz="2000" dirty="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33401" y="228600"/>
            <a:ext cx="8314394" cy="1143000"/>
          </a:xfrm>
        </p:spPr>
        <p:txBody>
          <a:bodyPr/>
          <a:lstStyle/>
          <a:p>
            <a:r>
              <a:rPr lang="en-US" dirty="0" smtClean="0"/>
              <a:t>Scenario: Alice sends message to Bob</a:t>
            </a:r>
            <a:endParaRPr lang="en-US" dirty="0"/>
          </a:p>
        </p:txBody>
      </p:sp>
      <p:sp>
        <p:nvSpPr>
          <p:cNvPr id="141315" name="Rectangle 3"/>
          <p:cNvSpPr>
            <a:spLocks noGrp="1" noChangeArrowheads="1"/>
          </p:cNvSpPr>
          <p:nvPr>
            <p:ph idx="4294967295"/>
          </p:nvPr>
        </p:nvSpPr>
        <p:spPr>
          <a:xfrm>
            <a:off x="460296" y="1600200"/>
            <a:ext cx="4010025" cy="4648200"/>
          </a:xfrm>
        </p:spPr>
        <p:txBody>
          <a:bodyPr lIns="96744" tIns="48372" rIns="96744" bIns="48372"/>
          <a:lstStyle/>
          <a:p>
            <a:pPr>
              <a:lnSpc>
                <a:spcPct val="90000"/>
              </a:lnSpc>
              <a:buFont typeface="Wingdings" charset="2"/>
              <a:buNone/>
            </a:pPr>
            <a:r>
              <a:rPr lang="en-US" sz="2000" dirty="0"/>
              <a:t>1) Alice</a:t>
            </a:r>
            <a:r>
              <a:rPr lang="en-US" sz="2000" dirty="0" smtClean="0"/>
              <a:t> composes a message  </a:t>
            </a:r>
            <a:r>
              <a:rPr lang="en-US" sz="2000" dirty="0"/>
              <a:t>“to” </a:t>
            </a:r>
            <a:r>
              <a:rPr lang="en-US" sz="2000" dirty="0" err="1">
                <a:latin typeface="Courier New" charset="0"/>
              </a:rPr>
              <a:t>bob@someschool.edu</a:t>
            </a:r>
            <a:endParaRPr lang="en-US" sz="2000" dirty="0">
              <a:latin typeface="Courier New" charset="0"/>
            </a:endParaRPr>
          </a:p>
          <a:p>
            <a:pPr>
              <a:lnSpc>
                <a:spcPct val="90000"/>
              </a:lnSpc>
              <a:buFont typeface="Wingdings" charset="2"/>
              <a:buNone/>
            </a:pPr>
            <a:r>
              <a:rPr lang="en-US" sz="2000" dirty="0"/>
              <a:t>2) Alice’s</a:t>
            </a:r>
            <a:r>
              <a:rPr lang="en-US" sz="2000" dirty="0" smtClean="0"/>
              <a:t> user agent </a:t>
            </a:r>
            <a:r>
              <a:rPr lang="en-US" sz="2000" dirty="0"/>
              <a:t>sends message to her mail server; message placed in message queue</a:t>
            </a:r>
          </a:p>
          <a:p>
            <a:pPr>
              <a:lnSpc>
                <a:spcPct val="90000"/>
              </a:lnSpc>
              <a:buFont typeface="Wingdings" charset="2"/>
              <a:buNone/>
            </a:pPr>
            <a:r>
              <a:rPr lang="en-US" sz="2000" dirty="0"/>
              <a:t>3) Client side of SMTP opens TCP connection with Bob’s mail server</a:t>
            </a:r>
          </a:p>
        </p:txBody>
      </p:sp>
      <p:sp>
        <p:nvSpPr>
          <p:cNvPr id="141316" name="Rectangle 4"/>
          <p:cNvSpPr>
            <a:spLocks noGrp="1" noChangeArrowheads="1"/>
          </p:cNvSpPr>
          <p:nvPr>
            <p:ph type="body" sz="half" idx="4294967295"/>
          </p:nvPr>
        </p:nvSpPr>
        <p:spPr>
          <a:xfrm>
            <a:off x="4950420" y="1573213"/>
            <a:ext cx="3810000" cy="3268662"/>
          </a:xfrm>
        </p:spPr>
        <p:txBody>
          <a:bodyPr lIns="96744" tIns="48372" rIns="96744" bIns="48372"/>
          <a:lstStyle/>
          <a:p>
            <a:pPr>
              <a:lnSpc>
                <a:spcPct val="90000"/>
              </a:lnSpc>
              <a:buFont typeface="Wingdings" charset="2"/>
              <a:buNone/>
            </a:pPr>
            <a:r>
              <a:rPr lang="en-US" sz="2000" dirty="0"/>
              <a:t>4) SMTP client sends Alice’s message over the TCP connection</a:t>
            </a:r>
          </a:p>
          <a:p>
            <a:pPr>
              <a:lnSpc>
                <a:spcPct val="90000"/>
              </a:lnSpc>
              <a:buFont typeface="Wingdings" charset="2"/>
              <a:buNone/>
            </a:pPr>
            <a:r>
              <a:rPr lang="en-US" sz="2000" dirty="0"/>
              <a:t>5) Bob’s mail server places the message in Bob’s mailbox</a:t>
            </a:r>
          </a:p>
          <a:p>
            <a:pPr>
              <a:lnSpc>
                <a:spcPct val="90000"/>
              </a:lnSpc>
              <a:buFont typeface="Wingdings" charset="2"/>
              <a:buNone/>
            </a:pPr>
            <a:r>
              <a:rPr lang="en-US" sz="2000" dirty="0"/>
              <a:t>6) Bob invokes his user agent to read message</a:t>
            </a:r>
            <a:endParaRPr lang="en-US" sz="2400" dirty="0"/>
          </a:p>
          <a:p>
            <a:pPr>
              <a:lnSpc>
                <a:spcPct val="90000"/>
              </a:lnSpc>
              <a:buFont typeface="Wingdings" charset="2"/>
              <a:buNone/>
            </a:pPr>
            <a:endParaRPr lang="en-US" sz="2400" dirty="0"/>
          </a:p>
        </p:txBody>
      </p:sp>
      <p:pic>
        <p:nvPicPr>
          <p:cNvPr id="141348" name="Picture 36" descr="Alice"/>
          <p:cNvPicPr>
            <a:picLocks noChangeAspect="1" noChangeArrowheads="1"/>
          </p:cNvPicPr>
          <p:nvPr/>
        </p:nvPicPr>
        <p:blipFill>
          <a:blip r:embed="rId4"/>
          <a:srcRect/>
          <a:stretch>
            <a:fillRect/>
          </a:stretch>
        </p:blipFill>
        <p:spPr bwMode="auto">
          <a:xfrm>
            <a:off x="403190" y="5121670"/>
            <a:ext cx="562786" cy="693525"/>
          </a:xfrm>
          <a:prstGeom prst="rect">
            <a:avLst/>
          </a:prstGeom>
          <a:noFill/>
        </p:spPr>
      </p:pic>
      <p:pic>
        <p:nvPicPr>
          <p:cNvPr id="141349" name="Picture 37" descr="Bob"/>
          <p:cNvPicPr>
            <a:picLocks noChangeAspect="1" noChangeArrowheads="1"/>
          </p:cNvPicPr>
          <p:nvPr/>
        </p:nvPicPr>
        <p:blipFill>
          <a:blip r:embed="rId5"/>
          <a:srcRect/>
          <a:stretch>
            <a:fillRect/>
          </a:stretch>
        </p:blipFill>
        <p:spPr bwMode="auto">
          <a:xfrm>
            <a:off x="7793316" y="5025954"/>
            <a:ext cx="675342" cy="690165"/>
          </a:xfrm>
          <a:prstGeom prst="rect">
            <a:avLst/>
          </a:prstGeom>
          <a:noFill/>
        </p:spPr>
      </p:pic>
      <p:sp>
        <p:nvSpPr>
          <p:cNvPr id="141381" name="Line 69"/>
          <p:cNvSpPr>
            <a:spLocks noChangeShapeType="1"/>
          </p:cNvSpPr>
          <p:nvPr/>
        </p:nvSpPr>
        <p:spPr bwMode="auto">
          <a:xfrm>
            <a:off x="1928590" y="5494461"/>
            <a:ext cx="892057" cy="146094"/>
          </a:xfrm>
          <a:prstGeom prst="line">
            <a:avLst/>
          </a:prstGeom>
          <a:noFill/>
          <a:ln w="1270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41382" name="Line 70"/>
          <p:cNvSpPr>
            <a:spLocks noChangeShapeType="1"/>
          </p:cNvSpPr>
          <p:nvPr/>
        </p:nvSpPr>
        <p:spPr bwMode="auto">
          <a:xfrm>
            <a:off x="3615265" y="5628800"/>
            <a:ext cx="1379244" cy="219980"/>
          </a:xfrm>
          <a:prstGeom prst="line">
            <a:avLst/>
          </a:prstGeom>
          <a:noFill/>
          <a:ln w="12700">
            <a:solidFill>
              <a:schemeClr val="accent2"/>
            </a:solidFill>
            <a:round/>
            <a:headEnd/>
            <a:tailEnd type="triangle" w="med" len="med"/>
          </a:ln>
          <a:effectLst/>
        </p:spPr>
        <p:txBody>
          <a:bodyPr wrap="none" lIns="96744" tIns="48372" rIns="96744" bIns="48372" anchor="ctr">
            <a:prstTxWarp prst="textNoShape">
              <a:avLst/>
            </a:prstTxWarp>
          </a:bodyPr>
          <a:lstStyle/>
          <a:p>
            <a:endParaRPr lang="en-GB"/>
          </a:p>
        </p:txBody>
      </p:sp>
      <p:sp>
        <p:nvSpPr>
          <p:cNvPr id="141383" name="Line 71"/>
          <p:cNvSpPr>
            <a:spLocks noChangeShapeType="1"/>
          </p:cNvSpPr>
          <p:nvPr/>
        </p:nvSpPr>
        <p:spPr bwMode="auto">
          <a:xfrm flipV="1">
            <a:off x="5812647" y="5408820"/>
            <a:ext cx="1026454" cy="426526"/>
          </a:xfrm>
          <a:prstGeom prst="line">
            <a:avLst/>
          </a:prstGeom>
          <a:noFill/>
          <a:ln w="12700">
            <a:solidFill>
              <a:schemeClr val="accent2"/>
            </a:solidFill>
            <a:round/>
            <a:headEnd type="triangle"/>
            <a:tailEnd type="none" w="med" len="med"/>
          </a:ln>
          <a:effectLst/>
        </p:spPr>
        <p:txBody>
          <a:bodyPr wrap="none" lIns="96744" tIns="48372" rIns="96744" bIns="48372" anchor="ctr">
            <a:prstTxWarp prst="textNoShape">
              <a:avLst/>
            </a:prstTxWarp>
          </a:bodyPr>
          <a:lstStyle/>
          <a:p>
            <a:endParaRPr lang="en-GB"/>
          </a:p>
        </p:txBody>
      </p:sp>
      <p:sp>
        <p:nvSpPr>
          <p:cNvPr id="141384" name="Oval 72"/>
          <p:cNvSpPr>
            <a:spLocks noChangeArrowheads="1"/>
          </p:cNvSpPr>
          <p:nvPr/>
        </p:nvSpPr>
        <p:spPr bwMode="auto">
          <a:xfrm>
            <a:off x="1441403" y="4869785"/>
            <a:ext cx="292312" cy="245168"/>
          </a:xfrm>
          <a:prstGeom prst="ellipse">
            <a:avLst/>
          </a:prstGeom>
          <a:solidFill>
            <a:schemeClr val="bg1"/>
          </a:solidFill>
          <a:ln w="12700">
            <a:solidFill>
              <a:schemeClr val="accent2"/>
            </a:solidFill>
            <a:round/>
            <a:headEnd/>
            <a:tailEnd/>
          </a:ln>
          <a:effectLst/>
        </p:spPr>
        <p:txBody>
          <a:bodyPr wrap="none" lIns="91432" tIns="45716" rIns="91432" bIns="45716" anchor="ctr">
            <a:prstTxWarp prst="textNoShape">
              <a:avLst/>
            </a:prstTxWarp>
          </a:bodyPr>
          <a:lstStyle/>
          <a:p>
            <a:pPr algn="ctr" defTabSz="913689">
              <a:spcBef>
                <a:spcPct val="20000"/>
              </a:spcBef>
              <a:buClr>
                <a:schemeClr val="accent2"/>
              </a:buClr>
              <a:buSzPct val="85000"/>
            </a:pPr>
            <a:r>
              <a:rPr lang="en-US" sz="1600" dirty="0"/>
              <a:t>1</a:t>
            </a:r>
            <a:endParaRPr lang="en-US" sz="2400" dirty="0"/>
          </a:p>
        </p:txBody>
      </p:sp>
      <p:sp>
        <p:nvSpPr>
          <p:cNvPr id="141385" name="Oval 73"/>
          <p:cNvSpPr>
            <a:spLocks noChangeArrowheads="1"/>
          </p:cNvSpPr>
          <p:nvPr/>
        </p:nvSpPr>
        <p:spPr bwMode="auto">
          <a:xfrm>
            <a:off x="2168824" y="5439046"/>
            <a:ext cx="292312" cy="243489"/>
          </a:xfrm>
          <a:prstGeom prst="ellipse">
            <a:avLst/>
          </a:prstGeom>
          <a:solidFill>
            <a:schemeClr val="bg1"/>
          </a:solidFill>
          <a:ln w="12700">
            <a:solidFill>
              <a:schemeClr val="accent2"/>
            </a:solidFill>
            <a:round/>
            <a:headEnd/>
            <a:tailEnd/>
          </a:ln>
          <a:effectLst/>
        </p:spPr>
        <p:txBody>
          <a:bodyPr wrap="none" lIns="91432" tIns="45716" rIns="91432" bIns="45716" anchor="ctr">
            <a:prstTxWarp prst="textNoShape">
              <a:avLst/>
            </a:prstTxWarp>
          </a:bodyPr>
          <a:lstStyle/>
          <a:p>
            <a:pPr algn="ctr" defTabSz="913689">
              <a:spcBef>
                <a:spcPct val="20000"/>
              </a:spcBef>
              <a:buClr>
                <a:schemeClr val="accent2"/>
              </a:buClr>
              <a:buSzPct val="85000"/>
            </a:pPr>
            <a:r>
              <a:rPr lang="en-US" sz="1600" dirty="0"/>
              <a:t>2</a:t>
            </a:r>
            <a:endParaRPr lang="en-US" sz="2400" dirty="0"/>
          </a:p>
        </p:txBody>
      </p:sp>
      <p:sp>
        <p:nvSpPr>
          <p:cNvPr id="141386" name="Oval 74"/>
          <p:cNvSpPr>
            <a:spLocks noChangeArrowheads="1"/>
          </p:cNvSpPr>
          <p:nvPr/>
        </p:nvSpPr>
        <p:spPr bwMode="auto">
          <a:xfrm>
            <a:off x="3040720" y="5517970"/>
            <a:ext cx="290633" cy="245168"/>
          </a:xfrm>
          <a:prstGeom prst="ellipse">
            <a:avLst/>
          </a:prstGeom>
          <a:solidFill>
            <a:schemeClr val="bg1"/>
          </a:solidFill>
          <a:ln w="12700">
            <a:solidFill>
              <a:schemeClr val="accent2"/>
            </a:solidFill>
            <a:round/>
            <a:headEnd/>
            <a:tailEnd/>
          </a:ln>
          <a:effectLst/>
        </p:spPr>
        <p:txBody>
          <a:bodyPr wrap="none" lIns="91432" tIns="45716" rIns="91432" bIns="45716" anchor="ctr">
            <a:prstTxWarp prst="textNoShape">
              <a:avLst/>
            </a:prstTxWarp>
          </a:bodyPr>
          <a:lstStyle/>
          <a:p>
            <a:pPr algn="ctr" defTabSz="913689">
              <a:spcBef>
                <a:spcPct val="20000"/>
              </a:spcBef>
              <a:buClr>
                <a:schemeClr val="accent2"/>
              </a:buClr>
              <a:buSzPct val="85000"/>
            </a:pPr>
            <a:r>
              <a:rPr lang="en-US" sz="1600" dirty="0"/>
              <a:t>3</a:t>
            </a:r>
            <a:endParaRPr lang="en-US" sz="2400" dirty="0"/>
          </a:p>
        </p:txBody>
      </p:sp>
      <p:sp>
        <p:nvSpPr>
          <p:cNvPr id="141387" name="Oval 75"/>
          <p:cNvSpPr>
            <a:spLocks noChangeArrowheads="1"/>
          </p:cNvSpPr>
          <p:nvPr/>
        </p:nvSpPr>
        <p:spPr bwMode="auto">
          <a:xfrm>
            <a:off x="4151172" y="5603612"/>
            <a:ext cx="292312" cy="245168"/>
          </a:xfrm>
          <a:prstGeom prst="ellipse">
            <a:avLst/>
          </a:prstGeom>
          <a:solidFill>
            <a:schemeClr val="bg1"/>
          </a:solidFill>
          <a:ln w="12700">
            <a:solidFill>
              <a:schemeClr val="accent2"/>
            </a:solidFill>
            <a:round/>
            <a:headEnd/>
            <a:tailEnd/>
          </a:ln>
          <a:effectLst/>
        </p:spPr>
        <p:txBody>
          <a:bodyPr wrap="none" lIns="91432" tIns="45716" rIns="91432" bIns="45716" anchor="ctr">
            <a:prstTxWarp prst="textNoShape">
              <a:avLst/>
            </a:prstTxWarp>
          </a:bodyPr>
          <a:lstStyle/>
          <a:p>
            <a:pPr algn="ctr" defTabSz="913689">
              <a:spcBef>
                <a:spcPct val="20000"/>
              </a:spcBef>
              <a:buClr>
                <a:schemeClr val="accent2"/>
              </a:buClr>
              <a:buSzPct val="85000"/>
            </a:pPr>
            <a:r>
              <a:rPr lang="en-US" sz="1600" dirty="0"/>
              <a:t>4</a:t>
            </a:r>
            <a:endParaRPr lang="en-US" sz="2400" dirty="0"/>
          </a:p>
        </p:txBody>
      </p:sp>
      <p:sp>
        <p:nvSpPr>
          <p:cNvPr id="141388" name="Oval 76"/>
          <p:cNvSpPr>
            <a:spLocks noChangeArrowheads="1"/>
          </p:cNvSpPr>
          <p:nvPr/>
        </p:nvSpPr>
        <p:spPr bwMode="auto">
          <a:xfrm>
            <a:off x="5300262" y="5702685"/>
            <a:ext cx="292312" cy="243490"/>
          </a:xfrm>
          <a:prstGeom prst="ellipse">
            <a:avLst/>
          </a:prstGeom>
          <a:solidFill>
            <a:schemeClr val="bg1"/>
          </a:solidFill>
          <a:ln w="12700">
            <a:solidFill>
              <a:schemeClr val="accent2"/>
            </a:solidFill>
            <a:round/>
            <a:headEnd/>
            <a:tailEnd/>
          </a:ln>
          <a:effectLst/>
        </p:spPr>
        <p:txBody>
          <a:bodyPr wrap="none" lIns="91432" tIns="45716" rIns="91432" bIns="45716" anchor="ctr">
            <a:prstTxWarp prst="textNoShape">
              <a:avLst/>
            </a:prstTxWarp>
          </a:bodyPr>
          <a:lstStyle/>
          <a:p>
            <a:pPr algn="ctr" defTabSz="913689">
              <a:spcBef>
                <a:spcPct val="20000"/>
              </a:spcBef>
              <a:buClr>
                <a:schemeClr val="accent2"/>
              </a:buClr>
              <a:buSzPct val="85000"/>
            </a:pPr>
            <a:r>
              <a:rPr lang="en-US" sz="1600" dirty="0"/>
              <a:t>5</a:t>
            </a:r>
            <a:endParaRPr lang="en-US" sz="2400" dirty="0"/>
          </a:p>
        </p:txBody>
      </p:sp>
      <p:sp>
        <p:nvSpPr>
          <p:cNvPr id="141389" name="Oval 77"/>
          <p:cNvSpPr>
            <a:spLocks noChangeArrowheads="1"/>
          </p:cNvSpPr>
          <p:nvPr/>
        </p:nvSpPr>
        <p:spPr bwMode="auto">
          <a:xfrm>
            <a:off x="6178878" y="5506216"/>
            <a:ext cx="292312" cy="243489"/>
          </a:xfrm>
          <a:prstGeom prst="ellipse">
            <a:avLst/>
          </a:prstGeom>
          <a:solidFill>
            <a:schemeClr val="bg1"/>
          </a:solidFill>
          <a:ln w="12700">
            <a:solidFill>
              <a:schemeClr val="accent2"/>
            </a:solidFill>
            <a:round/>
            <a:headEnd/>
            <a:tailEnd/>
          </a:ln>
          <a:effectLst/>
        </p:spPr>
        <p:txBody>
          <a:bodyPr wrap="none" lIns="91432" tIns="45716" rIns="91432" bIns="45716" anchor="ctr">
            <a:prstTxWarp prst="textNoShape">
              <a:avLst/>
            </a:prstTxWarp>
          </a:bodyPr>
          <a:lstStyle/>
          <a:p>
            <a:pPr algn="ctr" defTabSz="913689">
              <a:spcBef>
                <a:spcPct val="20000"/>
              </a:spcBef>
              <a:buClr>
                <a:schemeClr val="accent2"/>
              </a:buClr>
              <a:buSzPct val="85000"/>
            </a:pPr>
            <a:r>
              <a:rPr lang="en-US" sz="1600" dirty="0"/>
              <a:t>6</a:t>
            </a:r>
            <a:endParaRPr lang="en-US" sz="2400" dirty="0"/>
          </a:p>
        </p:txBody>
      </p:sp>
      <p:grpSp>
        <p:nvGrpSpPr>
          <p:cNvPr id="82" name="Group 121"/>
          <p:cNvGrpSpPr>
            <a:grpSpLocks/>
          </p:cNvGrpSpPr>
          <p:nvPr/>
        </p:nvGrpSpPr>
        <p:grpSpPr bwMode="auto">
          <a:xfrm>
            <a:off x="6850679" y="5133021"/>
            <a:ext cx="758315" cy="1009303"/>
            <a:chOff x="4325" y="290"/>
            <a:chExt cx="477" cy="637"/>
          </a:xfrm>
        </p:grpSpPr>
        <p:graphicFrame>
          <p:nvGraphicFramePr>
            <p:cNvPr id="83" name="Object 122"/>
            <p:cNvGraphicFramePr>
              <a:graphicFrameLocks noChangeAspect="1"/>
            </p:cNvGraphicFramePr>
            <p:nvPr/>
          </p:nvGraphicFramePr>
          <p:xfrm>
            <a:off x="4338" y="290"/>
            <a:ext cx="392" cy="315"/>
          </p:xfrm>
          <a:graphic>
            <a:graphicData uri="http://schemas.openxmlformats.org/presentationml/2006/ole">
              <p:oleObj spid="_x0000_s473095" name="Clip" r:id="rId6" imgW="1307948" imgH="1084823" progId="">
                <p:embed/>
              </p:oleObj>
            </a:graphicData>
          </a:graphic>
        </p:graphicFrame>
        <p:sp>
          <p:nvSpPr>
            <p:cNvPr id="84"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grpSp>
        <p:nvGrpSpPr>
          <p:cNvPr id="85" name="Group 26"/>
          <p:cNvGrpSpPr>
            <a:grpSpLocks/>
          </p:cNvGrpSpPr>
          <p:nvPr/>
        </p:nvGrpSpPr>
        <p:grpSpPr bwMode="auto">
          <a:xfrm>
            <a:off x="3047038" y="4759110"/>
            <a:ext cx="346071" cy="742222"/>
            <a:chOff x="4180" y="783"/>
            <a:chExt cx="150" cy="307"/>
          </a:xfrm>
        </p:grpSpPr>
        <p:sp>
          <p:nvSpPr>
            <p:cNvPr id="86"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87"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88"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89"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90"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1"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2"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93"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94" name="Group 26"/>
          <p:cNvGrpSpPr>
            <a:grpSpLocks/>
          </p:cNvGrpSpPr>
          <p:nvPr/>
        </p:nvGrpSpPr>
        <p:grpSpPr bwMode="auto">
          <a:xfrm>
            <a:off x="5305868" y="4921052"/>
            <a:ext cx="346071" cy="742222"/>
            <a:chOff x="4180" y="783"/>
            <a:chExt cx="150" cy="307"/>
          </a:xfrm>
        </p:grpSpPr>
        <p:sp>
          <p:nvSpPr>
            <p:cNvPr id="95"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96" name="Rectangle 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97"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98"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99" name="Line 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00" name="Line 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101"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102" name="Rectangle 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103" name="Group 59"/>
          <p:cNvGrpSpPr>
            <a:grpSpLocks/>
          </p:cNvGrpSpPr>
          <p:nvPr/>
        </p:nvGrpSpPr>
        <p:grpSpPr bwMode="auto">
          <a:xfrm>
            <a:off x="2789640" y="5786603"/>
            <a:ext cx="809739" cy="562544"/>
            <a:chOff x="2070" y="2004"/>
            <a:chExt cx="510" cy="354"/>
          </a:xfrm>
        </p:grpSpPr>
        <p:sp>
          <p:nvSpPr>
            <p:cNvPr id="104" name="Rectangle 60"/>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a:effectLst/>
          </p:spPr>
          <p:txBody>
            <a:bodyPr wrap="none" anchor="ctr">
              <a:prstTxWarp prst="textNoShape">
                <a:avLst/>
              </a:prstTxWarp>
            </a:bodyPr>
            <a:lstStyle/>
            <a:p>
              <a:endParaRPr lang="en-GB"/>
            </a:p>
          </p:txBody>
        </p:sp>
        <p:sp>
          <p:nvSpPr>
            <p:cNvPr id="105" name="Rectangle 61"/>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a:effectLst/>
          </p:spPr>
          <p:txBody>
            <a:bodyPr wrap="none" anchor="ctr">
              <a:prstTxWarp prst="textNoShape">
                <a:avLst/>
              </a:prstTxWarp>
            </a:bodyPr>
            <a:lstStyle/>
            <a:p>
              <a:endParaRPr lang="en-GB"/>
            </a:p>
          </p:txBody>
        </p:sp>
        <p:sp>
          <p:nvSpPr>
            <p:cNvPr id="106" name="Line 62"/>
            <p:cNvSpPr>
              <a:spLocks noChangeShapeType="1"/>
            </p:cNvSpPr>
            <p:nvPr/>
          </p:nvSpPr>
          <p:spPr bwMode="auto">
            <a:xfrm>
              <a:off x="2143" y="2104"/>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07" name="Line 63"/>
            <p:cNvSpPr>
              <a:spLocks noChangeShapeType="1"/>
            </p:cNvSpPr>
            <p:nvPr/>
          </p:nvSpPr>
          <p:spPr bwMode="auto">
            <a:xfrm>
              <a:off x="2252" y="2103"/>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08" name="Line 64"/>
            <p:cNvSpPr>
              <a:spLocks noChangeShapeType="1"/>
            </p:cNvSpPr>
            <p:nvPr/>
          </p:nvSpPr>
          <p:spPr bwMode="auto">
            <a:xfrm>
              <a:off x="2307" y="2105"/>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09" name="Line 65"/>
            <p:cNvSpPr>
              <a:spLocks noChangeShapeType="1"/>
            </p:cNvSpPr>
            <p:nvPr/>
          </p:nvSpPr>
          <p:spPr bwMode="auto">
            <a:xfrm>
              <a:off x="2364" y="2103"/>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10" name="Line 66"/>
            <p:cNvSpPr>
              <a:spLocks noChangeShapeType="1"/>
            </p:cNvSpPr>
            <p:nvPr/>
          </p:nvSpPr>
          <p:spPr bwMode="auto">
            <a:xfrm>
              <a:off x="2425" y="2103"/>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11" name="Line 67"/>
            <p:cNvSpPr>
              <a:spLocks noChangeShapeType="1"/>
            </p:cNvSpPr>
            <p:nvPr/>
          </p:nvSpPr>
          <p:spPr bwMode="auto">
            <a:xfrm>
              <a:off x="2481" y="2103"/>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12" name="Line 68"/>
            <p:cNvSpPr>
              <a:spLocks noChangeShapeType="1"/>
            </p:cNvSpPr>
            <p:nvPr/>
          </p:nvSpPr>
          <p:spPr bwMode="auto">
            <a:xfrm>
              <a:off x="2196" y="2104"/>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13" name="Rectangle 69"/>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114" name="Rectangle 70"/>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115" name="Rectangle 71"/>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116" name="Rectangle 72"/>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117" name="Rectangle 73"/>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GB"/>
            </a:p>
          </p:txBody>
        </p:sp>
      </p:grpSp>
      <p:grpSp>
        <p:nvGrpSpPr>
          <p:cNvPr id="118" name="Group 59"/>
          <p:cNvGrpSpPr>
            <a:grpSpLocks/>
          </p:cNvGrpSpPr>
          <p:nvPr/>
        </p:nvGrpSpPr>
        <p:grpSpPr bwMode="auto">
          <a:xfrm>
            <a:off x="5048471" y="5991161"/>
            <a:ext cx="809739" cy="562544"/>
            <a:chOff x="2070" y="2004"/>
            <a:chExt cx="510" cy="354"/>
          </a:xfrm>
        </p:grpSpPr>
        <p:sp>
          <p:nvSpPr>
            <p:cNvPr id="119" name="Rectangle 60"/>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a:effectLst/>
          </p:spPr>
          <p:txBody>
            <a:bodyPr wrap="none" anchor="ctr">
              <a:prstTxWarp prst="textNoShape">
                <a:avLst/>
              </a:prstTxWarp>
            </a:bodyPr>
            <a:lstStyle/>
            <a:p>
              <a:endParaRPr lang="en-GB"/>
            </a:p>
          </p:txBody>
        </p:sp>
        <p:sp>
          <p:nvSpPr>
            <p:cNvPr id="120" name="Rectangle 61"/>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a:effectLst/>
          </p:spPr>
          <p:txBody>
            <a:bodyPr wrap="none" anchor="ctr">
              <a:prstTxWarp prst="textNoShape">
                <a:avLst/>
              </a:prstTxWarp>
            </a:bodyPr>
            <a:lstStyle/>
            <a:p>
              <a:endParaRPr lang="en-GB"/>
            </a:p>
          </p:txBody>
        </p:sp>
        <p:sp>
          <p:nvSpPr>
            <p:cNvPr id="121" name="Line 62"/>
            <p:cNvSpPr>
              <a:spLocks noChangeShapeType="1"/>
            </p:cNvSpPr>
            <p:nvPr/>
          </p:nvSpPr>
          <p:spPr bwMode="auto">
            <a:xfrm>
              <a:off x="2143" y="2104"/>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22" name="Line 63"/>
            <p:cNvSpPr>
              <a:spLocks noChangeShapeType="1"/>
            </p:cNvSpPr>
            <p:nvPr/>
          </p:nvSpPr>
          <p:spPr bwMode="auto">
            <a:xfrm>
              <a:off x="2252" y="2103"/>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23" name="Line 64"/>
            <p:cNvSpPr>
              <a:spLocks noChangeShapeType="1"/>
            </p:cNvSpPr>
            <p:nvPr/>
          </p:nvSpPr>
          <p:spPr bwMode="auto">
            <a:xfrm>
              <a:off x="2307" y="2105"/>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24" name="Line 65"/>
            <p:cNvSpPr>
              <a:spLocks noChangeShapeType="1"/>
            </p:cNvSpPr>
            <p:nvPr/>
          </p:nvSpPr>
          <p:spPr bwMode="auto">
            <a:xfrm>
              <a:off x="2364" y="2103"/>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25" name="Line 66"/>
            <p:cNvSpPr>
              <a:spLocks noChangeShapeType="1"/>
            </p:cNvSpPr>
            <p:nvPr/>
          </p:nvSpPr>
          <p:spPr bwMode="auto">
            <a:xfrm>
              <a:off x="2425" y="2103"/>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26" name="Line 67"/>
            <p:cNvSpPr>
              <a:spLocks noChangeShapeType="1"/>
            </p:cNvSpPr>
            <p:nvPr/>
          </p:nvSpPr>
          <p:spPr bwMode="auto">
            <a:xfrm>
              <a:off x="2481" y="2103"/>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27" name="Line 68"/>
            <p:cNvSpPr>
              <a:spLocks noChangeShapeType="1"/>
            </p:cNvSpPr>
            <p:nvPr/>
          </p:nvSpPr>
          <p:spPr bwMode="auto">
            <a:xfrm>
              <a:off x="2196" y="2104"/>
              <a:ext cx="0" cy="72"/>
            </a:xfrm>
            <a:prstGeom prst="line">
              <a:avLst/>
            </a:prstGeom>
            <a:noFill/>
            <a:ln w="19050">
              <a:solidFill>
                <a:schemeClr val="tx1"/>
              </a:solidFill>
              <a:round/>
              <a:headEnd/>
              <a:tailEnd/>
            </a:ln>
            <a:effectLst/>
          </p:spPr>
          <p:txBody>
            <a:bodyPr wrap="none" anchor="ctr">
              <a:prstTxWarp prst="textNoShape">
                <a:avLst/>
              </a:prstTxWarp>
            </a:bodyPr>
            <a:lstStyle/>
            <a:p>
              <a:endParaRPr lang="en-GB"/>
            </a:p>
          </p:txBody>
        </p:sp>
        <p:sp>
          <p:nvSpPr>
            <p:cNvPr id="128" name="Rectangle 69"/>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129" name="Rectangle 70"/>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130" name="Rectangle 71"/>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131" name="Rectangle 72"/>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132" name="Rectangle 73"/>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GB"/>
            </a:p>
          </p:txBody>
        </p:sp>
      </p:grpSp>
      <p:grpSp>
        <p:nvGrpSpPr>
          <p:cNvPr id="133" name="Group 121"/>
          <p:cNvGrpSpPr>
            <a:grpSpLocks/>
          </p:cNvGrpSpPr>
          <p:nvPr/>
        </p:nvGrpSpPr>
        <p:grpSpPr bwMode="auto">
          <a:xfrm>
            <a:off x="1284580" y="5175633"/>
            <a:ext cx="758315" cy="1009303"/>
            <a:chOff x="4325" y="290"/>
            <a:chExt cx="477" cy="637"/>
          </a:xfrm>
        </p:grpSpPr>
        <p:graphicFrame>
          <p:nvGraphicFramePr>
            <p:cNvPr id="134" name="Object 122"/>
            <p:cNvGraphicFramePr>
              <a:graphicFrameLocks noChangeAspect="1"/>
            </p:cNvGraphicFramePr>
            <p:nvPr/>
          </p:nvGraphicFramePr>
          <p:xfrm>
            <a:off x="4338" y="290"/>
            <a:ext cx="392" cy="315"/>
          </p:xfrm>
          <a:graphic>
            <a:graphicData uri="http://schemas.openxmlformats.org/presentationml/2006/ole">
              <p:oleObj spid="_x0000_s473096" name="Clip" r:id="rId7" imgW="1307948" imgH="1084823" progId="">
                <p:embed/>
              </p:oleObj>
            </a:graphicData>
          </a:graphic>
        </p:graphicFrame>
        <p:sp>
          <p:nvSpPr>
            <p:cNvPr id="135" name="Text Box 125"/>
            <p:cNvSpPr txBox="1">
              <a:spLocks noChangeArrowheads="1"/>
            </p:cNvSpPr>
            <p:nvPr/>
          </p:nvSpPr>
          <p:spPr bwMode="auto">
            <a:xfrm>
              <a:off x="4325" y="561"/>
              <a:ext cx="477" cy="366"/>
            </a:xfrm>
            <a:prstGeom prst="rect">
              <a:avLst/>
            </a:prstGeom>
            <a:noFill/>
            <a:ln w="9525">
              <a:noFill/>
              <a:miter lim="800000"/>
              <a:headEnd/>
              <a:tailEnd/>
            </a:ln>
            <a:effectLst/>
          </p:spPr>
          <p:txBody>
            <a:bodyPr wrap="none" lIns="86420" tIns="43210" rIns="86420" bIns="43210">
              <a:prstTxWarp prst="textNoShape">
                <a:avLst/>
              </a:prstTxWarp>
              <a:spAutoFit/>
            </a:bodyPr>
            <a:lstStyle/>
            <a:p>
              <a:pPr algn="ctr" defTabSz="913689"/>
              <a:r>
                <a:rPr lang="en-US" sz="1600" dirty="0">
                  <a:latin typeface="Verdana"/>
                  <a:cs typeface="Verdana"/>
                </a:rPr>
                <a:t>user</a:t>
              </a:r>
            </a:p>
            <a:p>
              <a:pPr algn="ctr" defTabSz="913689"/>
              <a:r>
                <a:rPr lang="en-US" sz="1600" dirty="0">
                  <a:latin typeface="Verdana"/>
                  <a:cs typeface="Verdana"/>
                </a:rPr>
                <a:t>agent</a:t>
              </a:r>
              <a:endParaRPr lang="en-US" sz="2400" dirty="0">
                <a:latin typeface="Verdana"/>
                <a:cs typeface="Verdana"/>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mtClean="0"/>
              <a:t>Sample SMTP interaction</a:t>
            </a:r>
            <a:endParaRPr lang="en-US" dirty="0"/>
          </a:p>
        </p:txBody>
      </p:sp>
      <p:sp>
        <p:nvSpPr>
          <p:cNvPr id="142339" name="Rectangle 3"/>
          <p:cNvSpPr>
            <a:spLocks noChangeArrowheads="1"/>
          </p:cNvSpPr>
          <p:nvPr/>
        </p:nvSpPr>
        <p:spPr bwMode="auto">
          <a:xfrm>
            <a:off x="21277" y="1642623"/>
            <a:ext cx="8803796" cy="4708973"/>
          </a:xfrm>
          <a:prstGeom prst="rect">
            <a:avLst/>
          </a:prstGeom>
          <a:noFill/>
          <a:ln w="9525">
            <a:noFill/>
            <a:miter lim="800000"/>
            <a:headEnd/>
            <a:tailEnd/>
          </a:ln>
          <a:effectLst/>
        </p:spPr>
        <p:txBody>
          <a:bodyPr wrap="none" lIns="91432" tIns="45716" rIns="91432" bIns="45716">
            <a:prstTxWarp prst="textNoShape">
              <a:avLst/>
            </a:prstTxWarp>
            <a:spAutoFit/>
          </a:bodyPr>
          <a:lstStyle/>
          <a:p>
            <a:pPr defTabSz="913689"/>
            <a:r>
              <a:rPr lang="en-US" sz="2000" b="1" dirty="0">
                <a:latin typeface="Courier New" charset="0"/>
              </a:rPr>
              <a:t>     S: 220 </a:t>
            </a:r>
            <a:r>
              <a:rPr lang="en-US" sz="2000" b="1" dirty="0" err="1">
                <a:latin typeface="Courier New" charset="0"/>
              </a:rPr>
              <a:t>hamburger.edu</a:t>
            </a:r>
            <a:r>
              <a:rPr lang="en-US" sz="2000" b="1" dirty="0">
                <a:latin typeface="Courier New" charset="0"/>
              </a:rPr>
              <a:t> </a:t>
            </a:r>
          </a:p>
          <a:p>
            <a:pPr defTabSz="913689"/>
            <a:r>
              <a:rPr lang="en-US" sz="2000" b="1" dirty="0">
                <a:latin typeface="Courier New" charset="0"/>
              </a:rPr>
              <a:t>     C: HELO </a:t>
            </a:r>
            <a:r>
              <a:rPr lang="en-US" sz="2000" b="1" dirty="0" err="1">
                <a:latin typeface="Courier New" charset="0"/>
              </a:rPr>
              <a:t>crepes.fr</a:t>
            </a:r>
            <a:r>
              <a:rPr lang="en-US" sz="2000" b="1" dirty="0">
                <a:latin typeface="Courier New" charset="0"/>
              </a:rPr>
              <a:t> </a:t>
            </a:r>
          </a:p>
          <a:p>
            <a:pPr defTabSz="913689"/>
            <a:r>
              <a:rPr lang="en-US" sz="2000" b="1" dirty="0">
                <a:latin typeface="Courier New" charset="0"/>
              </a:rPr>
              <a:t>     S: 250  Hello </a:t>
            </a:r>
            <a:r>
              <a:rPr lang="en-US" sz="2000" b="1" dirty="0" err="1">
                <a:latin typeface="Courier New" charset="0"/>
              </a:rPr>
              <a:t>crepes.fr</a:t>
            </a:r>
            <a:r>
              <a:rPr lang="en-US" sz="2000" b="1" dirty="0">
                <a:latin typeface="Courier New" charset="0"/>
              </a:rPr>
              <a:t>, pleased to meet you </a:t>
            </a:r>
          </a:p>
          <a:p>
            <a:pPr defTabSz="913689"/>
            <a:r>
              <a:rPr lang="en-US" sz="2000" b="1" dirty="0">
                <a:latin typeface="Courier New" charset="0"/>
              </a:rPr>
              <a:t>     C: MAIL FROM: &lt;</a:t>
            </a:r>
            <a:r>
              <a:rPr lang="en-US" sz="2000" b="1" dirty="0" err="1">
                <a:latin typeface="Courier New" charset="0"/>
              </a:rPr>
              <a:t>alice@crepes.fr</a:t>
            </a:r>
            <a:r>
              <a:rPr lang="en-US" sz="2000" b="1" dirty="0">
                <a:latin typeface="Courier New" charset="0"/>
              </a:rPr>
              <a:t>&gt; </a:t>
            </a:r>
          </a:p>
          <a:p>
            <a:pPr defTabSz="913689"/>
            <a:r>
              <a:rPr lang="en-US" sz="2000" b="1" dirty="0">
                <a:latin typeface="Courier New" charset="0"/>
              </a:rPr>
              <a:t>     S: 250 </a:t>
            </a:r>
            <a:r>
              <a:rPr lang="en-US" sz="2000" b="1" dirty="0" err="1">
                <a:latin typeface="Courier New" charset="0"/>
              </a:rPr>
              <a:t>alice@crepes.fr</a:t>
            </a:r>
            <a:r>
              <a:rPr lang="en-US" sz="2000" b="1" dirty="0">
                <a:latin typeface="Courier New" charset="0"/>
              </a:rPr>
              <a:t>... Sender ok </a:t>
            </a:r>
          </a:p>
          <a:p>
            <a:pPr defTabSz="913689"/>
            <a:r>
              <a:rPr lang="en-US" sz="2000" b="1" dirty="0">
                <a:latin typeface="Courier New" charset="0"/>
              </a:rPr>
              <a:t>     C: RCPT TO: &lt;</a:t>
            </a:r>
            <a:r>
              <a:rPr lang="en-US" sz="2000" b="1" dirty="0" err="1">
                <a:latin typeface="Courier New" charset="0"/>
              </a:rPr>
              <a:t>bob@hamburger.edu</a:t>
            </a:r>
            <a:r>
              <a:rPr lang="en-US" sz="2000" b="1" dirty="0">
                <a:latin typeface="Courier New" charset="0"/>
              </a:rPr>
              <a:t>&gt; </a:t>
            </a:r>
          </a:p>
          <a:p>
            <a:pPr defTabSz="913689"/>
            <a:r>
              <a:rPr lang="en-US" sz="2000" b="1" dirty="0">
                <a:latin typeface="Courier New" charset="0"/>
              </a:rPr>
              <a:t>     S: 250 </a:t>
            </a:r>
            <a:r>
              <a:rPr lang="en-US" sz="2000" b="1" dirty="0" err="1">
                <a:latin typeface="Courier New" charset="0"/>
              </a:rPr>
              <a:t>bob@hamburger.edu</a:t>
            </a:r>
            <a:r>
              <a:rPr lang="en-US" sz="2000" b="1" dirty="0">
                <a:latin typeface="Courier New" charset="0"/>
              </a:rPr>
              <a:t> ... Recipient ok </a:t>
            </a:r>
          </a:p>
          <a:p>
            <a:pPr defTabSz="913689"/>
            <a:r>
              <a:rPr lang="en-US" sz="2000" b="1" dirty="0">
                <a:latin typeface="Courier New" charset="0"/>
              </a:rPr>
              <a:t>     C: DATA </a:t>
            </a:r>
          </a:p>
          <a:p>
            <a:pPr defTabSz="913689"/>
            <a:r>
              <a:rPr lang="en-US" sz="2000" b="1" dirty="0">
                <a:latin typeface="Courier New" charset="0"/>
              </a:rPr>
              <a:t>     S: 354 Enter mail, end with "." on a line by itself </a:t>
            </a:r>
          </a:p>
          <a:p>
            <a:pPr defTabSz="913689"/>
            <a:r>
              <a:rPr lang="en-US" sz="2000" b="1" dirty="0">
                <a:latin typeface="Courier New" charset="0"/>
              </a:rPr>
              <a:t>     C: Do you like ketchup? </a:t>
            </a:r>
          </a:p>
          <a:p>
            <a:pPr defTabSz="913689"/>
            <a:r>
              <a:rPr lang="en-US" sz="2000" b="1" dirty="0">
                <a:latin typeface="Courier New" charset="0"/>
              </a:rPr>
              <a:t>     C:   How about pickles? </a:t>
            </a:r>
          </a:p>
          <a:p>
            <a:pPr defTabSz="913689"/>
            <a:r>
              <a:rPr lang="en-US" sz="2000" b="1" dirty="0">
                <a:latin typeface="Courier New" charset="0"/>
              </a:rPr>
              <a:t>     C: . </a:t>
            </a:r>
          </a:p>
          <a:p>
            <a:pPr defTabSz="913689"/>
            <a:r>
              <a:rPr lang="en-US" sz="2000" b="1" dirty="0">
                <a:latin typeface="Courier New" charset="0"/>
              </a:rPr>
              <a:t>     S: 250 Message accepted for delivery </a:t>
            </a:r>
          </a:p>
          <a:p>
            <a:pPr defTabSz="913689"/>
            <a:r>
              <a:rPr lang="en-US" sz="2000" b="1" dirty="0">
                <a:latin typeface="Courier New" charset="0"/>
              </a:rPr>
              <a:t>     C: QUIT </a:t>
            </a:r>
          </a:p>
          <a:p>
            <a:pPr defTabSz="913689"/>
            <a:r>
              <a:rPr lang="en-US" sz="2000" b="1" dirty="0">
                <a:latin typeface="Courier New" charset="0"/>
              </a:rPr>
              <a:t>     S: 221 </a:t>
            </a:r>
            <a:r>
              <a:rPr lang="en-US" sz="2000" b="1" dirty="0" err="1">
                <a:latin typeface="Courier New" charset="0"/>
              </a:rPr>
              <a:t>hamburger.edu</a:t>
            </a:r>
            <a:r>
              <a:rPr lang="en-US" sz="2000" b="1" dirty="0">
                <a:latin typeface="Courier New" charset="0"/>
              </a:rPr>
              <a:t> closing connection</a:t>
            </a:r>
            <a:endParaRPr lang="en-US" sz="2000" dirty="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mtClean="0"/>
              <a:t>Try SMTP interaction for yourself:</a:t>
            </a:r>
            <a:endParaRPr lang="en-US" dirty="0"/>
          </a:p>
        </p:txBody>
      </p:sp>
      <p:sp>
        <p:nvSpPr>
          <p:cNvPr id="143363" name="Rectangle 3"/>
          <p:cNvSpPr>
            <a:spLocks noGrp="1" noChangeArrowheads="1"/>
          </p:cNvSpPr>
          <p:nvPr>
            <p:ph idx="4294967295"/>
          </p:nvPr>
        </p:nvSpPr>
        <p:spPr>
          <a:xfrm>
            <a:off x="493899" y="1615880"/>
            <a:ext cx="7772400" cy="4648200"/>
          </a:xfrm>
        </p:spPr>
        <p:txBody>
          <a:bodyPr lIns="96744" tIns="48372" rIns="96744" bIns="48372"/>
          <a:lstStyle/>
          <a:p>
            <a:r>
              <a:rPr lang="en-US" sz="2400" b="1" dirty="0">
                <a:latin typeface="Courier New" charset="0"/>
              </a:rPr>
              <a:t>telnet </a:t>
            </a:r>
            <a:r>
              <a:rPr lang="en-US" sz="2400" b="1" dirty="0" err="1">
                <a:latin typeface="Courier New" charset="0"/>
              </a:rPr>
              <a:t>servername</a:t>
            </a:r>
            <a:r>
              <a:rPr lang="en-US" sz="2400" b="1" dirty="0">
                <a:latin typeface="Courier New" charset="0"/>
              </a:rPr>
              <a:t> 25</a:t>
            </a:r>
            <a:endParaRPr lang="en-US" sz="2400" dirty="0"/>
          </a:p>
          <a:p>
            <a:r>
              <a:rPr lang="en-US" sz="2400" dirty="0"/>
              <a:t>see 220 reply from server</a:t>
            </a:r>
          </a:p>
          <a:p>
            <a:r>
              <a:rPr lang="en-US" sz="2400" dirty="0"/>
              <a:t>enter HELO, MAIL FROM, RCPT TO, DATA, QUIT commands</a:t>
            </a:r>
            <a:r>
              <a:rPr lang="en-US" dirty="0"/>
              <a:t> </a:t>
            </a:r>
            <a:endParaRPr lang="en-US" dirty="0" smtClean="0"/>
          </a:p>
          <a:p>
            <a:pPr>
              <a:buFont typeface="Wingdings" charset="2"/>
              <a:buNone/>
            </a:pPr>
            <a:r>
              <a:rPr lang="en-US" sz="2400" dirty="0" smtClean="0"/>
              <a:t>	above </a:t>
            </a:r>
            <a:r>
              <a:rPr lang="en-US" sz="2400" dirty="0"/>
              <a:t>lets you send email without using email client (reader)</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SMTP: final words</a:t>
            </a:r>
          </a:p>
        </p:txBody>
      </p:sp>
      <p:sp>
        <p:nvSpPr>
          <p:cNvPr id="144387" name="Rectangle 3"/>
          <p:cNvSpPr>
            <a:spLocks noGrp="1" noChangeArrowheads="1"/>
          </p:cNvSpPr>
          <p:nvPr>
            <p:ph idx="1"/>
          </p:nvPr>
        </p:nvSpPr>
        <p:spPr>
          <a:xfrm>
            <a:off x="511505" y="1600200"/>
            <a:ext cx="4305809" cy="4648200"/>
          </a:xfrm>
        </p:spPr>
        <p:txBody>
          <a:bodyPr lIns="96744" tIns="48372" rIns="96744" bIns="48372"/>
          <a:lstStyle/>
          <a:p>
            <a:r>
              <a:rPr lang="en-US" sz="2000" dirty="0"/>
              <a:t>SMTP uses persistent connections</a:t>
            </a:r>
          </a:p>
          <a:p>
            <a:r>
              <a:rPr lang="en-US" sz="2000" dirty="0"/>
              <a:t>SMTP requires message (header &amp; body) to be in 7-bit </a:t>
            </a:r>
            <a:r>
              <a:rPr lang="en-US" sz="2000" dirty="0" smtClean="0"/>
              <a:t>ASCII</a:t>
            </a:r>
            <a:endParaRPr lang="en-US" sz="2000" dirty="0"/>
          </a:p>
        </p:txBody>
      </p:sp>
      <p:sp>
        <p:nvSpPr>
          <p:cNvPr id="144388" name="Rectangle 4"/>
          <p:cNvSpPr>
            <a:spLocks noGrp="1" noChangeArrowheads="1"/>
          </p:cNvSpPr>
          <p:nvPr>
            <p:ph type="body" sz="half" idx="4294967295"/>
          </p:nvPr>
        </p:nvSpPr>
        <p:spPr>
          <a:xfrm>
            <a:off x="4981073" y="1600200"/>
            <a:ext cx="3810000" cy="4648200"/>
          </a:xfrm>
        </p:spPr>
        <p:txBody>
          <a:bodyPr lIns="96744" tIns="48372" rIns="96744" bIns="48372"/>
          <a:lstStyle/>
          <a:p>
            <a:pPr>
              <a:lnSpc>
                <a:spcPct val="90000"/>
              </a:lnSpc>
              <a:buFont typeface="Wingdings" charset="2"/>
              <a:buNone/>
            </a:pPr>
            <a:r>
              <a:rPr lang="en-US" sz="2400" dirty="0">
                <a:solidFill>
                  <a:srgbClr val="FF0000"/>
                </a:solidFill>
              </a:rPr>
              <a:t>Comparison with HTTP:</a:t>
            </a:r>
          </a:p>
          <a:p>
            <a:pPr>
              <a:lnSpc>
                <a:spcPct val="90000"/>
              </a:lnSpc>
              <a:spcBef>
                <a:spcPct val="50000"/>
              </a:spcBef>
            </a:pPr>
            <a:r>
              <a:rPr lang="en-US" sz="2000" dirty="0"/>
              <a:t>HTTP: pull</a:t>
            </a:r>
          </a:p>
          <a:p>
            <a:pPr>
              <a:lnSpc>
                <a:spcPct val="90000"/>
              </a:lnSpc>
              <a:spcAft>
                <a:spcPct val="50000"/>
              </a:spcAft>
            </a:pPr>
            <a:r>
              <a:rPr lang="en-US" sz="2000" dirty="0"/>
              <a:t>SMTP: push</a:t>
            </a:r>
          </a:p>
          <a:p>
            <a:pPr>
              <a:lnSpc>
                <a:spcPct val="90000"/>
              </a:lnSpc>
              <a:spcAft>
                <a:spcPct val="50000"/>
              </a:spcAft>
            </a:pPr>
            <a:r>
              <a:rPr lang="en-US" sz="2000" dirty="0"/>
              <a:t>both have ASCII command/response interaction, status codes</a:t>
            </a:r>
          </a:p>
          <a:p>
            <a:pPr>
              <a:lnSpc>
                <a:spcPct val="90000"/>
              </a:lnSpc>
            </a:pPr>
            <a:r>
              <a:rPr lang="en-US" sz="2000" dirty="0"/>
              <a:t>HTTP: each object encapsulated in its own response </a:t>
            </a:r>
            <a:r>
              <a:rPr lang="en-US" sz="2000" dirty="0" err="1"/>
              <a:t>msg</a:t>
            </a:r>
            <a:endParaRPr lang="en-US" sz="2000" dirty="0"/>
          </a:p>
          <a:p>
            <a:pPr>
              <a:lnSpc>
                <a:spcPct val="90000"/>
              </a:lnSpc>
            </a:pPr>
            <a:r>
              <a:rPr lang="en-US" sz="2000" dirty="0"/>
              <a:t>SMTP: multiple objects sent in multipart </a:t>
            </a:r>
            <a:r>
              <a:rPr lang="en-US" sz="2000" dirty="0" err="1"/>
              <a:t>msg</a:t>
            </a:r>
            <a:endParaRPr lang="en-US" sz="2000" dirty="0"/>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mic Sans MS"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68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68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2738</TotalTime>
  <Words>12856</Words>
  <Application>Microsoft Macintosh PowerPoint</Application>
  <PresentationFormat>On-screen Show (4:3)</PresentationFormat>
  <Paragraphs>2309</Paragraphs>
  <Slides>176</Slides>
  <Notes>117</Notes>
  <HiddenSlides>2</HiddenSlides>
  <MMClips>0</MMClips>
  <ScaleCrop>false</ScaleCrop>
  <HeadingPairs>
    <vt:vector size="6" baseType="variant">
      <vt:variant>
        <vt:lpstr>Design Template</vt:lpstr>
      </vt:variant>
      <vt:variant>
        <vt:i4>2</vt:i4>
      </vt:variant>
      <vt:variant>
        <vt:lpstr>Embedded OLE Servers</vt:lpstr>
      </vt:variant>
      <vt:variant>
        <vt:i4>4</vt:i4>
      </vt:variant>
      <vt:variant>
        <vt:lpstr>Slide Titles</vt:lpstr>
      </vt:variant>
      <vt:variant>
        <vt:i4>176</vt:i4>
      </vt:variant>
    </vt:vector>
  </HeadingPairs>
  <TitlesOfParts>
    <vt:vector size="182" baseType="lpstr">
      <vt:lpstr>Standarddesign</vt:lpstr>
      <vt:lpstr>2_Office Theme</vt:lpstr>
      <vt:lpstr>Clip</vt:lpstr>
      <vt:lpstr>Visio</vt:lpstr>
      <vt:lpstr>Microsoft ClipArt Gallery</vt:lpstr>
      <vt:lpstr>Photo Editor Photo</vt:lpstr>
      <vt:lpstr>Internet Exchange Points (IXPs)</vt:lpstr>
      <vt:lpstr>Introduction to Internet Exchange Points</vt:lpstr>
      <vt:lpstr>A Bit of History…</vt:lpstr>
      <vt:lpstr>What is an Exchange Point</vt:lpstr>
      <vt:lpstr>Conceptual Diagram of an IXP </vt:lpstr>
      <vt:lpstr>Internet Exchange Point Why peer?</vt:lpstr>
      <vt:lpstr>Internet Exchange Point Why peer?</vt:lpstr>
      <vt:lpstr>Internet Exchange Point Why peer?</vt:lpstr>
      <vt:lpstr>Why IXPs?</vt:lpstr>
      <vt:lpstr>Internet Exchange Point Why peer?</vt:lpstr>
      <vt:lpstr>Why IXPs?</vt:lpstr>
      <vt:lpstr>Internet Exchange Point Why peer?</vt:lpstr>
      <vt:lpstr>Why IXPs?</vt:lpstr>
      <vt:lpstr>Internet Exchange Point Why peer?</vt:lpstr>
      <vt:lpstr>Internet Exchange Point</vt:lpstr>
      <vt:lpstr>Internet Exchange Point</vt:lpstr>
      <vt:lpstr>Internet Exchange Point</vt:lpstr>
      <vt:lpstr>Why use an IXP?</vt:lpstr>
      <vt:lpstr>Why use an IXP?</vt:lpstr>
      <vt:lpstr>Why use an IXP?</vt:lpstr>
      <vt:lpstr>Why use an IXP?</vt:lpstr>
      <vt:lpstr>Exchange Point Design</vt:lpstr>
      <vt:lpstr>Exchange Point Design</vt:lpstr>
      <vt:lpstr>Peering at an IXP</vt:lpstr>
      <vt:lpstr>IP Address Space</vt:lpstr>
      <vt:lpstr>Exchange Point examples</vt:lpstr>
      <vt:lpstr>DHCP</vt:lpstr>
      <vt:lpstr>DHCP: Dynamic Host Configuration Protocol</vt:lpstr>
      <vt:lpstr>DHCP client-server scenario</vt:lpstr>
      <vt:lpstr>DHCP client-server scenario</vt:lpstr>
      <vt:lpstr>Domain Name System</vt:lpstr>
      <vt:lpstr>Computers use IP addresses.  Why do we need names?</vt:lpstr>
      <vt:lpstr>The old solution: HOSTS.TXT</vt:lpstr>
      <vt:lpstr>hosts.txt does not scale</vt:lpstr>
      <vt:lpstr>The Domain Name System was born</vt:lpstr>
      <vt:lpstr>DNS is Hierarchical</vt:lpstr>
      <vt:lpstr>DNS: Root name servers</vt:lpstr>
      <vt:lpstr>DNS: iterated queries</vt:lpstr>
      <vt:lpstr> DNS is Hierarchical (contd.)</vt:lpstr>
      <vt:lpstr>Domain Names are (almost) unlimited</vt:lpstr>
      <vt:lpstr>Using the DNS</vt:lpstr>
      <vt:lpstr>Commonly seen Resource Records (RRs)</vt:lpstr>
      <vt:lpstr>A Simple Example</vt:lpstr>
      <vt:lpstr>Possible results from a Query</vt:lpstr>
      <vt:lpstr>How do you use an IP address as the key for a DNS query</vt:lpstr>
      <vt:lpstr>DNS is a Client-Server application</vt:lpstr>
      <vt:lpstr>There are three roles involved in DNS</vt:lpstr>
      <vt:lpstr>Three roles in DNS</vt:lpstr>
      <vt:lpstr>Three roles in DNS</vt:lpstr>
      <vt:lpstr>ROLE 1: THE RESOLVER</vt:lpstr>
      <vt:lpstr>How does the resolver find a caching nameserver?</vt:lpstr>
      <vt:lpstr>How do you choose which cache(s) to configure?</vt:lpstr>
      <vt:lpstr>Resolver can be configured with default domain(s)</vt:lpstr>
      <vt:lpstr>Example: Unix resolver configuration</vt:lpstr>
      <vt:lpstr>Testing DNS with "dig"</vt:lpstr>
      <vt:lpstr>The trailing dot</vt:lpstr>
      <vt:lpstr>Slide 57</vt:lpstr>
      <vt:lpstr>Understanding output from dig</vt:lpstr>
      <vt:lpstr>Understanding output from dig</vt:lpstr>
      <vt:lpstr>DNS records</vt:lpstr>
      <vt:lpstr>DNS protocol, messages</vt:lpstr>
      <vt:lpstr>DNS protocol, messages</vt:lpstr>
      <vt:lpstr>HTTP</vt:lpstr>
      <vt:lpstr>HTTP overview</vt:lpstr>
      <vt:lpstr>HTTP overview (continued)</vt:lpstr>
      <vt:lpstr>HTTP connections</vt:lpstr>
      <vt:lpstr>Nonpersistent HTTP</vt:lpstr>
      <vt:lpstr>Nonpersistent HTTP (cont.)</vt:lpstr>
      <vt:lpstr>Response time modeling</vt:lpstr>
      <vt:lpstr>Persistent HTTP</vt:lpstr>
      <vt:lpstr>HTTP request message</vt:lpstr>
      <vt:lpstr>HTTP request message: general format</vt:lpstr>
      <vt:lpstr>Uploading form input</vt:lpstr>
      <vt:lpstr>Method types</vt:lpstr>
      <vt:lpstr>Conditional GET: client-side caching</vt:lpstr>
      <vt:lpstr>HTTP response message</vt:lpstr>
      <vt:lpstr>HTTP response status codes</vt:lpstr>
      <vt:lpstr>Trying out HTTP (client side) for yourself</vt:lpstr>
      <vt:lpstr>Cookies: keeping “state”</vt:lpstr>
      <vt:lpstr>Cookies: keeping “state” (cont.)</vt:lpstr>
      <vt:lpstr>Cookies (continued)</vt:lpstr>
      <vt:lpstr>User-server interaction: authorization</vt:lpstr>
      <vt:lpstr>CDNs</vt:lpstr>
      <vt:lpstr>Web caches (proxy server)</vt:lpstr>
      <vt:lpstr>More about Web caching</vt:lpstr>
      <vt:lpstr>Content distribution networks (CDNs)</vt:lpstr>
      <vt:lpstr>CDN example</vt:lpstr>
      <vt:lpstr>FTP</vt:lpstr>
      <vt:lpstr>FTP: the file transfer protocol</vt:lpstr>
      <vt:lpstr>FTP: separate control, data connections</vt:lpstr>
      <vt:lpstr>FTP commands, responses</vt:lpstr>
      <vt:lpstr>E-Mail</vt:lpstr>
      <vt:lpstr>Electronic Mail</vt:lpstr>
      <vt:lpstr>Electronic Mail</vt:lpstr>
      <vt:lpstr>Electronic Mail: SMTP [RFC 2821]</vt:lpstr>
      <vt:lpstr>Scenario: Alice sends message to Bob</vt:lpstr>
      <vt:lpstr>Sample SMTP interaction</vt:lpstr>
      <vt:lpstr>Try SMTP interaction for yourself:</vt:lpstr>
      <vt:lpstr>SMTP: final words</vt:lpstr>
      <vt:lpstr>Mail message format</vt:lpstr>
      <vt:lpstr>Message format: multimedia extensions</vt:lpstr>
      <vt:lpstr>MIME types Content-Type: type/subtype; parameters</vt:lpstr>
      <vt:lpstr>Multipart Type</vt:lpstr>
      <vt:lpstr>POP3</vt:lpstr>
      <vt:lpstr>POP3 protocol</vt:lpstr>
      <vt:lpstr>POP3 (more) and IMAP</vt:lpstr>
      <vt:lpstr>IMAP</vt:lpstr>
      <vt:lpstr>POP3 vs IMAP</vt:lpstr>
      <vt:lpstr>Test POP3 and IMAP …..</vt:lpstr>
      <vt:lpstr>Exim</vt:lpstr>
      <vt:lpstr>Network Address Translation</vt:lpstr>
      <vt:lpstr>NAT: Network Address Translation</vt:lpstr>
      <vt:lpstr>Private Network</vt:lpstr>
      <vt:lpstr>Private Addresses</vt:lpstr>
      <vt:lpstr>NAT: Network Address Translation</vt:lpstr>
      <vt:lpstr>NAT: Network Address Translation</vt:lpstr>
      <vt:lpstr>NAT: Network Address Translation</vt:lpstr>
      <vt:lpstr>NAT: Network Address Translation</vt:lpstr>
      <vt:lpstr>Simple NAT</vt:lpstr>
      <vt:lpstr>Provider NATs? Considered Harmful</vt:lpstr>
      <vt:lpstr>NAT traversal: relay</vt:lpstr>
      <vt:lpstr>TURN protocol</vt:lpstr>
      <vt:lpstr>Hole punching</vt:lpstr>
      <vt:lpstr>STUN (RFC 3489)</vt:lpstr>
      <vt:lpstr>STUNT</vt:lpstr>
      <vt:lpstr>Configuring NAT in Linux</vt:lpstr>
      <vt:lpstr>Configuring NAT with iptable</vt:lpstr>
      <vt:lpstr>Multimedia Networking</vt:lpstr>
      <vt:lpstr>Multimedia, Quality of Service (QoS): What is it?</vt:lpstr>
      <vt:lpstr>Goals</vt:lpstr>
      <vt:lpstr>MM networking applications </vt:lpstr>
      <vt:lpstr>Streaming stored multimedia </vt:lpstr>
      <vt:lpstr>Streaming stored multimedia:  What is it?</vt:lpstr>
      <vt:lpstr>Streaming live multimedia</vt:lpstr>
      <vt:lpstr>Interactive, real-time multimedia </vt:lpstr>
      <vt:lpstr>A few words about audio compression</vt:lpstr>
      <vt:lpstr>Streaming multimedia: Client buffering</vt:lpstr>
      <vt:lpstr>Packet loss and delay</vt:lpstr>
      <vt:lpstr>Multimedia over today’s Internet</vt:lpstr>
      <vt:lpstr>How should the Internet evolve to better support multimedia?</vt:lpstr>
      <vt:lpstr>Improving QOS in IP Networks</vt:lpstr>
      <vt:lpstr>Principles for QOS Guarantees</vt:lpstr>
      <vt:lpstr>Principles for QOS Guarantees</vt:lpstr>
      <vt:lpstr>Principles for QOS Guarantees</vt:lpstr>
      <vt:lpstr>Principles for QOS Guarantees</vt:lpstr>
      <vt:lpstr>Summary of QoS Principles </vt:lpstr>
      <vt:lpstr>Scheduling And Policing Mechanisms</vt:lpstr>
      <vt:lpstr>Scheduling Policies: more</vt:lpstr>
      <vt:lpstr>Scheduling Policies: still more</vt:lpstr>
      <vt:lpstr>Scheduling Policies: still more</vt:lpstr>
      <vt:lpstr>IETF Differentiated Services</vt:lpstr>
      <vt:lpstr>Diffserv Architecture</vt:lpstr>
      <vt:lpstr>Edge router pckt marking</vt:lpstr>
      <vt:lpstr>Classification and Conditioning</vt:lpstr>
      <vt:lpstr>Classification and Conditioning</vt:lpstr>
      <vt:lpstr>Firewalls</vt:lpstr>
      <vt:lpstr>Firewalls</vt:lpstr>
      <vt:lpstr>Firewall goals</vt:lpstr>
      <vt:lpstr>Firewalls: taxonomy</vt:lpstr>
      <vt:lpstr>Traditional packet filters</vt:lpstr>
      <vt:lpstr>Filtering Rules - Examples</vt:lpstr>
      <vt:lpstr>Access control lists </vt:lpstr>
      <vt:lpstr>Access control lists</vt:lpstr>
      <vt:lpstr>Advantages and disadvantages of traditional packet filters</vt:lpstr>
      <vt:lpstr>Firewall Lab: iptables</vt:lpstr>
      <vt:lpstr>Firewall lab: iptables</vt:lpstr>
      <vt:lpstr>Chain types</vt:lpstr>
      <vt:lpstr>iptables: Example command</vt:lpstr>
      <vt:lpstr>iptables: More examples</vt:lpstr>
      <vt:lpstr>iptables Options</vt:lpstr>
      <vt:lpstr>Firewall Lab: Part A</vt:lpstr>
      <vt:lpstr>Firewall Lab: Part B</vt:lpstr>
      <vt:lpstr>Stateful Filters</vt:lpstr>
      <vt:lpstr>Stateful filters: example </vt:lpstr>
      <vt:lpstr>Stateful example </vt:lpstr>
      <vt:lpstr>Demarcation Zone (DMZ)</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Introduction</dc:title>
  <dc:creator>Don Towsley</dc:creator>
  <cp:lastModifiedBy>Olaf Maennel</cp:lastModifiedBy>
  <cp:revision>173</cp:revision>
  <cp:lastPrinted>2009-12-08T09:39:58Z</cp:lastPrinted>
  <dcterms:created xsi:type="dcterms:W3CDTF">2009-12-08T09:38:57Z</dcterms:created>
  <dcterms:modified xsi:type="dcterms:W3CDTF">2009-12-08T09:46:06Z</dcterms:modified>
</cp:coreProperties>
</file>